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445" r:id="rId2"/>
    <p:sldId id="399" r:id="rId3"/>
    <p:sldId id="400" r:id="rId4"/>
    <p:sldId id="437" r:id="rId5"/>
    <p:sldId id="443" r:id="rId6"/>
    <p:sldId id="446" r:id="rId7"/>
    <p:sldId id="447" r:id="rId8"/>
    <p:sldId id="444" r:id="rId9"/>
    <p:sldId id="438" r:id="rId10"/>
    <p:sldId id="448" r:id="rId11"/>
    <p:sldId id="439" r:id="rId12"/>
    <p:sldId id="449" r:id="rId13"/>
    <p:sldId id="450" r:id="rId14"/>
    <p:sldId id="452" r:id="rId15"/>
    <p:sldId id="440" r:id="rId16"/>
    <p:sldId id="451" r:id="rId17"/>
    <p:sldId id="453" r:id="rId18"/>
    <p:sldId id="454" r:id="rId19"/>
    <p:sldId id="425" r:id="rId20"/>
    <p:sldId id="426" r:id="rId21"/>
    <p:sldId id="427" r:id="rId22"/>
    <p:sldId id="430" r:id="rId23"/>
    <p:sldId id="431" r:id="rId24"/>
    <p:sldId id="436" r:id="rId25"/>
    <p:sldId id="432" r:id="rId26"/>
    <p:sldId id="280" r:id="rId27"/>
    <p:sldId id="281" r:id="rId28"/>
    <p:sldId id="283" r:id="rId29"/>
    <p:sldId id="279" r:id="rId30"/>
    <p:sldId id="456"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50" autoAdjust="0"/>
    <p:restoredTop sz="95073" autoAdjust="0"/>
  </p:normalViewPr>
  <p:slideViewPr>
    <p:cSldViewPr>
      <p:cViewPr varScale="1">
        <p:scale>
          <a:sx n="63" d="100"/>
          <a:sy n="63" d="100"/>
        </p:scale>
        <p:origin x="116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2F057853-6AAC-4BDC-BC4A-B6BB3A5E4EB5}"/>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18AD438-6F0C-49FA-9F3D-AEA1ED80FEE8}"/>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DFBDA29-C7C3-4F66-8C74-8773EB753A49}"/>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9772EE5B-5849-422E-837A-88FB85565864}"/>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0FA9B879-E9B4-4547-BB0C-D962ED49C60F}"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A808ABE-8E26-40B9-B00C-1F56D82D229C}"/>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882E39E-0155-4140-9CB7-9D4659782EBE}"/>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EEBA6D9C-678F-4DB7-850C-FAF27B19BA5E}"/>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B2EBEDE-6D88-4408-8480-2C412D6FF6CC}"/>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B853C1AC-35F9-4F9F-B93D-4DF8E66ED3B9}"/>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3F0388CD-E585-4178-8CB8-CAEE779928F5}"/>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80C18C7-55FC-405B-80FD-FC49591F0D2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845D21D7-8885-4EE6-BD76-8B500DC66A0B}"/>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482FF483-8115-43F2-BB4E-DC92AF5670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C35A1E44-A915-4A84-80C2-21D2223D48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3AB430-DBD4-4C3D-842E-BB5A0714775A}"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4C3500-1AFF-42C4-B346-98392A83E2B0}"/>
              </a:ext>
            </a:extLst>
          </p:cNvPr>
          <p:cNvSpPr>
            <a:spLocks noGrp="1"/>
          </p:cNvSpPr>
          <p:nvPr>
            <p:ph type="dt" sz="half" idx="10"/>
          </p:nvPr>
        </p:nvSpPr>
        <p:spPr>
          <a:xfrm>
            <a:off x="395288" y="6524625"/>
            <a:ext cx="971550" cy="219075"/>
          </a:xfrm>
        </p:spPr>
        <p:txBody>
          <a:bodyPr/>
          <a:lstStyle>
            <a:lvl1pPr>
              <a:defRPr/>
            </a:lvl1pPr>
          </a:lstStyle>
          <a:p>
            <a:pPr>
              <a:defRPr/>
            </a:pPr>
            <a:fld id="{C58A67CD-7444-44BB-9394-F1E15F4D13CD}" type="datetime1">
              <a:rPr lang="en-GB" altLang="en-US" smtClean="0"/>
              <a:t>19/11/2021</a:t>
            </a:fld>
            <a:endParaRPr lang="en-GB" altLang="en-US"/>
          </a:p>
        </p:txBody>
      </p:sp>
      <p:sp>
        <p:nvSpPr>
          <p:cNvPr id="5" name="Footer Placeholder 4">
            <a:extLst>
              <a:ext uri="{FF2B5EF4-FFF2-40B4-BE49-F238E27FC236}">
                <a16:creationId xmlns:a16="http://schemas.microsoft.com/office/drawing/2014/main" id="{18D77139-B851-4077-9E47-DB27FA4D48E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D104393-2605-4FB0-BD1C-7A4AD44BCCD0}"/>
              </a:ext>
            </a:extLst>
          </p:cNvPr>
          <p:cNvSpPr>
            <a:spLocks noGrp="1"/>
          </p:cNvSpPr>
          <p:nvPr>
            <p:ph type="sldNum" sz="quarter" idx="12"/>
          </p:nvPr>
        </p:nvSpPr>
        <p:spPr/>
        <p:txBody>
          <a:bodyPr/>
          <a:lstStyle>
            <a:lvl1pPr>
              <a:defRPr/>
            </a:lvl1pPr>
          </a:lstStyle>
          <a:p>
            <a:pPr>
              <a:defRPr/>
            </a:pPr>
            <a:fld id="{594A5AA3-FA36-48D7-B7A4-A18CCC7B3EC4}" type="slidenum">
              <a:rPr lang="en-GB" altLang="en-US"/>
              <a:pPr>
                <a:defRPr/>
              </a:pPr>
              <a:t>‹#›</a:t>
            </a:fld>
            <a:endParaRPr lang="en-GB" altLang="en-US"/>
          </a:p>
        </p:txBody>
      </p:sp>
    </p:spTree>
    <p:extLst>
      <p:ext uri="{BB962C8B-B14F-4D97-AF65-F5344CB8AC3E}">
        <p14:creationId xmlns:p14="http://schemas.microsoft.com/office/powerpoint/2010/main" val="2138163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046BEF-DBCE-411A-A3AF-04B17C94B080}"/>
              </a:ext>
            </a:extLst>
          </p:cNvPr>
          <p:cNvSpPr>
            <a:spLocks noGrp="1"/>
          </p:cNvSpPr>
          <p:nvPr>
            <p:ph type="dt" sz="half" idx="10"/>
          </p:nvPr>
        </p:nvSpPr>
        <p:spPr/>
        <p:txBody>
          <a:bodyPr/>
          <a:lstStyle>
            <a:lvl1pPr>
              <a:defRPr/>
            </a:lvl1pPr>
          </a:lstStyle>
          <a:p>
            <a:pPr>
              <a:defRPr/>
            </a:pPr>
            <a:fld id="{0833139E-EE68-4C1E-8E8F-1EFAD792A47B}" type="datetime1">
              <a:rPr lang="en-GB" altLang="en-US" smtClean="0"/>
              <a:t>19/11/2021</a:t>
            </a:fld>
            <a:endParaRPr lang="en-GB" altLang="en-US"/>
          </a:p>
        </p:txBody>
      </p:sp>
      <p:sp>
        <p:nvSpPr>
          <p:cNvPr id="5" name="Footer Placeholder 4">
            <a:extLst>
              <a:ext uri="{FF2B5EF4-FFF2-40B4-BE49-F238E27FC236}">
                <a16:creationId xmlns:a16="http://schemas.microsoft.com/office/drawing/2014/main" id="{6D4CD701-7906-4668-B8F2-09A2D5D4F88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1306900-92D3-45BB-9EE1-05A559026D8C}"/>
              </a:ext>
            </a:extLst>
          </p:cNvPr>
          <p:cNvSpPr>
            <a:spLocks noGrp="1"/>
          </p:cNvSpPr>
          <p:nvPr>
            <p:ph type="sldNum" sz="quarter" idx="12"/>
          </p:nvPr>
        </p:nvSpPr>
        <p:spPr/>
        <p:txBody>
          <a:bodyPr/>
          <a:lstStyle>
            <a:lvl1pPr>
              <a:defRPr/>
            </a:lvl1pPr>
          </a:lstStyle>
          <a:p>
            <a:pPr>
              <a:defRPr/>
            </a:pPr>
            <a:fld id="{9229A114-B1C2-4135-B186-A862C1478539}" type="slidenum">
              <a:rPr lang="en-GB" altLang="en-US"/>
              <a:pPr>
                <a:defRPr/>
              </a:pPr>
              <a:t>‹#›</a:t>
            </a:fld>
            <a:endParaRPr lang="en-GB" altLang="en-US"/>
          </a:p>
        </p:txBody>
      </p:sp>
    </p:spTree>
    <p:extLst>
      <p:ext uri="{BB962C8B-B14F-4D97-AF65-F5344CB8AC3E}">
        <p14:creationId xmlns:p14="http://schemas.microsoft.com/office/powerpoint/2010/main" val="1087525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CD4AA0F-3CE3-49E8-834D-3B1103447353}"/>
              </a:ext>
            </a:extLst>
          </p:cNvPr>
          <p:cNvSpPr>
            <a:spLocks noGrp="1"/>
          </p:cNvSpPr>
          <p:nvPr>
            <p:ph type="dt" sz="half" idx="10"/>
          </p:nvPr>
        </p:nvSpPr>
        <p:spPr/>
        <p:txBody>
          <a:bodyPr/>
          <a:lstStyle>
            <a:lvl1pPr>
              <a:defRPr/>
            </a:lvl1pPr>
          </a:lstStyle>
          <a:p>
            <a:pPr>
              <a:defRPr/>
            </a:pPr>
            <a:fld id="{48B3C45F-6CEC-4D8D-BBF3-24564930B57D}" type="datetime1">
              <a:rPr lang="en-GB" altLang="en-US" smtClean="0"/>
              <a:t>19/11/2021</a:t>
            </a:fld>
            <a:endParaRPr lang="en-GB" altLang="en-US"/>
          </a:p>
        </p:txBody>
      </p:sp>
      <p:sp>
        <p:nvSpPr>
          <p:cNvPr id="5" name="Slide Number Placeholder 5">
            <a:extLst>
              <a:ext uri="{FF2B5EF4-FFF2-40B4-BE49-F238E27FC236}">
                <a16:creationId xmlns:a16="http://schemas.microsoft.com/office/drawing/2014/main" id="{BF36BC76-C1D3-4997-9EA5-7DDC99C3BC7A}"/>
              </a:ext>
            </a:extLst>
          </p:cNvPr>
          <p:cNvSpPr>
            <a:spLocks noGrp="1"/>
          </p:cNvSpPr>
          <p:nvPr>
            <p:ph type="sldNum" sz="quarter" idx="11"/>
          </p:nvPr>
        </p:nvSpPr>
        <p:spPr/>
        <p:txBody>
          <a:bodyPr/>
          <a:lstStyle>
            <a:lvl1pPr>
              <a:defRPr/>
            </a:lvl1pPr>
          </a:lstStyle>
          <a:p>
            <a:pPr>
              <a:defRPr/>
            </a:pPr>
            <a:fld id="{3650C874-ECAD-40A7-AF5C-82CDF25F83FE}" type="slidenum">
              <a:rPr lang="en-GB" altLang="en-US"/>
              <a:pPr>
                <a:defRPr/>
              </a:pPr>
              <a:t>‹#›</a:t>
            </a:fld>
            <a:endParaRPr lang="en-GB" altLang="en-US"/>
          </a:p>
        </p:txBody>
      </p:sp>
    </p:spTree>
    <p:extLst>
      <p:ext uri="{BB962C8B-B14F-4D97-AF65-F5344CB8AC3E}">
        <p14:creationId xmlns:p14="http://schemas.microsoft.com/office/powerpoint/2010/main" val="279596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F1ACD-F02C-41F9-83B5-05F3331B8ACF}"/>
              </a:ext>
            </a:extLst>
          </p:cNvPr>
          <p:cNvSpPr>
            <a:spLocks noGrp="1"/>
          </p:cNvSpPr>
          <p:nvPr>
            <p:ph type="dt" sz="half" idx="10"/>
          </p:nvPr>
        </p:nvSpPr>
        <p:spPr/>
        <p:txBody>
          <a:bodyPr/>
          <a:lstStyle>
            <a:lvl1pPr>
              <a:defRPr/>
            </a:lvl1pPr>
          </a:lstStyle>
          <a:p>
            <a:pPr>
              <a:defRPr/>
            </a:pPr>
            <a:fld id="{DF29EB87-3941-4A94-87F0-076DA1A58708}" type="datetime1">
              <a:rPr lang="en-GB" altLang="en-US" smtClean="0"/>
              <a:t>19/11/2021</a:t>
            </a:fld>
            <a:endParaRPr lang="en-GB" altLang="en-US"/>
          </a:p>
        </p:txBody>
      </p:sp>
      <p:sp>
        <p:nvSpPr>
          <p:cNvPr id="6" name="Slide Number Placeholder 5">
            <a:extLst>
              <a:ext uri="{FF2B5EF4-FFF2-40B4-BE49-F238E27FC236}">
                <a16:creationId xmlns:a16="http://schemas.microsoft.com/office/drawing/2014/main" id="{669712A7-6ABE-4059-9B49-20A4FEA742D4}"/>
              </a:ext>
            </a:extLst>
          </p:cNvPr>
          <p:cNvSpPr>
            <a:spLocks noGrp="1"/>
          </p:cNvSpPr>
          <p:nvPr>
            <p:ph type="sldNum" sz="quarter" idx="11"/>
          </p:nvPr>
        </p:nvSpPr>
        <p:spPr/>
        <p:txBody>
          <a:bodyPr/>
          <a:lstStyle>
            <a:lvl1pPr>
              <a:defRPr/>
            </a:lvl1pPr>
          </a:lstStyle>
          <a:p>
            <a:pPr>
              <a:defRPr/>
            </a:pPr>
            <a:fld id="{44B18306-D503-4213-8CF9-05EC60D6570E}" type="slidenum">
              <a:rPr lang="en-GB" altLang="en-US"/>
              <a:pPr>
                <a:defRPr/>
              </a:pPr>
              <a:t>‹#›</a:t>
            </a:fld>
            <a:endParaRPr lang="en-GB" altLang="en-US"/>
          </a:p>
        </p:txBody>
      </p:sp>
    </p:spTree>
    <p:extLst>
      <p:ext uri="{BB962C8B-B14F-4D97-AF65-F5344CB8AC3E}">
        <p14:creationId xmlns:p14="http://schemas.microsoft.com/office/powerpoint/2010/main" val="1224305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F2A81CC-0EC3-47D2-B412-AA6874C2DEF5}"/>
              </a:ext>
            </a:extLst>
          </p:cNvPr>
          <p:cNvSpPr>
            <a:spLocks noGrp="1"/>
          </p:cNvSpPr>
          <p:nvPr>
            <p:ph type="dt" sz="half" idx="10"/>
          </p:nvPr>
        </p:nvSpPr>
        <p:spPr/>
        <p:txBody>
          <a:bodyPr/>
          <a:lstStyle>
            <a:lvl1pPr>
              <a:defRPr/>
            </a:lvl1pPr>
          </a:lstStyle>
          <a:p>
            <a:pPr>
              <a:defRPr/>
            </a:pPr>
            <a:fld id="{B4ED5DCA-CB4E-499A-93EF-995ADCE93F0F}" type="datetime1">
              <a:rPr lang="en-GB" altLang="en-US" smtClean="0"/>
              <a:t>19/11/2021</a:t>
            </a:fld>
            <a:endParaRPr lang="en-GB" altLang="en-US"/>
          </a:p>
        </p:txBody>
      </p:sp>
      <p:sp>
        <p:nvSpPr>
          <p:cNvPr id="8" name="Slide Number Placeholder 5">
            <a:extLst>
              <a:ext uri="{FF2B5EF4-FFF2-40B4-BE49-F238E27FC236}">
                <a16:creationId xmlns:a16="http://schemas.microsoft.com/office/drawing/2014/main" id="{C5F99E5A-B1CC-4961-93E1-FF151AEF0148}"/>
              </a:ext>
            </a:extLst>
          </p:cNvPr>
          <p:cNvSpPr>
            <a:spLocks noGrp="1"/>
          </p:cNvSpPr>
          <p:nvPr>
            <p:ph type="sldNum" sz="quarter" idx="11"/>
          </p:nvPr>
        </p:nvSpPr>
        <p:spPr/>
        <p:txBody>
          <a:bodyPr/>
          <a:lstStyle>
            <a:lvl1pPr>
              <a:defRPr/>
            </a:lvl1pPr>
          </a:lstStyle>
          <a:p>
            <a:pPr>
              <a:defRPr/>
            </a:pPr>
            <a:fld id="{3ADEE64F-CEDB-42BD-B72E-713C29C7FA12}" type="slidenum">
              <a:rPr lang="en-GB" altLang="en-US"/>
              <a:pPr>
                <a:defRPr/>
              </a:pPr>
              <a:t>‹#›</a:t>
            </a:fld>
            <a:endParaRPr lang="en-GB" altLang="en-US"/>
          </a:p>
        </p:txBody>
      </p:sp>
    </p:spTree>
    <p:extLst>
      <p:ext uri="{BB962C8B-B14F-4D97-AF65-F5344CB8AC3E}">
        <p14:creationId xmlns:p14="http://schemas.microsoft.com/office/powerpoint/2010/main" val="2487477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54D5F63-E608-4FD8-AA93-E81CD3503EEA}"/>
              </a:ext>
            </a:extLst>
          </p:cNvPr>
          <p:cNvSpPr>
            <a:spLocks noGrp="1"/>
          </p:cNvSpPr>
          <p:nvPr>
            <p:ph type="dt" sz="half" idx="10"/>
          </p:nvPr>
        </p:nvSpPr>
        <p:spPr/>
        <p:txBody>
          <a:bodyPr/>
          <a:lstStyle>
            <a:lvl1pPr>
              <a:defRPr/>
            </a:lvl1pPr>
          </a:lstStyle>
          <a:p>
            <a:pPr>
              <a:defRPr/>
            </a:pPr>
            <a:fld id="{28C70988-1210-4AB1-97D2-61F7E5A55A30}" type="datetime1">
              <a:rPr lang="en-GB" altLang="en-US" smtClean="0"/>
              <a:t>19/11/2021</a:t>
            </a:fld>
            <a:endParaRPr lang="en-GB" altLang="en-US"/>
          </a:p>
        </p:txBody>
      </p:sp>
      <p:sp>
        <p:nvSpPr>
          <p:cNvPr id="4" name="Slide Number Placeholder 5">
            <a:extLst>
              <a:ext uri="{FF2B5EF4-FFF2-40B4-BE49-F238E27FC236}">
                <a16:creationId xmlns:a16="http://schemas.microsoft.com/office/drawing/2014/main" id="{BE5767F3-E219-4D7F-AA68-A8597C2408D7}"/>
              </a:ext>
            </a:extLst>
          </p:cNvPr>
          <p:cNvSpPr>
            <a:spLocks noGrp="1"/>
          </p:cNvSpPr>
          <p:nvPr>
            <p:ph type="sldNum" sz="quarter" idx="11"/>
          </p:nvPr>
        </p:nvSpPr>
        <p:spPr/>
        <p:txBody>
          <a:bodyPr/>
          <a:lstStyle>
            <a:lvl1pPr>
              <a:defRPr/>
            </a:lvl1pPr>
          </a:lstStyle>
          <a:p>
            <a:pPr>
              <a:defRPr/>
            </a:pPr>
            <a:fld id="{A84D2209-9248-4CBB-A680-142772247BCF}" type="slidenum">
              <a:rPr lang="en-GB" altLang="en-US"/>
              <a:pPr>
                <a:defRPr/>
              </a:pPr>
              <a:t>‹#›</a:t>
            </a:fld>
            <a:endParaRPr lang="en-GB" altLang="en-US"/>
          </a:p>
        </p:txBody>
      </p:sp>
    </p:spTree>
    <p:extLst>
      <p:ext uri="{BB962C8B-B14F-4D97-AF65-F5344CB8AC3E}">
        <p14:creationId xmlns:p14="http://schemas.microsoft.com/office/powerpoint/2010/main" val="3587872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C67F55-CF8A-42E1-9034-38B0DA8B3908}"/>
              </a:ext>
            </a:extLst>
          </p:cNvPr>
          <p:cNvSpPr>
            <a:spLocks noGrp="1"/>
          </p:cNvSpPr>
          <p:nvPr>
            <p:ph type="dt" sz="half" idx="10"/>
          </p:nvPr>
        </p:nvSpPr>
        <p:spPr/>
        <p:txBody>
          <a:bodyPr/>
          <a:lstStyle>
            <a:lvl1pPr>
              <a:defRPr/>
            </a:lvl1pPr>
          </a:lstStyle>
          <a:p>
            <a:pPr>
              <a:defRPr/>
            </a:pPr>
            <a:fld id="{173D52A2-569B-4815-ACE2-C9F5F1C25420}" type="datetime1">
              <a:rPr lang="en-GB" altLang="en-US" smtClean="0"/>
              <a:t>19/11/2021</a:t>
            </a:fld>
            <a:endParaRPr lang="en-GB" altLang="en-US"/>
          </a:p>
        </p:txBody>
      </p:sp>
      <p:sp>
        <p:nvSpPr>
          <p:cNvPr id="3" name="Slide Number Placeholder 5">
            <a:extLst>
              <a:ext uri="{FF2B5EF4-FFF2-40B4-BE49-F238E27FC236}">
                <a16:creationId xmlns:a16="http://schemas.microsoft.com/office/drawing/2014/main" id="{19D015C1-C41A-49CC-8619-50BCAC3E031D}"/>
              </a:ext>
            </a:extLst>
          </p:cNvPr>
          <p:cNvSpPr>
            <a:spLocks noGrp="1"/>
          </p:cNvSpPr>
          <p:nvPr>
            <p:ph type="sldNum" sz="quarter" idx="11"/>
          </p:nvPr>
        </p:nvSpPr>
        <p:spPr/>
        <p:txBody>
          <a:bodyPr/>
          <a:lstStyle>
            <a:lvl1pPr>
              <a:defRPr/>
            </a:lvl1pPr>
          </a:lstStyle>
          <a:p>
            <a:pPr>
              <a:defRPr/>
            </a:pPr>
            <a:fld id="{8EBFBC85-8B2A-4306-8BF9-BDD8B6253051}" type="slidenum">
              <a:rPr lang="en-GB" altLang="en-US"/>
              <a:pPr>
                <a:defRPr/>
              </a:pPr>
              <a:t>‹#›</a:t>
            </a:fld>
            <a:endParaRPr lang="en-GB" altLang="en-US"/>
          </a:p>
        </p:txBody>
      </p:sp>
    </p:spTree>
    <p:extLst>
      <p:ext uri="{BB962C8B-B14F-4D97-AF65-F5344CB8AC3E}">
        <p14:creationId xmlns:p14="http://schemas.microsoft.com/office/powerpoint/2010/main" val="815216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BD45BE6-F0C5-40CD-9AE6-9415E3C5D591}"/>
              </a:ext>
            </a:extLst>
          </p:cNvPr>
          <p:cNvSpPr>
            <a:spLocks noGrp="1"/>
          </p:cNvSpPr>
          <p:nvPr>
            <p:ph type="dt" sz="half" idx="10"/>
          </p:nvPr>
        </p:nvSpPr>
        <p:spPr/>
        <p:txBody>
          <a:bodyPr/>
          <a:lstStyle>
            <a:lvl1pPr>
              <a:defRPr/>
            </a:lvl1pPr>
          </a:lstStyle>
          <a:p>
            <a:pPr>
              <a:defRPr/>
            </a:pPr>
            <a:fld id="{5B3E754B-5656-4B07-90DC-B79D9209EF11}" type="datetime1">
              <a:rPr lang="en-GB" altLang="en-US" smtClean="0"/>
              <a:t>19/11/2021</a:t>
            </a:fld>
            <a:endParaRPr lang="en-GB" altLang="en-US"/>
          </a:p>
        </p:txBody>
      </p:sp>
      <p:sp>
        <p:nvSpPr>
          <p:cNvPr id="6" name="Slide Number Placeholder 5">
            <a:extLst>
              <a:ext uri="{FF2B5EF4-FFF2-40B4-BE49-F238E27FC236}">
                <a16:creationId xmlns:a16="http://schemas.microsoft.com/office/drawing/2014/main" id="{1C4543CF-7089-4AD7-BDE2-656A54E433BA}"/>
              </a:ext>
            </a:extLst>
          </p:cNvPr>
          <p:cNvSpPr>
            <a:spLocks noGrp="1"/>
          </p:cNvSpPr>
          <p:nvPr>
            <p:ph type="sldNum" sz="quarter" idx="11"/>
          </p:nvPr>
        </p:nvSpPr>
        <p:spPr/>
        <p:txBody>
          <a:bodyPr/>
          <a:lstStyle>
            <a:lvl1pPr>
              <a:defRPr/>
            </a:lvl1pPr>
          </a:lstStyle>
          <a:p>
            <a:pPr>
              <a:defRPr/>
            </a:pPr>
            <a:fld id="{AFBB6D21-83AD-449A-89FE-1FCAF95C2E19}" type="slidenum">
              <a:rPr lang="en-GB" altLang="en-US"/>
              <a:pPr>
                <a:defRPr/>
              </a:pPr>
              <a:t>‹#›</a:t>
            </a:fld>
            <a:endParaRPr lang="en-GB" altLang="en-US"/>
          </a:p>
        </p:txBody>
      </p:sp>
    </p:spTree>
    <p:extLst>
      <p:ext uri="{BB962C8B-B14F-4D97-AF65-F5344CB8AC3E}">
        <p14:creationId xmlns:p14="http://schemas.microsoft.com/office/powerpoint/2010/main" val="3014127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6BDC362-ED02-459B-BD0A-6655CBA6095E}"/>
              </a:ext>
            </a:extLst>
          </p:cNvPr>
          <p:cNvSpPr>
            <a:spLocks noGrp="1"/>
          </p:cNvSpPr>
          <p:nvPr>
            <p:ph type="dt" sz="half" idx="10"/>
          </p:nvPr>
        </p:nvSpPr>
        <p:spPr/>
        <p:txBody>
          <a:bodyPr/>
          <a:lstStyle>
            <a:lvl1pPr>
              <a:defRPr/>
            </a:lvl1pPr>
          </a:lstStyle>
          <a:p>
            <a:pPr>
              <a:defRPr/>
            </a:pPr>
            <a:fld id="{2587616B-57C6-4ED7-AAEC-813D2EFA1CB9}" type="datetime1">
              <a:rPr lang="en-GB" altLang="en-US" smtClean="0"/>
              <a:t>19/11/2021</a:t>
            </a:fld>
            <a:endParaRPr lang="en-GB" altLang="en-US"/>
          </a:p>
        </p:txBody>
      </p:sp>
      <p:sp>
        <p:nvSpPr>
          <p:cNvPr id="6" name="Slide Number Placeholder 5">
            <a:extLst>
              <a:ext uri="{FF2B5EF4-FFF2-40B4-BE49-F238E27FC236}">
                <a16:creationId xmlns:a16="http://schemas.microsoft.com/office/drawing/2014/main" id="{9AD87B4F-A8CA-4080-89ED-B5FF415B0F48}"/>
              </a:ext>
            </a:extLst>
          </p:cNvPr>
          <p:cNvSpPr>
            <a:spLocks noGrp="1"/>
          </p:cNvSpPr>
          <p:nvPr>
            <p:ph type="sldNum" sz="quarter" idx="11"/>
          </p:nvPr>
        </p:nvSpPr>
        <p:spPr/>
        <p:txBody>
          <a:bodyPr/>
          <a:lstStyle>
            <a:lvl1pPr>
              <a:defRPr/>
            </a:lvl1pPr>
          </a:lstStyle>
          <a:p>
            <a:pPr>
              <a:defRPr/>
            </a:pPr>
            <a:fld id="{8996F2D0-5D25-4B46-99C1-AAB1DC9C9FBF}" type="slidenum">
              <a:rPr lang="en-GB" altLang="en-US"/>
              <a:pPr>
                <a:defRPr/>
              </a:pPr>
              <a:t>‹#›</a:t>
            </a:fld>
            <a:endParaRPr lang="en-GB" altLang="en-US"/>
          </a:p>
        </p:txBody>
      </p:sp>
    </p:spTree>
    <p:extLst>
      <p:ext uri="{BB962C8B-B14F-4D97-AF65-F5344CB8AC3E}">
        <p14:creationId xmlns:p14="http://schemas.microsoft.com/office/powerpoint/2010/main" val="261871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59D69A-7D75-419C-9122-6FD1D17D285B}"/>
              </a:ext>
            </a:extLst>
          </p:cNvPr>
          <p:cNvSpPr>
            <a:spLocks noGrp="1"/>
          </p:cNvSpPr>
          <p:nvPr>
            <p:ph type="dt" sz="half" idx="10"/>
          </p:nvPr>
        </p:nvSpPr>
        <p:spPr/>
        <p:txBody>
          <a:bodyPr/>
          <a:lstStyle>
            <a:lvl1pPr>
              <a:defRPr/>
            </a:lvl1pPr>
          </a:lstStyle>
          <a:p>
            <a:pPr>
              <a:defRPr/>
            </a:pPr>
            <a:fld id="{43FE8B82-A19A-4281-8066-845415FCAD2A}" type="datetime1">
              <a:rPr lang="en-GB" altLang="en-US" smtClean="0"/>
              <a:t>19/11/2021</a:t>
            </a:fld>
            <a:endParaRPr lang="en-GB" altLang="en-US"/>
          </a:p>
        </p:txBody>
      </p:sp>
      <p:sp>
        <p:nvSpPr>
          <p:cNvPr id="5" name="Slide Number Placeholder 5">
            <a:extLst>
              <a:ext uri="{FF2B5EF4-FFF2-40B4-BE49-F238E27FC236}">
                <a16:creationId xmlns:a16="http://schemas.microsoft.com/office/drawing/2014/main" id="{620E1CED-D67C-4BB7-8655-B915B1688ACC}"/>
              </a:ext>
            </a:extLst>
          </p:cNvPr>
          <p:cNvSpPr>
            <a:spLocks noGrp="1"/>
          </p:cNvSpPr>
          <p:nvPr>
            <p:ph type="sldNum" sz="quarter" idx="11"/>
          </p:nvPr>
        </p:nvSpPr>
        <p:spPr/>
        <p:txBody>
          <a:bodyPr/>
          <a:lstStyle>
            <a:lvl1pPr>
              <a:defRPr/>
            </a:lvl1pPr>
          </a:lstStyle>
          <a:p>
            <a:pPr>
              <a:defRPr/>
            </a:pPr>
            <a:fld id="{3A8816EF-12D0-45F2-8F0A-CEE4265BDA15}" type="slidenum">
              <a:rPr lang="en-GB" altLang="en-US"/>
              <a:pPr>
                <a:defRPr/>
              </a:pPr>
              <a:t>‹#›</a:t>
            </a:fld>
            <a:endParaRPr lang="en-GB" altLang="en-US"/>
          </a:p>
        </p:txBody>
      </p:sp>
    </p:spTree>
    <p:extLst>
      <p:ext uri="{BB962C8B-B14F-4D97-AF65-F5344CB8AC3E}">
        <p14:creationId xmlns:p14="http://schemas.microsoft.com/office/powerpoint/2010/main" val="1788402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5D481-A861-42AD-871F-89D0A97FE932}"/>
              </a:ext>
            </a:extLst>
          </p:cNvPr>
          <p:cNvSpPr>
            <a:spLocks noGrp="1"/>
          </p:cNvSpPr>
          <p:nvPr>
            <p:ph type="dt" sz="half" idx="10"/>
          </p:nvPr>
        </p:nvSpPr>
        <p:spPr/>
        <p:txBody>
          <a:bodyPr/>
          <a:lstStyle>
            <a:lvl1pPr>
              <a:defRPr/>
            </a:lvl1pPr>
          </a:lstStyle>
          <a:p>
            <a:pPr>
              <a:defRPr/>
            </a:pPr>
            <a:fld id="{A089D2DA-0DF1-4E45-84CD-030EF05204BB}" type="datetime1">
              <a:rPr lang="en-GB" altLang="en-US" smtClean="0"/>
              <a:t>19/11/2021</a:t>
            </a:fld>
            <a:endParaRPr lang="en-GB" altLang="en-US"/>
          </a:p>
        </p:txBody>
      </p:sp>
      <p:sp>
        <p:nvSpPr>
          <p:cNvPr id="5" name="Slide Number Placeholder 5">
            <a:extLst>
              <a:ext uri="{FF2B5EF4-FFF2-40B4-BE49-F238E27FC236}">
                <a16:creationId xmlns:a16="http://schemas.microsoft.com/office/drawing/2014/main" id="{6C902523-4C22-410E-ADB5-2D99165CEF23}"/>
              </a:ext>
            </a:extLst>
          </p:cNvPr>
          <p:cNvSpPr>
            <a:spLocks noGrp="1"/>
          </p:cNvSpPr>
          <p:nvPr>
            <p:ph type="sldNum" sz="quarter" idx="11"/>
          </p:nvPr>
        </p:nvSpPr>
        <p:spPr/>
        <p:txBody>
          <a:bodyPr/>
          <a:lstStyle>
            <a:lvl1pPr>
              <a:defRPr/>
            </a:lvl1pPr>
          </a:lstStyle>
          <a:p>
            <a:pPr>
              <a:defRPr/>
            </a:pPr>
            <a:fld id="{B14E79AE-5EDF-4992-BB6C-8C2B8E4BE08D}" type="slidenum">
              <a:rPr lang="en-GB" altLang="en-US"/>
              <a:pPr>
                <a:defRPr/>
              </a:pPr>
              <a:t>‹#›</a:t>
            </a:fld>
            <a:endParaRPr lang="en-GB" altLang="en-US"/>
          </a:p>
        </p:txBody>
      </p:sp>
    </p:spTree>
    <p:extLst>
      <p:ext uri="{BB962C8B-B14F-4D97-AF65-F5344CB8AC3E}">
        <p14:creationId xmlns:p14="http://schemas.microsoft.com/office/powerpoint/2010/main" val="176674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1016D69-146C-45C6-B835-BE0DBD487A9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AC8C66A-8B76-456A-8B78-E5487690D34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3F33406-CB42-4F68-A65F-FCEBBB030C7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6C7EEB1-A9D5-4363-9791-A36F36A01857}" type="datetime1">
              <a:rPr lang="en-GB" altLang="en-US" smtClean="0"/>
              <a:t>19/11/2021</a:t>
            </a:fld>
            <a:endParaRPr lang="en-GB" altLang="en-US"/>
          </a:p>
        </p:txBody>
      </p:sp>
      <p:sp>
        <p:nvSpPr>
          <p:cNvPr id="6" name="Slide Number Placeholder 5">
            <a:extLst>
              <a:ext uri="{FF2B5EF4-FFF2-40B4-BE49-F238E27FC236}">
                <a16:creationId xmlns:a16="http://schemas.microsoft.com/office/drawing/2014/main" id="{9040BE72-B807-46F8-9446-910E3D3FA94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E4F7258-B4CE-4FEF-A68B-C3516843D12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51" r:id="rId1"/>
    <p:sldLayoutId id="2147484052" r:id="rId2"/>
    <p:sldLayoutId id="2147484042" r:id="rId3"/>
    <p:sldLayoutId id="2147484043" r:id="rId4"/>
    <p:sldLayoutId id="2147484044" r:id="rId5"/>
    <p:sldLayoutId id="2147484045" r:id="rId6"/>
    <p:sldLayoutId id="2147484046" r:id="rId7"/>
    <p:sldLayoutId id="2147484047" r:id="rId8"/>
    <p:sldLayoutId id="2147484048" r:id="rId9"/>
    <p:sldLayoutId id="2147484049" r:id="rId10"/>
    <p:sldLayoutId id="2147484050"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hs.uk/conditions/complementary-and-alternative-medicin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nhs.uk/conditions/complementary-and-alternative-medicin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4037/ccn201480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4037/ccn2014807"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Title 1">
            <a:extLst>
              <a:ext uri="{FF2B5EF4-FFF2-40B4-BE49-F238E27FC236}">
                <a16:creationId xmlns:a16="http://schemas.microsoft.com/office/drawing/2014/main" id="{5D8AC0B7-7C3E-4E9A-91C1-E566C9D75641}"/>
              </a:ext>
            </a:extLst>
          </p:cNvPr>
          <p:cNvSpPr>
            <a:spLocks noGrp="1"/>
          </p:cNvSpPr>
          <p:nvPr>
            <p:ph type="ctrTitle"/>
          </p:nvPr>
        </p:nvSpPr>
        <p:spPr>
          <a:xfrm>
            <a:off x="169863" y="1125538"/>
            <a:ext cx="8804275" cy="4540250"/>
          </a:xfrm>
        </p:spPr>
        <p:txBody>
          <a:bodyPr/>
          <a:lstStyle/>
          <a:p>
            <a:r>
              <a:rPr lang="en-GB" altLang="en-US" b="1" dirty="0">
                <a:solidFill>
                  <a:schemeClr val="bg1"/>
                </a:solidFill>
              </a:rPr>
              <a:t>BMHP5001 </a:t>
            </a:r>
            <a:br>
              <a:rPr lang="en-GB" altLang="en-US" b="1" dirty="0">
                <a:solidFill>
                  <a:schemeClr val="bg1"/>
                </a:solidFill>
              </a:rPr>
            </a:br>
            <a:r>
              <a:rPr lang="en-GB" altLang="en-US" b="1" dirty="0">
                <a:solidFill>
                  <a:schemeClr val="bg1"/>
                </a:solidFill>
              </a:rPr>
              <a:t>Complementary Therapies</a:t>
            </a:r>
            <a:br>
              <a:rPr lang="en-GB" altLang="en-US" b="1" dirty="0">
                <a:solidFill>
                  <a:schemeClr val="bg1"/>
                </a:solidFill>
              </a:rPr>
            </a:br>
            <a:br>
              <a:rPr lang="en-GB" altLang="en-US" b="1" dirty="0">
                <a:solidFill>
                  <a:schemeClr val="bg1"/>
                </a:solidFill>
              </a:rPr>
            </a:br>
            <a:br>
              <a:rPr lang="en-GB" altLang="en-US" sz="3600" b="1" dirty="0">
                <a:solidFill>
                  <a:schemeClr val="bg1"/>
                </a:solidFill>
              </a:rPr>
            </a:br>
            <a:r>
              <a:rPr lang="en-GB" altLang="en-US" sz="3200" b="1" dirty="0">
                <a:solidFill>
                  <a:schemeClr val="bg1"/>
                </a:solidFill>
              </a:rPr>
              <a:t>Week 7: </a:t>
            </a:r>
            <a:r>
              <a:rPr lang="en-US" altLang="en-US" sz="3200" b="1" dirty="0">
                <a:solidFill>
                  <a:schemeClr val="bg1"/>
                </a:solidFill>
              </a:rPr>
              <a:t>Ethical considerations of CTs</a:t>
            </a:r>
            <a:endParaRPr lang="en-GB" altLang="en-US" sz="32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33048D4E-05A9-4D71-8EE7-DE82565972B5}"/>
              </a:ext>
            </a:extLst>
          </p:cNvPr>
          <p:cNvSpPr>
            <a:spLocks noGrp="1"/>
          </p:cNvSpPr>
          <p:nvPr>
            <p:ph type="title"/>
          </p:nvPr>
        </p:nvSpPr>
        <p:spPr>
          <a:xfrm>
            <a:off x="457200" y="136525"/>
            <a:ext cx="8229600" cy="555625"/>
          </a:xfrm>
        </p:spPr>
        <p:txBody>
          <a:bodyPr/>
          <a:lstStyle/>
          <a:p>
            <a:r>
              <a:rPr lang="en-GB" altLang="en-US" sz="3200" b="1">
                <a:latin typeface="Arial" panose="020B0604020202020204" pitchFamily="34" charset="0"/>
                <a:cs typeface="Arial" panose="020B0604020202020204" pitchFamily="34" charset="0"/>
              </a:rPr>
              <a:t>MODULE AIM  &amp; LEARNING OUTCOMES</a:t>
            </a:r>
            <a:endParaRPr lang="en-GB" altLang="en-US" sz="3200"/>
          </a:p>
        </p:txBody>
      </p:sp>
      <p:sp>
        <p:nvSpPr>
          <p:cNvPr id="10243" name="Content Placeholder 2">
            <a:extLst>
              <a:ext uri="{FF2B5EF4-FFF2-40B4-BE49-F238E27FC236}">
                <a16:creationId xmlns:a16="http://schemas.microsoft.com/office/drawing/2014/main" id="{8F3238E5-92FE-4565-89DE-69B8F83C7A2C}"/>
              </a:ext>
            </a:extLst>
          </p:cNvPr>
          <p:cNvSpPr>
            <a:spLocks noGrp="1"/>
          </p:cNvSpPr>
          <p:nvPr>
            <p:ph idx="1"/>
          </p:nvPr>
        </p:nvSpPr>
        <p:spPr>
          <a:xfrm>
            <a:off x="179388" y="692150"/>
            <a:ext cx="8785225" cy="5040313"/>
          </a:xfrm>
        </p:spPr>
        <p:txBody>
          <a:bodyPr/>
          <a:lstStyle/>
          <a:p>
            <a:pPr marL="0" indent="0">
              <a:buFont typeface="Arial" panose="020B0604020202020204" pitchFamily="34" charset="0"/>
              <a:buNone/>
              <a:defRPr/>
            </a:pPr>
            <a:r>
              <a:rPr lang="en-GB" altLang="en-US" sz="2400" b="1" dirty="0"/>
              <a:t>AIM(S)</a:t>
            </a:r>
          </a:p>
          <a:p>
            <a:pPr>
              <a:defRPr/>
            </a:pPr>
            <a:r>
              <a:rPr lang="en-GB" altLang="en-US" sz="2000" dirty="0"/>
              <a:t>To develop learners understanding of the role of complementary therapies in health and social care and their effectiveness in maintaining health and wellbeing.</a:t>
            </a:r>
          </a:p>
          <a:p>
            <a:pPr marL="0" indent="0">
              <a:buFont typeface="Arial" panose="020B0604020202020204" pitchFamily="34" charset="0"/>
              <a:buNone/>
              <a:defRPr/>
            </a:pPr>
            <a:r>
              <a:rPr lang="en-GB" altLang="en-US" sz="2400" b="1" dirty="0"/>
              <a:t>LEARNING OUTCOMES</a:t>
            </a:r>
          </a:p>
          <a:p>
            <a:pPr marL="0" indent="0">
              <a:buFont typeface="Arial" panose="020B0604020202020204" pitchFamily="34" charset="0"/>
              <a:buNone/>
              <a:defRPr/>
            </a:pPr>
            <a:r>
              <a:rPr lang="en-GB" sz="2000" dirty="0"/>
              <a:t>1. Critically understand the principles behind current use of complementary therapies</a:t>
            </a:r>
          </a:p>
          <a:p>
            <a:pPr marL="0" indent="0">
              <a:buFont typeface="Arial" panose="020B0604020202020204" pitchFamily="34" charset="0"/>
              <a:buNone/>
              <a:defRPr/>
            </a:pPr>
            <a:r>
              <a:rPr lang="en-GB" sz="2000" dirty="0"/>
              <a:t>2. Critically understand the role of complementary therapies in relation and comparison to orthodox treatments</a:t>
            </a:r>
          </a:p>
          <a:p>
            <a:pPr marL="0" indent="0">
              <a:buFont typeface="Arial" panose="020B0604020202020204" pitchFamily="34" charset="0"/>
              <a:buNone/>
              <a:defRPr/>
            </a:pPr>
            <a:r>
              <a:rPr lang="en-GB" sz="2000" dirty="0"/>
              <a:t>3. Analyse evidence for the efficacy of complementary therapies in sustaining health and wellbeing</a:t>
            </a:r>
          </a:p>
          <a:p>
            <a:pPr marL="0" indent="0">
              <a:buFont typeface="Arial" panose="020B0604020202020204" pitchFamily="34" charset="0"/>
              <a:buNone/>
              <a:defRPr/>
            </a:pPr>
            <a:r>
              <a:rPr lang="en-GB" sz="2000" dirty="0"/>
              <a:t>4. Evaluate the systems for regulating the use of complementary therapies. </a:t>
            </a:r>
            <a:endParaRPr lang="en-US" sz="2000" dirty="0"/>
          </a:p>
          <a:p>
            <a:pPr marL="0" indent="0">
              <a:buFont typeface="Arial" panose="020B0604020202020204" pitchFamily="34" charset="0"/>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D3A9D23A-964D-4E30-9F6E-C087A4A2B2A8}"/>
              </a:ext>
            </a:extLst>
          </p:cNvPr>
          <p:cNvSpPr>
            <a:spLocks noGrp="1"/>
          </p:cNvSpPr>
          <p:nvPr>
            <p:ph type="title"/>
          </p:nvPr>
        </p:nvSpPr>
        <p:spPr>
          <a:xfrm>
            <a:off x="457200" y="188913"/>
            <a:ext cx="8229600" cy="844550"/>
          </a:xfrm>
        </p:spPr>
        <p:txBody>
          <a:bodyPr/>
          <a:lstStyle/>
          <a:p>
            <a:r>
              <a:rPr lang="en-GB" altLang="en-US" sz="3600" b="1" dirty="0">
                <a:cs typeface="Arial" panose="020B0604020202020204" pitchFamily="34" charset="0"/>
              </a:rPr>
              <a:t>Lesson Objectives</a:t>
            </a:r>
            <a:endParaRPr lang="en-GB" altLang="en-US" sz="3600" dirty="0"/>
          </a:p>
        </p:txBody>
      </p:sp>
      <p:sp>
        <p:nvSpPr>
          <p:cNvPr id="17410" name="Content Placeholder 2">
            <a:extLst>
              <a:ext uri="{FF2B5EF4-FFF2-40B4-BE49-F238E27FC236}">
                <a16:creationId xmlns:a16="http://schemas.microsoft.com/office/drawing/2014/main" id="{DD7170D0-4565-41C1-922E-D3410EBC4115}"/>
              </a:ext>
            </a:extLst>
          </p:cNvPr>
          <p:cNvSpPr>
            <a:spLocks noGrp="1"/>
          </p:cNvSpPr>
          <p:nvPr>
            <p:ph idx="1"/>
          </p:nvPr>
        </p:nvSpPr>
        <p:spPr>
          <a:xfrm>
            <a:off x="683569" y="1772815"/>
            <a:ext cx="7704856" cy="3743747"/>
          </a:xfrm>
        </p:spPr>
        <p:txBody>
          <a:bodyPr/>
          <a:lstStyle/>
          <a:p>
            <a:pPr marL="457200" indent="-457200">
              <a:buFont typeface="Arial" panose="020B0604020202020204" pitchFamily="34" charset="0"/>
              <a:buAutoNum type="arabicPeriod"/>
            </a:pPr>
            <a:r>
              <a:rPr lang="en-GB" altLang="en-US" sz="2400" dirty="0"/>
              <a:t>Analyse ethical considerations of CTs</a:t>
            </a:r>
          </a:p>
          <a:p>
            <a:pPr marL="457200" indent="-457200">
              <a:buFont typeface="Arial" panose="020B0604020202020204" pitchFamily="34" charset="0"/>
              <a:buAutoNum type="arabicPeriod"/>
            </a:pPr>
            <a:r>
              <a:rPr lang="en-GB" altLang="en-US" sz="2400" dirty="0"/>
              <a:t>Discuss the differences between statutory vs self-regulation </a:t>
            </a:r>
          </a:p>
          <a:p>
            <a:pPr marL="457200" indent="-457200">
              <a:buFont typeface="Arial" panose="020B0604020202020204" pitchFamily="34" charset="0"/>
              <a:buAutoNum type="arabicPeriod"/>
            </a:pPr>
            <a:r>
              <a:rPr lang="en-GB" altLang="en-US" sz="2400" dirty="0"/>
              <a:t>Discuss the CTs in healthcare</a:t>
            </a:r>
          </a:p>
          <a:p>
            <a:pPr marL="457200" indent="-457200">
              <a:buFont typeface="Arial" panose="020B0604020202020204" pitchFamily="34" charset="0"/>
              <a:buAutoNum type="arabicPeriod"/>
            </a:pPr>
            <a:r>
              <a:rPr lang="en-GB" altLang="en-US" sz="2400" dirty="0"/>
              <a:t>Analyse CTs risks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690A70E9-624E-49E9-9104-CB3926472BA5}"/>
              </a:ext>
            </a:extLst>
          </p:cNvPr>
          <p:cNvSpPr>
            <a:spLocks noGrp="1"/>
          </p:cNvSpPr>
          <p:nvPr>
            <p:ph type="title"/>
          </p:nvPr>
        </p:nvSpPr>
        <p:spPr/>
        <p:txBody>
          <a:bodyPr/>
          <a:lstStyle/>
          <a:p>
            <a:r>
              <a:rPr lang="en-US" altLang="en-US"/>
              <a:t>Ethical considerations of CTS</a:t>
            </a:r>
          </a:p>
        </p:txBody>
      </p:sp>
      <p:sp>
        <p:nvSpPr>
          <p:cNvPr id="22530" name="Content Placeholder 2">
            <a:extLst>
              <a:ext uri="{FF2B5EF4-FFF2-40B4-BE49-F238E27FC236}">
                <a16:creationId xmlns:a16="http://schemas.microsoft.com/office/drawing/2014/main" id="{E685A41A-BC27-416A-A75F-41135F1D3C5A}"/>
              </a:ext>
            </a:extLst>
          </p:cNvPr>
          <p:cNvSpPr>
            <a:spLocks noGrp="1"/>
          </p:cNvSpPr>
          <p:nvPr>
            <p:ph idx="1"/>
          </p:nvPr>
        </p:nvSpPr>
        <p:spPr>
          <a:xfrm>
            <a:off x="457200" y="1600200"/>
            <a:ext cx="8229600" cy="3916363"/>
          </a:xfrm>
        </p:spPr>
        <p:txBody>
          <a:bodyPr/>
          <a:lstStyle/>
          <a:p>
            <a:r>
              <a:rPr lang="en-US" altLang="en-US" dirty="0"/>
              <a:t>Read the following case study and discuss potential ethical issues.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Content Placeholder 2">
            <a:extLst>
              <a:ext uri="{FF2B5EF4-FFF2-40B4-BE49-F238E27FC236}">
                <a16:creationId xmlns:a16="http://schemas.microsoft.com/office/drawing/2014/main" id="{5A50B68C-C20B-42A4-8665-36DD5A4DC18F}"/>
              </a:ext>
            </a:extLst>
          </p:cNvPr>
          <p:cNvSpPr>
            <a:spLocks noGrp="1"/>
          </p:cNvSpPr>
          <p:nvPr>
            <p:ph idx="1"/>
          </p:nvPr>
        </p:nvSpPr>
        <p:spPr>
          <a:xfrm>
            <a:off x="457200" y="154221"/>
            <a:ext cx="8229600" cy="5183188"/>
          </a:xfrm>
        </p:spPr>
        <p:txBody>
          <a:bodyPr/>
          <a:lstStyle/>
          <a:p>
            <a:pPr marL="0" indent="0">
              <a:buNone/>
            </a:pPr>
            <a:r>
              <a:rPr lang="en-US" altLang="en-US" sz="1800" b="1" dirty="0"/>
              <a:t>Case 1</a:t>
            </a:r>
          </a:p>
          <a:p>
            <a:r>
              <a:rPr lang="en-GB" altLang="en-US" sz="1800" dirty="0"/>
              <a:t>A 74-year-old woman with osteoarthritis and a history of two prior vertebral fractures, who was recently diagnosed with mild cognitive impairment, is referred to a psychiatrist for evaluation of symptoms of depression. The patient complains of disturbed sleep, exhaustion, digestive problems, muscle aches, and severe back pain. On examination, she is noted to have a slow and unsteady gait, despite using a cane, and is accompanied by a part-time caregiver. She reports anhedonia, sadness, poor concentration, and loneliness and is irritable in the interview with the psychiatrist. On the Geriatric Depression Scale, she scores a 10 out of 15, suggesting at least a moderate level of depression. </a:t>
            </a:r>
          </a:p>
          <a:p>
            <a:r>
              <a:rPr lang="en-GB" altLang="en-US" sz="1800" dirty="0"/>
              <a:t>However, as the psychiatrist begins to discuss the diagnosis of depression and the recommendation of antidepressants to address her depression, the patient again becomes irritable and states that her problems are not related to depression but to her pain. She remembers taking several yoga courses many years before and states that she feels this would be the best way for her to address her pain. She states that she does not want to take “one of those crazy pills” because she has “never had anything wrong with her mentally.”</a:t>
            </a:r>
            <a:endParaRPr lang="en-US" alt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E1AFB-D0CF-44F8-B4F3-711A9189314A}"/>
              </a:ext>
            </a:extLst>
          </p:cNvPr>
          <p:cNvSpPr>
            <a:spLocks noGrp="1"/>
          </p:cNvSpPr>
          <p:nvPr>
            <p:ph type="title"/>
          </p:nvPr>
        </p:nvSpPr>
        <p:spPr/>
        <p:txBody>
          <a:bodyPr/>
          <a:lstStyle/>
          <a:p>
            <a:r>
              <a:rPr lang="en-GB" dirty="0"/>
              <a:t>Discussion in class</a:t>
            </a:r>
          </a:p>
        </p:txBody>
      </p:sp>
      <p:sp>
        <p:nvSpPr>
          <p:cNvPr id="3" name="Content Placeholder 2">
            <a:extLst>
              <a:ext uri="{FF2B5EF4-FFF2-40B4-BE49-F238E27FC236}">
                <a16:creationId xmlns:a16="http://schemas.microsoft.com/office/drawing/2014/main" id="{224181CA-75D2-4840-B926-22D530942610}"/>
              </a:ext>
            </a:extLst>
          </p:cNvPr>
          <p:cNvSpPr>
            <a:spLocks noGrp="1"/>
          </p:cNvSpPr>
          <p:nvPr>
            <p:ph idx="1"/>
          </p:nvPr>
        </p:nvSpPr>
        <p:spPr/>
        <p:txBody>
          <a:bodyPr/>
          <a:lstStyle/>
          <a:p>
            <a:r>
              <a:rPr lang="en-GB" dirty="0"/>
              <a:t>What are the ethical issues that you have noticed from this case study?</a:t>
            </a:r>
          </a:p>
        </p:txBody>
      </p:sp>
    </p:spTree>
    <p:extLst>
      <p:ext uri="{BB962C8B-B14F-4D97-AF65-F5344CB8AC3E}">
        <p14:creationId xmlns:p14="http://schemas.microsoft.com/office/powerpoint/2010/main" val="4174775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01D007AC-F05F-425B-89A2-F52EB94F2F3D}"/>
              </a:ext>
            </a:extLst>
          </p:cNvPr>
          <p:cNvSpPr>
            <a:spLocks noGrp="1"/>
          </p:cNvSpPr>
          <p:nvPr>
            <p:ph type="title"/>
          </p:nvPr>
        </p:nvSpPr>
        <p:spPr>
          <a:xfrm>
            <a:off x="107950" y="274638"/>
            <a:ext cx="8856663" cy="339725"/>
          </a:xfrm>
        </p:spPr>
        <p:txBody>
          <a:bodyPr/>
          <a:lstStyle/>
          <a:p>
            <a:r>
              <a:rPr lang="en-US" altLang="en-US"/>
              <a:t>Ethical considerations in CTs</a:t>
            </a:r>
          </a:p>
        </p:txBody>
      </p:sp>
      <p:sp>
        <p:nvSpPr>
          <p:cNvPr id="3" name="Content Placeholder 2">
            <a:extLst>
              <a:ext uri="{FF2B5EF4-FFF2-40B4-BE49-F238E27FC236}">
                <a16:creationId xmlns:a16="http://schemas.microsoft.com/office/drawing/2014/main" id="{E0D3E95E-D39D-47ED-A06A-EEE80DA9CD43}"/>
              </a:ext>
            </a:extLst>
          </p:cNvPr>
          <p:cNvSpPr>
            <a:spLocks noGrp="1"/>
          </p:cNvSpPr>
          <p:nvPr>
            <p:ph idx="1"/>
          </p:nvPr>
        </p:nvSpPr>
        <p:spPr>
          <a:xfrm>
            <a:off x="250825" y="1124743"/>
            <a:ext cx="8713788" cy="4391819"/>
          </a:xfrm>
        </p:spPr>
        <p:txBody>
          <a:bodyPr/>
          <a:lstStyle/>
          <a:p>
            <a:pPr>
              <a:defRPr/>
            </a:pPr>
            <a:r>
              <a:rPr lang="en-GB" sz="2000" dirty="0"/>
              <a:t>Clear understanding of the indication for the treatment or approach</a:t>
            </a:r>
          </a:p>
          <a:p>
            <a:pPr>
              <a:defRPr/>
            </a:pPr>
            <a:r>
              <a:rPr lang="en-GB" sz="2000" dirty="0"/>
              <a:t>Thorough risk / benefit analysis of the specific treatment for the individual patient, and a discussion with the patient of his or her treatment alternatives and the risks and benefits of those alternatives</a:t>
            </a:r>
          </a:p>
          <a:p>
            <a:pPr>
              <a:defRPr/>
            </a:pPr>
            <a:r>
              <a:rPr lang="en-GB" sz="2000" dirty="0"/>
              <a:t>Severity and acuteness of his or her condition; </a:t>
            </a:r>
          </a:p>
          <a:p>
            <a:pPr>
              <a:defRPr/>
            </a:pPr>
            <a:r>
              <a:rPr lang="en-GB" sz="2000" dirty="0"/>
              <a:t>Availability and effectiveness of conventional treatments; </a:t>
            </a:r>
          </a:p>
          <a:p>
            <a:pPr>
              <a:defRPr/>
            </a:pPr>
            <a:r>
              <a:rPr lang="en-GB" sz="2000" dirty="0"/>
              <a:t>Invasiveness, toxicity, and potential side effects of the conventional treatment options; </a:t>
            </a:r>
          </a:p>
          <a:p>
            <a:pPr>
              <a:defRPr/>
            </a:pPr>
            <a:r>
              <a:rPr lang="en-GB" sz="2000" dirty="0"/>
              <a:t>Quality of scientific evidence for efficacy and safety of the CAM treatment options;</a:t>
            </a:r>
          </a:p>
          <a:p>
            <a:pPr>
              <a:defRPr/>
            </a:pPr>
            <a:r>
              <a:rPr lang="en-GB" sz="2000" dirty="0"/>
              <a:t>Patient’s understanding of the risks and benefits</a:t>
            </a:r>
          </a:p>
          <a:p>
            <a:pPr marL="0" indent="0">
              <a:buFont typeface="Arial" panose="020B0604020202020204" pitchFamily="34" charset="0"/>
              <a:buNone/>
              <a:defRPr/>
            </a:pPr>
            <a:endParaRPr lang="en-GB" sz="1000" i="1" dirty="0"/>
          </a:p>
          <a:p>
            <a:pPr marL="0" indent="0">
              <a:buFont typeface="Arial" panose="020B0604020202020204" pitchFamily="34" charset="0"/>
              <a:buNone/>
              <a:defRPr/>
            </a:pPr>
            <a:endParaRPr lang="en-GB" sz="1000" i="1" dirty="0"/>
          </a:p>
          <a:p>
            <a:pPr marL="0" indent="0">
              <a:buFont typeface="Arial" panose="020B0604020202020204" pitchFamily="34" charset="0"/>
              <a:buNone/>
              <a:defRPr/>
            </a:pPr>
            <a:r>
              <a:rPr lang="en-GB" sz="1000" i="1" dirty="0"/>
              <a:t>(</a:t>
            </a:r>
            <a:r>
              <a:rPr lang="en-GB" sz="1000" dirty="0"/>
              <a:t>Krause, B., Lavretsky, H., &amp; Dunn, L. B. (2018). Ethical Challenges in Complementary and Alternative Medicine. </a:t>
            </a:r>
            <a:r>
              <a:rPr lang="en-GB" sz="1000" i="1" dirty="0"/>
              <a:t>FOCUS</a:t>
            </a:r>
            <a:r>
              <a:rPr lang="en-GB" sz="1000" dirty="0"/>
              <a:t>, </a:t>
            </a:r>
            <a:r>
              <a:rPr lang="en-GB" sz="1000" i="1" dirty="0"/>
              <a:t>16</a:t>
            </a:r>
            <a:r>
              <a:rPr lang="en-GB" sz="1000" dirty="0"/>
              <a:t>(1), 63–66)/ https://</a:t>
            </a:r>
            <a:r>
              <a:rPr lang="en-GB" sz="1000" dirty="0" err="1"/>
              <a:t>doi.org</a:t>
            </a:r>
            <a:r>
              <a:rPr lang="en-GB" sz="1000" dirty="0"/>
              <a:t>/10.1176/appi.focus.20170054)</a:t>
            </a:r>
          </a:p>
          <a:p>
            <a:pPr>
              <a:defRPr/>
            </a:pPr>
            <a:endParaRPr lang="en-US" sz="2000" i="1" dirty="0"/>
          </a:p>
        </p:txBody>
      </p:sp>
    </p:spTree>
    <p:extLst>
      <p:ext uri="{BB962C8B-B14F-4D97-AF65-F5344CB8AC3E}">
        <p14:creationId xmlns:p14="http://schemas.microsoft.com/office/powerpoint/2010/main" val="1545832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01D007AC-F05F-425B-89A2-F52EB94F2F3D}"/>
              </a:ext>
            </a:extLst>
          </p:cNvPr>
          <p:cNvSpPr>
            <a:spLocks noGrp="1"/>
          </p:cNvSpPr>
          <p:nvPr>
            <p:ph type="title"/>
          </p:nvPr>
        </p:nvSpPr>
        <p:spPr>
          <a:xfrm>
            <a:off x="107950" y="274638"/>
            <a:ext cx="8856663" cy="339725"/>
          </a:xfrm>
        </p:spPr>
        <p:txBody>
          <a:bodyPr/>
          <a:lstStyle/>
          <a:p>
            <a:r>
              <a:rPr lang="en-US" altLang="en-US"/>
              <a:t>Ethical considerations in CTs</a:t>
            </a:r>
          </a:p>
        </p:txBody>
      </p:sp>
      <p:sp>
        <p:nvSpPr>
          <p:cNvPr id="3" name="Content Placeholder 2">
            <a:extLst>
              <a:ext uri="{FF2B5EF4-FFF2-40B4-BE49-F238E27FC236}">
                <a16:creationId xmlns:a16="http://schemas.microsoft.com/office/drawing/2014/main" id="{E0D3E95E-D39D-47ED-A06A-EEE80DA9CD43}"/>
              </a:ext>
            </a:extLst>
          </p:cNvPr>
          <p:cNvSpPr>
            <a:spLocks noGrp="1"/>
          </p:cNvSpPr>
          <p:nvPr>
            <p:ph idx="1"/>
          </p:nvPr>
        </p:nvSpPr>
        <p:spPr>
          <a:xfrm>
            <a:off x="250825" y="1124743"/>
            <a:ext cx="8713788" cy="4391819"/>
          </a:xfrm>
        </p:spPr>
        <p:txBody>
          <a:bodyPr/>
          <a:lstStyle/>
          <a:p>
            <a:pPr>
              <a:defRPr/>
            </a:pPr>
            <a:r>
              <a:rPr lang="en-GB" sz="2200" dirty="0"/>
              <a:t>CAM research is needed, including both clinical and translational work, to establish a deeper scientific basis for evaluating the safety, efficacy, and potential mechanisms of action of CAM / CTs approaches. </a:t>
            </a:r>
          </a:p>
          <a:p>
            <a:pPr>
              <a:defRPr/>
            </a:pPr>
            <a:endParaRPr lang="en-GB" sz="2200" dirty="0"/>
          </a:p>
          <a:p>
            <a:pPr>
              <a:defRPr/>
            </a:pPr>
            <a:r>
              <a:rPr lang="en-GB" sz="2200" dirty="0"/>
              <a:t>Given the ongoing unmet needs of patients, neither categorical rejection nor acceptance of CAM treatment is warranted. A thoughtful approach to the ethical incorporation of CAM into integrated treatment approaches, providers may be able to bridge the sometimes-fraught territory of CAM use.  </a:t>
            </a:r>
          </a:p>
          <a:p>
            <a:pPr marL="0" indent="0">
              <a:buFont typeface="Arial" panose="020B0604020202020204" pitchFamily="34" charset="0"/>
              <a:buNone/>
              <a:defRPr/>
            </a:pPr>
            <a:endParaRPr lang="en-GB" sz="1000" i="1" dirty="0"/>
          </a:p>
          <a:p>
            <a:pPr marL="0" indent="0">
              <a:buFont typeface="Arial" panose="020B0604020202020204" pitchFamily="34" charset="0"/>
              <a:buNone/>
              <a:defRPr/>
            </a:pPr>
            <a:endParaRPr lang="en-GB" sz="1000" i="1" dirty="0"/>
          </a:p>
          <a:p>
            <a:pPr marL="0" indent="0">
              <a:buFont typeface="Arial" panose="020B0604020202020204" pitchFamily="34" charset="0"/>
              <a:buNone/>
              <a:defRPr/>
            </a:pPr>
            <a:endParaRPr lang="en-GB" sz="1000" i="1" dirty="0"/>
          </a:p>
          <a:p>
            <a:pPr marL="0" indent="0">
              <a:buFont typeface="Arial" panose="020B0604020202020204" pitchFamily="34" charset="0"/>
              <a:buNone/>
              <a:defRPr/>
            </a:pPr>
            <a:r>
              <a:rPr lang="en-GB" sz="1000" i="1" dirty="0"/>
              <a:t>(</a:t>
            </a:r>
            <a:r>
              <a:rPr lang="en-GB" sz="1000" dirty="0"/>
              <a:t>Krause, B., Lavretsky, H., &amp; Dunn, L. B. (2018). Ethical Challenges in Complementary and Alternative Medicine. </a:t>
            </a:r>
            <a:r>
              <a:rPr lang="en-GB" sz="1000" i="1" dirty="0"/>
              <a:t>FOCUS</a:t>
            </a:r>
            <a:r>
              <a:rPr lang="en-GB" sz="1000" dirty="0"/>
              <a:t>, </a:t>
            </a:r>
            <a:r>
              <a:rPr lang="en-GB" sz="1000" i="1" dirty="0"/>
              <a:t>16</a:t>
            </a:r>
            <a:r>
              <a:rPr lang="en-GB" sz="1000" dirty="0"/>
              <a:t>(1), 63–66)/ https://</a:t>
            </a:r>
            <a:r>
              <a:rPr lang="en-GB" sz="1000" dirty="0" err="1"/>
              <a:t>doi.org</a:t>
            </a:r>
            <a:r>
              <a:rPr lang="en-GB" sz="1000" dirty="0"/>
              <a:t>/10.1176/appi.focus.20170054)</a:t>
            </a:r>
          </a:p>
          <a:p>
            <a:pPr>
              <a:defRPr/>
            </a:pPr>
            <a:endParaRPr lang="en-US" sz="2000"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024091C0-A35D-4189-9642-7663A6B43BB8}"/>
              </a:ext>
            </a:extLst>
          </p:cNvPr>
          <p:cNvSpPr>
            <a:spLocks noGrp="1"/>
          </p:cNvSpPr>
          <p:nvPr>
            <p:ph type="title"/>
          </p:nvPr>
        </p:nvSpPr>
        <p:spPr>
          <a:xfrm>
            <a:off x="457200" y="274638"/>
            <a:ext cx="8229600" cy="634082"/>
          </a:xfrm>
        </p:spPr>
        <p:txBody>
          <a:bodyPr/>
          <a:lstStyle/>
          <a:p>
            <a:r>
              <a:rPr lang="en-US" altLang="en-US" dirty="0"/>
              <a:t>Statutory / Self-regulation </a:t>
            </a:r>
          </a:p>
        </p:txBody>
      </p:sp>
      <p:sp>
        <p:nvSpPr>
          <p:cNvPr id="26626" name="Content Placeholder 2">
            <a:extLst>
              <a:ext uri="{FF2B5EF4-FFF2-40B4-BE49-F238E27FC236}">
                <a16:creationId xmlns:a16="http://schemas.microsoft.com/office/drawing/2014/main" id="{5B43BD6D-EF38-4506-902F-86ABB277952C}"/>
              </a:ext>
            </a:extLst>
          </p:cNvPr>
          <p:cNvSpPr>
            <a:spLocks noGrp="1"/>
          </p:cNvSpPr>
          <p:nvPr>
            <p:ph idx="1"/>
          </p:nvPr>
        </p:nvSpPr>
        <p:spPr>
          <a:xfrm>
            <a:off x="370681" y="1268759"/>
            <a:ext cx="8402637" cy="4320481"/>
          </a:xfrm>
        </p:spPr>
        <p:txBody>
          <a:bodyPr/>
          <a:lstStyle/>
          <a:p>
            <a:r>
              <a:rPr lang="en-GB" altLang="en-US" sz="2200" dirty="0"/>
              <a:t>Of the "Big 5" therapies (acupuncture, chiropractic, herbal medicine, homeopathy and osteopathy), only 2 are statutorily regulated. Osteopaths are regulated by the Osteopaths Act 1993 and chiropractic by the Chiropractors Act 1994. The Acts created the General Osteopathic Council and the General Chiropractic Council respectively. </a:t>
            </a:r>
          </a:p>
          <a:p>
            <a:pPr marL="0" indent="0">
              <a:buNone/>
            </a:pPr>
            <a:endParaRPr lang="en-GB" altLang="en-US" sz="2200" dirty="0"/>
          </a:p>
          <a:p>
            <a:r>
              <a:rPr lang="en-GB" altLang="en-US" sz="2200" dirty="0"/>
              <a:t>These regulatory bodies are tasked with the duty to, among other things, set the standards relating to training and practice; maintain registers of qualified practitioners; and discipline those who do not conform to the standards set.</a:t>
            </a:r>
          </a:p>
          <a:p>
            <a:endParaRPr lang="en-GB" altLang="en-US" sz="2200" dirty="0"/>
          </a:p>
          <a:p>
            <a:endParaRPr lang="en-US" altLang="en-US"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a:extLst>
              <a:ext uri="{FF2B5EF4-FFF2-40B4-BE49-F238E27FC236}">
                <a16:creationId xmlns:a16="http://schemas.microsoft.com/office/drawing/2014/main" id="{5B43BD6D-EF38-4506-902F-86ABB277952C}"/>
              </a:ext>
            </a:extLst>
          </p:cNvPr>
          <p:cNvSpPr>
            <a:spLocks noGrp="1"/>
          </p:cNvSpPr>
          <p:nvPr>
            <p:ph idx="1"/>
          </p:nvPr>
        </p:nvSpPr>
        <p:spPr>
          <a:xfrm>
            <a:off x="370681" y="1254125"/>
            <a:ext cx="8402637" cy="4349750"/>
          </a:xfrm>
        </p:spPr>
        <p:txBody>
          <a:bodyPr/>
          <a:lstStyle/>
          <a:p>
            <a:r>
              <a:rPr lang="en-GB" altLang="en-US" sz="2200" dirty="0"/>
              <a:t>Herbal medicine has come close to achieving statutory regulation. When Directive 2004/24 as regards traditional herbal medicinal products came into effect in 2011, the Secretary of State for Health gave his approval for the introduction of a statutory regulation scheme for herbal practitioners (Barber, 2014). </a:t>
            </a:r>
          </a:p>
          <a:p>
            <a:endParaRPr lang="en-GB" altLang="en-US" sz="2200" dirty="0"/>
          </a:p>
          <a:p>
            <a:r>
              <a:rPr lang="en-GB" altLang="en-US" sz="2200" dirty="0"/>
              <a:t>However, this has been delayed with the launch of a new working group set up to review legal issues surrounding the provision of third party manufactured and/or supplied herbal medicines to herbal practitioners (European Herbal &amp; Traditional Medicine Practitioners Association, 2015).</a:t>
            </a:r>
          </a:p>
          <a:p>
            <a:endParaRPr lang="en-GB" altLang="en-US" sz="2200" dirty="0"/>
          </a:p>
          <a:p>
            <a:endParaRPr lang="en-US" altLang="en-US" sz="2200" dirty="0"/>
          </a:p>
        </p:txBody>
      </p:sp>
      <p:sp>
        <p:nvSpPr>
          <p:cNvPr id="5" name="Title 1">
            <a:extLst>
              <a:ext uri="{FF2B5EF4-FFF2-40B4-BE49-F238E27FC236}">
                <a16:creationId xmlns:a16="http://schemas.microsoft.com/office/drawing/2014/main" id="{2CDD55E6-8063-48BE-9A4A-15C7BBA43B97}"/>
              </a:ext>
            </a:extLst>
          </p:cNvPr>
          <p:cNvSpPr txBox="1">
            <a:spLocks/>
          </p:cNvSpPr>
          <p:nvPr/>
        </p:nvSpPr>
        <p:spPr bwMode="auto">
          <a:xfrm>
            <a:off x="457200" y="274638"/>
            <a:ext cx="8229600" cy="634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a:t>Statutory / Self-regulation </a:t>
            </a:r>
            <a:endParaRPr lang="en-US" altLang="en-US" dirty="0"/>
          </a:p>
        </p:txBody>
      </p:sp>
    </p:spTree>
    <p:extLst>
      <p:ext uri="{BB962C8B-B14F-4D97-AF65-F5344CB8AC3E}">
        <p14:creationId xmlns:p14="http://schemas.microsoft.com/office/powerpoint/2010/main" val="2043977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2">
            <a:extLst>
              <a:ext uri="{FF2B5EF4-FFF2-40B4-BE49-F238E27FC236}">
                <a16:creationId xmlns:a16="http://schemas.microsoft.com/office/drawing/2014/main" id="{BA6046AD-4D40-4058-B458-954D0EE9DF62}"/>
              </a:ext>
            </a:extLst>
          </p:cNvPr>
          <p:cNvSpPr>
            <a:spLocks noGrp="1"/>
          </p:cNvSpPr>
          <p:nvPr>
            <p:ph idx="1"/>
          </p:nvPr>
        </p:nvSpPr>
        <p:spPr>
          <a:xfrm>
            <a:off x="250825" y="1412775"/>
            <a:ext cx="8569325" cy="4103787"/>
          </a:xfrm>
        </p:spPr>
        <p:txBody>
          <a:bodyPr/>
          <a:lstStyle/>
          <a:p>
            <a:r>
              <a:rPr lang="en-GB" altLang="en-US" sz="2200" dirty="0"/>
              <a:t>All other CAM disciplines are overseen by their own voluntary self-regulatory bodies which may hold registers of their members. Their standards are set by the Professional Standards Authority for Health and Social Care (PSA) which awards accreditation to those that meet them. </a:t>
            </a:r>
          </a:p>
          <a:p>
            <a:endParaRPr lang="en-GB" altLang="en-US" sz="2200" dirty="0"/>
          </a:p>
          <a:p>
            <a:r>
              <a:rPr lang="en-GB" altLang="en-US" sz="2200" dirty="0"/>
              <a:t>An important feature of note is that the PSA regulates the professional registers rather than individual practitioners who remain accountable to their individual organisations.</a:t>
            </a:r>
          </a:p>
          <a:p>
            <a:endParaRPr lang="en-US" altLang="en-US" sz="2200" dirty="0"/>
          </a:p>
        </p:txBody>
      </p:sp>
      <p:sp>
        <p:nvSpPr>
          <p:cNvPr id="3" name="TextBox 2">
            <a:extLst>
              <a:ext uri="{FF2B5EF4-FFF2-40B4-BE49-F238E27FC236}">
                <a16:creationId xmlns:a16="http://schemas.microsoft.com/office/drawing/2014/main" id="{BE8AE162-12EB-4D4E-8B4D-95661A8997C9}"/>
              </a:ext>
            </a:extLst>
          </p:cNvPr>
          <p:cNvSpPr txBox="1"/>
          <p:nvPr/>
        </p:nvSpPr>
        <p:spPr>
          <a:xfrm>
            <a:off x="1448271" y="260648"/>
            <a:ext cx="6174432" cy="707886"/>
          </a:xfrm>
          <a:prstGeom prst="rect">
            <a:avLst/>
          </a:prstGeom>
          <a:noFill/>
        </p:spPr>
        <p:txBody>
          <a:bodyPr wrap="square">
            <a:spAutoFit/>
          </a:bodyPr>
          <a:lstStyle/>
          <a:p>
            <a:r>
              <a:rPr lang="en-GB" altLang="en-US" sz="4000" dirty="0">
                <a:latin typeface="+mj-lt"/>
              </a:rPr>
              <a:t>Voluntary Self-Regulation</a:t>
            </a:r>
            <a:endParaRPr lang="en-GB" sz="4000" dirty="0">
              <a:latin typeface="+mj-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2">
            <a:extLst>
              <a:ext uri="{FF2B5EF4-FFF2-40B4-BE49-F238E27FC236}">
                <a16:creationId xmlns:a16="http://schemas.microsoft.com/office/drawing/2014/main" id="{BA6046AD-4D40-4058-B458-954D0EE9DF62}"/>
              </a:ext>
            </a:extLst>
          </p:cNvPr>
          <p:cNvSpPr>
            <a:spLocks noGrp="1"/>
          </p:cNvSpPr>
          <p:nvPr>
            <p:ph idx="1"/>
          </p:nvPr>
        </p:nvSpPr>
        <p:spPr>
          <a:xfrm>
            <a:off x="250825" y="1196753"/>
            <a:ext cx="8569325" cy="4319810"/>
          </a:xfrm>
        </p:spPr>
        <p:txBody>
          <a:bodyPr/>
          <a:lstStyle/>
          <a:p>
            <a:r>
              <a:rPr lang="en-GB" altLang="en-US" sz="2200" dirty="0"/>
              <a:t>For the remaining 2 therapies from the "Big 5", the largest regulating and registering body for acupuncturists is the British Acupuncture Council, and this is independently accredited via the PSA. </a:t>
            </a:r>
          </a:p>
          <a:p>
            <a:r>
              <a:rPr lang="en-GB" altLang="en-US" sz="2200" dirty="0"/>
              <a:t>Alternatively, depending on qualification, acupuncturists may also be registered with the British Register of Complementary Practitioners (BRCP) (which is administered by the Institute for Complementary and Natural Medicine), the Acupuncture Association of Chartered Physiotherapists (AACP), the British Medical Acupuncture Society or the British Academy of Western Medical Acupuncture. </a:t>
            </a:r>
            <a:endParaRPr lang="en-US" altLang="en-US" sz="2200" dirty="0"/>
          </a:p>
        </p:txBody>
      </p:sp>
      <p:sp>
        <p:nvSpPr>
          <p:cNvPr id="4" name="TextBox 3">
            <a:extLst>
              <a:ext uri="{FF2B5EF4-FFF2-40B4-BE49-F238E27FC236}">
                <a16:creationId xmlns:a16="http://schemas.microsoft.com/office/drawing/2014/main" id="{0B8033F5-4ECC-452D-94B1-41FFDC88BDCA}"/>
              </a:ext>
            </a:extLst>
          </p:cNvPr>
          <p:cNvSpPr txBox="1"/>
          <p:nvPr/>
        </p:nvSpPr>
        <p:spPr>
          <a:xfrm>
            <a:off x="1448271" y="260648"/>
            <a:ext cx="6174432" cy="707886"/>
          </a:xfrm>
          <a:prstGeom prst="rect">
            <a:avLst/>
          </a:prstGeom>
          <a:noFill/>
        </p:spPr>
        <p:txBody>
          <a:bodyPr wrap="square">
            <a:spAutoFit/>
          </a:bodyPr>
          <a:lstStyle/>
          <a:p>
            <a:r>
              <a:rPr lang="en-GB" altLang="en-US" sz="4000" dirty="0">
                <a:latin typeface="+mj-lt"/>
              </a:rPr>
              <a:t>Voluntary Self-Regulation</a:t>
            </a:r>
            <a:endParaRPr lang="en-GB" sz="4000" dirty="0">
              <a:latin typeface="+mj-lt"/>
            </a:endParaRPr>
          </a:p>
        </p:txBody>
      </p:sp>
    </p:spTree>
    <p:extLst>
      <p:ext uri="{BB962C8B-B14F-4D97-AF65-F5344CB8AC3E}">
        <p14:creationId xmlns:p14="http://schemas.microsoft.com/office/powerpoint/2010/main" val="3871705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2">
            <a:extLst>
              <a:ext uri="{FF2B5EF4-FFF2-40B4-BE49-F238E27FC236}">
                <a16:creationId xmlns:a16="http://schemas.microsoft.com/office/drawing/2014/main" id="{BA6046AD-4D40-4058-B458-954D0EE9DF62}"/>
              </a:ext>
            </a:extLst>
          </p:cNvPr>
          <p:cNvSpPr>
            <a:spLocks noGrp="1"/>
          </p:cNvSpPr>
          <p:nvPr>
            <p:ph idx="1"/>
          </p:nvPr>
        </p:nvSpPr>
        <p:spPr>
          <a:xfrm>
            <a:off x="250825" y="1196753"/>
            <a:ext cx="8569325" cy="4319810"/>
          </a:xfrm>
        </p:spPr>
        <p:txBody>
          <a:bodyPr/>
          <a:lstStyle/>
          <a:p>
            <a:r>
              <a:rPr lang="en-GB" altLang="en-US" sz="2200" dirty="0"/>
              <a:t>Homeopathy is regulated by the Faculty of Homeopathy, the Society of Homeopaths, the Alliance of Registered Homeopaths, and the Homeopathic Medical Association, as well as a number of smaller registers. </a:t>
            </a:r>
          </a:p>
          <a:p>
            <a:r>
              <a:rPr lang="en-GB" altLang="en-US" sz="2200" dirty="0"/>
              <a:t>The Faculty of Homeopathy was incorporated by an Act of Parliament in 1950 and regulates statutorily registered healthcare practitioners practising homeopathy. </a:t>
            </a:r>
          </a:p>
          <a:p>
            <a:r>
              <a:rPr lang="en-GB" altLang="en-US" sz="2200" dirty="0"/>
              <a:t>Of the remaining voluntary registers, the Society of Homeopaths which is accredited by the PSA, is the largest. This is followed by the Alliance of Registered Homeopaths and the Homeopathic Medical Association.</a:t>
            </a:r>
          </a:p>
          <a:p>
            <a:endParaRPr lang="en-US" altLang="en-US" sz="2200" dirty="0"/>
          </a:p>
        </p:txBody>
      </p:sp>
      <p:sp>
        <p:nvSpPr>
          <p:cNvPr id="4" name="TextBox 3">
            <a:extLst>
              <a:ext uri="{FF2B5EF4-FFF2-40B4-BE49-F238E27FC236}">
                <a16:creationId xmlns:a16="http://schemas.microsoft.com/office/drawing/2014/main" id="{0B8033F5-4ECC-452D-94B1-41FFDC88BDCA}"/>
              </a:ext>
            </a:extLst>
          </p:cNvPr>
          <p:cNvSpPr txBox="1"/>
          <p:nvPr/>
        </p:nvSpPr>
        <p:spPr>
          <a:xfrm>
            <a:off x="1448271" y="260648"/>
            <a:ext cx="6174432" cy="707886"/>
          </a:xfrm>
          <a:prstGeom prst="rect">
            <a:avLst/>
          </a:prstGeom>
          <a:noFill/>
        </p:spPr>
        <p:txBody>
          <a:bodyPr wrap="square">
            <a:spAutoFit/>
          </a:bodyPr>
          <a:lstStyle/>
          <a:p>
            <a:r>
              <a:rPr lang="en-GB" altLang="en-US" sz="4000" dirty="0">
                <a:latin typeface="+mj-lt"/>
              </a:rPr>
              <a:t>Voluntary Self-Regulation</a:t>
            </a:r>
            <a:endParaRPr lang="en-GB" sz="4000" dirty="0">
              <a:latin typeface="+mj-lt"/>
            </a:endParaRPr>
          </a:p>
        </p:txBody>
      </p:sp>
    </p:spTree>
    <p:extLst>
      <p:ext uri="{BB962C8B-B14F-4D97-AF65-F5344CB8AC3E}">
        <p14:creationId xmlns:p14="http://schemas.microsoft.com/office/powerpoint/2010/main" val="3911882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a:extLst>
              <a:ext uri="{FF2B5EF4-FFF2-40B4-BE49-F238E27FC236}">
                <a16:creationId xmlns:a16="http://schemas.microsoft.com/office/drawing/2014/main" id="{7D637F8C-CACC-46AE-8860-54C8ADDF04A4}"/>
              </a:ext>
            </a:extLst>
          </p:cNvPr>
          <p:cNvSpPr>
            <a:spLocks noGrp="1"/>
          </p:cNvSpPr>
          <p:nvPr>
            <p:ph idx="1"/>
          </p:nvPr>
        </p:nvSpPr>
        <p:spPr>
          <a:xfrm>
            <a:off x="280988" y="1484783"/>
            <a:ext cx="8229600" cy="4031779"/>
          </a:xfrm>
        </p:spPr>
        <p:txBody>
          <a:bodyPr/>
          <a:lstStyle/>
          <a:p>
            <a:r>
              <a:rPr lang="en-GB" altLang="en-US" sz="2400" dirty="0"/>
              <a:t>Many of the therapies included in the Select Committee's second group and some of those in the third group are regulated by the Complementary &amp; Natural Healthcare Council (CNHC). </a:t>
            </a:r>
          </a:p>
          <a:p>
            <a:r>
              <a:rPr lang="en-GB" altLang="en-US" sz="2400" dirty="0"/>
              <a:t>These are: Alexander Technique teaching, aromatherapy, Bowen therapy, craniosacral therapy, healing, hypnotherapy, massage therapy, microsystems acupuncture, naturopathy, nutritional therapy, reflexology, Reiki, Shiatsu, sports therapy, and yoga therapy. </a:t>
            </a:r>
          </a:p>
          <a:p>
            <a:endParaRPr lang="en-GB" altLang="en-US" sz="2400" dirty="0"/>
          </a:p>
        </p:txBody>
      </p:sp>
      <p:sp>
        <p:nvSpPr>
          <p:cNvPr id="5" name="TextBox 4">
            <a:extLst>
              <a:ext uri="{FF2B5EF4-FFF2-40B4-BE49-F238E27FC236}">
                <a16:creationId xmlns:a16="http://schemas.microsoft.com/office/drawing/2014/main" id="{8B8C30AE-866B-4A00-9C41-3A9531CA1958}"/>
              </a:ext>
            </a:extLst>
          </p:cNvPr>
          <p:cNvSpPr txBox="1"/>
          <p:nvPr/>
        </p:nvSpPr>
        <p:spPr>
          <a:xfrm>
            <a:off x="531936" y="161344"/>
            <a:ext cx="8331076" cy="1323439"/>
          </a:xfrm>
          <a:prstGeom prst="rect">
            <a:avLst/>
          </a:prstGeom>
          <a:noFill/>
        </p:spPr>
        <p:txBody>
          <a:bodyPr wrap="square">
            <a:spAutoFit/>
          </a:bodyPr>
          <a:lstStyle/>
          <a:p>
            <a:pPr algn="ctr"/>
            <a:r>
              <a:rPr lang="en-GB" altLang="en-US" sz="4000" dirty="0">
                <a:latin typeface="+mj-lt"/>
              </a:rPr>
              <a:t>Complementary &amp; Natural Healthcare Council (CNHC)</a:t>
            </a:r>
            <a:endParaRPr lang="en-GB" sz="4000" dirty="0">
              <a:latin typeface="+mj-lt"/>
            </a:endParaRPr>
          </a:p>
        </p:txBody>
      </p:sp>
    </p:spTree>
    <p:extLst>
      <p:ext uri="{BB962C8B-B14F-4D97-AF65-F5344CB8AC3E}">
        <p14:creationId xmlns:p14="http://schemas.microsoft.com/office/powerpoint/2010/main" val="229063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a:extLst>
              <a:ext uri="{FF2B5EF4-FFF2-40B4-BE49-F238E27FC236}">
                <a16:creationId xmlns:a16="http://schemas.microsoft.com/office/drawing/2014/main" id="{7D637F8C-CACC-46AE-8860-54C8ADDF04A4}"/>
              </a:ext>
            </a:extLst>
          </p:cNvPr>
          <p:cNvSpPr>
            <a:spLocks noGrp="1"/>
          </p:cNvSpPr>
          <p:nvPr>
            <p:ph idx="1"/>
          </p:nvPr>
        </p:nvSpPr>
        <p:spPr>
          <a:xfrm>
            <a:off x="280988" y="1700808"/>
            <a:ext cx="8229600" cy="3815754"/>
          </a:xfrm>
        </p:spPr>
        <p:txBody>
          <a:bodyPr/>
          <a:lstStyle/>
          <a:p>
            <a:r>
              <a:rPr lang="en-GB" altLang="en-US" sz="2400" dirty="0"/>
              <a:t>The CNHC, supported and funded by the government, was set up in 2008. Its purpose was to enable accountability and set practitioner standards. It maintains a voluntary register of complementary therapists which is accredited by the PSA. However, not all eligible practitioners choose to join this voluntary register. Some practitioners belong only to a membership organisation.</a:t>
            </a:r>
          </a:p>
          <a:p>
            <a:endParaRPr lang="en-GB" altLang="en-US" sz="2400" dirty="0"/>
          </a:p>
        </p:txBody>
      </p:sp>
      <p:sp>
        <p:nvSpPr>
          <p:cNvPr id="28676" name="Rectangle 5">
            <a:extLst>
              <a:ext uri="{FF2B5EF4-FFF2-40B4-BE49-F238E27FC236}">
                <a16:creationId xmlns:a16="http://schemas.microsoft.com/office/drawing/2014/main" id="{18B17CC2-AD6E-4532-BDAB-64DB7353C4A3}"/>
              </a:ext>
            </a:extLst>
          </p:cNvPr>
          <p:cNvSpPr>
            <a:spLocks noChangeArrowheads="1"/>
          </p:cNvSpPr>
          <p:nvPr/>
        </p:nvSpPr>
        <p:spPr bwMode="auto">
          <a:xfrm>
            <a:off x="280988" y="5401147"/>
            <a:ext cx="845609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900" dirty="0">
                <a:latin typeface="+mn-lt"/>
              </a:rPr>
              <a:t>Choong, </a:t>
            </a:r>
            <a:r>
              <a:rPr lang="en-GB" altLang="en-US" sz="900" dirty="0" err="1">
                <a:latin typeface="+mn-lt"/>
              </a:rPr>
              <a:t>Kartina</a:t>
            </a:r>
            <a:r>
              <a:rPr lang="en-GB" altLang="en-US" sz="900" dirty="0">
                <a:latin typeface="+mn-lt"/>
              </a:rPr>
              <a:t> Aisha and Duckworth, Jean Ellen (2015) The Regulation of Alternative and Complementary Medicine. Westlaw Insight .</a:t>
            </a:r>
          </a:p>
        </p:txBody>
      </p:sp>
      <p:sp>
        <p:nvSpPr>
          <p:cNvPr id="5" name="TextBox 4">
            <a:extLst>
              <a:ext uri="{FF2B5EF4-FFF2-40B4-BE49-F238E27FC236}">
                <a16:creationId xmlns:a16="http://schemas.microsoft.com/office/drawing/2014/main" id="{8B8C30AE-866B-4A00-9C41-3A9531CA1958}"/>
              </a:ext>
            </a:extLst>
          </p:cNvPr>
          <p:cNvSpPr txBox="1"/>
          <p:nvPr/>
        </p:nvSpPr>
        <p:spPr>
          <a:xfrm>
            <a:off x="406462" y="188640"/>
            <a:ext cx="8331076" cy="1323439"/>
          </a:xfrm>
          <a:prstGeom prst="rect">
            <a:avLst/>
          </a:prstGeom>
          <a:noFill/>
        </p:spPr>
        <p:txBody>
          <a:bodyPr wrap="square">
            <a:spAutoFit/>
          </a:bodyPr>
          <a:lstStyle/>
          <a:p>
            <a:pPr algn="ctr"/>
            <a:r>
              <a:rPr lang="en-GB" altLang="en-US" sz="4000" dirty="0">
                <a:latin typeface="+mj-lt"/>
              </a:rPr>
              <a:t>Complementary &amp; Natural Healthcare Council (CNHC)</a:t>
            </a:r>
            <a:endParaRPr lang="en-GB" sz="4000" dirty="0">
              <a:latin typeface="+mj-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a:extLst>
              <a:ext uri="{FF2B5EF4-FFF2-40B4-BE49-F238E27FC236}">
                <a16:creationId xmlns:a16="http://schemas.microsoft.com/office/drawing/2014/main" id="{7D637F8C-CACC-46AE-8860-54C8ADDF04A4}"/>
              </a:ext>
            </a:extLst>
          </p:cNvPr>
          <p:cNvSpPr>
            <a:spLocks noGrp="1"/>
          </p:cNvSpPr>
          <p:nvPr>
            <p:ph idx="1"/>
          </p:nvPr>
        </p:nvSpPr>
        <p:spPr>
          <a:xfrm>
            <a:off x="280988" y="1628801"/>
            <a:ext cx="8229600" cy="3887762"/>
          </a:xfrm>
        </p:spPr>
        <p:txBody>
          <a:bodyPr/>
          <a:lstStyle/>
          <a:p>
            <a:r>
              <a:rPr lang="en-GB" altLang="en-US" sz="2400" dirty="0"/>
              <a:t>There is no requirement for any CAM practitioners in the UK to even belong to any professional organisation. With the exception of osteopaths and chiropractors, they do not need to be licensed or registered in order to practise their art. </a:t>
            </a:r>
          </a:p>
          <a:p>
            <a:r>
              <a:rPr lang="en-GB" altLang="en-US" sz="2400" dirty="0"/>
              <a:t>Even for practitioners who are members of voluntary self-regulated organisations, being struck off the organisation's or the CNHC registers does not preclude them from continuing to practise.</a:t>
            </a:r>
          </a:p>
          <a:p>
            <a:endParaRPr lang="en-GB" altLang="en-US" sz="2400" dirty="0"/>
          </a:p>
        </p:txBody>
      </p:sp>
      <p:sp>
        <p:nvSpPr>
          <p:cNvPr id="4" name="Rectangle 5">
            <a:extLst>
              <a:ext uri="{FF2B5EF4-FFF2-40B4-BE49-F238E27FC236}">
                <a16:creationId xmlns:a16="http://schemas.microsoft.com/office/drawing/2014/main" id="{4DC22D9F-1CB1-4809-9A81-8311A0ADAC88}"/>
              </a:ext>
            </a:extLst>
          </p:cNvPr>
          <p:cNvSpPr>
            <a:spLocks noChangeArrowheads="1"/>
          </p:cNvSpPr>
          <p:nvPr/>
        </p:nvSpPr>
        <p:spPr bwMode="auto">
          <a:xfrm>
            <a:off x="280988" y="5401147"/>
            <a:ext cx="845609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900" dirty="0">
                <a:latin typeface="+mn-lt"/>
              </a:rPr>
              <a:t>Choong, </a:t>
            </a:r>
            <a:r>
              <a:rPr lang="en-GB" altLang="en-US" sz="900" dirty="0" err="1">
                <a:latin typeface="+mn-lt"/>
              </a:rPr>
              <a:t>Kartina</a:t>
            </a:r>
            <a:r>
              <a:rPr lang="en-GB" altLang="en-US" sz="900" dirty="0">
                <a:latin typeface="+mn-lt"/>
              </a:rPr>
              <a:t> Aisha and Duckworth, Jean Ellen (2015) The Regulation of Alternative and Complementary Medicine. Westlaw Insight .</a:t>
            </a:r>
          </a:p>
        </p:txBody>
      </p:sp>
      <p:sp>
        <p:nvSpPr>
          <p:cNvPr id="7" name="TextBox 6">
            <a:extLst>
              <a:ext uri="{FF2B5EF4-FFF2-40B4-BE49-F238E27FC236}">
                <a16:creationId xmlns:a16="http://schemas.microsoft.com/office/drawing/2014/main" id="{F50845DB-B9BE-4CF1-B05D-0843B1D3C7DE}"/>
              </a:ext>
            </a:extLst>
          </p:cNvPr>
          <p:cNvSpPr txBox="1"/>
          <p:nvPr/>
        </p:nvSpPr>
        <p:spPr>
          <a:xfrm>
            <a:off x="406462" y="188640"/>
            <a:ext cx="8331076" cy="1323439"/>
          </a:xfrm>
          <a:prstGeom prst="rect">
            <a:avLst/>
          </a:prstGeom>
          <a:noFill/>
        </p:spPr>
        <p:txBody>
          <a:bodyPr wrap="square">
            <a:spAutoFit/>
          </a:bodyPr>
          <a:lstStyle/>
          <a:p>
            <a:pPr algn="ctr"/>
            <a:r>
              <a:rPr lang="en-GB" altLang="en-US" sz="4000" dirty="0">
                <a:latin typeface="+mj-lt"/>
              </a:rPr>
              <a:t>Complementary &amp; Natural Healthcare Council (CNHC)</a:t>
            </a:r>
            <a:endParaRPr lang="en-GB" sz="4000" dirty="0">
              <a:latin typeface="+mj-lt"/>
            </a:endParaRPr>
          </a:p>
        </p:txBody>
      </p:sp>
    </p:spTree>
    <p:extLst>
      <p:ext uri="{BB962C8B-B14F-4D97-AF65-F5344CB8AC3E}">
        <p14:creationId xmlns:p14="http://schemas.microsoft.com/office/powerpoint/2010/main" val="3055504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1815-5526-4C30-A7D2-F173BA3FCE36}"/>
              </a:ext>
            </a:extLst>
          </p:cNvPr>
          <p:cNvSpPr>
            <a:spLocks noGrp="1"/>
          </p:cNvSpPr>
          <p:nvPr>
            <p:ph type="title"/>
          </p:nvPr>
        </p:nvSpPr>
        <p:spPr>
          <a:xfrm>
            <a:off x="457200" y="274638"/>
            <a:ext cx="8229600" cy="562074"/>
          </a:xfrm>
        </p:spPr>
        <p:txBody>
          <a:bodyPr/>
          <a:lstStyle/>
          <a:p>
            <a:r>
              <a:rPr lang="en-GB" dirty="0"/>
              <a:t>Information from the NHS</a:t>
            </a:r>
          </a:p>
        </p:txBody>
      </p:sp>
      <p:sp>
        <p:nvSpPr>
          <p:cNvPr id="3" name="Content Placeholder 2">
            <a:extLst>
              <a:ext uri="{FF2B5EF4-FFF2-40B4-BE49-F238E27FC236}">
                <a16:creationId xmlns:a16="http://schemas.microsoft.com/office/drawing/2014/main" id="{FE5D9DF7-6CAA-45B4-852F-BF8756D25FB2}"/>
              </a:ext>
            </a:extLst>
          </p:cNvPr>
          <p:cNvSpPr>
            <a:spLocks noGrp="1"/>
          </p:cNvSpPr>
          <p:nvPr>
            <p:ph idx="1"/>
          </p:nvPr>
        </p:nvSpPr>
        <p:spPr>
          <a:xfrm>
            <a:off x="457200" y="1340768"/>
            <a:ext cx="8229600" cy="4248472"/>
          </a:xfrm>
        </p:spPr>
        <p:txBody>
          <a:bodyPr/>
          <a:lstStyle/>
          <a:p>
            <a:r>
              <a:rPr lang="en-US" sz="2200" dirty="0"/>
              <a:t>According to the NHS, apart from osteopathy and chiropractic, there's no professional statutory regulation of complementary and alternative treatments in the UK.</a:t>
            </a:r>
          </a:p>
          <a:p>
            <a:endParaRPr lang="en-US" sz="2200" dirty="0"/>
          </a:p>
          <a:p>
            <a:r>
              <a:rPr lang="en-US" sz="2200" dirty="0"/>
              <a:t>This means:</a:t>
            </a:r>
          </a:p>
          <a:p>
            <a:pPr marL="540000">
              <a:buFont typeface="Courier New" panose="02070309020205020404" pitchFamily="49" charset="0"/>
              <a:buChar char="o"/>
            </a:pPr>
            <a:r>
              <a:rPr lang="en-US" sz="2200" dirty="0"/>
              <a:t>    it is legal for anyone to practice the treatment, even if they have no or limited formal qualifications or experience</a:t>
            </a:r>
          </a:p>
          <a:p>
            <a:pPr marL="540000">
              <a:buFont typeface="Courier New" panose="02070309020205020404" pitchFamily="49" charset="0"/>
              <a:buChar char="o"/>
            </a:pPr>
            <a:r>
              <a:rPr lang="en-US" sz="2200" dirty="0"/>
              <a:t>    these practitioners are not legally required to adhere to any standards of practice or to join an association or register.</a:t>
            </a:r>
          </a:p>
          <a:p>
            <a:pPr marL="0" indent="0" algn="r">
              <a:buNone/>
            </a:pPr>
            <a:endParaRPr lang="en-GB" sz="1000" i="1" dirty="0"/>
          </a:p>
          <a:p>
            <a:pPr marL="0" indent="0" algn="r">
              <a:buNone/>
            </a:pPr>
            <a:endParaRPr lang="en-GB" sz="1000" i="1" dirty="0"/>
          </a:p>
          <a:p>
            <a:pPr marL="0" indent="0" algn="r">
              <a:buNone/>
            </a:pPr>
            <a:endParaRPr lang="en-GB" sz="1000" i="1" dirty="0"/>
          </a:p>
          <a:p>
            <a:pPr marL="0" indent="0" algn="r">
              <a:buNone/>
            </a:pPr>
            <a:r>
              <a:rPr lang="en-GB" sz="1000" i="1" dirty="0"/>
              <a:t>Source: </a:t>
            </a:r>
            <a:r>
              <a:rPr lang="en-GB" sz="1000" i="1" dirty="0">
                <a:hlinkClick r:id="rId2"/>
              </a:rPr>
              <a:t>https://www.nhs.uk/conditions/complementary-and-alternative-medicine/</a:t>
            </a:r>
            <a:r>
              <a:rPr lang="en-GB" sz="1000" i="1" dirty="0"/>
              <a:t>  </a:t>
            </a:r>
          </a:p>
        </p:txBody>
      </p:sp>
    </p:spTree>
    <p:extLst>
      <p:ext uri="{BB962C8B-B14F-4D97-AF65-F5344CB8AC3E}">
        <p14:creationId xmlns:p14="http://schemas.microsoft.com/office/powerpoint/2010/main" val="2667166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1815-5526-4C30-A7D2-F173BA3FCE36}"/>
              </a:ext>
            </a:extLst>
          </p:cNvPr>
          <p:cNvSpPr>
            <a:spLocks noGrp="1"/>
          </p:cNvSpPr>
          <p:nvPr>
            <p:ph type="title"/>
          </p:nvPr>
        </p:nvSpPr>
        <p:spPr>
          <a:xfrm>
            <a:off x="457200" y="274638"/>
            <a:ext cx="8229600" cy="562074"/>
          </a:xfrm>
        </p:spPr>
        <p:txBody>
          <a:bodyPr/>
          <a:lstStyle/>
          <a:p>
            <a:r>
              <a:rPr lang="en-GB" dirty="0"/>
              <a:t>Information from the NHS</a:t>
            </a:r>
          </a:p>
        </p:txBody>
      </p:sp>
      <p:sp>
        <p:nvSpPr>
          <p:cNvPr id="3" name="Content Placeholder 2">
            <a:extLst>
              <a:ext uri="{FF2B5EF4-FFF2-40B4-BE49-F238E27FC236}">
                <a16:creationId xmlns:a16="http://schemas.microsoft.com/office/drawing/2014/main" id="{FE5D9DF7-6CAA-45B4-852F-BF8756D25FB2}"/>
              </a:ext>
            </a:extLst>
          </p:cNvPr>
          <p:cNvSpPr>
            <a:spLocks noGrp="1"/>
          </p:cNvSpPr>
          <p:nvPr>
            <p:ph idx="1"/>
          </p:nvPr>
        </p:nvSpPr>
        <p:spPr>
          <a:xfrm>
            <a:off x="457200" y="1196752"/>
            <a:ext cx="8229600" cy="3773016"/>
          </a:xfrm>
        </p:spPr>
        <p:txBody>
          <a:bodyPr/>
          <a:lstStyle/>
          <a:p>
            <a:r>
              <a:rPr lang="en-US" sz="2200" dirty="0"/>
              <a:t>According to the NHS, if you decide to use a CAM, it is up to you to find a practitioner who will carry out the treatment in a way that's acceptable to you. Professional bodies and voluntary registers can help you do this.</a:t>
            </a:r>
          </a:p>
          <a:p>
            <a:r>
              <a:rPr lang="en-US" sz="2200" dirty="0"/>
              <a:t>Some regulated healthcare professionals, such as GPs, also practice unregulated CAMs.</a:t>
            </a:r>
          </a:p>
          <a:p>
            <a:r>
              <a:rPr lang="en-US" sz="2200" dirty="0"/>
              <a:t>In these instances, the CAM practice is not regulated by the </a:t>
            </a:r>
            <a:r>
              <a:rPr lang="en-US" sz="2200" dirty="0" err="1"/>
              <a:t>organisation</a:t>
            </a:r>
            <a:r>
              <a:rPr lang="en-US" sz="2200" dirty="0"/>
              <a:t> that regulates the healthcare professional (such as the General Medical Council), but these </a:t>
            </a:r>
            <a:r>
              <a:rPr lang="en-US" sz="2200" dirty="0" err="1"/>
              <a:t>organisations</a:t>
            </a:r>
            <a:r>
              <a:rPr lang="en-US" sz="2200" dirty="0"/>
              <a:t> will investigate complaints that relate to the professional conduct of their member.</a:t>
            </a:r>
            <a:endParaRPr lang="en-GB" sz="2200" dirty="0"/>
          </a:p>
          <a:p>
            <a:pPr marL="0" indent="0" algn="r">
              <a:buNone/>
            </a:pPr>
            <a:endParaRPr lang="en-GB" sz="1200" i="1" dirty="0"/>
          </a:p>
          <a:p>
            <a:pPr marL="0" indent="0" algn="r">
              <a:buNone/>
            </a:pPr>
            <a:r>
              <a:rPr lang="en-GB" sz="1200" i="1" dirty="0"/>
              <a:t>Source: </a:t>
            </a:r>
            <a:r>
              <a:rPr lang="en-GB" sz="1200" i="1" dirty="0">
                <a:hlinkClick r:id="rId2"/>
              </a:rPr>
              <a:t>https://www.nhs.uk/conditions/complementary-and-alternative-medicine/</a:t>
            </a:r>
            <a:r>
              <a:rPr lang="en-GB" sz="1200" i="1" dirty="0"/>
              <a:t> </a:t>
            </a:r>
            <a:r>
              <a:rPr lang="en-GB" sz="2200" i="1" dirty="0"/>
              <a:t> </a:t>
            </a:r>
          </a:p>
        </p:txBody>
      </p:sp>
    </p:spTree>
    <p:extLst>
      <p:ext uri="{BB962C8B-B14F-4D97-AF65-F5344CB8AC3E}">
        <p14:creationId xmlns:p14="http://schemas.microsoft.com/office/powerpoint/2010/main" val="1786094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1EC44FC0-7C34-4979-8310-5ACCACB3758E}"/>
              </a:ext>
            </a:extLst>
          </p:cNvPr>
          <p:cNvSpPr>
            <a:spLocks noGrp="1"/>
          </p:cNvSpPr>
          <p:nvPr>
            <p:ph type="title"/>
          </p:nvPr>
        </p:nvSpPr>
        <p:spPr/>
        <p:txBody>
          <a:bodyPr/>
          <a:lstStyle/>
          <a:p>
            <a:r>
              <a:rPr lang="en-US" altLang="en-US"/>
              <a:t>Discussion </a:t>
            </a:r>
          </a:p>
        </p:txBody>
      </p:sp>
      <p:sp>
        <p:nvSpPr>
          <p:cNvPr id="29698" name="Content Placeholder 2">
            <a:extLst>
              <a:ext uri="{FF2B5EF4-FFF2-40B4-BE49-F238E27FC236}">
                <a16:creationId xmlns:a16="http://schemas.microsoft.com/office/drawing/2014/main" id="{A308B3CE-C4A3-4F66-8F0B-AC9337B73F22}"/>
              </a:ext>
            </a:extLst>
          </p:cNvPr>
          <p:cNvSpPr>
            <a:spLocks noGrp="1"/>
          </p:cNvSpPr>
          <p:nvPr>
            <p:ph idx="1"/>
          </p:nvPr>
        </p:nvSpPr>
        <p:spPr>
          <a:xfrm>
            <a:off x="457200" y="1600200"/>
            <a:ext cx="8229600" cy="3916363"/>
          </a:xfrm>
        </p:spPr>
        <p:txBody>
          <a:bodyPr/>
          <a:lstStyle/>
          <a:p>
            <a:r>
              <a:rPr lang="en-US" altLang="en-US" dirty="0"/>
              <a:t>Do you think that we should we incorporate more CTs in conventional care?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0F371C43-75B0-494E-A5AA-B7C5BA09B97B}"/>
              </a:ext>
            </a:extLst>
          </p:cNvPr>
          <p:cNvSpPr>
            <a:spLocks noGrp="1"/>
          </p:cNvSpPr>
          <p:nvPr>
            <p:ph type="title"/>
          </p:nvPr>
        </p:nvSpPr>
        <p:spPr/>
        <p:txBody>
          <a:bodyPr/>
          <a:lstStyle/>
          <a:p>
            <a:r>
              <a:rPr lang="en-US" altLang="en-US"/>
              <a:t>CTs in healthcare </a:t>
            </a:r>
          </a:p>
        </p:txBody>
      </p:sp>
      <p:sp>
        <p:nvSpPr>
          <p:cNvPr id="30722" name="Content Placeholder 2">
            <a:extLst>
              <a:ext uri="{FF2B5EF4-FFF2-40B4-BE49-F238E27FC236}">
                <a16:creationId xmlns:a16="http://schemas.microsoft.com/office/drawing/2014/main" id="{02C5B046-8265-49DF-8BE6-6A589A82EC74}"/>
              </a:ext>
            </a:extLst>
          </p:cNvPr>
          <p:cNvSpPr>
            <a:spLocks noGrp="1"/>
          </p:cNvSpPr>
          <p:nvPr>
            <p:ph idx="1"/>
          </p:nvPr>
        </p:nvSpPr>
        <p:spPr>
          <a:xfrm>
            <a:off x="447675" y="1292225"/>
            <a:ext cx="8445500" cy="3916363"/>
          </a:xfrm>
        </p:spPr>
        <p:txBody>
          <a:bodyPr/>
          <a:lstStyle/>
          <a:p>
            <a:r>
              <a:rPr lang="en-GB" altLang="en-US" sz="2200" dirty="0"/>
              <a:t>Cultural beliefs about health and illness may </a:t>
            </a:r>
            <a:r>
              <a:rPr lang="en-GB" altLang="en-US" sz="2200" b="1" dirty="0"/>
              <a:t>delay access to conventional care </a:t>
            </a:r>
            <a:r>
              <a:rPr lang="en-GB" altLang="en-US" sz="2200" dirty="0"/>
              <a:t>and </a:t>
            </a:r>
            <a:r>
              <a:rPr lang="en-GB" altLang="en-US" sz="2200" b="1" dirty="0"/>
              <a:t>decrease medical adherence</a:t>
            </a:r>
            <a:r>
              <a:rPr lang="en-GB" altLang="en-US" sz="2200" dirty="0"/>
              <a:t>.</a:t>
            </a:r>
          </a:p>
          <a:p>
            <a:r>
              <a:rPr lang="en-GB" altLang="en-US" sz="2200" dirty="0"/>
              <a:t>For instance, some might see illness as the result of imbalances in various energies and may seek the advice of folk healers and use the immigrants’ traditional methods for restoring balance as a first resort, thus delaying potentially lifesaving interventions.</a:t>
            </a:r>
          </a:p>
          <a:p>
            <a:r>
              <a:rPr lang="en-GB" altLang="en-US" sz="2200" dirty="0"/>
              <a:t>Patients may think that therapies are </a:t>
            </a:r>
            <a:r>
              <a:rPr lang="en-GB" altLang="en-US" sz="2200" b="1" dirty="0"/>
              <a:t>safe and have little understanding of the potential adverse effect</a:t>
            </a:r>
            <a:r>
              <a:rPr lang="en-GB" altLang="en-US" sz="2200" dirty="0"/>
              <a:t>. This places these patients at increased risk for admission to an intensive care unit. For examples of these effects (see the Table on slides in Risks section).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06803F54-5DFF-4DC7-B0E0-BB5431F29114}"/>
              </a:ext>
            </a:extLst>
          </p:cNvPr>
          <p:cNvSpPr>
            <a:spLocks noGrp="1"/>
          </p:cNvSpPr>
          <p:nvPr>
            <p:ph type="title"/>
          </p:nvPr>
        </p:nvSpPr>
        <p:spPr/>
        <p:txBody>
          <a:bodyPr/>
          <a:lstStyle/>
          <a:p>
            <a:r>
              <a:rPr lang="en-US" altLang="en-US" dirty="0"/>
              <a:t>CTs in healthcare </a:t>
            </a:r>
          </a:p>
        </p:txBody>
      </p:sp>
      <p:sp>
        <p:nvSpPr>
          <p:cNvPr id="31746" name="Content Placeholder 2">
            <a:extLst>
              <a:ext uri="{FF2B5EF4-FFF2-40B4-BE49-F238E27FC236}">
                <a16:creationId xmlns:a16="http://schemas.microsoft.com/office/drawing/2014/main" id="{9151C398-A04A-4E8D-BFC1-84E16510E71B}"/>
              </a:ext>
            </a:extLst>
          </p:cNvPr>
          <p:cNvSpPr>
            <a:spLocks noGrp="1"/>
          </p:cNvSpPr>
          <p:nvPr>
            <p:ph idx="1"/>
          </p:nvPr>
        </p:nvSpPr>
        <p:spPr>
          <a:xfrm>
            <a:off x="457200" y="1268413"/>
            <a:ext cx="8229600" cy="4248150"/>
          </a:xfrm>
        </p:spPr>
        <p:txBody>
          <a:bodyPr/>
          <a:lstStyle/>
          <a:p>
            <a:r>
              <a:rPr lang="en-GB" altLang="en-US" sz="2000" dirty="0"/>
              <a:t>Therapies may also be safely incorporated to provide </a:t>
            </a:r>
            <a:r>
              <a:rPr lang="en-GB" altLang="en-US" sz="2000" b="1" dirty="0"/>
              <a:t>comfort</a:t>
            </a:r>
            <a:r>
              <a:rPr lang="en-GB" altLang="en-US" sz="2000" dirty="0"/>
              <a:t> and </a:t>
            </a:r>
            <a:r>
              <a:rPr lang="en-GB" altLang="en-US" sz="2000" b="1" dirty="0"/>
              <a:t>enhance care</a:t>
            </a:r>
            <a:r>
              <a:rPr lang="en-GB" altLang="en-US" sz="2000" dirty="0"/>
              <a:t>. For example, critical illness and injury are disruptive to families. Families of critically ill patients have identified specific needs, such as shared decision making and the recognition of and respect for cultural norms and patients’ preferences. The critical care environment is often chaotic, adding to the stress and anxiety patients and patients’ families experience. </a:t>
            </a:r>
          </a:p>
          <a:p>
            <a:r>
              <a:rPr lang="en-GB" altLang="en-US" sz="2000" dirty="0"/>
              <a:t>The inclusion of CAM, particularly therapies already practiced by a patient and the patient’s family, may contribute to a healing environment.</a:t>
            </a:r>
          </a:p>
          <a:p>
            <a:r>
              <a:rPr lang="en-GB" altLang="en-US" sz="2000" i="1" u="sng" dirty="0"/>
              <a:t>The goal of CT is not to replace modern medicine, as the term might suggest. Rather, CT may be integrated as an adjunct to conventional medical practices.</a:t>
            </a:r>
          </a:p>
          <a:p>
            <a:endParaRPr lang="en-GB" altLang="en-US" sz="2000" dirty="0"/>
          </a:p>
          <a:p>
            <a:endParaRPr lang="en-GB" altLang="en-US" sz="2000" dirty="0"/>
          </a:p>
          <a:p>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DD4385A1-6246-42D5-B0E5-CE111231DFE3}"/>
              </a:ext>
            </a:extLst>
          </p:cNvPr>
          <p:cNvSpPr>
            <a:spLocks noGrp="1"/>
          </p:cNvSpPr>
          <p:nvPr>
            <p:ph type="title"/>
          </p:nvPr>
        </p:nvSpPr>
        <p:spPr>
          <a:xfrm>
            <a:off x="392014" y="5229200"/>
            <a:ext cx="8620125" cy="422597"/>
          </a:xfrm>
        </p:spPr>
        <p:txBody>
          <a:bodyPr/>
          <a:lstStyle/>
          <a:p>
            <a:pPr algn="l"/>
            <a:r>
              <a:rPr lang="en-GB" altLang="en-US" sz="1100" dirty="0" err="1"/>
              <a:t>Kramlich</a:t>
            </a:r>
            <a:r>
              <a:rPr lang="en-GB" altLang="en-US" sz="1100" dirty="0"/>
              <a:t>, D. (2014). Introduction to complementary, alternative, and traditional therapies. </a:t>
            </a:r>
            <a:r>
              <a:rPr lang="en-GB" altLang="en-US" sz="1100" i="1" dirty="0"/>
              <a:t>Critical Care Nurse</a:t>
            </a:r>
            <a:r>
              <a:rPr lang="en-GB" altLang="en-US" sz="1100" dirty="0"/>
              <a:t>, </a:t>
            </a:r>
            <a:r>
              <a:rPr lang="en-GB" altLang="en-US" sz="1100" i="1" dirty="0"/>
              <a:t>34</a:t>
            </a:r>
            <a:r>
              <a:rPr lang="en-GB" altLang="en-US" sz="1100" dirty="0"/>
              <a:t>(6), 50–56. </a:t>
            </a:r>
            <a:r>
              <a:rPr lang="en-GB" altLang="en-US" sz="1100" dirty="0">
                <a:hlinkClick r:id="rId2"/>
              </a:rPr>
              <a:t>https://doi.org/10.4037/ccn2014807</a:t>
            </a:r>
            <a:r>
              <a:rPr lang="en-GB" altLang="en-US" sz="1100" dirty="0"/>
              <a:t> </a:t>
            </a:r>
            <a:endParaRPr lang="en-US" altLang="en-US" sz="1100" dirty="0"/>
          </a:p>
        </p:txBody>
      </p:sp>
      <p:sp>
        <p:nvSpPr>
          <p:cNvPr id="3" name="Content Placeholder 2">
            <a:extLst>
              <a:ext uri="{FF2B5EF4-FFF2-40B4-BE49-F238E27FC236}">
                <a16:creationId xmlns:a16="http://schemas.microsoft.com/office/drawing/2014/main" id="{AFAAECC5-2E51-4150-BF60-D17BF6056775}"/>
              </a:ext>
            </a:extLst>
          </p:cNvPr>
          <p:cNvSpPr>
            <a:spLocks noGrp="1"/>
          </p:cNvSpPr>
          <p:nvPr>
            <p:ph idx="1"/>
          </p:nvPr>
        </p:nvSpPr>
        <p:spPr>
          <a:xfrm>
            <a:off x="427038" y="1206203"/>
            <a:ext cx="8289925" cy="3297535"/>
          </a:xfrm>
        </p:spPr>
        <p:txBody>
          <a:bodyPr/>
          <a:lstStyle/>
          <a:p>
            <a:pPr>
              <a:defRPr/>
            </a:pPr>
            <a:r>
              <a:rPr lang="en-GB" sz="2000" i="1" dirty="0"/>
              <a:t>“ More acute and critical care nurses have reported that they use various forms of CAM in their own self-care to decrease stress and enhance health and wellbeing. Many nurses have reported becoming practitioners of these therapies to expand their own strategies to provide holistic care to patients and families”.</a:t>
            </a:r>
          </a:p>
          <a:p>
            <a:pPr>
              <a:defRPr/>
            </a:pPr>
            <a:endParaRPr lang="en-GB" sz="2000" i="1" dirty="0"/>
          </a:p>
          <a:p>
            <a:pPr>
              <a:defRPr/>
            </a:pPr>
            <a:r>
              <a:rPr lang="en-GB" sz="2000" i="1" dirty="0"/>
              <a:t>“Despite the availability of information, the majority of critical care nurses responding to a survey reported limited training in or knowledge of numerous CAM therapies. Of particular concern is the respondents’ relatively limited knowledge of CAM therapies that could potentially cause serious adverse effects, such as herbal and traditional Chinese medicines”. </a:t>
            </a:r>
          </a:p>
          <a:p>
            <a:pPr>
              <a:defRPr/>
            </a:pPr>
            <a:endParaRPr lang="en-US" dirty="0"/>
          </a:p>
        </p:txBody>
      </p:sp>
      <p:sp>
        <p:nvSpPr>
          <p:cNvPr id="4" name="Title 1">
            <a:extLst>
              <a:ext uri="{FF2B5EF4-FFF2-40B4-BE49-F238E27FC236}">
                <a16:creationId xmlns:a16="http://schemas.microsoft.com/office/drawing/2014/main" id="{183074C6-7DEA-494C-AFBD-F70B84754BAE}"/>
              </a:ext>
            </a:extLst>
          </p:cNvPr>
          <p:cNvSpPr txBox="1">
            <a:spLocks/>
          </p:cNvSpPr>
          <p:nvPr/>
        </p:nvSpPr>
        <p:spPr bwMode="auto">
          <a:xfrm>
            <a:off x="457200" y="274638"/>
            <a:ext cx="8229600" cy="778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dirty="0"/>
              <a:t>CTs in healthcare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F36D2725-C16E-44EB-A170-C929F4FA0D9F}"/>
              </a:ext>
            </a:extLst>
          </p:cNvPr>
          <p:cNvSpPr>
            <a:spLocks noGrp="1"/>
          </p:cNvSpPr>
          <p:nvPr>
            <p:ph type="title"/>
          </p:nvPr>
        </p:nvSpPr>
        <p:spPr>
          <a:xfrm>
            <a:off x="250825" y="222250"/>
            <a:ext cx="8229600" cy="1143000"/>
          </a:xfrm>
        </p:spPr>
        <p:txBody>
          <a:bodyPr/>
          <a:lstStyle/>
          <a:p>
            <a:r>
              <a:rPr lang="en-US" altLang="en-US" sz="4000" dirty="0"/>
              <a:t>Considerations of incorporating </a:t>
            </a:r>
            <a:br>
              <a:rPr lang="en-US" altLang="en-US" sz="4000" dirty="0"/>
            </a:br>
            <a:r>
              <a:rPr lang="en-US" altLang="en-US" sz="4000" dirty="0"/>
              <a:t>CT / CAM</a:t>
            </a:r>
          </a:p>
        </p:txBody>
      </p:sp>
      <p:sp>
        <p:nvSpPr>
          <p:cNvPr id="33794" name="Content Placeholder 2">
            <a:extLst>
              <a:ext uri="{FF2B5EF4-FFF2-40B4-BE49-F238E27FC236}">
                <a16:creationId xmlns:a16="http://schemas.microsoft.com/office/drawing/2014/main" id="{8A26280D-64B7-4935-8C41-30BE422611AB}"/>
              </a:ext>
            </a:extLst>
          </p:cNvPr>
          <p:cNvSpPr>
            <a:spLocks noGrp="1"/>
          </p:cNvSpPr>
          <p:nvPr>
            <p:ph idx="1"/>
          </p:nvPr>
        </p:nvSpPr>
        <p:spPr>
          <a:xfrm>
            <a:off x="261938" y="1700808"/>
            <a:ext cx="8229600" cy="3582392"/>
          </a:xfrm>
        </p:spPr>
        <p:txBody>
          <a:bodyPr/>
          <a:lstStyle/>
          <a:p>
            <a:r>
              <a:rPr lang="en-GB" altLang="en-US" sz="2400" dirty="0"/>
              <a:t>Incorporation of CT may be more challenging in the critical care setting because of constraints such as limited space, presence of biomedical equipment and monitoring devices, and frequent interventions. </a:t>
            </a:r>
          </a:p>
          <a:p>
            <a:r>
              <a:rPr lang="en-GB" altLang="en-US" sz="2400" dirty="0"/>
              <a:t>A patient’s physiological stability is also of concern. </a:t>
            </a:r>
          </a:p>
          <a:p>
            <a:r>
              <a:rPr lang="en-GB" altLang="en-US" sz="2400" dirty="0"/>
              <a:t>Awareness, acceptance, collaboration, and creativity is between CT and conventional care is required.</a:t>
            </a:r>
          </a:p>
          <a:p>
            <a:endParaRPr lang="en-US" altLang="en-US" sz="2400" dirty="0"/>
          </a:p>
        </p:txBody>
      </p:sp>
      <p:sp>
        <p:nvSpPr>
          <p:cNvPr id="33797" name="Title 1">
            <a:extLst>
              <a:ext uri="{FF2B5EF4-FFF2-40B4-BE49-F238E27FC236}">
                <a16:creationId xmlns:a16="http://schemas.microsoft.com/office/drawing/2014/main" id="{47178FB0-799C-4FAA-AA81-03A3271F30B4}"/>
              </a:ext>
            </a:extLst>
          </p:cNvPr>
          <p:cNvSpPr txBox="1">
            <a:spLocks/>
          </p:cNvSpPr>
          <p:nvPr/>
        </p:nvSpPr>
        <p:spPr bwMode="auto">
          <a:xfrm>
            <a:off x="508000" y="5049838"/>
            <a:ext cx="8620125" cy="78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200" dirty="0" err="1">
                <a:latin typeface="+mn-lt"/>
              </a:rPr>
              <a:t>Kramlich</a:t>
            </a:r>
            <a:r>
              <a:rPr lang="en-GB" altLang="en-US" sz="1200" dirty="0">
                <a:latin typeface="+mn-lt"/>
              </a:rPr>
              <a:t>, D. (2014). Introduction to complementary, alternative, and traditional therapies. </a:t>
            </a:r>
            <a:r>
              <a:rPr lang="en-GB" altLang="en-US" sz="1200" i="1" dirty="0">
                <a:latin typeface="+mn-lt"/>
              </a:rPr>
              <a:t>Critical Care Nurse</a:t>
            </a:r>
            <a:r>
              <a:rPr lang="en-GB" altLang="en-US" sz="1200" dirty="0">
                <a:latin typeface="+mn-lt"/>
              </a:rPr>
              <a:t>, </a:t>
            </a:r>
            <a:r>
              <a:rPr lang="en-GB" altLang="en-US" sz="1200" i="1" dirty="0">
                <a:latin typeface="+mn-lt"/>
              </a:rPr>
              <a:t>34</a:t>
            </a:r>
            <a:r>
              <a:rPr lang="en-GB" altLang="en-US" sz="1200" dirty="0">
                <a:latin typeface="+mn-lt"/>
              </a:rPr>
              <a:t>(6), 50–56. </a:t>
            </a:r>
            <a:r>
              <a:rPr lang="en-GB" altLang="en-US" sz="1200" dirty="0">
                <a:latin typeface="+mn-lt"/>
                <a:hlinkClick r:id="rId2"/>
              </a:rPr>
              <a:t>https://doi.org/10.4037/ccn2014807</a:t>
            </a:r>
            <a:r>
              <a:rPr lang="en-GB" altLang="en-US" sz="1200" dirty="0">
                <a:latin typeface="+mn-lt"/>
              </a:rPr>
              <a:t> </a:t>
            </a:r>
            <a:endParaRPr lang="en-US" altLang="en-US" sz="1200" dirty="0">
              <a:latin typeface="+mn-l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4357F9A7-3470-4A27-B265-EC5749A796AC}"/>
              </a:ext>
            </a:extLst>
          </p:cNvPr>
          <p:cNvSpPr>
            <a:spLocks noGrp="1"/>
          </p:cNvSpPr>
          <p:nvPr>
            <p:ph type="title"/>
          </p:nvPr>
        </p:nvSpPr>
        <p:spPr/>
        <p:txBody>
          <a:bodyPr/>
          <a:lstStyle/>
          <a:p>
            <a:r>
              <a:rPr lang="en-US" altLang="en-US" sz="3200"/>
              <a:t>Other considerations / barriers to incorporating CTs in healthcare </a:t>
            </a:r>
          </a:p>
        </p:txBody>
      </p:sp>
      <p:sp>
        <p:nvSpPr>
          <p:cNvPr id="34818" name="Content Placeholder 2">
            <a:extLst>
              <a:ext uri="{FF2B5EF4-FFF2-40B4-BE49-F238E27FC236}">
                <a16:creationId xmlns:a16="http://schemas.microsoft.com/office/drawing/2014/main" id="{DBA835F6-6676-44BC-B1EA-D4F3A77E4D2B}"/>
              </a:ext>
            </a:extLst>
          </p:cNvPr>
          <p:cNvSpPr>
            <a:spLocks noGrp="1"/>
          </p:cNvSpPr>
          <p:nvPr>
            <p:ph idx="1"/>
          </p:nvPr>
        </p:nvSpPr>
        <p:spPr>
          <a:xfrm>
            <a:off x="457200" y="1600200"/>
            <a:ext cx="8229600" cy="3916363"/>
          </a:xfrm>
        </p:spPr>
        <p:txBody>
          <a:bodyPr/>
          <a:lstStyle/>
          <a:p>
            <a:r>
              <a:rPr lang="en-US" altLang="en-US" sz="2400"/>
              <a:t>Read the paper (available on Moodle) and list the potential barriers to incorporating CTs in healthcare according to the authors</a:t>
            </a:r>
          </a:p>
        </p:txBody>
      </p:sp>
      <p:pic>
        <p:nvPicPr>
          <p:cNvPr id="34821" name="Picture 6" descr="Graphical user interface, text, application, email&#10;&#10;Description automatically generated">
            <a:extLst>
              <a:ext uri="{FF2B5EF4-FFF2-40B4-BE49-F238E27FC236}">
                <a16:creationId xmlns:a16="http://schemas.microsoft.com/office/drawing/2014/main" id="{856050FF-68D5-4EC7-BE31-04525599D7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2996952"/>
            <a:ext cx="6515100" cy="2413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7E1A2E90-D1D2-49D1-B800-0ED26E5F9A58}"/>
              </a:ext>
            </a:extLst>
          </p:cNvPr>
          <p:cNvSpPr>
            <a:spLocks noGrp="1"/>
          </p:cNvSpPr>
          <p:nvPr>
            <p:ph type="title"/>
          </p:nvPr>
        </p:nvSpPr>
        <p:spPr>
          <a:xfrm>
            <a:off x="457200" y="233363"/>
            <a:ext cx="8229600" cy="1143000"/>
          </a:xfrm>
        </p:spPr>
        <p:txBody>
          <a:bodyPr/>
          <a:lstStyle/>
          <a:p>
            <a:r>
              <a:rPr lang="en-US" altLang="en-US"/>
              <a:t>Risks </a:t>
            </a:r>
          </a:p>
        </p:txBody>
      </p:sp>
      <p:sp>
        <p:nvSpPr>
          <p:cNvPr id="35842" name="Content Placeholder 2">
            <a:extLst>
              <a:ext uri="{FF2B5EF4-FFF2-40B4-BE49-F238E27FC236}">
                <a16:creationId xmlns:a16="http://schemas.microsoft.com/office/drawing/2014/main" id="{0AE33DCD-2A1C-4B03-AE74-89F1A28B323B}"/>
              </a:ext>
            </a:extLst>
          </p:cNvPr>
          <p:cNvSpPr>
            <a:spLocks noGrp="1"/>
          </p:cNvSpPr>
          <p:nvPr>
            <p:ph idx="1"/>
          </p:nvPr>
        </p:nvSpPr>
        <p:spPr>
          <a:xfrm>
            <a:off x="457200" y="1376363"/>
            <a:ext cx="8229600" cy="4140200"/>
          </a:xfrm>
        </p:spPr>
        <p:txBody>
          <a:bodyPr/>
          <a:lstStyle/>
          <a:p>
            <a:r>
              <a:rPr lang="en-US" altLang="en-US" sz="2400" dirty="0"/>
              <a:t>Potential safety concerns (see also a section Contraindications in week 4)</a:t>
            </a:r>
          </a:p>
          <a:p>
            <a:r>
              <a:rPr lang="en-US" altLang="en-US" sz="2400" dirty="0"/>
              <a:t>Self-regulation of CTs </a:t>
            </a:r>
          </a:p>
          <a:p>
            <a:r>
              <a:rPr lang="en-US" altLang="en-US" sz="2400" dirty="0"/>
              <a:t>Legal responsibilities  </a:t>
            </a:r>
          </a:p>
          <a:p>
            <a:r>
              <a:rPr lang="en-US" altLang="en-US" sz="2400" dirty="0"/>
              <a:t>Lack of good quality research to evaluate / establish efficacy / effectiveness </a:t>
            </a:r>
          </a:p>
          <a:p>
            <a:r>
              <a:rPr lang="en-US" altLang="en-US" sz="2400" dirty="0"/>
              <a:t>Lack of funding for research </a:t>
            </a:r>
          </a:p>
          <a:p>
            <a:endParaRPr lang="en-US" altLang="en-US" dirty="0"/>
          </a:p>
          <a:p>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Content Placeholder 4" descr="Graphical user interface, text&#10;&#10;Description automatically generated">
            <a:extLst>
              <a:ext uri="{FF2B5EF4-FFF2-40B4-BE49-F238E27FC236}">
                <a16:creationId xmlns:a16="http://schemas.microsoft.com/office/drawing/2014/main" id="{CB60213C-C3FF-4DC9-A17C-34BBD7FAC2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7800" y="242888"/>
            <a:ext cx="8788400" cy="5184775"/>
          </a:xfrm>
        </p:spPr>
      </p:pic>
      <p:sp>
        <p:nvSpPr>
          <p:cNvPr id="36866" name="TextBox 2">
            <a:extLst>
              <a:ext uri="{FF2B5EF4-FFF2-40B4-BE49-F238E27FC236}">
                <a16:creationId xmlns:a16="http://schemas.microsoft.com/office/drawing/2014/main" id="{CA4AFB3D-B511-48AD-A997-4084CDD0FD2A}"/>
              </a:ext>
            </a:extLst>
          </p:cNvPr>
          <p:cNvSpPr txBox="1">
            <a:spLocks noChangeArrowheads="1"/>
          </p:cNvSpPr>
          <p:nvPr/>
        </p:nvSpPr>
        <p:spPr bwMode="auto">
          <a:xfrm>
            <a:off x="6875463" y="5445125"/>
            <a:ext cx="2590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a:t>
            </a:r>
            <a:r>
              <a:rPr lang="en-GB" altLang="en-US"/>
              <a:t>KRAMLICH, </a:t>
            </a:r>
            <a:r>
              <a:rPr lang="en-US" altLang="en-US"/>
              <a:t> 2014)</a:t>
            </a:r>
          </a:p>
        </p:txBody>
      </p:sp>
      <p:sp>
        <p:nvSpPr>
          <p:cNvPr id="36867" name="TextBox 1">
            <a:extLst>
              <a:ext uri="{FF2B5EF4-FFF2-40B4-BE49-F238E27FC236}">
                <a16:creationId xmlns:a16="http://schemas.microsoft.com/office/drawing/2014/main" id="{39E58D71-3DC0-4287-8648-52A5CF7DD976}"/>
              </a:ext>
            </a:extLst>
          </p:cNvPr>
          <p:cNvSpPr txBox="1">
            <a:spLocks noChangeArrowheads="1"/>
          </p:cNvSpPr>
          <p:nvPr/>
        </p:nvSpPr>
        <p:spPr bwMode="auto">
          <a:xfrm>
            <a:off x="6588125" y="620713"/>
            <a:ext cx="2160588" cy="482441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Content Placeholder 4" descr="Graphical user interface, text&#10;&#10;Description automatically generated">
            <a:extLst>
              <a:ext uri="{FF2B5EF4-FFF2-40B4-BE49-F238E27FC236}">
                <a16:creationId xmlns:a16="http://schemas.microsoft.com/office/drawing/2014/main" id="{80A86B8A-3F67-42F5-AE1B-614042E043B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2725" y="188913"/>
            <a:ext cx="8718550" cy="2795587"/>
          </a:xfrm>
        </p:spPr>
      </p:pic>
      <p:pic>
        <p:nvPicPr>
          <p:cNvPr id="37890" name="Content Placeholder 4" descr="Text&#10;&#10;Description automatically generated with medium confidence">
            <a:extLst>
              <a:ext uri="{FF2B5EF4-FFF2-40B4-BE49-F238E27FC236}">
                <a16:creationId xmlns:a16="http://schemas.microsoft.com/office/drawing/2014/main" id="{5A1BD796-5F48-42A6-898D-01CDFEE1078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250" y="3030538"/>
            <a:ext cx="9048750" cy="363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Box 3">
            <a:extLst>
              <a:ext uri="{FF2B5EF4-FFF2-40B4-BE49-F238E27FC236}">
                <a16:creationId xmlns:a16="http://schemas.microsoft.com/office/drawing/2014/main" id="{A5B2F1D2-D21E-4841-9723-AC4D5D521073}"/>
              </a:ext>
            </a:extLst>
          </p:cNvPr>
          <p:cNvSpPr txBox="1">
            <a:spLocks noChangeArrowheads="1"/>
          </p:cNvSpPr>
          <p:nvPr/>
        </p:nvSpPr>
        <p:spPr bwMode="auto">
          <a:xfrm>
            <a:off x="6659563" y="620713"/>
            <a:ext cx="2089150" cy="58324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72C57559-98EC-4C8D-9247-455FE4AAFE6D}"/>
              </a:ext>
            </a:extLst>
          </p:cNvPr>
          <p:cNvSpPr>
            <a:spLocks noGrp="1"/>
          </p:cNvSpPr>
          <p:nvPr>
            <p:ph type="title"/>
          </p:nvPr>
        </p:nvSpPr>
        <p:spPr/>
        <p:txBody>
          <a:bodyPr/>
          <a:lstStyle/>
          <a:p>
            <a:endParaRPr lang="en-US" altLang="en-US"/>
          </a:p>
        </p:txBody>
      </p:sp>
      <p:pic>
        <p:nvPicPr>
          <p:cNvPr id="38914" name="Content Placeholder 4" descr="Graphical user interface, text&#10;&#10;Description automatically generated">
            <a:extLst>
              <a:ext uri="{FF2B5EF4-FFF2-40B4-BE49-F238E27FC236}">
                <a16:creationId xmlns:a16="http://schemas.microsoft.com/office/drawing/2014/main" id="{4DB2007F-14E0-4D9B-A3D2-A2D68CCC25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5888" y="212725"/>
            <a:ext cx="8912225" cy="3205163"/>
          </a:xfrm>
        </p:spPr>
      </p:pic>
      <p:pic>
        <p:nvPicPr>
          <p:cNvPr id="38915" name="Content Placeholder 4" descr="Text&#10;&#10;Description automatically generated with medium confidence">
            <a:extLst>
              <a:ext uri="{FF2B5EF4-FFF2-40B4-BE49-F238E27FC236}">
                <a16:creationId xmlns:a16="http://schemas.microsoft.com/office/drawing/2014/main" id="{F11BDC24-01A4-4431-970B-F6E395FC0F0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800" y="3479800"/>
            <a:ext cx="8977313" cy="242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6" name="TextBox 5">
            <a:extLst>
              <a:ext uri="{FF2B5EF4-FFF2-40B4-BE49-F238E27FC236}">
                <a16:creationId xmlns:a16="http://schemas.microsoft.com/office/drawing/2014/main" id="{23A0EB76-CFF9-4F28-B726-F96D138740CC}"/>
              </a:ext>
            </a:extLst>
          </p:cNvPr>
          <p:cNvSpPr txBox="1">
            <a:spLocks noChangeArrowheads="1"/>
          </p:cNvSpPr>
          <p:nvPr/>
        </p:nvSpPr>
        <p:spPr bwMode="auto">
          <a:xfrm>
            <a:off x="6659563" y="212725"/>
            <a:ext cx="2160587" cy="569277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38A35ABC-11EF-4192-A0DC-E0DDF6118EC8}"/>
              </a:ext>
            </a:extLst>
          </p:cNvPr>
          <p:cNvSpPr>
            <a:spLocks noGrp="1"/>
          </p:cNvSpPr>
          <p:nvPr>
            <p:ph type="title"/>
          </p:nvPr>
        </p:nvSpPr>
        <p:spPr/>
        <p:txBody>
          <a:bodyPr/>
          <a:lstStyle/>
          <a:p>
            <a:endParaRPr lang="en-US" altLang="en-US"/>
          </a:p>
        </p:txBody>
      </p:sp>
      <p:pic>
        <p:nvPicPr>
          <p:cNvPr id="39938" name="Content Placeholder 4" descr="Text&#10;&#10;Description automatically generated with medium confidence">
            <a:extLst>
              <a:ext uri="{FF2B5EF4-FFF2-40B4-BE49-F238E27FC236}">
                <a16:creationId xmlns:a16="http://schemas.microsoft.com/office/drawing/2014/main" id="{24848AFF-5BAC-43B6-B861-B7B8652B8D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7625" y="1747838"/>
            <a:ext cx="9048750" cy="363855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2E394-9CC4-40F1-A1E3-695E8F72FB41}"/>
              </a:ext>
            </a:extLst>
          </p:cNvPr>
          <p:cNvSpPr>
            <a:spLocks noGrp="1"/>
          </p:cNvSpPr>
          <p:nvPr>
            <p:ph type="title"/>
          </p:nvPr>
        </p:nvSpPr>
        <p:spPr/>
        <p:txBody>
          <a:bodyPr/>
          <a:lstStyle/>
          <a:p>
            <a:r>
              <a:rPr lang="en-GB" dirty="0"/>
              <a:t>Conclusion/Recap</a:t>
            </a:r>
          </a:p>
        </p:txBody>
      </p:sp>
      <p:sp>
        <p:nvSpPr>
          <p:cNvPr id="3" name="Content Placeholder 2">
            <a:extLst>
              <a:ext uri="{FF2B5EF4-FFF2-40B4-BE49-F238E27FC236}">
                <a16:creationId xmlns:a16="http://schemas.microsoft.com/office/drawing/2014/main" id="{2B9B087B-9DF1-4214-8DCB-A06168C3230C}"/>
              </a:ext>
            </a:extLst>
          </p:cNvPr>
          <p:cNvSpPr>
            <a:spLocks noGrp="1"/>
          </p:cNvSpPr>
          <p:nvPr>
            <p:ph idx="1"/>
          </p:nvPr>
        </p:nvSpPr>
        <p:spPr>
          <a:xfrm>
            <a:off x="457200" y="1628800"/>
            <a:ext cx="8229600" cy="3917032"/>
          </a:xfrm>
        </p:spPr>
        <p:txBody>
          <a:bodyPr/>
          <a:lstStyle/>
          <a:p>
            <a:r>
              <a:rPr lang="en-GB" dirty="0"/>
              <a:t>What did you learn today that you can apply in practice?</a:t>
            </a:r>
          </a:p>
          <a:p>
            <a:endParaRPr lang="en-GB" dirty="0"/>
          </a:p>
          <a:p>
            <a:r>
              <a:rPr lang="en-GB" dirty="0"/>
              <a:t>Any questions?</a:t>
            </a:r>
          </a:p>
        </p:txBody>
      </p:sp>
    </p:spTree>
    <p:extLst>
      <p:ext uri="{BB962C8B-B14F-4D97-AF65-F5344CB8AC3E}">
        <p14:creationId xmlns:p14="http://schemas.microsoft.com/office/powerpoint/2010/main" val="3897142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548</TotalTime>
  <Words>2209</Words>
  <Application>Microsoft Office PowerPoint</Application>
  <PresentationFormat>On-screen Show (4:3)</PresentationFormat>
  <Paragraphs>120</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Courier New</vt:lpstr>
      <vt:lpstr>Myriad Pro</vt:lpstr>
      <vt:lpstr>Verdana</vt:lpstr>
      <vt:lpstr>20140311PresentationUWTSDTemplate</vt:lpstr>
      <vt:lpstr>BMHP5001  Complementary Therapies   Week 7: Ethical considerations of CTs</vt:lpstr>
      <vt:lpstr>MODULE AIM  &amp; LEARNING OUTCOMES</vt:lpstr>
      <vt:lpstr>Lesson Objectives</vt:lpstr>
      <vt:lpstr>Ethical considerations of CTS</vt:lpstr>
      <vt:lpstr>PowerPoint Presentation</vt:lpstr>
      <vt:lpstr>Discussion in class</vt:lpstr>
      <vt:lpstr>Ethical considerations in CTs</vt:lpstr>
      <vt:lpstr>Ethical considerations in CTs</vt:lpstr>
      <vt:lpstr>Statutory / Self-regulation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Information from the NHS</vt:lpstr>
      <vt:lpstr>Information from the NHS</vt:lpstr>
      <vt:lpstr>Discussion </vt:lpstr>
      <vt:lpstr>CTs in healthcare </vt:lpstr>
      <vt:lpstr>CTs in healthcare </vt:lpstr>
      <vt:lpstr>Kramlich, D. (2014). Introduction to complementary, alternative, and traditional therapies. Critical Care Nurse, 34(6), 50–56. https://doi.org/10.4037/ccn2014807 </vt:lpstr>
      <vt:lpstr>Considerations of incorporating  CT / CAM</vt:lpstr>
      <vt:lpstr>Other considerations / barriers to incorporating CTs in healthcare </vt:lpstr>
      <vt:lpstr>Risks </vt:lpstr>
      <vt:lpstr>PowerPoint Presentation</vt:lpstr>
      <vt:lpstr>PowerPoint Presentation</vt:lpstr>
      <vt:lpstr>PowerPoint Presentation</vt:lpstr>
      <vt:lpstr>PowerPoint Presentation</vt:lpstr>
      <vt:lpstr>Conclusion/Recap</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cp:lastModifiedBy>
  <cp:revision>138</cp:revision>
  <cp:lastPrinted>2018-07-02T15:32:24Z</cp:lastPrinted>
  <dcterms:created xsi:type="dcterms:W3CDTF">2002-10-07T19:43:58Z</dcterms:created>
  <dcterms:modified xsi:type="dcterms:W3CDTF">2021-11-19T17:19:50Z</dcterms:modified>
</cp:coreProperties>
</file>