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heme/themeOverride1.xml" ContentType="application/vnd.openxmlformats-officedocument.themeOverr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handoutMasterIdLst>
    <p:handoutMasterId r:id="rId22"/>
  </p:handoutMasterIdLst>
  <p:sldIdLst>
    <p:sldId id="268" r:id="rId2"/>
    <p:sldId id="258" r:id="rId3"/>
    <p:sldId id="259" r:id="rId4"/>
    <p:sldId id="260" r:id="rId5"/>
    <p:sldId id="269" r:id="rId6"/>
    <p:sldId id="270" r:id="rId7"/>
    <p:sldId id="271" r:id="rId8"/>
    <p:sldId id="262" r:id="rId9"/>
    <p:sldId id="272" r:id="rId10"/>
    <p:sldId id="273" r:id="rId11"/>
    <p:sldId id="264" r:id="rId12"/>
    <p:sldId id="265" r:id="rId13"/>
    <p:sldId id="275" r:id="rId14"/>
    <p:sldId id="276" r:id="rId15"/>
    <p:sldId id="278" r:id="rId16"/>
    <p:sldId id="279" r:id="rId17"/>
    <p:sldId id="263" r:id="rId18"/>
    <p:sldId id="274" r:id="rId19"/>
    <p:sldId id="280" r:id="rId2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77777"/>
    <a:srgbClr val="893DF7"/>
    <a:srgbClr val="2F6EBB"/>
    <a:srgbClr val="73BB3E"/>
    <a:srgbClr val="F09837"/>
    <a:srgbClr val="E47A2E"/>
    <a:srgbClr val="EA402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619558-C53B-4209-B3C6-8AA10F4A15BF}" v="1" dt="2025-10-10T14:15:36.4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95" autoAdjust="0"/>
    <p:restoredTop sz="94690" autoAdjust="0"/>
  </p:normalViewPr>
  <p:slideViewPr>
    <p:cSldViewPr snapToGrid="0" showGuides="1">
      <p:cViewPr varScale="1">
        <p:scale>
          <a:sx n="78" d="100"/>
          <a:sy n="78" d="100"/>
        </p:scale>
        <p:origin x="744" y="6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90" d="100"/>
          <a:sy n="90" d="100"/>
        </p:scale>
        <p:origin x="3024"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C8C3352-CB33-470C-BBDE-962A0890367D}" type="datetime1">
              <a:rPr lang="en-GB" smtClean="0"/>
              <a:t>11/10/2025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63FFE7F-C917-439A-8026-3D301EB5CC28}" type="slidenum">
              <a:rPr lang="en-GB" smtClean="0"/>
              <a:t>‹#›</a:t>
            </a:fld>
            <a:endParaRPr lang="en-GB" dirty="0"/>
          </a:p>
        </p:txBody>
      </p:sp>
    </p:spTree>
    <p:extLst>
      <p:ext uri="{BB962C8B-B14F-4D97-AF65-F5344CB8AC3E}">
        <p14:creationId xmlns:p14="http://schemas.microsoft.com/office/powerpoint/2010/main" val="75279982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52EE1D1A-07CA-43D9-8663-E9463C37B5CB}" type="datetime1">
              <a:rPr lang="en-GB" noProof="0" smtClean="0"/>
              <a:t>11/10/2025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EC0B30D-C07A-425B-A90C-BA7BEB191079}" type="slidenum">
              <a:rPr lang="en-GB" noProof="0" smtClean="0"/>
              <a:t>‹#›</a:t>
            </a:fld>
            <a:endParaRPr lang="en-GB" noProof="0" dirty="0"/>
          </a:p>
        </p:txBody>
      </p:sp>
    </p:spTree>
    <p:extLst>
      <p:ext uri="{BB962C8B-B14F-4D97-AF65-F5344CB8AC3E}">
        <p14:creationId xmlns:p14="http://schemas.microsoft.com/office/powerpoint/2010/main" val="372319040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4EC0B30D-C07A-425B-A90C-BA7BEB191079}" type="slidenum">
              <a:rPr lang="en-GB" smtClean="0"/>
              <a:t>1</a:t>
            </a:fld>
            <a:endParaRPr lang="en-GB" dirty="0"/>
          </a:p>
        </p:txBody>
      </p:sp>
    </p:spTree>
    <p:extLst>
      <p:ext uri="{BB962C8B-B14F-4D97-AF65-F5344CB8AC3E}">
        <p14:creationId xmlns:p14="http://schemas.microsoft.com/office/powerpoint/2010/main" val="3581201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4EC0B30D-C07A-425B-A90C-BA7BEB191079}" type="slidenum">
              <a:rPr lang="en-GB" smtClean="0"/>
              <a:t>2</a:t>
            </a:fld>
            <a:endParaRPr lang="en-GB" dirty="0"/>
          </a:p>
        </p:txBody>
      </p:sp>
    </p:spTree>
    <p:extLst>
      <p:ext uri="{BB962C8B-B14F-4D97-AF65-F5344CB8AC3E}">
        <p14:creationId xmlns:p14="http://schemas.microsoft.com/office/powerpoint/2010/main" val="20461627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4EC0B30D-C07A-425B-A90C-BA7BEB191079}" type="slidenum">
              <a:rPr lang="en-GB" smtClean="0"/>
              <a:t>3</a:t>
            </a:fld>
            <a:endParaRPr lang="en-GB" dirty="0"/>
          </a:p>
        </p:txBody>
      </p:sp>
    </p:spTree>
    <p:extLst>
      <p:ext uri="{BB962C8B-B14F-4D97-AF65-F5344CB8AC3E}">
        <p14:creationId xmlns:p14="http://schemas.microsoft.com/office/powerpoint/2010/main" val="16060262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4EC0B30D-C07A-425B-A90C-BA7BEB191079}" type="slidenum">
              <a:rPr lang="en-GB" smtClean="0"/>
              <a:t>4</a:t>
            </a:fld>
            <a:endParaRPr lang="en-GB" dirty="0"/>
          </a:p>
        </p:txBody>
      </p:sp>
    </p:spTree>
    <p:extLst>
      <p:ext uri="{BB962C8B-B14F-4D97-AF65-F5344CB8AC3E}">
        <p14:creationId xmlns:p14="http://schemas.microsoft.com/office/powerpoint/2010/main" val="14170498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45C965-8B97-8211-9862-17FF8BB165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AFF8A0-03FB-257E-B96E-8BE0CCE94E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B77816-EC07-E004-A9C4-A2B3607F993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B85B37A-1D88-31C4-D5BA-D2BC40090161}"/>
              </a:ext>
            </a:extLst>
          </p:cNvPr>
          <p:cNvSpPr>
            <a:spLocks noGrp="1"/>
          </p:cNvSpPr>
          <p:nvPr>
            <p:ph type="sldNum" sz="quarter" idx="10"/>
          </p:nvPr>
        </p:nvSpPr>
        <p:spPr/>
        <p:txBody>
          <a:bodyPr/>
          <a:lstStyle/>
          <a:p>
            <a:pPr rtl="0"/>
            <a:fld id="{4EC0B30D-C07A-425B-A90C-BA7BEB191079}" type="slidenum">
              <a:rPr lang="en-GB" smtClean="0"/>
              <a:t>5</a:t>
            </a:fld>
            <a:endParaRPr lang="en-GB" dirty="0"/>
          </a:p>
        </p:txBody>
      </p:sp>
    </p:spTree>
    <p:extLst>
      <p:ext uri="{BB962C8B-B14F-4D97-AF65-F5344CB8AC3E}">
        <p14:creationId xmlns:p14="http://schemas.microsoft.com/office/powerpoint/2010/main" val="4294164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EF2ACF-6F23-B3D1-8968-6AA1AAB8B9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4A46AF-6BCB-30B8-A80D-2F186974FD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B01561-0831-FF8A-A559-DB8BE18AA9B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C4238D4-1A18-D9B1-0A0E-239B16278993}"/>
              </a:ext>
            </a:extLst>
          </p:cNvPr>
          <p:cNvSpPr>
            <a:spLocks noGrp="1"/>
          </p:cNvSpPr>
          <p:nvPr>
            <p:ph type="sldNum" sz="quarter" idx="10"/>
          </p:nvPr>
        </p:nvSpPr>
        <p:spPr/>
        <p:txBody>
          <a:bodyPr/>
          <a:lstStyle/>
          <a:p>
            <a:pPr rtl="0"/>
            <a:fld id="{4EC0B30D-C07A-425B-A90C-BA7BEB191079}" type="slidenum">
              <a:rPr lang="en-GB" smtClean="0"/>
              <a:t>6</a:t>
            </a:fld>
            <a:endParaRPr lang="en-GB" dirty="0"/>
          </a:p>
        </p:txBody>
      </p:sp>
    </p:spTree>
    <p:extLst>
      <p:ext uri="{BB962C8B-B14F-4D97-AF65-F5344CB8AC3E}">
        <p14:creationId xmlns:p14="http://schemas.microsoft.com/office/powerpoint/2010/main" val="805506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4EC0B30D-C07A-425B-A90C-BA7BEB191079}" type="slidenum">
              <a:rPr lang="en-GB" smtClean="0"/>
              <a:t>8</a:t>
            </a:fld>
            <a:endParaRPr lang="en-GB" dirty="0"/>
          </a:p>
        </p:txBody>
      </p:sp>
    </p:spTree>
    <p:extLst>
      <p:ext uri="{BB962C8B-B14F-4D97-AF65-F5344CB8AC3E}">
        <p14:creationId xmlns:p14="http://schemas.microsoft.com/office/powerpoint/2010/main" val="21079218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4EC0B30D-C07A-425B-A90C-BA7BEB191079}" type="slidenum">
              <a:rPr lang="en-GB" smtClean="0"/>
              <a:t>11</a:t>
            </a:fld>
            <a:endParaRPr lang="en-GB" dirty="0"/>
          </a:p>
        </p:txBody>
      </p:sp>
    </p:spTree>
    <p:extLst>
      <p:ext uri="{BB962C8B-B14F-4D97-AF65-F5344CB8AC3E}">
        <p14:creationId xmlns:p14="http://schemas.microsoft.com/office/powerpoint/2010/main" val="10400847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4EC0B30D-C07A-425B-A90C-BA7BEB191079}" type="slidenum">
              <a:rPr lang="en-GB" smtClean="0"/>
              <a:t>12</a:t>
            </a:fld>
            <a:endParaRPr lang="en-GB" dirty="0"/>
          </a:p>
        </p:txBody>
      </p:sp>
    </p:spTree>
    <p:extLst>
      <p:ext uri="{BB962C8B-B14F-4D97-AF65-F5344CB8AC3E}">
        <p14:creationId xmlns:p14="http://schemas.microsoft.com/office/powerpoint/2010/main" val="42679825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4EC0B30D-C07A-425B-A90C-BA7BEB191079}" type="slidenum">
              <a:rPr lang="en-GB" smtClean="0"/>
              <a:t>17</a:t>
            </a:fld>
            <a:endParaRPr lang="en-GB" dirty="0"/>
          </a:p>
        </p:txBody>
      </p:sp>
    </p:spTree>
    <p:extLst>
      <p:ext uri="{BB962C8B-B14F-4D97-AF65-F5344CB8AC3E}">
        <p14:creationId xmlns:p14="http://schemas.microsoft.com/office/powerpoint/2010/main" val="18456694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4245434"/>
            <a:ext cx="8686800" cy="1464906"/>
          </a:xfrm>
        </p:spPr>
        <p:txBody>
          <a:bodyPr rtlCol="0" anchor="b">
            <a:normAutofit/>
          </a:bodyPr>
          <a:lstStyle>
            <a:lvl1pPr algn="l">
              <a:lnSpc>
                <a:spcPct val="80000"/>
              </a:lnSpc>
              <a:defRPr sz="4800">
                <a:solidFill>
                  <a:schemeClr val="bg1"/>
                </a:solidFill>
                <a:effectLst>
                  <a:outerShdw blurRad="63500" algn="ctr" rotWithShape="0">
                    <a:prstClr val="black">
                      <a:alpha val="40000"/>
                    </a:prstClr>
                  </a:outerShdw>
                </a:effectLst>
              </a:defRPr>
            </a:lvl1pPr>
          </a:lstStyle>
          <a:p>
            <a:pPr rtl="0"/>
            <a:r>
              <a:rPr lang="en-GB" noProof="0"/>
              <a:t>Click to edit Master title style</a:t>
            </a:r>
            <a:endParaRPr lang="en-GB" noProof="0" dirty="0"/>
          </a:p>
        </p:txBody>
      </p:sp>
      <p:sp>
        <p:nvSpPr>
          <p:cNvPr id="3" name="Subtitle 2"/>
          <p:cNvSpPr>
            <a:spLocks noGrp="1"/>
          </p:cNvSpPr>
          <p:nvPr>
            <p:ph type="subTitle" idx="1"/>
          </p:nvPr>
        </p:nvSpPr>
        <p:spPr>
          <a:xfrm>
            <a:off x="1066800" y="5731795"/>
            <a:ext cx="8686800" cy="440405"/>
          </a:xfrm>
        </p:spPr>
        <p:txBody>
          <a:bodyPr rtlCol="0"/>
          <a:lstStyle>
            <a:lvl1pPr marL="0" indent="0" algn="l">
              <a:spcBef>
                <a:spcPts val="0"/>
              </a:spcBef>
              <a:buNone/>
              <a:defRPr sz="2400">
                <a:solidFill>
                  <a:schemeClr val="bg1"/>
                </a:solidFill>
                <a:effectLst>
                  <a:outerShdw blurRad="63500" algn="ctr" rotWithShape="0">
                    <a:prstClr val="black">
                      <a:alpha val="40000"/>
                    </a:prstClr>
                  </a:outerShdw>
                </a:effectLs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endParaRPr lang="en-GB" noProof="0" dirty="0"/>
          </a:p>
        </p:txBody>
      </p:sp>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066800" y="457518"/>
            <a:ext cx="10058400" cy="1188720"/>
          </a:xfrm>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p:cNvSpPr>
            <a:spLocks noGrp="1"/>
          </p:cNvSpPr>
          <p:nvPr>
            <p:ph type="dt" sz="half" idx="10"/>
          </p:nvPr>
        </p:nvSpPr>
        <p:spPr/>
        <p:txBody>
          <a:bodyPr rtlCol="0"/>
          <a:lstStyle/>
          <a:p>
            <a:pPr rtl="0"/>
            <a:fld id="{80D1A676-F82A-4CE5-A021-A0B683E59F75}" type="datetime1">
              <a:rPr lang="en-GB" noProof="0" smtClean="0"/>
              <a:t>11/10/2025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9848" y="4242816"/>
            <a:ext cx="8686800" cy="1463040"/>
          </a:xfrm>
        </p:spPr>
        <p:txBody>
          <a:bodyPr rtlCol="0" anchor="b">
            <a:normAutofit/>
          </a:bodyPr>
          <a:lstStyle>
            <a:lvl1pPr>
              <a:defRPr sz="4800"/>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066799" y="5733288"/>
            <a:ext cx="8686800" cy="438912"/>
          </a:xfrm>
        </p:spPr>
        <p:txBody>
          <a:bodyPr rtlCol="0"/>
          <a:lstStyle>
            <a:lvl1pPr marL="0" indent="0">
              <a:spcBef>
                <a:spcPts val="0"/>
              </a:spcBef>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rtl="0"/>
            <a:r>
              <a:rPr lang="en-GB" noProof="0"/>
              <a:t>Click to edit Master text styles</a:t>
            </a:r>
          </a:p>
        </p:txBody>
      </p:sp>
    </p:spTree>
    <p:extLst>
      <p:ext uri="{BB962C8B-B14F-4D97-AF65-F5344CB8AC3E}">
        <p14:creationId xmlns:p14="http://schemas.microsoft.com/office/powerpoint/2010/main" val="3506778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sz="half" idx="1"/>
          </p:nvPr>
        </p:nvSpPr>
        <p:spPr>
          <a:xfrm>
            <a:off x="1066800" y="1904999"/>
            <a:ext cx="4800600" cy="4271963"/>
          </a:xfrm>
        </p:spPr>
        <p:txBody>
          <a:bodyPr rtlCol="0">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Content Placeholder 3"/>
          <p:cNvSpPr>
            <a:spLocks noGrp="1"/>
          </p:cNvSpPr>
          <p:nvPr>
            <p:ph sz="half" idx="2"/>
          </p:nvPr>
        </p:nvSpPr>
        <p:spPr>
          <a:xfrm>
            <a:off x="6324600" y="1904999"/>
            <a:ext cx="4800600" cy="4271963"/>
          </a:xfrm>
        </p:spPr>
        <p:txBody>
          <a:bodyPr rtlCol="0">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Date Placeholder 4"/>
          <p:cNvSpPr>
            <a:spLocks noGrp="1"/>
          </p:cNvSpPr>
          <p:nvPr>
            <p:ph type="dt" sz="half" idx="10"/>
          </p:nvPr>
        </p:nvSpPr>
        <p:spPr/>
        <p:txBody>
          <a:bodyPr rtlCol="0"/>
          <a:lstStyle/>
          <a:p>
            <a:pPr rtl="0"/>
            <a:fld id="{6AF0FA94-FDF3-40A4-9065-9AF1D1E74486}" type="datetime1">
              <a:rPr lang="en-GB" noProof="0" smtClean="0"/>
              <a:t>11/10/2025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Text Placeholder 2"/>
          <p:cNvSpPr>
            <a:spLocks noGrp="1"/>
          </p:cNvSpPr>
          <p:nvPr>
            <p:ph type="body" idx="1"/>
          </p:nvPr>
        </p:nvSpPr>
        <p:spPr>
          <a:xfrm>
            <a:off x="1066800" y="1772815"/>
            <a:ext cx="4800600" cy="737121"/>
          </a:xfrm>
        </p:spPr>
        <p:txBody>
          <a:bodyPr rtlCol="0" anchor="ctr"/>
          <a:lstStyle>
            <a:lvl1pPr marL="0" indent="0">
              <a:spcBef>
                <a:spcPts val="0"/>
              </a:spcBef>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066800" y="2509937"/>
            <a:ext cx="4800600" cy="3662263"/>
          </a:xfrm>
        </p:spPr>
        <p:txBody>
          <a:bodyPr rtlCol="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Text Placeholder 4"/>
          <p:cNvSpPr>
            <a:spLocks noGrp="1"/>
          </p:cNvSpPr>
          <p:nvPr>
            <p:ph type="body" sz="quarter" idx="3"/>
          </p:nvPr>
        </p:nvSpPr>
        <p:spPr>
          <a:xfrm>
            <a:off x="6324600" y="1772815"/>
            <a:ext cx="4800600" cy="737121"/>
          </a:xfrm>
        </p:spPr>
        <p:txBody>
          <a:bodyPr rtlCol="0" anchor="ctr"/>
          <a:lstStyle>
            <a:lvl1pPr marL="0" indent="0">
              <a:spcBef>
                <a:spcPts val="0"/>
              </a:spcBef>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324600" y="2509937"/>
            <a:ext cx="4800600" cy="3662263"/>
          </a:xfrm>
        </p:spPr>
        <p:txBody>
          <a:bodyPr rtlCol="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p:cNvSpPr>
            <a:spLocks noGrp="1"/>
          </p:cNvSpPr>
          <p:nvPr>
            <p:ph type="dt" sz="half" idx="10"/>
          </p:nvPr>
        </p:nvSpPr>
        <p:spPr/>
        <p:txBody>
          <a:bodyPr rtlCol="0"/>
          <a:lstStyle/>
          <a:p>
            <a:pPr rtl="0"/>
            <a:fld id="{B9AB67B6-FD8B-4159-ADC3-F05087B60E63}" type="datetime1">
              <a:rPr lang="en-GB" noProof="0" smtClean="0"/>
              <a:t>11/10/2025</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Date Placeholder 2"/>
          <p:cNvSpPr>
            <a:spLocks noGrp="1"/>
          </p:cNvSpPr>
          <p:nvPr>
            <p:ph type="dt" sz="half" idx="10"/>
          </p:nvPr>
        </p:nvSpPr>
        <p:spPr/>
        <p:txBody>
          <a:bodyPr rtlCol="0"/>
          <a:lstStyle/>
          <a:p>
            <a:pPr rtl="0"/>
            <a:fld id="{FB4E030A-9007-4B33-92BF-0053B733DDEA}" type="datetime1">
              <a:rPr lang="en-GB" noProof="0" smtClean="0"/>
              <a:t>11/10/2025</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0B49746F-625E-4435-9824-3AF875943771}" type="datetime1">
              <a:rPr lang="en-GB" noProof="0" smtClean="0"/>
              <a:t>11/10/2025</a:t>
            </a:fld>
            <a:endParaRPr lang="en-GB" noProof="0" dirty="0"/>
          </a:p>
        </p:txBody>
      </p:sp>
      <p:sp>
        <p:nvSpPr>
          <p:cNvPr id="3" name="Footer Placeholder 2"/>
          <p:cNvSpPr>
            <a:spLocks noGrp="1"/>
          </p:cNvSpPr>
          <p:nvPr>
            <p:ph type="ftr" sz="quarter" idx="11"/>
          </p:nvPr>
        </p:nvSpPr>
        <p:spPr/>
        <p:txBody>
          <a:bodyPr rtlCol="0"/>
          <a:lstStyle/>
          <a:p>
            <a:pPr rtl="0"/>
            <a:endParaRPr lang="en-GB" noProof="0" dirty="0"/>
          </a:p>
        </p:txBody>
      </p:sp>
      <p:sp>
        <p:nvSpPr>
          <p:cNvPr id="4" name="Slide Number Placeholder 3"/>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760" y="3090672"/>
            <a:ext cx="4663440" cy="1828800"/>
          </a:xfrm>
        </p:spPr>
        <p:txBody>
          <a:bodyPr rtlCol="0" anchor="b">
            <a:normAutofit/>
          </a:bodyPr>
          <a:lstStyle>
            <a:lvl1pPr>
              <a:defRPr sz="3600"/>
            </a:lvl1pPr>
          </a:lstStyle>
          <a:p>
            <a:pPr rtl="0"/>
            <a:r>
              <a:rPr lang="en-GB" noProof="0"/>
              <a:t>Click to edit Master title style</a:t>
            </a:r>
            <a:endParaRPr lang="en-GB" noProof="0" dirty="0"/>
          </a:p>
        </p:txBody>
      </p:sp>
      <p:sp>
        <p:nvSpPr>
          <p:cNvPr id="3" name="Content Placeholder 2"/>
          <p:cNvSpPr>
            <a:spLocks noGrp="1"/>
          </p:cNvSpPr>
          <p:nvPr>
            <p:ph idx="1"/>
          </p:nvPr>
        </p:nvSpPr>
        <p:spPr>
          <a:xfrm>
            <a:off x="685799" y="457200"/>
            <a:ext cx="5410201" cy="5715000"/>
          </a:xfrm>
        </p:spPr>
        <p:txBody>
          <a:bodyPr rtlCol="0">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Text Placeholder 3"/>
          <p:cNvSpPr>
            <a:spLocks noGrp="1"/>
          </p:cNvSpPr>
          <p:nvPr>
            <p:ph type="body" sz="half" idx="2"/>
          </p:nvPr>
        </p:nvSpPr>
        <p:spPr>
          <a:xfrm>
            <a:off x="6842760" y="4983480"/>
            <a:ext cx="4663440" cy="1188720"/>
          </a:xfrm>
        </p:spPr>
        <p:txBody>
          <a:bodyPr rtlCol="0">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E5794E7-41EE-4A85-B616-E0745C345E96}" type="datetime1">
              <a:rPr lang="en-GB" noProof="0" smtClean="0"/>
              <a:t>11/10/2025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760" y="3093099"/>
            <a:ext cx="4663440" cy="1828800"/>
          </a:xfrm>
        </p:spPr>
        <p:txBody>
          <a:bodyPr rtlCol="0" anchor="b">
            <a:normAutofit/>
          </a:bodyPr>
          <a:lstStyle>
            <a:lvl1pPr>
              <a:defRPr sz="3600"/>
            </a:lvl1pPr>
          </a:lstStyle>
          <a:p>
            <a:pPr rtl="0"/>
            <a:r>
              <a:rPr lang="en-GB"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0" y="0"/>
            <a:ext cx="6096000" cy="6858000"/>
          </a:xfrm>
        </p:spPr>
        <p:txBody>
          <a:bodyPr tIns="457200" rtlCol="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4" name="Text Placeholder 3"/>
          <p:cNvSpPr>
            <a:spLocks noGrp="1"/>
          </p:cNvSpPr>
          <p:nvPr>
            <p:ph type="body" sz="half" idx="2"/>
          </p:nvPr>
        </p:nvSpPr>
        <p:spPr>
          <a:xfrm>
            <a:off x="6842760" y="4983480"/>
            <a:ext cx="4663440" cy="1188720"/>
          </a:xfrm>
        </p:spPr>
        <p:txBody>
          <a:bodyPr rtlCol="0">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p:cNvSpPr>
            <a:spLocks noGrp="1"/>
          </p:cNvSpPr>
          <p:nvPr>
            <p:ph type="dt" sz="half" idx="10"/>
          </p:nvPr>
        </p:nvSpPr>
        <p:spPr/>
        <p:txBody>
          <a:bodyPr rtlCol="0"/>
          <a:lstStyle/>
          <a:p>
            <a:pPr rtl="0"/>
            <a:fld id="{5D42F858-4ECE-4DFD-9000-A35D4BD1B823}" type="datetime1">
              <a:rPr lang="en-GB" noProof="0" smtClean="0"/>
              <a:t>11/10/2025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6400" y="457200"/>
            <a:ext cx="1828800" cy="5719762"/>
          </a:xfrm>
        </p:spPr>
        <p:txBody>
          <a:bodyPr vert="eaVert"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a:xfrm>
            <a:off x="1066800" y="457200"/>
            <a:ext cx="7955280" cy="5719762"/>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p:cNvSpPr>
            <a:spLocks noGrp="1"/>
          </p:cNvSpPr>
          <p:nvPr>
            <p:ph type="dt" sz="half" idx="10"/>
          </p:nvPr>
        </p:nvSpPr>
        <p:spPr/>
        <p:txBody>
          <a:bodyPr rtlCol="0"/>
          <a:lstStyle/>
          <a:p>
            <a:pPr rtl="0"/>
            <a:fld id="{5CDE9B36-6EE3-4F48-8F58-22C6BDA9A75A}" type="datetime1">
              <a:rPr lang="en-GB" noProof="0" smtClean="0"/>
              <a:t>11/10/2025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E31375A4-56A4-47D6-9801-1991572033F7}" type="slidenum">
              <a:rPr lang="en-GB" noProof="0" smtClean="0"/>
              <a:t>‹#›</a:t>
            </a:fld>
            <a:endParaRPr lang="en-GB" noProof="0" dirty="0"/>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6800" y="457518"/>
            <a:ext cx="10058400" cy="1188720"/>
          </a:xfrm>
          <a:prstGeom prst="rect">
            <a:avLst/>
          </a:prstGeom>
        </p:spPr>
        <p:txBody>
          <a:bodyPr vert="horz" lIns="91440" tIns="45720" rIns="91440" bIns="45720" rtlCol="0" anchor="b">
            <a:normAutofit/>
          </a:body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066800" y="1905001"/>
            <a:ext cx="10058400" cy="4267200"/>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p:cNvSpPr>
            <a:spLocks noGrp="1"/>
          </p:cNvSpPr>
          <p:nvPr>
            <p:ph type="dt" sz="half" idx="2"/>
          </p:nvPr>
        </p:nvSpPr>
        <p:spPr>
          <a:xfrm>
            <a:off x="1066800" y="6400800"/>
            <a:ext cx="1097280" cy="228600"/>
          </a:xfrm>
          <a:prstGeom prst="rect">
            <a:avLst/>
          </a:prstGeom>
        </p:spPr>
        <p:txBody>
          <a:bodyPr vert="horz" lIns="91440" tIns="45720" rIns="91440" bIns="45720" rtlCol="0" anchor="ctr"/>
          <a:lstStyle>
            <a:lvl1pPr algn="l">
              <a:defRPr sz="1100">
                <a:solidFill>
                  <a:schemeClr val="tx1"/>
                </a:solidFill>
              </a:defRPr>
            </a:lvl1pPr>
          </a:lstStyle>
          <a:p>
            <a:pPr rtl="0"/>
            <a:fld id="{121DCD16-F51B-4EED-A1F4-DBC99941BE5A}" type="datetime1">
              <a:rPr lang="en-GB" noProof="0" smtClean="0"/>
              <a:t>11/10/2025</a:t>
            </a:fld>
            <a:endParaRPr lang="en-GB" noProof="0" dirty="0"/>
          </a:p>
        </p:txBody>
      </p:sp>
      <p:sp>
        <p:nvSpPr>
          <p:cNvPr id="5" name="Footer Placeholder 4"/>
          <p:cNvSpPr>
            <a:spLocks noGrp="1"/>
          </p:cNvSpPr>
          <p:nvPr>
            <p:ph type="ftr" sz="quarter" idx="3"/>
          </p:nvPr>
        </p:nvSpPr>
        <p:spPr>
          <a:xfrm>
            <a:off x="2422849" y="6400800"/>
            <a:ext cx="7315200" cy="228600"/>
          </a:xfrm>
          <a:prstGeom prst="rect">
            <a:avLst/>
          </a:prstGeom>
        </p:spPr>
        <p:txBody>
          <a:bodyPr vert="horz" lIns="91440" tIns="45720" rIns="91440" bIns="45720" rtlCol="0" anchor="ctr"/>
          <a:lstStyle>
            <a:lvl1pPr algn="ctr">
              <a:defRPr sz="1100">
                <a:solidFill>
                  <a:schemeClr val="tx1"/>
                </a:solidFill>
              </a:defRPr>
            </a:lvl1pPr>
          </a:lstStyle>
          <a:p>
            <a:pPr rtl="0"/>
            <a:endParaRPr lang="en-GB" noProof="0" dirty="0"/>
          </a:p>
        </p:txBody>
      </p:sp>
      <p:sp>
        <p:nvSpPr>
          <p:cNvPr id="6" name="Slide Number Placeholder 5"/>
          <p:cNvSpPr>
            <a:spLocks noGrp="1"/>
          </p:cNvSpPr>
          <p:nvPr>
            <p:ph type="sldNum" sz="quarter" idx="4"/>
          </p:nvPr>
        </p:nvSpPr>
        <p:spPr>
          <a:xfrm>
            <a:off x="10027920" y="6400800"/>
            <a:ext cx="1097280" cy="228600"/>
          </a:xfrm>
          <a:prstGeom prst="rect">
            <a:avLst/>
          </a:prstGeom>
        </p:spPr>
        <p:txBody>
          <a:bodyPr vert="horz" lIns="91440" tIns="45720" rIns="91440" bIns="45720" rtlCol="0" anchor="ctr"/>
          <a:lstStyle>
            <a:lvl1pPr algn="r">
              <a:defRPr sz="1100">
                <a:solidFill>
                  <a:schemeClr val="tx1"/>
                </a:solidFill>
              </a:defRPr>
            </a:lvl1pPr>
          </a:lstStyle>
          <a:p>
            <a:pPr rtl="0"/>
            <a:fld id="{E31375A4-56A4-47D6-9801-1991572033F7}" type="slidenum">
              <a:rPr lang="en-GB" noProof="0" smtClean="0"/>
              <a:pPr/>
              <a:t>‹#›</a:t>
            </a:fld>
            <a:endParaRPr lang="en-GB" noProof="0" dirty="0"/>
          </a:p>
        </p:txBody>
      </p:sp>
      <p:sp>
        <p:nvSpPr>
          <p:cNvPr id="8" name="TextBox 7">
            <a:extLst>
              <a:ext uri="{FF2B5EF4-FFF2-40B4-BE49-F238E27FC236}">
                <a16:creationId xmlns:a16="http://schemas.microsoft.com/office/drawing/2014/main" id="{3521A71F-BFF5-2A63-DA93-84EB3ED56731}"/>
              </a:ext>
            </a:extLst>
          </p:cNvPr>
          <p:cNvSpPr txBox="1"/>
          <p:nvPr userDrawn="1">
            <p:extLst>
              <p:ext uri="{1162E1C5-73C7-4A58-AE30-91384D911F3F}">
                <p184:classification xmlns:p184="http://schemas.microsoft.com/office/powerpoint/2018/4/main" val="ftr"/>
              </p:ext>
            </p:extLst>
          </p:nvPr>
        </p:nvSpPr>
        <p:spPr>
          <a:xfrm>
            <a:off x="63500" y="6642100"/>
            <a:ext cx="6927850" cy="152400"/>
          </a:xfrm>
          <a:prstGeom prst="rect">
            <a:avLst/>
          </a:prstGeom>
        </p:spPr>
        <p:txBody>
          <a:bodyPr horzOverflow="overflow" lIns="0" tIns="0" rIns="0" bIns="0">
            <a:spAutoFit/>
          </a:bodyPr>
          <a:lstStyle/>
          <a:p>
            <a:pPr algn="l"/>
            <a:r>
              <a:rPr lang="en-GB" sz="1000">
                <a:solidFill>
                  <a:srgbClr val="000000">
                    <a:alpha val="50000"/>
                  </a:srgbClr>
                </a:solidFill>
                <a:latin typeface="Calibri" panose="020F0502020204030204" pitchFamily="34" charset="0"/>
                <a:ea typeface="Calibri" panose="020F0502020204030204" pitchFamily="34" charset="0"/>
                <a:cs typeface="Calibri" panose="020F0502020204030204" pitchFamily="34" charset="0"/>
              </a:rPr>
              <a:t>OFFICIAL - Business data that is not intended for public consumption. However, this can be shared with external partners, as required.</a:t>
            </a:r>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accent1">
              <a:lumMod val="75000"/>
            </a:schemeClr>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accent5"/>
        </a:buClr>
        <a:buSzPct val="90000"/>
        <a:buFont typeface="Arial" pitchFamily="34" charset="0"/>
        <a:buChar char="•"/>
        <a:defRPr sz="2400" kern="1200">
          <a:solidFill>
            <a:schemeClr val="tx1"/>
          </a:solidFill>
          <a:latin typeface="+mn-lt"/>
          <a:ea typeface="+mn-ea"/>
          <a:cs typeface="+mn-cs"/>
        </a:defRPr>
      </a:lvl1pPr>
      <a:lvl2pPr marL="548640" indent="-228600" algn="l" defTabSz="914400" rtl="0" eaLnBrk="1" latinLnBrk="0" hangingPunct="1">
        <a:lnSpc>
          <a:spcPct val="90000"/>
        </a:lnSpc>
        <a:spcBef>
          <a:spcPts val="1200"/>
        </a:spcBef>
        <a:buClr>
          <a:schemeClr val="accent5"/>
        </a:buClr>
        <a:buSzPct val="90000"/>
        <a:buFont typeface="Arial" pitchFamily="34" charset="0"/>
        <a:buChar char="•"/>
        <a:defRPr sz="2000" kern="1200">
          <a:solidFill>
            <a:schemeClr val="tx1"/>
          </a:solidFill>
          <a:latin typeface="+mn-lt"/>
          <a:ea typeface="+mn-ea"/>
          <a:cs typeface="+mn-cs"/>
        </a:defRPr>
      </a:lvl2pPr>
      <a:lvl3pPr marL="822960" indent="-228600" algn="l" defTabSz="914400" rtl="0" eaLnBrk="1" latinLnBrk="0" hangingPunct="1">
        <a:lnSpc>
          <a:spcPct val="90000"/>
        </a:lnSpc>
        <a:spcBef>
          <a:spcPts val="800"/>
        </a:spcBef>
        <a:buClr>
          <a:schemeClr val="accent5"/>
        </a:buClr>
        <a:buSzPct val="90000"/>
        <a:buFont typeface="Arial" pitchFamily="34" charset="0"/>
        <a:buChar char="•"/>
        <a:defRPr sz="1800" kern="1200">
          <a:solidFill>
            <a:schemeClr val="tx1"/>
          </a:solidFill>
          <a:latin typeface="+mn-lt"/>
          <a:ea typeface="+mn-ea"/>
          <a:cs typeface="+mn-cs"/>
        </a:defRPr>
      </a:lvl3pPr>
      <a:lvl4pPr marL="1097280" indent="-182880" algn="l" defTabSz="914400" rtl="0" eaLnBrk="1" latinLnBrk="0" hangingPunct="1">
        <a:lnSpc>
          <a:spcPct val="90000"/>
        </a:lnSpc>
        <a:spcBef>
          <a:spcPts val="800"/>
        </a:spcBef>
        <a:buClr>
          <a:schemeClr val="accent5"/>
        </a:buClr>
        <a:buSzPct val="90000"/>
        <a:buFont typeface="Arial" pitchFamily="34" charset="0"/>
        <a:buChar char="•"/>
        <a:defRPr sz="1600" kern="1200">
          <a:solidFill>
            <a:schemeClr val="tx1"/>
          </a:solidFill>
          <a:latin typeface="+mn-lt"/>
          <a:ea typeface="+mn-ea"/>
          <a:cs typeface="+mn-cs"/>
        </a:defRPr>
      </a:lvl4pPr>
      <a:lvl5pPr marL="13258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5pPr>
      <a:lvl6pPr marL="15544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6pPr>
      <a:lvl7pPr marL="17830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7pPr>
      <a:lvl8pPr marL="20116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8pPr>
      <a:lvl9pPr marL="2240280" indent="-137160" algn="l" defTabSz="914400" rtl="0" eaLnBrk="1" latinLnBrk="0" hangingPunct="1">
        <a:lnSpc>
          <a:spcPct val="90000"/>
        </a:lnSpc>
        <a:spcBef>
          <a:spcPts val="600"/>
        </a:spcBef>
        <a:buClr>
          <a:schemeClr val="accent5"/>
        </a:buClr>
        <a:buSzPct val="90000"/>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direct2florist.co.uk/wales/?page=2&amp;seed=20250928053248"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Frangipani_flower.jpg"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gradoseis.blogspot.com/2017/01/por-que-es-tan-manosa-la-gente.html" TargetMode="External"/><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gradoseis.blogspot.com/2017/01/por-que-es-tan-manosa-la-gente.html" TargetMode="External"/><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7.xml"/><Relationship Id="rId1" Type="http://schemas.openxmlformats.org/officeDocument/2006/relationships/themeOverride" Target="../theme/themeOverride1.xml"/><Relationship Id="rId5" Type="http://schemas.openxmlformats.org/officeDocument/2006/relationships/hyperlink" Target="https://gradoseis.blogspot.com/2017/01/por-que-es-tan-manosa-la-gente.html" TargetMode="Externa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hyperlink" Target="https://gradoseis.blogspot.com/2017/01/por-que-es-tan-manosa-la-gente.html" TargetMode="External"/><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taproot.com/fishbone-diagram-root-cause-analysis-pros-cons/" TargetMode="External"/><Relationship Id="rId2" Type="http://schemas.openxmlformats.org/officeDocument/2006/relationships/notesSlide" Target="../notesSlides/notesSlide10.xml"/><Relationship Id="rId1" Type="http://schemas.openxmlformats.org/officeDocument/2006/relationships/slideLayout" Target="../slideLayouts/slideLayout5.xml"/><Relationship Id="rId5" Type="http://schemas.openxmlformats.org/officeDocument/2006/relationships/hyperlink" Target="https://www.business-to-you.com/scanning-the-environment-pestel-analysis/" TargetMode="External"/><Relationship Id="rId4" Type="http://schemas.openxmlformats.org/officeDocument/2006/relationships/hyperlink" Target="https://www.professionalacademy.com/blogs/marketing-theories-pestel-analysi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awork.com/glossary/cause-effect-analysis" TargetMode="External"/><Relationship Id="rId2" Type="http://schemas.openxmlformats.org/officeDocument/2006/relationships/hyperlink" Target="https://qi.elft.nhs.uk/resource/cause-and-effect-diagram-fish-bone"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210300" y="5556270"/>
            <a:ext cx="6705600" cy="899349"/>
          </a:xfrm>
          <a:effectLst>
            <a:outerShdw blurRad="50800" dist="38100" dir="2700000" algn="tl" rotWithShape="0">
              <a:prstClr val="black">
                <a:alpha val="40000"/>
              </a:prstClr>
            </a:outerShdw>
          </a:effectLst>
        </p:spPr>
        <p:txBody>
          <a:bodyPr rtlCol="0"/>
          <a:lstStyle/>
          <a:p>
            <a:pPr rtl="0"/>
            <a:r>
              <a:rPr lang="en-GB" dirty="0">
                <a:solidFill>
                  <a:srgbClr val="00B050"/>
                </a:solidFill>
                <a:latin typeface="Aptos" panose="020B0004020202020204" pitchFamily="34" charset="0"/>
              </a:rPr>
              <a:t>Green Heaven Florists</a:t>
            </a:r>
          </a:p>
        </p:txBody>
      </p:sp>
      <p:sp>
        <p:nvSpPr>
          <p:cNvPr id="6" name="TextBox 5">
            <a:extLst>
              <a:ext uri="{FF2B5EF4-FFF2-40B4-BE49-F238E27FC236}">
                <a16:creationId xmlns:a16="http://schemas.microsoft.com/office/drawing/2014/main" id="{F3DBF161-4D41-54DB-1620-8136C77DF2AF}"/>
              </a:ext>
            </a:extLst>
          </p:cNvPr>
          <p:cNvSpPr txBox="1"/>
          <p:nvPr/>
        </p:nvSpPr>
        <p:spPr>
          <a:xfrm>
            <a:off x="3106882" y="1579417"/>
            <a:ext cx="5902036" cy="3139321"/>
          </a:xfrm>
          <a:prstGeom prst="rect">
            <a:avLst/>
          </a:prstGeom>
          <a:noFill/>
        </p:spPr>
        <p:txBody>
          <a:bodyPr wrap="square" rtlCol="0">
            <a:spAutoFit/>
          </a:bodyPr>
          <a:lstStyle/>
          <a:p>
            <a:pPr algn="ctr"/>
            <a:r>
              <a:rPr lang="en-GB" sz="3600" dirty="0">
                <a:solidFill>
                  <a:schemeClr val="bg1"/>
                </a:solidFill>
                <a:latin typeface="Aptos" panose="020B0004020202020204" pitchFamily="34" charset="0"/>
              </a:rPr>
              <a:t>Kazi Nelima Begum</a:t>
            </a:r>
          </a:p>
          <a:p>
            <a:pPr algn="ctr"/>
            <a:endParaRPr lang="en-GB" sz="3600" dirty="0">
              <a:solidFill>
                <a:schemeClr val="bg1"/>
              </a:solidFill>
              <a:latin typeface="Aptos" panose="020B0004020202020204" pitchFamily="34" charset="0"/>
            </a:endParaRPr>
          </a:p>
          <a:p>
            <a:pPr algn="ctr"/>
            <a:r>
              <a:rPr lang="en-GB" dirty="0">
                <a:solidFill>
                  <a:schemeClr val="bg1"/>
                </a:solidFill>
                <a:latin typeface="Aptos" panose="020B0004020202020204" pitchFamily="34" charset="0"/>
              </a:rPr>
              <a:t>Student No. 2330804</a:t>
            </a:r>
          </a:p>
          <a:p>
            <a:pPr algn="ctr"/>
            <a:r>
              <a:rPr lang="en-GB" dirty="0">
                <a:solidFill>
                  <a:schemeClr val="bg1"/>
                </a:solidFill>
                <a:latin typeface="Aptos" panose="020B0004020202020204" pitchFamily="34" charset="0"/>
              </a:rPr>
              <a:t>Lecturers name: </a:t>
            </a:r>
            <a:r>
              <a:rPr lang="en-GB" dirty="0" err="1">
                <a:solidFill>
                  <a:schemeClr val="bg1"/>
                </a:solidFill>
                <a:latin typeface="Aptos" panose="020B0004020202020204" pitchFamily="34" charset="0"/>
              </a:rPr>
              <a:t>Chijoike</a:t>
            </a:r>
            <a:r>
              <a:rPr lang="en-GB" dirty="0">
                <a:solidFill>
                  <a:schemeClr val="bg1"/>
                </a:solidFill>
                <a:latin typeface="Aptos" panose="020B0004020202020204" pitchFamily="34" charset="0"/>
              </a:rPr>
              <a:t> Uba</a:t>
            </a:r>
          </a:p>
          <a:p>
            <a:pPr algn="ctr"/>
            <a:r>
              <a:rPr lang="en-GB" dirty="0">
                <a:solidFill>
                  <a:schemeClr val="bg1"/>
                </a:solidFill>
                <a:latin typeface="Aptos" panose="020B0004020202020204" pitchFamily="34" charset="0"/>
              </a:rPr>
              <a:t>Module Code: LCLM 4004</a:t>
            </a:r>
          </a:p>
          <a:p>
            <a:pPr algn="ctr"/>
            <a:r>
              <a:rPr lang="en-GB" dirty="0">
                <a:solidFill>
                  <a:schemeClr val="bg1"/>
                </a:solidFill>
                <a:latin typeface="Aptos" panose="020B0004020202020204" pitchFamily="34" charset="0"/>
              </a:rPr>
              <a:t>Module name: Problem Solving and Decision making</a:t>
            </a:r>
          </a:p>
          <a:p>
            <a:endParaRPr lang="en-GB" dirty="0">
              <a:solidFill>
                <a:schemeClr val="bg1"/>
              </a:solidFill>
              <a:latin typeface="Aptos" panose="020B0004020202020204" pitchFamily="34" charset="0"/>
            </a:endParaRP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237011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954" y="244344"/>
            <a:ext cx="6196446" cy="882909"/>
          </a:xfrm>
        </p:spPr>
        <p:txBody>
          <a:bodyPr rtlCol="0">
            <a:normAutofit/>
          </a:bodyPr>
          <a:lstStyle/>
          <a:p>
            <a:pPr rtl="0"/>
            <a:r>
              <a:rPr lang="en-GB" dirty="0">
                <a:latin typeface="Aptos" panose="020B0004020202020204" pitchFamily="34" charset="0"/>
              </a:rPr>
              <a:t>Overview of presentation…</a:t>
            </a:r>
          </a:p>
        </p:txBody>
      </p:sp>
      <p:sp>
        <p:nvSpPr>
          <p:cNvPr id="3" name="Content Placeholder 2"/>
          <p:cNvSpPr>
            <a:spLocks noGrp="1"/>
          </p:cNvSpPr>
          <p:nvPr>
            <p:ph idx="1"/>
          </p:nvPr>
        </p:nvSpPr>
        <p:spPr/>
        <p:txBody>
          <a:bodyPr rtlCol="0"/>
          <a:lstStyle/>
          <a:p>
            <a:pPr marL="0" indent="0" rtl="0">
              <a:buNone/>
            </a:pPr>
            <a:r>
              <a:rPr lang="en-GB" dirty="0"/>
              <a:t>This presentation will discuss the following:</a:t>
            </a:r>
          </a:p>
          <a:p>
            <a:pPr marL="457200" indent="-457200">
              <a:buFont typeface="+mj-lt"/>
              <a:buAutoNum type="arabicPeriod"/>
            </a:pPr>
            <a:r>
              <a:rPr lang="en-GB" dirty="0"/>
              <a:t>Overview on Green Heaven Florists and the nature and scope of their problems</a:t>
            </a:r>
          </a:p>
          <a:p>
            <a:pPr marL="457200" indent="-457200">
              <a:buFont typeface="+mj-lt"/>
              <a:buAutoNum type="arabicPeriod"/>
            </a:pPr>
            <a:r>
              <a:rPr lang="en-GB" dirty="0"/>
              <a:t>Application of 5W2H model to summaries their problems</a:t>
            </a:r>
          </a:p>
          <a:p>
            <a:pPr marL="457200" indent="-457200">
              <a:buFont typeface="+mj-lt"/>
              <a:buAutoNum type="arabicPeriod"/>
            </a:pPr>
            <a:r>
              <a:rPr lang="en-GB" dirty="0"/>
              <a:t>PESTEL framework</a:t>
            </a:r>
          </a:p>
          <a:p>
            <a:pPr marL="457200" indent="-457200">
              <a:buFont typeface="+mj-lt"/>
              <a:buAutoNum type="arabicPeriod"/>
            </a:pPr>
            <a:r>
              <a:rPr lang="en-GB" dirty="0"/>
              <a:t>Critique and application of the cause effect model</a:t>
            </a:r>
          </a:p>
          <a:p>
            <a:pPr marL="457200" indent="-457200">
              <a:buFont typeface="+mj-lt"/>
              <a:buAutoNum type="arabicPeriod"/>
            </a:pPr>
            <a:r>
              <a:rPr lang="en-GB" dirty="0"/>
              <a:t>Summary of key findings</a:t>
            </a:r>
          </a:p>
          <a:p>
            <a:pPr rtl="0"/>
            <a:endParaRPr lang="en-GB" dirty="0"/>
          </a:p>
        </p:txBody>
      </p:sp>
    </p:spTree>
    <p:extLst>
      <p:ext uri="{BB962C8B-B14F-4D97-AF65-F5344CB8AC3E}">
        <p14:creationId xmlns:p14="http://schemas.microsoft.com/office/powerpoint/2010/main" val="2253536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873" y="176964"/>
            <a:ext cx="10058400" cy="1188720"/>
          </a:xfrm>
        </p:spPr>
        <p:txBody>
          <a:bodyPr rtlCol="0"/>
          <a:lstStyle/>
          <a:p>
            <a:pPr rtl="0"/>
            <a:r>
              <a:rPr lang="en-GB" dirty="0">
                <a:latin typeface="Aptos" panose="020B0004020202020204" pitchFamily="34" charset="0"/>
              </a:rPr>
              <a:t>Overview of the Company…</a:t>
            </a:r>
          </a:p>
        </p:txBody>
      </p:sp>
      <p:sp>
        <p:nvSpPr>
          <p:cNvPr id="7" name="TextBox 6">
            <a:extLst>
              <a:ext uri="{FF2B5EF4-FFF2-40B4-BE49-F238E27FC236}">
                <a16:creationId xmlns:a16="http://schemas.microsoft.com/office/drawing/2014/main" id="{4A026888-0B08-FE89-265E-CA93ACB1BBCD}"/>
              </a:ext>
            </a:extLst>
          </p:cNvPr>
          <p:cNvSpPr txBox="1"/>
          <p:nvPr/>
        </p:nvSpPr>
        <p:spPr>
          <a:xfrm>
            <a:off x="455034" y="1967253"/>
            <a:ext cx="10907857" cy="1264320"/>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GB" sz="2400" kern="100" dirty="0">
                <a:solidFill>
                  <a:schemeClr val="tx2"/>
                </a:solidFill>
                <a:latin typeface="Aptos" panose="020B0004020202020204" pitchFamily="34" charset="0"/>
                <a:cs typeface="Times New Roman" panose="02020603050405020304" pitchFamily="18" charset="0"/>
              </a:rPr>
              <a:t>Green Heaven Florists is a small, independent flower shop located in Norwich. Founded in 2016 by partners Liam and Priya Patel, the shop has gained a reputation for its tailored floral arrangements, eco-friendly packaging.</a:t>
            </a:r>
          </a:p>
        </p:txBody>
      </p:sp>
      <p:sp>
        <p:nvSpPr>
          <p:cNvPr id="13" name="TextBox 12">
            <a:extLst>
              <a:ext uri="{FF2B5EF4-FFF2-40B4-BE49-F238E27FC236}">
                <a16:creationId xmlns:a16="http://schemas.microsoft.com/office/drawing/2014/main" id="{B562DBF4-1FFA-6613-5218-D81B0C5D1F76}"/>
              </a:ext>
            </a:extLst>
          </p:cNvPr>
          <p:cNvSpPr txBox="1"/>
          <p:nvPr/>
        </p:nvSpPr>
        <p:spPr>
          <a:xfrm>
            <a:off x="455035" y="3626427"/>
            <a:ext cx="8176902" cy="1659493"/>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GB" sz="24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Green Heaven caters to a diverse customer base, including walk-in customers, corporate clients, and weddings. It caters from locally sourced blooms and biodegradable materials.</a:t>
            </a:r>
          </a:p>
        </p:txBody>
      </p:sp>
      <p:pic>
        <p:nvPicPr>
          <p:cNvPr id="10" name="Picture 9" descr="A store with shelves full of flowers&#10;&#10;AI-generated content may be incorrect.">
            <a:extLst>
              <a:ext uri="{FF2B5EF4-FFF2-40B4-BE49-F238E27FC236}">
                <a16:creationId xmlns:a16="http://schemas.microsoft.com/office/drawing/2014/main" id="{F09E4434-DC39-F70F-50F7-1EB88112ADF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009628" y="3331116"/>
            <a:ext cx="1986725" cy="237931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585734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6245" y="415635"/>
            <a:ext cx="4191000" cy="783793"/>
          </a:xfrm>
        </p:spPr>
        <p:txBody>
          <a:bodyPr rtlCol="0">
            <a:normAutofit/>
          </a:bodyPr>
          <a:lstStyle/>
          <a:p>
            <a:pPr rtl="0"/>
            <a:r>
              <a:rPr lang="en-GB" dirty="0">
                <a:latin typeface="Aptos" panose="020B0004020202020204" pitchFamily="34" charset="0"/>
              </a:rPr>
              <a:t>Problems context…</a:t>
            </a:r>
          </a:p>
        </p:txBody>
      </p:sp>
      <p:sp>
        <p:nvSpPr>
          <p:cNvPr id="9" name="TextBox 8">
            <a:extLst>
              <a:ext uri="{FF2B5EF4-FFF2-40B4-BE49-F238E27FC236}">
                <a16:creationId xmlns:a16="http://schemas.microsoft.com/office/drawing/2014/main" id="{74CD8F64-427C-3331-5112-09FB1A3A6FE8}"/>
              </a:ext>
            </a:extLst>
          </p:cNvPr>
          <p:cNvSpPr txBox="1"/>
          <p:nvPr/>
        </p:nvSpPr>
        <p:spPr>
          <a:xfrm>
            <a:off x="802695" y="1573011"/>
            <a:ext cx="10346748" cy="369332"/>
          </a:xfrm>
          <a:prstGeom prst="rect">
            <a:avLst/>
          </a:prstGeom>
          <a:noFill/>
        </p:spPr>
        <p:txBody>
          <a:bodyPr wrap="square">
            <a:spAutoFit/>
          </a:bodyPr>
          <a:lstStyle/>
          <a:p>
            <a:pPr marL="285750" indent="-285750">
              <a:buFont typeface="Arial" panose="020B0604020202020204" pitchFamily="34" charset="0"/>
              <a:buChar char="•"/>
            </a:pPr>
            <a:r>
              <a:rPr lang="en-GB" kern="100" dirty="0">
                <a:solidFill>
                  <a:schemeClr val="tx2"/>
                </a:solidFill>
                <a:latin typeface="Aptos" panose="020B0004020202020204" pitchFamily="34" charset="0"/>
                <a:cs typeface="Times New Roman" panose="02020603050405020304" pitchFamily="18" charset="0"/>
              </a:rPr>
              <a:t>In the past year, Green Heaven has faced challenges that threaten its viability and the business</a:t>
            </a:r>
            <a:endParaRPr lang="en-GB" dirty="0"/>
          </a:p>
        </p:txBody>
      </p:sp>
      <p:sp>
        <p:nvSpPr>
          <p:cNvPr id="10" name="TextBox 9">
            <a:extLst>
              <a:ext uri="{FF2B5EF4-FFF2-40B4-BE49-F238E27FC236}">
                <a16:creationId xmlns:a16="http://schemas.microsoft.com/office/drawing/2014/main" id="{CF00BE73-FCE0-3B38-59DD-7A149FC7D42C}"/>
              </a:ext>
            </a:extLst>
          </p:cNvPr>
          <p:cNvSpPr txBox="1"/>
          <p:nvPr/>
        </p:nvSpPr>
        <p:spPr>
          <a:xfrm>
            <a:off x="786245" y="2073405"/>
            <a:ext cx="10907857" cy="646331"/>
          </a:xfrm>
          <a:prstGeom prst="rect">
            <a:avLst/>
          </a:prstGeom>
          <a:noFill/>
        </p:spPr>
        <p:txBody>
          <a:bodyPr wrap="square">
            <a:spAutoFit/>
          </a:bodyPr>
          <a:lstStyle/>
          <a:p>
            <a:pPr marL="285750" indent="-285750">
              <a:buFont typeface="Arial" panose="020B0604020202020204" pitchFamily="34" charset="0"/>
              <a:buChar char="•"/>
            </a:pPr>
            <a:r>
              <a:rPr lang="en-GB" kern="100" dirty="0">
                <a:solidFill>
                  <a:schemeClr val="tx2"/>
                </a:solidFill>
                <a:latin typeface="Aptos" panose="020B0004020202020204" pitchFamily="34" charset="0"/>
                <a:cs typeface="Times New Roman" panose="02020603050405020304" pitchFamily="18" charset="0"/>
              </a:rPr>
              <a:t>Sales have declined by 30%, driven by reduced foot traffic on the high street and a broader shift towards online shopping</a:t>
            </a:r>
          </a:p>
        </p:txBody>
      </p:sp>
      <p:sp>
        <p:nvSpPr>
          <p:cNvPr id="11" name="TextBox 10">
            <a:extLst>
              <a:ext uri="{FF2B5EF4-FFF2-40B4-BE49-F238E27FC236}">
                <a16:creationId xmlns:a16="http://schemas.microsoft.com/office/drawing/2014/main" id="{AF3CB48B-D0AB-AA28-6181-DA4CED95DBDB}"/>
              </a:ext>
            </a:extLst>
          </p:cNvPr>
          <p:cNvSpPr txBox="1"/>
          <p:nvPr/>
        </p:nvSpPr>
        <p:spPr>
          <a:xfrm>
            <a:off x="786245" y="2850798"/>
            <a:ext cx="10533784" cy="369332"/>
          </a:xfrm>
          <a:prstGeom prst="rect">
            <a:avLst/>
          </a:prstGeom>
          <a:noFill/>
        </p:spPr>
        <p:txBody>
          <a:bodyPr wrap="square">
            <a:spAutoFit/>
          </a:bodyPr>
          <a:lstStyle/>
          <a:p>
            <a:pPr marL="285750" indent="-285750">
              <a:buFont typeface="Arial" panose="020B0604020202020204" pitchFamily="34" charset="0"/>
              <a:buChar char="•"/>
            </a:pPr>
            <a:r>
              <a:rPr lang="en-GB" kern="100" dirty="0">
                <a:solidFill>
                  <a:schemeClr val="tx2"/>
                </a:solidFill>
                <a:latin typeface="Aptos" panose="020B0004020202020204" pitchFamily="34" charset="0"/>
                <a:cs typeface="Times New Roman" panose="02020603050405020304" pitchFamily="18" charset="0"/>
              </a:rPr>
              <a:t>Rising costs for imported flowers and sustainable materials have increased operational expenses</a:t>
            </a:r>
          </a:p>
        </p:txBody>
      </p:sp>
      <p:sp>
        <p:nvSpPr>
          <p:cNvPr id="13" name="TextBox 12">
            <a:extLst>
              <a:ext uri="{FF2B5EF4-FFF2-40B4-BE49-F238E27FC236}">
                <a16:creationId xmlns:a16="http://schemas.microsoft.com/office/drawing/2014/main" id="{B11BCDBA-F4A5-A015-4BFA-D89E1F3BB997}"/>
              </a:ext>
            </a:extLst>
          </p:cNvPr>
          <p:cNvSpPr txBox="1"/>
          <p:nvPr/>
        </p:nvSpPr>
        <p:spPr>
          <a:xfrm>
            <a:off x="802695" y="3465363"/>
            <a:ext cx="10149321" cy="646331"/>
          </a:xfrm>
          <a:prstGeom prst="rect">
            <a:avLst/>
          </a:prstGeom>
          <a:noFill/>
        </p:spPr>
        <p:txBody>
          <a:bodyPr wrap="square">
            <a:spAutoFit/>
          </a:bodyPr>
          <a:lstStyle/>
          <a:p>
            <a:pPr marL="285750" indent="-285750">
              <a:buFont typeface="Arial" panose="020B0604020202020204" pitchFamily="34" charset="0"/>
              <a:buChar char="•"/>
            </a:pPr>
            <a:r>
              <a:rPr lang="en-GB" sz="18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The business faces new competitors,  a boutique florist with a strong Instagram presence and a national chain offering aggressive pricing and broad delivery.</a:t>
            </a:r>
            <a:endParaRPr lang="en-GB" dirty="0">
              <a:solidFill>
                <a:schemeClr val="tx2"/>
              </a:solidFill>
            </a:endParaRPr>
          </a:p>
        </p:txBody>
      </p:sp>
      <p:sp>
        <p:nvSpPr>
          <p:cNvPr id="15" name="TextBox 14">
            <a:extLst>
              <a:ext uri="{FF2B5EF4-FFF2-40B4-BE49-F238E27FC236}">
                <a16:creationId xmlns:a16="http://schemas.microsoft.com/office/drawing/2014/main" id="{DBFCF46E-D5D5-E0CA-7DD0-41B0FECF9457}"/>
              </a:ext>
            </a:extLst>
          </p:cNvPr>
          <p:cNvSpPr txBox="1"/>
          <p:nvPr/>
        </p:nvSpPr>
        <p:spPr>
          <a:xfrm>
            <a:off x="802695" y="4441231"/>
            <a:ext cx="10621241" cy="646331"/>
          </a:xfrm>
          <a:prstGeom prst="rect">
            <a:avLst/>
          </a:prstGeom>
          <a:noFill/>
        </p:spPr>
        <p:txBody>
          <a:bodyPr wrap="square">
            <a:spAutoFit/>
          </a:bodyPr>
          <a:lstStyle/>
          <a:p>
            <a:pPr marL="285750" indent="-285750">
              <a:buFont typeface="Arial" panose="020B0604020202020204" pitchFamily="34" charset="0"/>
              <a:buChar char="•"/>
            </a:pPr>
            <a:r>
              <a:rPr lang="en-GB" sz="18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Liam and Priya have limited digital marketing expertise, relying mostly on word-of-mouth and occasional social media posts</a:t>
            </a:r>
            <a:endParaRPr lang="en-GB" dirty="0">
              <a:solidFill>
                <a:schemeClr val="tx2"/>
              </a:solidFill>
            </a:endParaRPr>
          </a:p>
        </p:txBody>
      </p:sp>
    </p:spTree>
    <p:extLst>
      <p:ext uri="{BB962C8B-B14F-4D97-AF65-F5344CB8AC3E}">
        <p14:creationId xmlns:p14="http://schemas.microsoft.com/office/powerpoint/2010/main" val="1570508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37DFBE-D900-93B5-7E72-38DCDCA882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B1CFF3-5493-E9BC-28AA-B70691E77261}"/>
              </a:ext>
            </a:extLst>
          </p:cNvPr>
          <p:cNvSpPr>
            <a:spLocks noGrp="1"/>
          </p:cNvSpPr>
          <p:nvPr>
            <p:ph type="title"/>
          </p:nvPr>
        </p:nvSpPr>
        <p:spPr>
          <a:xfrm>
            <a:off x="297873" y="-124373"/>
            <a:ext cx="10058400" cy="1188720"/>
          </a:xfrm>
        </p:spPr>
        <p:txBody>
          <a:bodyPr rtlCol="0"/>
          <a:lstStyle/>
          <a:p>
            <a:pPr rtl="0"/>
            <a:r>
              <a:rPr lang="en-GB" dirty="0">
                <a:latin typeface="Aptos" panose="020B0004020202020204" pitchFamily="34" charset="0"/>
              </a:rPr>
              <a:t>Internal factors…</a:t>
            </a:r>
          </a:p>
        </p:txBody>
      </p:sp>
      <p:sp>
        <p:nvSpPr>
          <p:cNvPr id="4" name="TextBox 3">
            <a:extLst>
              <a:ext uri="{FF2B5EF4-FFF2-40B4-BE49-F238E27FC236}">
                <a16:creationId xmlns:a16="http://schemas.microsoft.com/office/drawing/2014/main" id="{D11589B3-B980-9128-C260-CB1299FDCFEE}"/>
              </a:ext>
            </a:extLst>
          </p:cNvPr>
          <p:cNvSpPr txBox="1"/>
          <p:nvPr/>
        </p:nvSpPr>
        <p:spPr>
          <a:xfrm>
            <a:off x="642938" y="2284202"/>
            <a:ext cx="10720820" cy="1176476"/>
          </a:xfrm>
          <a:prstGeom prst="rect">
            <a:avLst/>
          </a:prstGeom>
          <a:noFill/>
        </p:spPr>
        <p:txBody>
          <a:bodyPr wrap="square">
            <a:spAutoFit/>
          </a:bodyPr>
          <a:lstStyle/>
          <a:p>
            <a:pPr>
              <a:lnSpc>
                <a:spcPct val="107000"/>
              </a:lnSpc>
              <a:spcAft>
                <a:spcPts val="800"/>
              </a:spcAft>
            </a:pPr>
            <a:r>
              <a:rPr lang="en-GB" b="1" kern="100" dirty="0">
                <a:latin typeface="Aptos" panose="020B0004020202020204" pitchFamily="34" charset="0"/>
                <a:cs typeface="Times New Roman" panose="02020603050405020304" pitchFamily="18" charset="0"/>
              </a:rPr>
              <a:t>Outdated Digital Infrastructure</a:t>
            </a:r>
          </a:p>
          <a:p>
            <a:pPr marL="285750" indent="-285750">
              <a:lnSpc>
                <a:spcPct val="107000"/>
              </a:lnSpc>
              <a:spcAft>
                <a:spcPts val="800"/>
              </a:spcAft>
              <a:buFont typeface="Arial" panose="020B0604020202020204" pitchFamily="34" charset="0"/>
              <a:buChar char="•"/>
            </a:pPr>
            <a:r>
              <a:rPr lang="en-GB" kern="100" dirty="0">
                <a:latin typeface="Aptos" panose="020B0004020202020204" pitchFamily="34" charset="0"/>
                <a:cs typeface="Times New Roman" panose="02020603050405020304" pitchFamily="18" charset="0"/>
              </a:rPr>
              <a:t>The Website usability issues - Customers have reported difficulty navigating the site</a:t>
            </a:r>
          </a:p>
          <a:p>
            <a:pPr marL="285750" indent="-285750">
              <a:lnSpc>
                <a:spcPct val="107000"/>
              </a:lnSpc>
              <a:spcAft>
                <a:spcPts val="800"/>
              </a:spcAft>
              <a:buFont typeface="Arial" panose="020B0604020202020204" pitchFamily="34" charset="0"/>
              <a:buChar char="•"/>
            </a:pPr>
            <a:r>
              <a:rPr lang="en-GB" kern="100" dirty="0">
                <a:latin typeface="Aptos" panose="020B0004020202020204" pitchFamily="34" charset="0"/>
                <a:cs typeface="Times New Roman" panose="02020603050405020304" pitchFamily="18" charset="0"/>
              </a:rPr>
              <a:t>No subscription or flexible delivery options offered</a:t>
            </a:r>
          </a:p>
        </p:txBody>
      </p:sp>
      <p:sp>
        <p:nvSpPr>
          <p:cNvPr id="6" name="TextBox 5">
            <a:extLst>
              <a:ext uri="{FF2B5EF4-FFF2-40B4-BE49-F238E27FC236}">
                <a16:creationId xmlns:a16="http://schemas.microsoft.com/office/drawing/2014/main" id="{7F9DE564-1DA6-6468-19E3-961A35E962A1}"/>
              </a:ext>
            </a:extLst>
          </p:cNvPr>
          <p:cNvSpPr txBox="1"/>
          <p:nvPr/>
        </p:nvSpPr>
        <p:spPr>
          <a:xfrm>
            <a:off x="735590" y="3902866"/>
            <a:ext cx="10628168" cy="1173976"/>
          </a:xfrm>
          <a:prstGeom prst="rect">
            <a:avLst/>
          </a:prstGeom>
          <a:noFill/>
        </p:spPr>
        <p:txBody>
          <a:bodyPr wrap="square">
            <a:spAutoFit/>
          </a:bodyPr>
          <a:lstStyle/>
          <a:p>
            <a:pPr>
              <a:lnSpc>
                <a:spcPct val="107000"/>
              </a:lnSpc>
              <a:spcAft>
                <a:spcPts val="800"/>
              </a:spcAft>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Weak Digital Marketing Strategy</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They have minimal social media presence </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kern="100" dirty="0">
                <a:latin typeface="Aptos" panose="020B0004020202020204" pitchFamily="34" charset="0"/>
                <a:ea typeface="Aptos" panose="020B0004020202020204" pitchFamily="34" charset="0"/>
                <a:cs typeface="Times New Roman" panose="02020603050405020304" pitchFamily="18" charset="0"/>
              </a:rPr>
              <a:t> They relay </a:t>
            </a:r>
            <a:r>
              <a:rPr lang="en-GB" sz="1800" dirty="0">
                <a:effectLst/>
                <a:latin typeface="Aptos" panose="020B0004020202020204" pitchFamily="34" charset="0"/>
                <a:ea typeface="Aptos" panose="020B0004020202020204" pitchFamily="34" charset="0"/>
                <a:cs typeface="Times New Roman" panose="02020603050405020304" pitchFamily="18" charset="0"/>
              </a:rPr>
              <a:t>on word-of-mouth</a:t>
            </a:r>
            <a:r>
              <a:rPr lang="en-GB" dirty="0">
                <a:latin typeface="Aptos" panose="020B0004020202020204" pitchFamily="34" charset="0"/>
                <a:ea typeface="Aptos" panose="020B0004020202020204" pitchFamily="34" charset="0"/>
                <a:cs typeface="Times New Roman" panose="02020603050405020304" pitchFamily="18" charset="0"/>
              </a:rPr>
              <a:t> for sales</a:t>
            </a:r>
            <a:endParaRPr lang="en-GB" dirty="0"/>
          </a:p>
        </p:txBody>
      </p:sp>
      <p:sp>
        <p:nvSpPr>
          <p:cNvPr id="9" name="TextBox 8">
            <a:extLst>
              <a:ext uri="{FF2B5EF4-FFF2-40B4-BE49-F238E27FC236}">
                <a16:creationId xmlns:a16="http://schemas.microsoft.com/office/drawing/2014/main" id="{686B37DF-A313-54C1-DB8B-AB34D5A35431}"/>
              </a:ext>
            </a:extLst>
          </p:cNvPr>
          <p:cNvSpPr txBox="1"/>
          <p:nvPr/>
        </p:nvSpPr>
        <p:spPr>
          <a:xfrm>
            <a:off x="689264" y="5269150"/>
            <a:ext cx="8923193" cy="1200329"/>
          </a:xfrm>
          <a:prstGeom prst="rect">
            <a:avLst/>
          </a:prstGeom>
          <a:noFill/>
        </p:spPr>
        <p:txBody>
          <a:bodyPr wrap="square">
            <a:spAutoFit/>
          </a:bodyPr>
          <a:lstStyle/>
          <a:p>
            <a:r>
              <a:rPr lang="en-GB" b="1" dirty="0">
                <a:latin typeface="Aptos" panose="020B0004020202020204" pitchFamily="34" charset="0"/>
                <a:cs typeface="Times New Roman" panose="02020603050405020304" pitchFamily="18" charset="0"/>
              </a:rPr>
              <a:t>Commitment</a:t>
            </a:r>
          </a:p>
          <a:p>
            <a:endParaRPr lang="en-GB" b="1" dirty="0">
              <a:latin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dirty="0">
                <a:latin typeface="Aptos" panose="020B0004020202020204" pitchFamily="34" charset="0"/>
                <a:cs typeface="Times New Roman" panose="02020603050405020304" pitchFamily="18" charset="0"/>
              </a:rPr>
              <a:t> </a:t>
            </a:r>
            <a:r>
              <a:rPr lang="en-GB" kern="100" dirty="0">
                <a:latin typeface="Aptos" panose="020B0004020202020204" pitchFamily="34" charset="0"/>
                <a:cs typeface="Times New Roman" panose="02020603050405020304" pitchFamily="18" charset="0"/>
              </a:rPr>
              <a:t>To sustainable materials such as biodegradable wrapping and locally sourced blooms has become more expensive </a:t>
            </a:r>
          </a:p>
        </p:txBody>
      </p:sp>
      <p:sp>
        <p:nvSpPr>
          <p:cNvPr id="11" name="TextBox 10">
            <a:extLst>
              <a:ext uri="{FF2B5EF4-FFF2-40B4-BE49-F238E27FC236}">
                <a16:creationId xmlns:a16="http://schemas.microsoft.com/office/drawing/2014/main" id="{24A0483A-71E5-9D3B-50C8-A11EC045FF4A}"/>
              </a:ext>
            </a:extLst>
          </p:cNvPr>
          <p:cNvSpPr txBox="1"/>
          <p:nvPr/>
        </p:nvSpPr>
        <p:spPr>
          <a:xfrm>
            <a:off x="689264" y="1351109"/>
            <a:ext cx="10072687" cy="646331"/>
          </a:xfrm>
          <a:prstGeom prst="rect">
            <a:avLst/>
          </a:prstGeom>
          <a:noFill/>
        </p:spPr>
        <p:txBody>
          <a:bodyPr wrap="square">
            <a:spAutoFit/>
          </a:bodyPr>
          <a:lstStyle/>
          <a:p>
            <a:r>
              <a:rPr lang="en-GB" kern="100" dirty="0">
                <a:latin typeface="Aptos" panose="020B0004020202020204" pitchFamily="34" charset="0"/>
                <a:cs typeface="Times New Roman" panose="02020603050405020304" pitchFamily="18" charset="0"/>
              </a:rPr>
              <a:t>Green Heaven Florists is facing several internal problems that are causing its decline. These issues are:</a:t>
            </a:r>
          </a:p>
        </p:txBody>
      </p:sp>
      <p:pic>
        <p:nvPicPr>
          <p:cNvPr id="14" name="Picture 13" descr="A white and yellow flower&#10;&#10;AI-generated content may be incorrect.">
            <a:extLst>
              <a:ext uri="{FF2B5EF4-FFF2-40B4-BE49-F238E27FC236}">
                <a16:creationId xmlns:a16="http://schemas.microsoft.com/office/drawing/2014/main" id="{998FCFBB-B3D8-8866-755E-AB890F67F44C}"/>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99633" y="3429000"/>
            <a:ext cx="1803901" cy="13529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5" name="TextBox 14">
            <a:extLst>
              <a:ext uri="{FF2B5EF4-FFF2-40B4-BE49-F238E27FC236}">
                <a16:creationId xmlns:a16="http://schemas.microsoft.com/office/drawing/2014/main" id="{D596623F-E15A-89F3-8C90-7F436D8FA9BD}"/>
              </a:ext>
            </a:extLst>
          </p:cNvPr>
          <p:cNvSpPr txBox="1"/>
          <p:nvPr/>
        </p:nvSpPr>
        <p:spPr>
          <a:xfrm>
            <a:off x="8381879" y="9955720"/>
            <a:ext cx="1758817" cy="369332"/>
          </a:xfrm>
          <a:prstGeom prst="rect">
            <a:avLst/>
          </a:prstGeom>
          <a:noFill/>
          <a:effectLst>
            <a:reflection blurRad="6350" stA="52000" endA="300" endPos="35000" dir="5400000" sy="-100000" algn="bl" rotWithShape="0"/>
          </a:effectLst>
        </p:spPr>
        <p:txBody>
          <a:bodyPr wrap="square" rtlCol="0">
            <a:spAutoFit/>
          </a:bodyPr>
          <a:lstStyle/>
          <a:p>
            <a:r>
              <a:rPr lang="en-GB" sz="900">
                <a:hlinkClick r:id="rId4" tooltip="https://commons.wikimedia.org/wiki/File:Frangipani_flower.jpg"/>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3017309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012EAA-3EAD-015E-3996-AB77B447F9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65B1A6-6475-E72E-0A60-037291CC80B7}"/>
              </a:ext>
            </a:extLst>
          </p:cNvPr>
          <p:cNvSpPr>
            <a:spLocks noGrp="1"/>
          </p:cNvSpPr>
          <p:nvPr>
            <p:ph type="title"/>
          </p:nvPr>
        </p:nvSpPr>
        <p:spPr>
          <a:xfrm>
            <a:off x="297873" y="-124373"/>
            <a:ext cx="10058400" cy="1188720"/>
          </a:xfrm>
        </p:spPr>
        <p:txBody>
          <a:bodyPr rtlCol="0"/>
          <a:lstStyle/>
          <a:p>
            <a:pPr rtl="0"/>
            <a:r>
              <a:rPr lang="en-GB" dirty="0">
                <a:latin typeface="Aptos" panose="020B0004020202020204" pitchFamily="34" charset="0"/>
              </a:rPr>
              <a:t>External Factors…</a:t>
            </a:r>
          </a:p>
        </p:txBody>
      </p:sp>
      <p:sp>
        <p:nvSpPr>
          <p:cNvPr id="4" name="TextBox 3">
            <a:extLst>
              <a:ext uri="{FF2B5EF4-FFF2-40B4-BE49-F238E27FC236}">
                <a16:creationId xmlns:a16="http://schemas.microsoft.com/office/drawing/2014/main" id="{AD7A3971-44FE-FE7E-AE23-F6B8C5FB6FBE}"/>
              </a:ext>
            </a:extLst>
          </p:cNvPr>
          <p:cNvSpPr txBox="1"/>
          <p:nvPr/>
        </p:nvSpPr>
        <p:spPr>
          <a:xfrm>
            <a:off x="540327" y="1294399"/>
            <a:ext cx="10806546" cy="646331"/>
          </a:xfrm>
          <a:prstGeom prst="rect">
            <a:avLst/>
          </a:prstGeom>
          <a:noFill/>
        </p:spPr>
        <p:txBody>
          <a:bodyPr wrap="square">
            <a:spAutoFit/>
          </a:bodyPr>
          <a:lstStyle/>
          <a:p>
            <a:r>
              <a:rPr lang="en-GB" kern="100" dirty="0">
                <a:latin typeface="Aptos" panose="020B0004020202020204" pitchFamily="34" charset="0"/>
                <a:cs typeface="Times New Roman" panose="02020603050405020304" pitchFamily="18" charset="0"/>
              </a:rPr>
              <a:t>Green Heaven Florists are facing several external problems that are outside of their control that are affecting their business:</a:t>
            </a:r>
          </a:p>
        </p:txBody>
      </p:sp>
      <p:sp>
        <p:nvSpPr>
          <p:cNvPr id="6" name="TextBox 5">
            <a:extLst>
              <a:ext uri="{FF2B5EF4-FFF2-40B4-BE49-F238E27FC236}">
                <a16:creationId xmlns:a16="http://schemas.microsoft.com/office/drawing/2014/main" id="{7CBD5615-DA1C-A668-28C9-E75D1AFDE430}"/>
              </a:ext>
            </a:extLst>
          </p:cNvPr>
          <p:cNvSpPr txBox="1"/>
          <p:nvPr/>
        </p:nvSpPr>
        <p:spPr>
          <a:xfrm>
            <a:off x="540327" y="2209976"/>
            <a:ext cx="11087100" cy="4599464"/>
          </a:xfrm>
          <a:prstGeom prst="rect">
            <a:avLst/>
          </a:prstGeom>
          <a:noFill/>
        </p:spPr>
        <p:txBody>
          <a:bodyPr wrap="square">
            <a:spAutoFit/>
          </a:bodyPr>
          <a:lstStyle/>
          <a:p>
            <a:pPr>
              <a:lnSpc>
                <a:spcPct val="107000"/>
              </a:lnSpc>
              <a:spcAft>
                <a:spcPts val="800"/>
              </a:spcAft>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Consumer issues</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Online shopping - Customers prefer the convenience of online shopping and home delivery.</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Demand for digital experiences: Expectations for user friendly  websites, mobile apps, and subscription services </a:t>
            </a:r>
            <a:endParaRPr lang="en-GB"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b="1" kern="100" dirty="0">
                <a:latin typeface="Aptos" panose="020B0004020202020204" pitchFamily="34" charset="0"/>
                <a:ea typeface="Aptos" panose="020B0004020202020204" pitchFamily="34" charset="0"/>
                <a:cs typeface="Times New Roman" panose="02020603050405020304" pitchFamily="18" charset="0"/>
              </a:rPr>
              <a:t>Economy and supply</a:t>
            </a:r>
          </a:p>
          <a:p>
            <a:pPr marL="285750" indent="-285750">
              <a:lnSpc>
                <a:spcPct val="107000"/>
              </a:lnSpc>
              <a:spcAft>
                <a:spcPts val="800"/>
              </a:spcAft>
              <a:buFont typeface="Arial" panose="020B0604020202020204" pitchFamily="34" charset="0"/>
              <a:buChar char="•"/>
            </a:pPr>
            <a:r>
              <a:rPr lang="en-GB" sz="1800" dirty="0">
                <a:effectLst/>
                <a:latin typeface="Aptos" panose="020B0004020202020204" pitchFamily="34" charset="0"/>
                <a:ea typeface="Aptos" panose="020B0004020202020204" pitchFamily="34" charset="0"/>
                <a:cs typeface="Times New Roman" panose="02020603050405020304" pitchFamily="18" charset="0"/>
              </a:rPr>
              <a:t>Reduced high street foot traffic resulting in fewer customers</a:t>
            </a:r>
          </a:p>
          <a:p>
            <a:pPr marL="285750" indent="-285750">
              <a:buFont typeface="Arial" panose="020B0604020202020204" pitchFamily="34" charset="0"/>
              <a:buChar char="•"/>
            </a:pPr>
            <a:r>
              <a:rPr lang="en-GB" kern="100" dirty="0">
                <a:latin typeface="Aptos" panose="020B0004020202020204" pitchFamily="34" charset="0"/>
                <a:ea typeface="Aptos" panose="020B0004020202020204" pitchFamily="34" charset="0"/>
                <a:cs typeface="Times New Roman" panose="02020603050405020304" pitchFamily="18" charset="0"/>
              </a:rPr>
              <a:t>Costs of imported flowers </a:t>
            </a:r>
          </a:p>
          <a:p>
            <a:pPr marL="285750" indent="-285750">
              <a:buFont typeface="Arial" panose="020B0604020202020204" pitchFamily="34" charset="0"/>
              <a:buChar char="•"/>
            </a:pPr>
            <a:endParaRPr lang="en-GB" kern="100" dirty="0">
              <a:latin typeface="Aptos" panose="020B0004020202020204" pitchFamily="34" charset="0"/>
              <a:ea typeface="Aptos" panose="020B0004020202020204" pitchFamily="34" charset="0"/>
              <a:cs typeface="Times New Roman" panose="02020603050405020304" pitchFamily="18" charset="0"/>
            </a:endParaRPr>
          </a:p>
          <a:p>
            <a:r>
              <a:rPr lang="en-GB" b="1" kern="100" dirty="0">
                <a:latin typeface="Aptos" panose="020B0004020202020204" pitchFamily="34" charset="0"/>
                <a:ea typeface="Aptos" panose="020B0004020202020204" pitchFamily="34" charset="0"/>
                <a:cs typeface="Times New Roman" panose="02020603050405020304" pitchFamily="18" charset="0"/>
              </a:rPr>
              <a:t>Competition</a:t>
            </a:r>
          </a:p>
          <a:p>
            <a:endParaRPr lang="en-GB" kern="100" dirty="0">
              <a:latin typeface="Aptos" panose="020B0004020202020204" pitchFamily="34" charset="0"/>
              <a:ea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kern="100" dirty="0">
                <a:latin typeface="Aptos" panose="020B0004020202020204" pitchFamily="34" charset="0"/>
                <a:cs typeface="Times New Roman" panose="02020603050405020304" pitchFamily="18" charset="0"/>
              </a:rPr>
              <a:t>A boutique florist with strong Instagram branding and trend appeal</a:t>
            </a:r>
          </a:p>
          <a:p>
            <a:endParaRPr lang="en-GB" kern="100" dirty="0">
              <a:latin typeface="Aptos" panose="020B0004020202020204" pitchFamily="34" charset="0"/>
              <a:cs typeface="Times New Roman" panose="02020603050405020304" pitchFamily="18" charset="0"/>
            </a:endParaRPr>
          </a:p>
          <a:p>
            <a:pPr marL="285750" indent="-285750">
              <a:buFont typeface="Arial" panose="020B0604020202020204" pitchFamily="34" charset="0"/>
              <a:buChar char="•"/>
            </a:pPr>
            <a:r>
              <a:rPr lang="en-GB" kern="100" dirty="0">
                <a:latin typeface="Aptos" panose="020B0004020202020204" pitchFamily="34" charset="0"/>
                <a:cs typeface="Times New Roman" panose="02020603050405020304" pitchFamily="18" charset="0"/>
              </a:rPr>
              <a:t>A national chain offering aggressive pricing, same-day delivery, and wide coverage</a:t>
            </a:r>
          </a:p>
          <a:p>
            <a:pPr>
              <a:buNone/>
            </a:pPr>
            <a:endParaRPr lang="en-GB" dirty="0"/>
          </a:p>
        </p:txBody>
      </p:sp>
      <p:pic>
        <p:nvPicPr>
          <p:cNvPr id="5" name="Picture 4" descr="Close-up of two people's hands pointing at laptop screen with stack of 4 books in background, one person holding a pen">
            <a:extLst>
              <a:ext uri="{FF2B5EF4-FFF2-40B4-BE49-F238E27FC236}">
                <a16:creationId xmlns:a16="http://schemas.microsoft.com/office/drawing/2014/main" id="{3FE115C4-AB32-6715-3700-26354800FD4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97468" y="3429000"/>
            <a:ext cx="2407920" cy="1605280"/>
          </a:xfrm>
          <a:prstGeom prst="rect">
            <a:avLst/>
          </a:prstGeom>
          <a:effectLst>
            <a:outerShdw blurRad="50800" dist="38100" dir="5400000" algn="t" rotWithShape="0">
              <a:prstClr val="black">
                <a:alpha val="40000"/>
              </a:prstClr>
            </a:outerShdw>
            <a:reflection blurRad="6350" stA="52000" endA="300" endPos="35000" dir="5400000" sy="-100000" algn="bl" rotWithShape="0"/>
          </a:effectLst>
        </p:spPr>
      </p:pic>
    </p:spTree>
    <p:extLst>
      <p:ext uri="{BB962C8B-B14F-4D97-AF65-F5344CB8AC3E}">
        <p14:creationId xmlns:p14="http://schemas.microsoft.com/office/powerpoint/2010/main" val="942358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261BBA4F-227D-5683-01C0-E95D4AA672D7}"/>
              </a:ext>
            </a:extLst>
          </p:cNvPr>
          <p:cNvPicPr>
            <a:picLocks noChangeAspect="1"/>
          </p:cNvPicPr>
          <p:nvPr/>
        </p:nvPicPr>
        <p:blipFill>
          <a:blip r:embed="rId2"/>
          <a:srcRect l="816" r="1736"/>
          <a:stretch>
            <a:fillRect/>
          </a:stretch>
        </p:blipFill>
        <p:spPr>
          <a:xfrm>
            <a:off x="238991" y="1049482"/>
            <a:ext cx="11035145" cy="5303536"/>
          </a:xfrm>
          <a:prstGeom prst="rect">
            <a:avLst/>
          </a:prstGeom>
        </p:spPr>
      </p:pic>
      <p:sp>
        <p:nvSpPr>
          <p:cNvPr id="17" name="TextBox 16">
            <a:extLst>
              <a:ext uri="{FF2B5EF4-FFF2-40B4-BE49-F238E27FC236}">
                <a16:creationId xmlns:a16="http://schemas.microsoft.com/office/drawing/2014/main" id="{206AD164-FDCE-7CD0-F9AC-641AE1547635}"/>
              </a:ext>
            </a:extLst>
          </p:cNvPr>
          <p:cNvSpPr txBox="1"/>
          <p:nvPr/>
        </p:nvSpPr>
        <p:spPr>
          <a:xfrm>
            <a:off x="2641890" y="1108162"/>
            <a:ext cx="8632246" cy="584775"/>
          </a:xfrm>
          <a:prstGeom prst="rect">
            <a:avLst/>
          </a:prstGeom>
          <a:noFill/>
        </p:spPr>
        <p:txBody>
          <a:bodyPr wrap="square">
            <a:spAutoFit/>
          </a:bodyPr>
          <a:lstStyle/>
          <a:p>
            <a:r>
              <a:rPr lang="en-GB" sz="1600" dirty="0">
                <a:effectLst/>
                <a:latin typeface="Aptos" panose="020B0004020202020204" pitchFamily="34" charset="0"/>
                <a:ea typeface="Aptos" panose="020B0004020202020204" pitchFamily="34" charset="0"/>
                <a:cs typeface="Times New Roman" panose="02020603050405020304" pitchFamily="18" charset="0"/>
              </a:rPr>
              <a:t>A decline in revenue and foot traffic, due to </a:t>
            </a:r>
            <a:r>
              <a:rPr lang="en-GB" sz="1600" dirty="0">
                <a:latin typeface="Aptos" panose="020B0004020202020204" pitchFamily="34" charset="0"/>
                <a:ea typeface="Aptos" panose="020B0004020202020204" pitchFamily="34" charset="0"/>
                <a:cs typeface="Times New Roman" panose="02020603050405020304" pitchFamily="18" charset="0"/>
              </a:rPr>
              <a:t>customer</a:t>
            </a:r>
            <a:r>
              <a:rPr lang="en-GB" sz="1600" dirty="0">
                <a:effectLst/>
                <a:latin typeface="Aptos" panose="020B0004020202020204" pitchFamily="34" charset="0"/>
                <a:ea typeface="Aptos" panose="020B0004020202020204" pitchFamily="34" charset="0"/>
                <a:cs typeface="Times New Roman" panose="02020603050405020304" pitchFamily="18" charset="0"/>
              </a:rPr>
              <a:t> online shopping, rising costs, and increased competition. S</a:t>
            </a:r>
            <a:r>
              <a:rPr lang="en-GB" sz="1600" dirty="0">
                <a:latin typeface="Aptos" panose="020B0004020202020204" pitchFamily="34" charset="0"/>
                <a:cs typeface="Times New Roman" panose="02020603050405020304" pitchFamily="18" charset="0"/>
              </a:rPr>
              <a:t>upply chain disruptions and inflation</a:t>
            </a:r>
          </a:p>
        </p:txBody>
      </p:sp>
      <p:sp>
        <p:nvSpPr>
          <p:cNvPr id="21" name="TextBox 20">
            <a:extLst>
              <a:ext uri="{FF2B5EF4-FFF2-40B4-BE49-F238E27FC236}">
                <a16:creationId xmlns:a16="http://schemas.microsoft.com/office/drawing/2014/main" id="{6E78EF44-0E19-8A08-9C75-29032A6C3BF2}"/>
              </a:ext>
            </a:extLst>
          </p:cNvPr>
          <p:cNvSpPr txBox="1"/>
          <p:nvPr/>
        </p:nvSpPr>
        <p:spPr>
          <a:xfrm>
            <a:off x="2641890" y="3990571"/>
            <a:ext cx="8781184" cy="776046"/>
          </a:xfrm>
          <a:prstGeom prst="rect">
            <a:avLst/>
          </a:prstGeom>
          <a:noFill/>
        </p:spPr>
        <p:txBody>
          <a:bodyPr wrap="square">
            <a:spAutoFit/>
          </a:bodyPr>
          <a:lstStyle/>
          <a:p>
            <a:pPr>
              <a:lnSpc>
                <a:spcPct val="107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Problems due to increase in customers doing online shopping. Closure of nearby businesses reducing local footfall. Rising costs of imported flowers. Outdated website.  Competitors offering better pricing and delivery option</a:t>
            </a:r>
          </a:p>
        </p:txBody>
      </p:sp>
      <p:sp>
        <p:nvSpPr>
          <p:cNvPr id="23" name="TextBox 22">
            <a:extLst>
              <a:ext uri="{FF2B5EF4-FFF2-40B4-BE49-F238E27FC236}">
                <a16:creationId xmlns:a16="http://schemas.microsoft.com/office/drawing/2014/main" id="{3C616338-1616-86A8-E865-D004C7AB2F7A}"/>
              </a:ext>
            </a:extLst>
          </p:cNvPr>
          <p:cNvSpPr txBox="1"/>
          <p:nvPr/>
        </p:nvSpPr>
        <p:spPr>
          <a:xfrm>
            <a:off x="2709428" y="1963253"/>
            <a:ext cx="8419092" cy="338554"/>
          </a:xfrm>
          <a:prstGeom prst="rect">
            <a:avLst/>
          </a:prstGeom>
          <a:noFill/>
        </p:spPr>
        <p:txBody>
          <a:bodyPr wrap="square">
            <a:spAutoFit/>
          </a:bodyPr>
          <a:lstStyle/>
          <a:p>
            <a:r>
              <a:rPr lang="en-GB" sz="1600" dirty="0">
                <a:effectLst/>
                <a:latin typeface="Aptos" panose="020B0004020202020204" pitchFamily="34" charset="0"/>
                <a:ea typeface="Aptos" panose="020B0004020202020204" pitchFamily="34" charset="0"/>
                <a:cs typeface="Times New Roman" panose="02020603050405020304" pitchFamily="18" charset="0"/>
              </a:rPr>
              <a:t>Liam and Priya their staff, and their customer</a:t>
            </a:r>
            <a:r>
              <a:rPr lang="en-GB" sz="1600" dirty="0">
                <a:latin typeface="Aptos" panose="020B0004020202020204" pitchFamily="34" charset="0"/>
                <a:ea typeface="Aptos" panose="020B0004020202020204" pitchFamily="34" charset="0"/>
                <a:cs typeface="Times New Roman" panose="02020603050405020304" pitchFamily="18" charset="0"/>
              </a:rPr>
              <a:t>s</a:t>
            </a:r>
            <a:endParaRPr lang="en-GB" sz="1600" dirty="0"/>
          </a:p>
        </p:txBody>
      </p:sp>
      <p:sp>
        <p:nvSpPr>
          <p:cNvPr id="25" name="TextBox 24">
            <a:extLst>
              <a:ext uri="{FF2B5EF4-FFF2-40B4-BE49-F238E27FC236}">
                <a16:creationId xmlns:a16="http://schemas.microsoft.com/office/drawing/2014/main" id="{6BA8A477-4393-4B68-B3DD-D9065AF13B28}"/>
              </a:ext>
            </a:extLst>
          </p:cNvPr>
          <p:cNvSpPr txBox="1"/>
          <p:nvPr/>
        </p:nvSpPr>
        <p:spPr>
          <a:xfrm>
            <a:off x="2628035" y="3399248"/>
            <a:ext cx="8632245" cy="346826"/>
          </a:xfrm>
          <a:prstGeom prst="rect">
            <a:avLst/>
          </a:prstGeom>
          <a:noFill/>
        </p:spPr>
        <p:txBody>
          <a:bodyPr wrap="square">
            <a:spAutoFit/>
          </a:bodyPr>
          <a:lstStyle/>
          <a:p>
            <a:pPr>
              <a:lnSpc>
                <a:spcPct val="107000"/>
              </a:lnSpc>
              <a:spcAft>
                <a:spcPts val="800"/>
              </a:spcAft>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Green Heaven store and also  impacting online due to poor website.</a:t>
            </a:r>
          </a:p>
        </p:txBody>
      </p:sp>
      <p:sp>
        <p:nvSpPr>
          <p:cNvPr id="27" name="TextBox 26">
            <a:extLst>
              <a:ext uri="{FF2B5EF4-FFF2-40B4-BE49-F238E27FC236}">
                <a16:creationId xmlns:a16="http://schemas.microsoft.com/office/drawing/2014/main" id="{3A621A6C-6CE0-C59A-2AE6-395EE18B4990}"/>
              </a:ext>
            </a:extLst>
          </p:cNvPr>
          <p:cNvSpPr txBox="1"/>
          <p:nvPr/>
        </p:nvSpPr>
        <p:spPr>
          <a:xfrm>
            <a:off x="2647950" y="2540625"/>
            <a:ext cx="8905875" cy="346826"/>
          </a:xfrm>
          <a:prstGeom prst="rect">
            <a:avLst/>
          </a:prstGeom>
          <a:noFill/>
        </p:spPr>
        <p:txBody>
          <a:bodyPr wrap="square">
            <a:spAutoFit/>
          </a:bodyPr>
          <a:lstStyle/>
          <a:p>
            <a:pPr>
              <a:lnSpc>
                <a:spcPct val="107000"/>
              </a:lnSpc>
              <a:spcAft>
                <a:spcPts val="800"/>
              </a:spcAft>
              <a:buNone/>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Over the past 12 months</a:t>
            </a:r>
            <a:r>
              <a:rPr lang="en-GB" sz="1600" kern="100" dirty="0">
                <a:latin typeface="Aptos" panose="020B0004020202020204" pitchFamily="34" charset="0"/>
                <a:ea typeface="Aptos" panose="020B0004020202020204" pitchFamily="34" charset="0"/>
                <a:cs typeface="Times New Roman" panose="02020603050405020304" pitchFamily="18" charset="0"/>
              </a:rPr>
              <a:t> due to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new competitors, increased costs and lack of online presence</a:t>
            </a:r>
          </a:p>
        </p:txBody>
      </p:sp>
      <p:sp>
        <p:nvSpPr>
          <p:cNvPr id="29" name="TextBox 28">
            <a:extLst>
              <a:ext uri="{FF2B5EF4-FFF2-40B4-BE49-F238E27FC236}">
                <a16:creationId xmlns:a16="http://schemas.microsoft.com/office/drawing/2014/main" id="{6FA2AB82-E8BD-5901-F9F7-1A018DE655CC}"/>
              </a:ext>
            </a:extLst>
          </p:cNvPr>
          <p:cNvSpPr txBox="1"/>
          <p:nvPr/>
        </p:nvSpPr>
        <p:spPr>
          <a:xfrm>
            <a:off x="2628035" y="4737444"/>
            <a:ext cx="8564707" cy="776046"/>
          </a:xfrm>
          <a:prstGeom prst="rect">
            <a:avLst/>
          </a:prstGeom>
          <a:noFill/>
        </p:spPr>
        <p:txBody>
          <a:bodyPr wrap="square">
            <a:spAutoFit/>
          </a:bodyPr>
          <a:lstStyle/>
          <a:p>
            <a:pPr>
              <a:lnSpc>
                <a:spcPct val="107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Increased costs. </a:t>
            </a:r>
            <a:r>
              <a:rPr lang="en-GB" sz="1400" kern="100" dirty="0">
                <a:latin typeface="Aptos" panose="020B0004020202020204" pitchFamily="34" charset="0"/>
                <a:ea typeface="Aptos" panose="020B0004020202020204" pitchFamily="34" charset="0"/>
                <a:cs typeface="Times New Roman" panose="02020603050405020304" pitchFamily="18" charset="0"/>
              </a:rPr>
              <a:t>P</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roblem with customers unhappy with online experience and delivery options with addition to reduced customer footfall. </a:t>
            </a:r>
            <a:r>
              <a:rPr lang="en-GB" sz="1400" kern="100" dirty="0">
                <a:latin typeface="Aptos" panose="020B0004020202020204" pitchFamily="34" charset="0"/>
                <a:cs typeface="Times New Roman" panose="02020603050405020304" pitchFamily="18" charset="0"/>
              </a:rPr>
              <a:t>Many long-time customers now prefer the convenience and lower prices of large online flower retailers</a:t>
            </a:r>
          </a:p>
        </p:txBody>
      </p:sp>
      <p:sp>
        <p:nvSpPr>
          <p:cNvPr id="31" name="TextBox 30">
            <a:extLst>
              <a:ext uri="{FF2B5EF4-FFF2-40B4-BE49-F238E27FC236}">
                <a16:creationId xmlns:a16="http://schemas.microsoft.com/office/drawing/2014/main" id="{C60BEACF-DCC4-641A-64AA-A8D89A48A989}"/>
              </a:ext>
            </a:extLst>
          </p:cNvPr>
          <p:cNvSpPr txBox="1"/>
          <p:nvPr/>
        </p:nvSpPr>
        <p:spPr>
          <a:xfrm>
            <a:off x="2628035" y="5560555"/>
            <a:ext cx="8646100" cy="610295"/>
          </a:xfrm>
          <a:prstGeom prst="rect">
            <a:avLst/>
          </a:prstGeom>
          <a:noFill/>
        </p:spPr>
        <p:txBody>
          <a:bodyPr wrap="square">
            <a:spAutoFit/>
          </a:bodyPr>
          <a:lstStyle/>
          <a:p>
            <a:pPr>
              <a:lnSpc>
                <a:spcPct val="107000"/>
              </a:lnSpc>
              <a:spcAft>
                <a:spcPts val="800"/>
              </a:spcAft>
              <a:buNone/>
            </a:pPr>
            <a:r>
              <a:rPr lang="en-GB" sz="1600" kern="100" dirty="0">
                <a:latin typeface="Aptos" panose="020B0004020202020204" pitchFamily="34" charset="0"/>
                <a:ea typeface="Aptos" panose="020B0004020202020204" pitchFamily="34" charset="0"/>
                <a:cs typeface="Times New Roman" panose="02020603050405020304" pitchFamily="18" charset="0"/>
              </a:rPr>
              <a:t>30% drop in in-store sales. Increased</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flower costs, and insufficient online growth. Decline from in-store sales</a:t>
            </a:r>
          </a:p>
        </p:txBody>
      </p:sp>
      <p:sp>
        <p:nvSpPr>
          <p:cNvPr id="32" name="Title 1">
            <a:extLst>
              <a:ext uri="{FF2B5EF4-FFF2-40B4-BE49-F238E27FC236}">
                <a16:creationId xmlns:a16="http://schemas.microsoft.com/office/drawing/2014/main" id="{CF55F3E8-AF9E-FA36-AB46-308B86216706}"/>
              </a:ext>
            </a:extLst>
          </p:cNvPr>
          <p:cNvSpPr>
            <a:spLocks noGrp="1"/>
          </p:cNvSpPr>
          <p:nvPr>
            <p:ph type="title"/>
          </p:nvPr>
        </p:nvSpPr>
        <p:spPr>
          <a:xfrm>
            <a:off x="238991" y="88949"/>
            <a:ext cx="4191000" cy="783793"/>
          </a:xfrm>
        </p:spPr>
        <p:txBody>
          <a:bodyPr rtlCol="0"/>
          <a:lstStyle/>
          <a:p>
            <a:r>
              <a:rPr lang="en-GB" dirty="0">
                <a:latin typeface="Aptos" panose="020B0004020202020204" pitchFamily="34" charset="0"/>
              </a:rPr>
              <a:t>5W2H Analysis…</a:t>
            </a:r>
          </a:p>
        </p:txBody>
      </p:sp>
    </p:spTree>
    <p:extLst>
      <p:ext uri="{BB962C8B-B14F-4D97-AF65-F5344CB8AC3E}">
        <p14:creationId xmlns:p14="http://schemas.microsoft.com/office/powerpoint/2010/main" val="4140708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PESTEL Analysis (PEST Analysis) EXPLAINED with EXAMPLES | B2U">
            <a:extLst>
              <a:ext uri="{FF2B5EF4-FFF2-40B4-BE49-F238E27FC236}">
                <a16:creationId xmlns:a16="http://schemas.microsoft.com/office/drawing/2014/main" id="{246525B7-9919-7428-B2AF-53AD914869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368" y="1122217"/>
            <a:ext cx="6826612" cy="385502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8CEE072-902F-6691-F5B1-DC97AE733CB1}"/>
              </a:ext>
            </a:extLst>
          </p:cNvPr>
          <p:cNvSpPr txBox="1"/>
          <p:nvPr/>
        </p:nvSpPr>
        <p:spPr>
          <a:xfrm>
            <a:off x="3861522" y="6049979"/>
            <a:ext cx="4735657" cy="215444"/>
          </a:xfrm>
          <a:prstGeom prst="rect">
            <a:avLst/>
          </a:prstGeom>
          <a:noFill/>
        </p:spPr>
        <p:txBody>
          <a:bodyPr wrap="square">
            <a:spAutoFit/>
          </a:bodyPr>
          <a:lstStyle/>
          <a:p>
            <a:r>
              <a:rPr lang="en-GB" sz="800" dirty="0"/>
              <a:t>Image from https://www.business-to-you.com/scanning-the-environment-pestel-analysis</a:t>
            </a:r>
          </a:p>
        </p:txBody>
      </p:sp>
      <p:sp>
        <p:nvSpPr>
          <p:cNvPr id="11" name="TextBox 10">
            <a:extLst>
              <a:ext uri="{FF2B5EF4-FFF2-40B4-BE49-F238E27FC236}">
                <a16:creationId xmlns:a16="http://schemas.microsoft.com/office/drawing/2014/main" id="{57B9EE37-9843-7099-10A3-50AD67C9DCDF}"/>
              </a:ext>
            </a:extLst>
          </p:cNvPr>
          <p:cNvSpPr txBox="1"/>
          <p:nvPr/>
        </p:nvSpPr>
        <p:spPr>
          <a:xfrm>
            <a:off x="222971" y="5988424"/>
            <a:ext cx="3787920" cy="338554"/>
          </a:xfrm>
          <a:prstGeom prst="rect">
            <a:avLst/>
          </a:prstGeom>
          <a:noFill/>
        </p:spPr>
        <p:txBody>
          <a:bodyPr wrap="square">
            <a:spAutoFit/>
          </a:bodyPr>
          <a:lstStyle/>
          <a:p>
            <a:r>
              <a:rPr lang="en-GB" sz="800" dirty="0"/>
              <a:t>Reference - https://www.professionalacademy.com/blogs/marketing-theories-pestel-analysis/</a:t>
            </a:r>
          </a:p>
        </p:txBody>
      </p:sp>
      <p:sp>
        <p:nvSpPr>
          <p:cNvPr id="13" name="TextBox 12">
            <a:extLst>
              <a:ext uri="{FF2B5EF4-FFF2-40B4-BE49-F238E27FC236}">
                <a16:creationId xmlns:a16="http://schemas.microsoft.com/office/drawing/2014/main" id="{D7ECF11A-D35F-6C7B-E2D0-06AFEA2A4351}"/>
              </a:ext>
            </a:extLst>
          </p:cNvPr>
          <p:cNvSpPr txBox="1"/>
          <p:nvPr/>
        </p:nvSpPr>
        <p:spPr>
          <a:xfrm>
            <a:off x="351346" y="1504644"/>
            <a:ext cx="4299238" cy="1200329"/>
          </a:xfrm>
          <a:prstGeom prst="rect">
            <a:avLst/>
          </a:prstGeom>
          <a:noFill/>
        </p:spPr>
        <p:txBody>
          <a:bodyPr wrap="square">
            <a:spAutoFit/>
          </a:bodyPr>
          <a:lstStyle/>
          <a:p>
            <a:r>
              <a:rPr lang="en-GB" kern="100" dirty="0">
                <a:latin typeface="Aptos" panose="020B0004020202020204" pitchFamily="34" charset="0"/>
                <a:cs typeface="Times New Roman" panose="02020603050405020304" pitchFamily="18" charset="0"/>
              </a:rPr>
              <a:t>PESTEL is a strategic analysis framework used to evaluate the external macro-environmental factors that can impact an organisation</a:t>
            </a:r>
          </a:p>
        </p:txBody>
      </p:sp>
      <p:sp>
        <p:nvSpPr>
          <p:cNvPr id="14" name="Title 1">
            <a:extLst>
              <a:ext uri="{FF2B5EF4-FFF2-40B4-BE49-F238E27FC236}">
                <a16:creationId xmlns:a16="http://schemas.microsoft.com/office/drawing/2014/main" id="{74B90181-CD71-C5FA-EA62-3CE7260CBD3B}"/>
              </a:ext>
            </a:extLst>
          </p:cNvPr>
          <p:cNvSpPr>
            <a:spLocks noGrp="1"/>
          </p:cNvSpPr>
          <p:nvPr>
            <p:ph type="title"/>
          </p:nvPr>
        </p:nvSpPr>
        <p:spPr>
          <a:xfrm>
            <a:off x="222971" y="255204"/>
            <a:ext cx="6970135" cy="783793"/>
          </a:xfrm>
        </p:spPr>
        <p:txBody>
          <a:bodyPr rtlCol="0">
            <a:normAutofit fontScale="90000"/>
          </a:bodyPr>
          <a:lstStyle/>
          <a:p>
            <a:r>
              <a:rPr lang="en-GB" dirty="0">
                <a:latin typeface="Aptos" panose="020B0004020202020204" pitchFamily="34" charset="0"/>
              </a:rPr>
              <a:t>What is PESTEL Analysis…</a:t>
            </a:r>
          </a:p>
        </p:txBody>
      </p:sp>
      <p:sp>
        <p:nvSpPr>
          <p:cNvPr id="16" name="TextBox 15">
            <a:extLst>
              <a:ext uri="{FF2B5EF4-FFF2-40B4-BE49-F238E27FC236}">
                <a16:creationId xmlns:a16="http://schemas.microsoft.com/office/drawing/2014/main" id="{6918E087-CA58-708C-21D9-CE15765C3EE6}"/>
              </a:ext>
            </a:extLst>
          </p:cNvPr>
          <p:cNvSpPr txBox="1"/>
          <p:nvPr/>
        </p:nvSpPr>
        <p:spPr>
          <a:xfrm>
            <a:off x="351346" y="3049731"/>
            <a:ext cx="4044009" cy="1477328"/>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Why use PESTEL?</a:t>
            </a:r>
          </a:p>
          <a:p>
            <a:r>
              <a:rPr lang="en-GB" dirty="0">
                <a:latin typeface="Arial" panose="020B0604020202020204" pitchFamily="34" charset="0"/>
                <a:cs typeface="Arial" panose="020B0604020202020204" pitchFamily="34" charset="0"/>
              </a:rPr>
              <a:t>It studies the key external factors (Political, Economic, Social, Technological, Environmental and Legal) that influence an organisation</a:t>
            </a:r>
            <a:endParaRPr lang="en-GB" kern="100" dirty="0">
              <a:latin typeface="Aptos" panose="020B0004020202020204" pitchFamily="34" charset="0"/>
              <a:cs typeface="Times New Roman" panose="02020603050405020304" pitchFamily="18" charset="0"/>
            </a:endParaRPr>
          </a:p>
        </p:txBody>
      </p:sp>
      <p:sp>
        <p:nvSpPr>
          <p:cNvPr id="18" name="TextBox 17">
            <a:extLst>
              <a:ext uri="{FF2B5EF4-FFF2-40B4-BE49-F238E27FC236}">
                <a16:creationId xmlns:a16="http://schemas.microsoft.com/office/drawing/2014/main" id="{94B050F0-A7A7-4D24-7063-05AA60FD7408}"/>
              </a:ext>
            </a:extLst>
          </p:cNvPr>
          <p:cNvSpPr txBox="1"/>
          <p:nvPr/>
        </p:nvSpPr>
        <p:spPr>
          <a:xfrm>
            <a:off x="8447809" y="6065368"/>
            <a:ext cx="3833812" cy="215444"/>
          </a:xfrm>
          <a:prstGeom prst="rect">
            <a:avLst/>
          </a:prstGeom>
          <a:noFill/>
        </p:spPr>
        <p:txBody>
          <a:bodyPr wrap="square">
            <a:spAutoFit/>
          </a:bodyPr>
          <a:lstStyle/>
          <a:p>
            <a:r>
              <a:rPr lang="en-GB" sz="800" dirty="0"/>
              <a:t>https://www.professionalacademy.com/blogs/marketing-theories-pestel-analysis/</a:t>
            </a:r>
          </a:p>
        </p:txBody>
      </p:sp>
    </p:spTree>
    <p:extLst>
      <p:ext uri="{BB962C8B-B14F-4D97-AF65-F5344CB8AC3E}">
        <p14:creationId xmlns:p14="http://schemas.microsoft.com/office/powerpoint/2010/main" val="2811700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4358477-CB7E-9E70-368E-C5EFABB8C901}"/>
              </a:ext>
            </a:extLst>
          </p:cNvPr>
          <p:cNvSpPr>
            <a:spLocks noGrp="1"/>
          </p:cNvSpPr>
          <p:nvPr>
            <p:ph type="title"/>
          </p:nvPr>
        </p:nvSpPr>
        <p:spPr>
          <a:xfrm>
            <a:off x="222971" y="255204"/>
            <a:ext cx="6970135" cy="783793"/>
          </a:xfrm>
        </p:spPr>
        <p:txBody>
          <a:bodyPr rtlCol="0">
            <a:normAutofit/>
          </a:bodyPr>
          <a:lstStyle/>
          <a:p>
            <a:r>
              <a:rPr lang="en-GB" dirty="0">
                <a:latin typeface="Aptos" panose="020B0004020202020204" pitchFamily="34" charset="0"/>
              </a:rPr>
              <a:t>Advantages of PESTEL…</a:t>
            </a:r>
          </a:p>
        </p:txBody>
      </p:sp>
      <p:sp>
        <p:nvSpPr>
          <p:cNvPr id="6" name="TextBox 5">
            <a:extLst>
              <a:ext uri="{FF2B5EF4-FFF2-40B4-BE49-F238E27FC236}">
                <a16:creationId xmlns:a16="http://schemas.microsoft.com/office/drawing/2014/main" id="{ACC97BE4-0B75-6DC1-5FBE-E4D36540AFAA}"/>
              </a:ext>
            </a:extLst>
          </p:cNvPr>
          <p:cNvSpPr txBox="1"/>
          <p:nvPr/>
        </p:nvSpPr>
        <p:spPr>
          <a:xfrm>
            <a:off x="564642" y="1852814"/>
            <a:ext cx="6121908" cy="369332"/>
          </a:xfrm>
          <a:prstGeom prst="rect">
            <a:avLst/>
          </a:prstGeom>
          <a:noFill/>
        </p:spPr>
        <p:txBody>
          <a:bodyPr wrap="square">
            <a:spAutoFit/>
          </a:bodyPr>
          <a:lstStyle/>
          <a:p>
            <a:pPr marL="285750" indent="-285750" algn="l">
              <a:buFont typeface="Arial" panose="020B0604020202020204" pitchFamily="34" charset="0"/>
              <a:buChar char="•"/>
            </a:pPr>
            <a:r>
              <a:rPr lang="en-GB" dirty="0">
                <a:latin typeface="Aptos" panose="020B0004020202020204" pitchFamily="34" charset="0"/>
                <a:cs typeface="Arial" panose="020B0604020202020204" pitchFamily="34" charset="0"/>
              </a:rPr>
              <a:t>It’s a simple framework</a:t>
            </a:r>
            <a:endParaRPr lang="en-GB" b="0" i="0" dirty="0">
              <a:solidFill>
                <a:srgbClr val="202020"/>
              </a:solidFill>
              <a:effectLst/>
              <a:latin typeface="Aptos" panose="020B0004020202020204" pitchFamily="34" charset="0"/>
            </a:endParaRPr>
          </a:p>
        </p:txBody>
      </p:sp>
      <p:sp>
        <p:nvSpPr>
          <p:cNvPr id="8" name="TextBox 7">
            <a:extLst>
              <a:ext uri="{FF2B5EF4-FFF2-40B4-BE49-F238E27FC236}">
                <a16:creationId xmlns:a16="http://schemas.microsoft.com/office/drawing/2014/main" id="{7FB16631-4B97-E521-EAB6-5BAA4BE95ABC}"/>
              </a:ext>
            </a:extLst>
          </p:cNvPr>
          <p:cNvSpPr txBox="1"/>
          <p:nvPr/>
        </p:nvSpPr>
        <p:spPr>
          <a:xfrm>
            <a:off x="564642" y="2370635"/>
            <a:ext cx="6121908" cy="646331"/>
          </a:xfrm>
          <a:prstGeom prst="rect">
            <a:avLst/>
          </a:prstGeom>
          <a:noFill/>
        </p:spPr>
        <p:txBody>
          <a:bodyPr wrap="square">
            <a:spAutoFit/>
          </a:bodyPr>
          <a:lstStyle/>
          <a:p>
            <a:pPr marL="285750" indent="-285750">
              <a:buFont typeface="Arial" panose="020B0604020202020204" pitchFamily="34" charset="0"/>
              <a:buChar char="•"/>
            </a:pPr>
            <a:r>
              <a:rPr lang="en-GB" dirty="0">
                <a:latin typeface="Aptos" panose="020B0004020202020204" pitchFamily="34" charset="0"/>
                <a:cs typeface="Arial" panose="020B0604020202020204" pitchFamily="34" charset="0"/>
              </a:rPr>
              <a:t>It encourages the development of external and strategic thinking</a:t>
            </a:r>
          </a:p>
        </p:txBody>
      </p:sp>
      <p:sp>
        <p:nvSpPr>
          <p:cNvPr id="10" name="TextBox 9">
            <a:extLst>
              <a:ext uri="{FF2B5EF4-FFF2-40B4-BE49-F238E27FC236}">
                <a16:creationId xmlns:a16="http://schemas.microsoft.com/office/drawing/2014/main" id="{0C33EEE0-264A-50E9-7B8E-0D7C82973652}"/>
              </a:ext>
            </a:extLst>
          </p:cNvPr>
          <p:cNvSpPr txBox="1"/>
          <p:nvPr/>
        </p:nvSpPr>
        <p:spPr>
          <a:xfrm>
            <a:off x="564642" y="3849099"/>
            <a:ext cx="6121908" cy="646331"/>
          </a:xfrm>
          <a:prstGeom prst="rect">
            <a:avLst/>
          </a:prstGeom>
          <a:noFill/>
        </p:spPr>
        <p:txBody>
          <a:bodyPr wrap="square">
            <a:spAutoFit/>
          </a:bodyPr>
          <a:lstStyle/>
          <a:p>
            <a:pPr marL="285750" indent="-285750">
              <a:buFont typeface="Arial" panose="020B0604020202020204" pitchFamily="34" charset="0"/>
              <a:buChar char="•"/>
            </a:pPr>
            <a:r>
              <a:rPr lang="en-GB" dirty="0">
                <a:latin typeface="Aptos" panose="020B0004020202020204" pitchFamily="34" charset="0"/>
                <a:cs typeface="Arial" panose="020B0604020202020204" pitchFamily="34" charset="0"/>
              </a:rPr>
              <a:t>It allows a business to anticipate future business threats and to take action to avoid or minimise their impact</a:t>
            </a:r>
          </a:p>
        </p:txBody>
      </p:sp>
      <p:sp>
        <p:nvSpPr>
          <p:cNvPr id="12" name="TextBox 11">
            <a:extLst>
              <a:ext uri="{FF2B5EF4-FFF2-40B4-BE49-F238E27FC236}">
                <a16:creationId xmlns:a16="http://schemas.microsoft.com/office/drawing/2014/main" id="{A1B44708-DDB5-A801-9C30-2629E0F90C96}"/>
              </a:ext>
            </a:extLst>
          </p:cNvPr>
          <p:cNvSpPr txBox="1"/>
          <p:nvPr/>
        </p:nvSpPr>
        <p:spPr>
          <a:xfrm>
            <a:off x="564642" y="3157882"/>
            <a:ext cx="6121908" cy="369332"/>
          </a:xfrm>
          <a:prstGeom prst="rect">
            <a:avLst/>
          </a:prstGeom>
          <a:noFill/>
        </p:spPr>
        <p:txBody>
          <a:bodyPr wrap="square">
            <a:spAutoFit/>
          </a:bodyPr>
          <a:lstStyle/>
          <a:p>
            <a:pPr marL="285750" indent="-285750">
              <a:buFont typeface="Arial" panose="020B0604020202020204" pitchFamily="34" charset="0"/>
              <a:buChar char="•"/>
            </a:pPr>
            <a:r>
              <a:rPr lang="en-GB" dirty="0">
                <a:latin typeface="Aptos" panose="020B0004020202020204" pitchFamily="34" charset="0"/>
                <a:cs typeface="Arial" panose="020B0604020202020204" pitchFamily="34" charset="0"/>
              </a:rPr>
              <a:t>It helps understanding of the wider business environment</a:t>
            </a:r>
          </a:p>
        </p:txBody>
      </p:sp>
      <p:pic>
        <p:nvPicPr>
          <p:cNvPr id="18" name="Picture 17" descr="A thumb down symbol in a red circle&#10;&#10;AI-generated content may be incorrect.">
            <a:extLst>
              <a:ext uri="{FF2B5EF4-FFF2-40B4-BE49-F238E27FC236}">
                <a16:creationId xmlns:a16="http://schemas.microsoft.com/office/drawing/2014/main" id="{EDD9CBEC-D5B4-C8B6-BFE5-BE988EBBF8F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10800000">
            <a:off x="9468758" y="2222147"/>
            <a:ext cx="1853184" cy="1853184"/>
          </a:xfrm>
          <a:prstGeom prst="rect">
            <a:avLst/>
          </a:prstGeom>
          <a:effectLst>
            <a:outerShdw blurRad="50800" dist="38100" dir="8100000" algn="tr" rotWithShape="0">
              <a:prstClr val="black">
                <a:alpha val="40000"/>
              </a:prstClr>
            </a:outerShdw>
          </a:effectLst>
        </p:spPr>
      </p:pic>
      <p:sp>
        <p:nvSpPr>
          <p:cNvPr id="19" name="TextBox 18">
            <a:extLst>
              <a:ext uri="{FF2B5EF4-FFF2-40B4-BE49-F238E27FC236}">
                <a16:creationId xmlns:a16="http://schemas.microsoft.com/office/drawing/2014/main" id="{79FC6A72-B79F-A4CE-0CE0-399889131121}"/>
              </a:ext>
            </a:extLst>
          </p:cNvPr>
          <p:cNvSpPr txBox="1"/>
          <p:nvPr/>
        </p:nvSpPr>
        <p:spPr>
          <a:xfrm>
            <a:off x="3861522" y="6049979"/>
            <a:ext cx="4735657" cy="215444"/>
          </a:xfrm>
          <a:prstGeom prst="rect">
            <a:avLst/>
          </a:prstGeom>
          <a:noFill/>
        </p:spPr>
        <p:txBody>
          <a:bodyPr wrap="square">
            <a:spAutoFit/>
          </a:bodyPr>
          <a:lstStyle/>
          <a:p>
            <a:r>
              <a:rPr lang="en-GB" sz="800" dirty="0"/>
              <a:t>Image from https://www.business-to-you.com/scanning-the-environment-pestel-analysis</a:t>
            </a:r>
          </a:p>
        </p:txBody>
      </p:sp>
      <p:sp>
        <p:nvSpPr>
          <p:cNvPr id="20" name="TextBox 19">
            <a:extLst>
              <a:ext uri="{FF2B5EF4-FFF2-40B4-BE49-F238E27FC236}">
                <a16:creationId xmlns:a16="http://schemas.microsoft.com/office/drawing/2014/main" id="{66DAEF8A-B95B-6F60-02CE-C8BD72E6F279}"/>
              </a:ext>
            </a:extLst>
          </p:cNvPr>
          <p:cNvSpPr txBox="1"/>
          <p:nvPr/>
        </p:nvSpPr>
        <p:spPr>
          <a:xfrm>
            <a:off x="222971" y="5988424"/>
            <a:ext cx="3787920" cy="338554"/>
          </a:xfrm>
          <a:prstGeom prst="rect">
            <a:avLst/>
          </a:prstGeom>
          <a:noFill/>
        </p:spPr>
        <p:txBody>
          <a:bodyPr wrap="square">
            <a:spAutoFit/>
          </a:bodyPr>
          <a:lstStyle/>
          <a:p>
            <a:r>
              <a:rPr lang="en-GB" sz="800" dirty="0"/>
              <a:t>Reference - https://www.professionalacademy.com/blogs/marketing-theories-pestel-analysis/</a:t>
            </a:r>
          </a:p>
        </p:txBody>
      </p:sp>
      <p:sp>
        <p:nvSpPr>
          <p:cNvPr id="21" name="TextBox 20">
            <a:extLst>
              <a:ext uri="{FF2B5EF4-FFF2-40B4-BE49-F238E27FC236}">
                <a16:creationId xmlns:a16="http://schemas.microsoft.com/office/drawing/2014/main" id="{4D71F717-F09D-E6E7-A501-E7775CA72D8D}"/>
              </a:ext>
            </a:extLst>
          </p:cNvPr>
          <p:cNvSpPr txBox="1"/>
          <p:nvPr/>
        </p:nvSpPr>
        <p:spPr>
          <a:xfrm>
            <a:off x="8447809" y="6065368"/>
            <a:ext cx="3833812" cy="215444"/>
          </a:xfrm>
          <a:prstGeom prst="rect">
            <a:avLst/>
          </a:prstGeom>
          <a:noFill/>
        </p:spPr>
        <p:txBody>
          <a:bodyPr wrap="square">
            <a:spAutoFit/>
          </a:bodyPr>
          <a:lstStyle/>
          <a:p>
            <a:r>
              <a:rPr lang="en-GB" sz="800" dirty="0"/>
              <a:t>https://www.professionalacademy.com/blogs/marketing-theories-pestel-analysis/</a:t>
            </a:r>
          </a:p>
        </p:txBody>
      </p:sp>
    </p:spTree>
    <p:extLst>
      <p:ext uri="{BB962C8B-B14F-4D97-AF65-F5344CB8AC3E}">
        <p14:creationId xmlns:p14="http://schemas.microsoft.com/office/powerpoint/2010/main" val="3471643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BA6387C-1A93-12B2-E3F1-5DB98FD29027}"/>
              </a:ext>
            </a:extLst>
          </p:cNvPr>
          <p:cNvSpPr txBox="1">
            <a:spLocks/>
          </p:cNvSpPr>
          <p:nvPr/>
        </p:nvSpPr>
        <p:spPr>
          <a:xfrm>
            <a:off x="222971" y="255204"/>
            <a:ext cx="6970135" cy="783793"/>
          </a:xfrm>
          <a:prstGeom prst="rect">
            <a:avLst/>
          </a:prstGeom>
        </p:spPr>
        <p:txBody>
          <a:bodyPr vert="horz" lIns="91440" tIns="45720" rIns="91440" bIns="45720" rtlCol="0" anchor="b">
            <a:normAutofit fontScale="92500"/>
          </a:bodyPr>
          <a:lstStyle>
            <a:lvl1pPr algn="l" defTabSz="914400" rtl="0" eaLnBrk="1" latinLnBrk="0" hangingPunct="1">
              <a:lnSpc>
                <a:spcPct val="90000"/>
              </a:lnSpc>
              <a:spcBef>
                <a:spcPct val="0"/>
              </a:spcBef>
              <a:buNone/>
              <a:defRPr sz="4800" kern="1200">
                <a:solidFill>
                  <a:schemeClr val="accent1">
                    <a:lumMod val="75000"/>
                  </a:schemeClr>
                </a:solidFill>
                <a:latin typeface="+mj-lt"/>
                <a:ea typeface="+mj-ea"/>
                <a:cs typeface="+mj-cs"/>
              </a:defRPr>
            </a:lvl1pPr>
          </a:lstStyle>
          <a:p>
            <a:r>
              <a:rPr lang="en-GB" dirty="0">
                <a:latin typeface="Aptos" panose="020B0004020202020204" pitchFamily="34" charset="0"/>
              </a:rPr>
              <a:t>Disadvantages of PESTEL…</a:t>
            </a:r>
          </a:p>
        </p:txBody>
      </p:sp>
      <p:sp>
        <p:nvSpPr>
          <p:cNvPr id="6" name="TextBox 5">
            <a:extLst>
              <a:ext uri="{FF2B5EF4-FFF2-40B4-BE49-F238E27FC236}">
                <a16:creationId xmlns:a16="http://schemas.microsoft.com/office/drawing/2014/main" id="{7DB171DD-2A90-A090-F428-85E4B2C1B725}"/>
              </a:ext>
            </a:extLst>
          </p:cNvPr>
          <p:cNvSpPr txBox="1"/>
          <p:nvPr/>
        </p:nvSpPr>
        <p:spPr>
          <a:xfrm>
            <a:off x="566928" y="1950803"/>
            <a:ext cx="10899648" cy="369332"/>
          </a:xfrm>
          <a:prstGeom prst="rect">
            <a:avLst/>
          </a:prstGeom>
          <a:noFill/>
        </p:spPr>
        <p:txBody>
          <a:bodyPr wrap="square">
            <a:spAutoFit/>
          </a:bodyPr>
          <a:lstStyle/>
          <a:p>
            <a:pPr marL="285750" indent="-285750">
              <a:buFont typeface="Arial" panose="020B0604020202020204" pitchFamily="34" charset="0"/>
              <a:buChar char="•"/>
            </a:pPr>
            <a:r>
              <a:rPr lang="en-GB" sz="1800" dirty="0">
                <a:latin typeface="Aptos" panose="020B0004020202020204" pitchFamily="34" charset="0"/>
                <a:cs typeface="Arial" panose="020B0604020202020204" pitchFamily="34" charset="0"/>
              </a:rPr>
              <a:t>There is a likelihood to identify ‘generic factors’ rather than ‘impactful factors’.</a:t>
            </a:r>
          </a:p>
        </p:txBody>
      </p:sp>
      <p:sp>
        <p:nvSpPr>
          <p:cNvPr id="8" name="TextBox 7">
            <a:extLst>
              <a:ext uri="{FF2B5EF4-FFF2-40B4-BE49-F238E27FC236}">
                <a16:creationId xmlns:a16="http://schemas.microsoft.com/office/drawing/2014/main" id="{67D5F7A2-8C3F-2FCB-A13C-A8E9AADCA92B}"/>
              </a:ext>
            </a:extLst>
          </p:cNvPr>
          <p:cNvSpPr txBox="1"/>
          <p:nvPr/>
        </p:nvSpPr>
        <p:spPr>
          <a:xfrm>
            <a:off x="566928" y="2496556"/>
            <a:ext cx="8567928" cy="646331"/>
          </a:xfrm>
          <a:prstGeom prst="rect">
            <a:avLst/>
          </a:prstGeom>
          <a:noFill/>
        </p:spPr>
        <p:txBody>
          <a:bodyPr wrap="square">
            <a:spAutoFit/>
          </a:bodyPr>
          <a:lstStyle/>
          <a:p>
            <a:pPr marL="285750" indent="-285750">
              <a:buFont typeface="Arial" panose="020B0604020202020204" pitchFamily="34" charset="0"/>
              <a:buChar char="•"/>
            </a:pPr>
            <a:r>
              <a:rPr lang="en-GB" dirty="0">
                <a:latin typeface="Aptos" panose="020B0004020202020204" pitchFamily="34" charset="0"/>
                <a:cs typeface="Arial" panose="020B0604020202020204" pitchFamily="34" charset="0"/>
              </a:rPr>
              <a:t>Conducting a thorough PESTEL analysis requires time and effort which can be time consuming</a:t>
            </a:r>
          </a:p>
        </p:txBody>
      </p:sp>
      <p:sp>
        <p:nvSpPr>
          <p:cNvPr id="10" name="TextBox 9">
            <a:extLst>
              <a:ext uri="{FF2B5EF4-FFF2-40B4-BE49-F238E27FC236}">
                <a16:creationId xmlns:a16="http://schemas.microsoft.com/office/drawing/2014/main" id="{093C4E12-0854-AA40-ABCE-BA1C99EC336A}"/>
              </a:ext>
            </a:extLst>
          </p:cNvPr>
          <p:cNvSpPr txBox="1"/>
          <p:nvPr/>
        </p:nvSpPr>
        <p:spPr>
          <a:xfrm>
            <a:off x="605863" y="3391948"/>
            <a:ext cx="9034272" cy="646331"/>
          </a:xfrm>
          <a:prstGeom prst="rect">
            <a:avLst/>
          </a:prstGeom>
          <a:noFill/>
        </p:spPr>
        <p:txBody>
          <a:bodyPr wrap="square">
            <a:spAutoFit/>
          </a:bodyPr>
          <a:lstStyle/>
          <a:p>
            <a:pPr marL="285750" indent="-285750">
              <a:buFont typeface="Arial" panose="020B0604020202020204" pitchFamily="34" charset="0"/>
              <a:buChar char="•"/>
            </a:pPr>
            <a:r>
              <a:rPr lang="en-GB" dirty="0">
                <a:latin typeface="Aptos" panose="020B0004020202020204" pitchFamily="34" charset="0"/>
                <a:cs typeface="Arial" panose="020B0604020202020204" pitchFamily="34" charset="0"/>
              </a:rPr>
              <a:t>The pace of change makes it increasingly difficult to anticipate future developments that may affect an organisation</a:t>
            </a:r>
          </a:p>
        </p:txBody>
      </p:sp>
      <p:sp>
        <p:nvSpPr>
          <p:cNvPr id="12" name="TextBox 11">
            <a:extLst>
              <a:ext uri="{FF2B5EF4-FFF2-40B4-BE49-F238E27FC236}">
                <a16:creationId xmlns:a16="http://schemas.microsoft.com/office/drawing/2014/main" id="{39ACD406-E18F-91A3-B1EE-A1FBF11CC96C}"/>
              </a:ext>
            </a:extLst>
          </p:cNvPr>
          <p:cNvSpPr txBox="1"/>
          <p:nvPr/>
        </p:nvSpPr>
        <p:spPr>
          <a:xfrm>
            <a:off x="605863" y="4287340"/>
            <a:ext cx="9034272" cy="369332"/>
          </a:xfrm>
          <a:prstGeom prst="rect">
            <a:avLst/>
          </a:prstGeom>
          <a:noFill/>
        </p:spPr>
        <p:txBody>
          <a:bodyPr wrap="square">
            <a:spAutoFit/>
          </a:bodyPr>
          <a:lstStyle/>
          <a:p>
            <a:pPr marL="285750" indent="-285750">
              <a:buFont typeface="Arial" panose="020B0604020202020204" pitchFamily="34" charset="0"/>
              <a:buChar char="•"/>
            </a:pPr>
            <a:r>
              <a:rPr lang="en-GB" dirty="0">
                <a:latin typeface="Aptos" panose="020B0004020202020204" pitchFamily="34" charset="0"/>
                <a:cs typeface="Arial" panose="020B0604020202020204" pitchFamily="34" charset="0"/>
              </a:rPr>
              <a:t>The data used may be based on assumptions that later prove to be unfounded</a:t>
            </a:r>
            <a:r>
              <a:rPr lang="en-GB" dirty="0">
                <a:latin typeface="Arial" panose="020B0604020202020204" pitchFamily="34" charset="0"/>
                <a:cs typeface="Arial" panose="020B0604020202020204" pitchFamily="34" charset="0"/>
              </a:rPr>
              <a:t>.</a:t>
            </a:r>
          </a:p>
        </p:txBody>
      </p:sp>
      <p:pic>
        <p:nvPicPr>
          <p:cNvPr id="16" name="Picture 15" descr="A thumb down symbol in a red circle&#10;&#10;AI-generated content may be incorrect.">
            <a:extLst>
              <a:ext uri="{FF2B5EF4-FFF2-40B4-BE49-F238E27FC236}">
                <a16:creationId xmlns:a16="http://schemas.microsoft.com/office/drawing/2014/main" id="{ACB38DD7-7CEE-B209-6BF5-B1AF3CE44F0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79070" y="2216295"/>
            <a:ext cx="1853184" cy="1853184"/>
          </a:xfrm>
          <a:prstGeom prst="rect">
            <a:avLst/>
          </a:prstGeom>
          <a:effectLst>
            <a:outerShdw blurRad="50800" dist="38100" dir="8100000" algn="tr" rotWithShape="0">
              <a:prstClr val="black">
                <a:alpha val="40000"/>
              </a:prstClr>
            </a:outerShdw>
          </a:effectLst>
        </p:spPr>
      </p:pic>
      <p:sp>
        <p:nvSpPr>
          <p:cNvPr id="18" name="TextBox 17">
            <a:extLst>
              <a:ext uri="{FF2B5EF4-FFF2-40B4-BE49-F238E27FC236}">
                <a16:creationId xmlns:a16="http://schemas.microsoft.com/office/drawing/2014/main" id="{19873B00-B48D-9D4C-0E8A-9158BD7BA1E1}"/>
              </a:ext>
            </a:extLst>
          </p:cNvPr>
          <p:cNvSpPr txBox="1"/>
          <p:nvPr/>
        </p:nvSpPr>
        <p:spPr>
          <a:xfrm>
            <a:off x="3861522" y="6049979"/>
            <a:ext cx="4735657" cy="215444"/>
          </a:xfrm>
          <a:prstGeom prst="rect">
            <a:avLst/>
          </a:prstGeom>
          <a:noFill/>
        </p:spPr>
        <p:txBody>
          <a:bodyPr wrap="square">
            <a:spAutoFit/>
          </a:bodyPr>
          <a:lstStyle/>
          <a:p>
            <a:r>
              <a:rPr lang="en-GB" sz="800" dirty="0"/>
              <a:t>Image from https://www.business-to-you.com/scanning-the-environment-pestel-analysis</a:t>
            </a:r>
          </a:p>
        </p:txBody>
      </p:sp>
      <p:sp>
        <p:nvSpPr>
          <p:cNvPr id="19" name="TextBox 18">
            <a:extLst>
              <a:ext uri="{FF2B5EF4-FFF2-40B4-BE49-F238E27FC236}">
                <a16:creationId xmlns:a16="http://schemas.microsoft.com/office/drawing/2014/main" id="{76385CD8-58ED-E59A-EA7D-A9DB91782F86}"/>
              </a:ext>
            </a:extLst>
          </p:cNvPr>
          <p:cNvSpPr txBox="1"/>
          <p:nvPr/>
        </p:nvSpPr>
        <p:spPr>
          <a:xfrm>
            <a:off x="222971" y="5988424"/>
            <a:ext cx="3787920" cy="338554"/>
          </a:xfrm>
          <a:prstGeom prst="rect">
            <a:avLst/>
          </a:prstGeom>
          <a:noFill/>
        </p:spPr>
        <p:txBody>
          <a:bodyPr wrap="square">
            <a:spAutoFit/>
          </a:bodyPr>
          <a:lstStyle/>
          <a:p>
            <a:r>
              <a:rPr lang="en-GB" sz="800" dirty="0"/>
              <a:t>Reference - https://www.professionalacademy.com/blogs/marketing-theories-pestel-analysis/</a:t>
            </a:r>
          </a:p>
        </p:txBody>
      </p:sp>
      <p:sp>
        <p:nvSpPr>
          <p:cNvPr id="20" name="TextBox 19">
            <a:extLst>
              <a:ext uri="{FF2B5EF4-FFF2-40B4-BE49-F238E27FC236}">
                <a16:creationId xmlns:a16="http://schemas.microsoft.com/office/drawing/2014/main" id="{E539B903-B8FC-F892-1AF1-C6CDCA0C09FE}"/>
              </a:ext>
            </a:extLst>
          </p:cNvPr>
          <p:cNvSpPr txBox="1"/>
          <p:nvPr/>
        </p:nvSpPr>
        <p:spPr>
          <a:xfrm>
            <a:off x="8447809" y="6065368"/>
            <a:ext cx="3833812" cy="215444"/>
          </a:xfrm>
          <a:prstGeom prst="rect">
            <a:avLst/>
          </a:prstGeom>
          <a:noFill/>
        </p:spPr>
        <p:txBody>
          <a:bodyPr wrap="square">
            <a:spAutoFit/>
          </a:bodyPr>
          <a:lstStyle/>
          <a:p>
            <a:r>
              <a:rPr lang="en-GB" sz="800" dirty="0"/>
              <a:t>https://www.professionalacademy.com/blogs/marketing-theories-pestel-analysis/</a:t>
            </a:r>
          </a:p>
        </p:txBody>
      </p:sp>
    </p:spTree>
    <p:extLst>
      <p:ext uri="{BB962C8B-B14F-4D97-AF65-F5344CB8AC3E}">
        <p14:creationId xmlns:p14="http://schemas.microsoft.com/office/powerpoint/2010/main" val="3253133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a:extLst>
              <a:ext uri="{FF2B5EF4-FFF2-40B4-BE49-F238E27FC236}">
                <a16:creationId xmlns:a16="http://schemas.microsoft.com/office/drawing/2014/main" id="{A6416F10-73F9-6A24-6863-87A7204EA9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1467"/>
          <a:stretch>
            <a:fillRect/>
          </a:stretch>
        </p:blipFill>
        <p:spPr bwMode="auto">
          <a:xfrm>
            <a:off x="0" y="1922174"/>
            <a:ext cx="12192000" cy="1745817"/>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a:extLst>
              <a:ext uri="{FF2B5EF4-FFF2-40B4-BE49-F238E27FC236}">
                <a16:creationId xmlns:a16="http://schemas.microsoft.com/office/drawing/2014/main" id="{106517C3-F29A-00D4-8616-72C6FF050C88}"/>
              </a:ext>
            </a:extLst>
          </p:cNvPr>
          <p:cNvSpPr/>
          <p:nvPr/>
        </p:nvSpPr>
        <p:spPr>
          <a:xfrm>
            <a:off x="62347" y="3667990"/>
            <a:ext cx="1970807" cy="1943100"/>
          </a:xfrm>
          <a:prstGeom prst="rect">
            <a:avLst/>
          </a:prstGeom>
          <a:solidFill>
            <a:srgbClr val="EA402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863C6D27-7DE5-6461-D7AC-D5144EEE01A5}"/>
              </a:ext>
            </a:extLst>
          </p:cNvPr>
          <p:cNvSpPr txBox="1"/>
          <p:nvPr/>
        </p:nvSpPr>
        <p:spPr>
          <a:xfrm>
            <a:off x="79665" y="3722803"/>
            <a:ext cx="2015836" cy="938719"/>
          </a:xfrm>
          <a:prstGeom prst="rect">
            <a:avLst/>
          </a:prstGeom>
          <a:noFill/>
          <a:ln>
            <a:noFill/>
          </a:ln>
        </p:spPr>
        <p:style>
          <a:lnRef idx="2">
            <a:schemeClr val="accent3">
              <a:shade val="15000"/>
            </a:schemeClr>
          </a:lnRef>
          <a:fillRef idx="1">
            <a:schemeClr val="accent3"/>
          </a:fillRef>
          <a:effectRef idx="0">
            <a:schemeClr val="accent3"/>
          </a:effectRef>
          <a:fontRef idx="minor">
            <a:schemeClr val="lt1"/>
          </a:fontRef>
        </p:style>
        <p:txBody>
          <a:bodyPr wrap="square" rtlCol="0">
            <a:spAutoFit/>
          </a:bodyPr>
          <a:lstStyle/>
          <a:p>
            <a:r>
              <a:rPr lang="en-GB" sz="1100" dirty="0">
                <a:latin typeface="Aptos" panose="020B0004020202020204" pitchFamily="34" charset="0"/>
              </a:rPr>
              <a:t>Importing charges has increased the costs of importing flowers, especially varieties like orchids and tulips</a:t>
            </a:r>
          </a:p>
        </p:txBody>
      </p:sp>
      <p:sp>
        <p:nvSpPr>
          <p:cNvPr id="23" name="TextBox 22">
            <a:extLst>
              <a:ext uri="{FF2B5EF4-FFF2-40B4-BE49-F238E27FC236}">
                <a16:creationId xmlns:a16="http://schemas.microsoft.com/office/drawing/2014/main" id="{D888381C-F1CE-E93B-9789-D069C608EE53}"/>
              </a:ext>
            </a:extLst>
          </p:cNvPr>
          <p:cNvSpPr txBox="1"/>
          <p:nvPr/>
        </p:nvSpPr>
        <p:spPr>
          <a:xfrm>
            <a:off x="79665" y="4712602"/>
            <a:ext cx="1775113" cy="600164"/>
          </a:xfrm>
          <a:prstGeom prst="rect">
            <a:avLst/>
          </a:prstGeom>
          <a:noFill/>
        </p:spPr>
        <p:txBody>
          <a:bodyPr wrap="square">
            <a:spAutoFit/>
          </a:bodyPr>
          <a:lstStyle/>
          <a:p>
            <a:r>
              <a:rPr lang="en-GB" sz="1100" dirty="0">
                <a:solidFill>
                  <a:schemeClr val="bg1"/>
                </a:solidFill>
                <a:latin typeface="Aptos" panose="020B0004020202020204" pitchFamily="34" charset="0"/>
              </a:rPr>
              <a:t>Increased council taxes and lack of parking has reduced the footfall</a:t>
            </a:r>
          </a:p>
        </p:txBody>
      </p:sp>
      <p:sp>
        <p:nvSpPr>
          <p:cNvPr id="24" name="Rectangle 23">
            <a:extLst>
              <a:ext uri="{FF2B5EF4-FFF2-40B4-BE49-F238E27FC236}">
                <a16:creationId xmlns:a16="http://schemas.microsoft.com/office/drawing/2014/main" id="{A1CA1947-23B9-A118-7D37-86851CA0F884}"/>
              </a:ext>
            </a:extLst>
          </p:cNvPr>
          <p:cNvSpPr/>
          <p:nvPr/>
        </p:nvSpPr>
        <p:spPr>
          <a:xfrm>
            <a:off x="2107623" y="3672139"/>
            <a:ext cx="1970807" cy="1943100"/>
          </a:xfrm>
          <a:prstGeom prst="rect">
            <a:avLst/>
          </a:prstGeom>
          <a:solidFill>
            <a:srgbClr val="E47A2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100" dirty="0">
                <a:latin typeface="Aptos" panose="020B0004020202020204" pitchFamily="34" charset="0"/>
              </a:rPr>
              <a:t>Reduced customer spending due to economical factors and cost of living</a:t>
            </a:r>
          </a:p>
          <a:p>
            <a:pPr algn="ctr"/>
            <a:endParaRPr lang="en-GB" dirty="0"/>
          </a:p>
        </p:txBody>
      </p:sp>
      <p:sp>
        <p:nvSpPr>
          <p:cNvPr id="26" name="TextBox 25">
            <a:extLst>
              <a:ext uri="{FF2B5EF4-FFF2-40B4-BE49-F238E27FC236}">
                <a16:creationId xmlns:a16="http://schemas.microsoft.com/office/drawing/2014/main" id="{A36B81C4-FE3B-C886-B775-3E47AAA6210F}"/>
              </a:ext>
            </a:extLst>
          </p:cNvPr>
          <p:cNvSpPr txBox="1"/>
          <p:nvPr/>
        </p:nvSpPr>
        <p:spPr>
          <a:xfrm>
            <a:off x="2071688" y="3640966"/>
            <a:ext cx="1970808" cy="600164"/>
          </a:xfrm>
          <a:prstGeom prst="rect">
            <a:avLst/>
          </a:prstGeom>
          <a:noFill/>
        </p:spPr>
        <p:txBody>
          <a:bodyPr wrap="square">
            <a:spAutoFit/>
          </a:bodyPr>
          <a:lstStyle/>
          <a:p>
            <a:r>
              <a:rPr lang="en-GB" sz="1100" dirty="0">
                <a:solidFill>
                  <a:schemeClr val="bg1"/>
                </a:solidFill>
              </a:rPr>
              <a:t>Reduced customer spending due to economical factors and cost of living</a:t>
            </a:r>
            <a:endParaRPr lang="en-GB" sz="1100" dirty="0">
              <a:solidFill>
                <a:schemeClr val="bg1"/>
              </a:solidFill>
              <a:latin typeface="Aptos" panose="020B0004020202020204" pitchFamily="34" charset="0"/>
            </a:endParaRPr>
          </a:p>
        </p:txBody>
      </p:sp>
      <p:sp>
        <p:nvSpPr>
          <p:cNvPr id="27" name="TextBox 26">
            <a:extLst>
              <a:ext uri="{FF2B5EF4-FFF2-40B4-BE49-F238E27FC236}">
                <a16:creationId xmlns:a16="http://schemas.microsoft.com/office/drawing/2014/main" id="{9145D328-FF06-F392-8853-23BDC07A58DB}"/>
              </a:ext>
            </a:extLst>
          </p:cNvPr>
          <p:cNvSpPr txBox="1"/>
          <p:nvPr/>
        </p:nvSpPr>
        <p:spPr>
          <a:xfrm>
            <a:off x="2112817" y="4797240"/>
            <a:ext cx="1977735" cy="430887"/>
          </a:xfrm>
          <a:prstGeom prst="rect">
            <a:avLst/>
          </a:prstGeom>
          <a:noFill/>
          <a:ln>
            <a:noFill/>
          </a:ln>
        </p:spPr>
        <p:style>
          <a:lnRef idx="2">
            <a:schemeClr val="accent3">
              <a:shade val="15000"/>
            </a:schemeClr>
          </a:lnRef>
          <a:fillRef idx="1">
            <a:schemeClr val="accent3"/>
          </a:fillRef>
          <a:effectRef idx="0">
            <a:schemeClr val="accent3"/>
          </a:effectRef>
          <a:fontRef idx="minor">
            <a:schemeClr val="lt1"/>
          </a:fontRef>
        </p:style>
        <p:txBody>
          <a:bodyPr wrap="square" rtlCol="0">
            <a:spAutoFit/>
          </a:bodyPr>
          <a:lstStyle/>
          <a:p>
            <a:r>
              <a:rPr lang="en-GB" sz="1100" dirty="0"/>
              <a:t>Inflation has driven up costs for fresh flowers, packaging</a:t>
            </a:r>
            <a:endParaRPr lang="en-GB" sz="1100" dirty="0">
              <a:latin typeface="Aptos" panose="020B0004020202020204" pitchFamily="34" charset="0"/>
            </a:endParaRPr>
          </a:p>
        </p:txBody>
      </p:sp>
      <p:sp>
        <p:nvSpPr>
          <p:cNvPr id="28" name="Rectangle 27">
            <a:extLst>
              <a:ext uri="{FF2B5EF4-FFF2-40B4-BE49-F238E27FC236}">
                <a16:creationId xmlns:a16="http://schemas.microsoft.com/office/drawing/2014/main" id="{FDC1E348-1C56-E42C-0011-C5FDED5BC150}"/>
              </a:ext>
            </a:extLst>
          </p:cNvPr>
          <p:cNvSpPr/>
          <p:nvPr/>
        </p:nvSpPr>
        <p:spPr>
          <a:xfrm>
            <a:off x="4119131" y="3667990"/>
            <a:ext cx="1970807" cy="1943100"/>
          </a:xfrm>
          <a:prstGeom prst="rect">
            <a:avLst/>
          </a:prstGeom>
          <a:solidFill>
            <a:srgbClr val="F0983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TextBox 29">
            <a:extLst>
              <a:ext uri="{FF2B5EF4-FFF2-40B4-BE49-F238E27FC236}">
                <a16:creationId xmlns:a16="http://schemas.microsoft.com/office/drawing/2014/main" id="{70C0F75D-CCDB-91BD-FF24-5B441FFBE6AC}"/>
              </a:ext>
            </a:extLst>
          </p:cNvPr>
          <p:cNvSpPr txBox="1"/>
          <p:nvPr/>
        </p:nvSpPr>
        <p:spPr>
          <a:xfrm>
            <a:off x="4137098" y="3702521"/>
            <a:ext cx="1970807" cy="1615827"/>
          </a:xfrm>
          <a:prstGeom prst="rect">
            <a:avLst/>
          </a:prstGeom>
          <a:noFill/>
        </p:spPr>
        <p:txBody>
          <a:bodyPr wrap="square">
            <a:spAutoFit/>
          </a:bodyPr>
          <a:lstStyle/>
          <a:p>
            <a:r>
              <a:rPr lang="en-GB" sz="1100" dirty="0">
                <a:solidFill>
                  <a:schemeClr val="bg1"/>
                </a:solidFill>
                <a:latin typeface="Aptos" panose="020B0004020202020204" pitchFamily="34" charset="0"/>
                <a:ea typeface="Aptos" panose="020B0004020202020204" pitchFamily="34" charset="0"/>
                <a:cs typeface="Times New Roman" panose="02020603050405020304" pitchFamily="18" charset="0"/>
              </a:rPr>
              <a:t>C</a:t>
            </a:r>
            <a:r>
              <a:rPr lang="en-GB" sz="1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ustomers heading towards online shopping</a:t>
            </a:r>
          </a:p>
          <a:p>
            <a:endParaRPr lang="en-GB" sz="1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r>
              <a:rPr lang="en-GB" sz="1100" dirty="0">
                <a:solidFill>
                  <a:schemeClr val="bg1"/>
                </a:solidFill>
                <a:latin typeface="Aptos" panose="020B0004020202020204" pitchFamily="34" charset="0"/>
                <a:ea typeface="Aptos" panose="020B0004020202020204" pitchFamily="34" charset="0"/>
                <a:cs typeface="Times New Roman" panose="02020603050405020304" pitchFamily="18" charset="0"/>
              </a:rPr>
              <a:t>Customers favour cheaper online options</a:t>
            </a:r>
            <a:r>
              <a:rPr lang="en-GB" sz="1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a:t>
            </a:r>
          </a:p>
          <a:p>
            <a:endParaRPr lang="en-GB" sz="1100" dirty="0">
              <a:solidFill>
                <a:schemeClr val="bg1"/>
              </a:solidFill>
              <a:latin typeface="Aptos" panose="020B0004020202020204" pitchFamily="34" charset="0"/>
              <a:cs typeface="Times New Roman" panose="02020603050405020304" pitchFamily="18" charset="0"/>
            </a:endParaRPr>
          </a:p>
          <a:p>
            <a:r>
              <a:rPr lang="en-GB" sz="1100" dirty="0">
                <a:solidFill>
                  <a:schemeClr val="bg1"/>
                </a:solidFill>
              </a:rPr>
              <a:t>Customers prefer subscriptions and tailored approach</a:t>
            </a:r>
          </a:p>
        </p:txBody>
      </p:sp>
      <p:sp>
        <p:nvSpPr>
          <p:cNvPr id="31" name="Rectangle 30">
            <a:extLst>
              <a:ext uri="{FF2B5EF4-FFF2-40B4-BE49-F238E27FC236}">
                <a16:creationId xmlns:a16="http://schemas.microsoft.com/office/drawing/2014/main" id="{BF9B633D-72CB-6C11-18B1-208AB269B160}"/>
              </a:ext>
            </a:extLst>
          </p:cNvPr>
          <p:cNvSpPr/>
          <p:nvPr/>
        </p:nvSpPr>
        <p:spPr>
          <a:xfrm>
            <a:off x="6156180" y="3667990"/>
            <a:ext cx="1961068" cy="1910880"/>
          </a:xfrm>
          <a:prstGeom prst="rect">
            <a:avLst/>
          </a:prstGeom>
          <a:solidFill>
            <a:srgbClr val="73BB3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TextBox 31">
            <a:extLst>
              <a:ext uri="{FF2B5EF4-FFF2-40B4-BE49-F238E27FC236}">
                <a16:creationId xmlns:a16="http://schemas.microsoft.com/office/drawing/2014/main" id="{A9F9925A-3CDB-57B5-B4C6-B658C5BA1874}"/>
              </a:ext>
            </a:extLst>
          </p:cNvPr>
          <p:cNvSpPr txBox="1"/>
          <p:nvPr/>
        </p:nvSpPr>
        <p:spPr>
          <a:xfrm>
            <a:off x="6146440" y="3702521"/>
            <a:ext cx="1970807" cy="1446550"/>
          </a:xfrm>
          <a:prstGeom prst="rect">
            <a:avLst/>
          </a:prstGeom>
          <a:noFill/>
        </p:spPr>
        <p:txBody>
          <a:bodyPr wrap="square">
            <a:spAutoFit/>
          </a:bodyPr>
          <a:lstStyle/>
          <a:p>
            <a:r>
              <a:rPr lang="en-GB" sz="1100" dirty="0">
                <a:solidFill>
                  <a:schemeClr val="bg1"/>
                </a:solidFill>
                <a:latin typeface="Aptos" panose="020B0004020202020204" pitchFamily="34" charset="0"/>
                <a:ea typeface="Aptos" panose="020B0004020202020204" pitchFamily="34" charset="0"/>
                <a:cs typeface="Times New Roman" panose="02020603050405020304" pitchFamily="18" charset="0"/>
              </a:rPr>
              <a:t>Outdated website limits growth</a:t>
            </a:r>
          </a:p>
          <a:p>
            <a:endParaRPr lang="en-GB" sz="1100" dirty="0">
              <a:solidFill>
                <a:schemeClr val="bg1"/>
              </a:solidFill>
              <a:latin typeface="Aptos" panose="020B0004020202020204" pitchFamily="34" charset="0"/>
              <a:cs typeface="Times New Roman" panose="02020603050405020304" pitchFamily="18" charset="0"/>
            </a:endParaRPr>
          </a:p>
          <a:p>
            <a:r>
              <a:rPr lang="en-GB" sz="1100" dirty="0">
                <a:solidFill>
                  <a:schemeClr val="bg1"/>
                </a:solidFill>
                <a:latin typeface="Aptos" panose="020B0004020202020204" pitchFamily="34" charset="0"/>
              </a:rPr>
              <a:t>Competitors’ use of social media especially Instagram.</a:t>
            </a:r>
          </a:p>
          <a:p>
            <a:endParaRPr lang="en-GB" sz="1100" b="1" dirty="0">
              <a:solidFill>
                <a:schemeClr val="bg1"/>
              </a:solidFill>
              <a:latin typeface="Aptos" panose="020B0004020202020204" pitchFamily="34" charset="0"/>
              <a:cs typeface="Times New Roman" panose="02020603050405020304" pitchFamily="18" charset="0"/>
            </a:endParaRPr>
          </a:p>
          <a:p>
            <a:endParaRPr lang="en-GB" sz="1100" b="1" dirty="0">
              <a:solidFill>
                <a:schemeClr val="bg1"/>
              </a:solidFill>
              <a:latin typeface="Aptos" panose="020B0004020202020204" pitchFamily="34" charset="0"/>
              <a:cs typeface="Times New Roman" panose="02020603050405020304" pitchFamily="18" charset="0"/>
            </a:endParaRPr>
          </a:p>
          <a:p>
            <a:endParaRPr lang="en-GB" sz="1100" dirty="0">
              <a:solidFill>
                <a:schemeClr val="bg1"/>
              </a:solidFill>
            </a:endParaRPr>
          </a:p>
        </p:txBody>
      </p:sp>
      <p:sp>
        <p:nvSpPr>
          <p:cNvPr id="33" name="Rectangle 32">
            <a:extLst>
              <a:ext uri="{FF2B5EF4-FFF2-40B4-BE49-F238E27FC236}">
                <a16:creationId xmlns:a16="http://schemas.microsoft.com/office/drawing/2014/main" id="{75FF4FD0-EF4D-A374-3F5F-5D0482048692}"/>
              </a:ext>
            </a:extLst>
          </p:cNvPr>
          <p:cNvSpPr/>
          <p:nvPr/>
        </p:nvSpPr>
        <p:spPr>
          <a:xfrm>
            <a:off x="8165522" y="3678380"/>
            <a:ext cx="1970807" cy="1943100"/>
          </a:xfrm>
          <a:prstGeom prst="rect">
            <a:avLst/>
          </a:prstGeom>
          <a:solidFill>
            <a:srgbClr val="2F6EB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Rectangle 33">
            <a:extLst>
              <a:ext uri="{FF2B5EF4-FFF2-40B4-BE49-F238E27FC236}">
                <a16:creationId xmlns:a16="http://schemas.microsoft.com/office/drawing/2014/main" id="{A3E5F530-4655-D823-9955-0F6B5A413104}"/>
              </a:ext>
            </a:extLst>
          </p:cNvPr>
          <p:cNvSpPr/>
          <p:nvPr/>
        </p:nvSpPr>
        <p:spPr>
          <a:xfrm>
            <a:off x="10192831" y="3678380"/>
            <a:ext cx="1970807" cy="1943100"/>
          </a:xfrm>
          <a:prstGeom prst="rect">
            <a:avLst/>
          </a:prstGeom>
          <a:solidFill>
            <a:srgbClr val="893DF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5" name="TextBox 34">
            <a:extLst>
              <a:ext uri="{FF2B5EF4-FFF2-40B4-BE49-F238E27FC236}">
                <a16:creationId xmlns:a16="http://schemas.microsoft.com/office/drawing/2014/main" id="{8A681ADC-CA7E-682C-A042-68FB95A045D2}"/>
              </a:ext>
            </a:extLst>
          </p:cNvPr>
          <p:cNvSpPr txBox="1"/>
          <p:nvPr/>
        </p:nvSpPr>
        <p:spPr>
          <a:xfrm>
            <a:off x="8193773" y="3774198"/>
            <a:ext cx="1970807" cy="1107996"/>
          </a:xfrm>
          <a:prstGeom prst="rect">
            <a:avLst/>
          </a:prstGeom>
          <a:noFill/>
        </p:spPr>
        <p:txBody>
          <a:bodyPr wrap="square">
            <a:spAutoFit/>
          </a:bodyPr>
          <a:lstStyle/>
          <a:p>
            <a:r>
              <a:rPr lang="en-GB" sz="1100" dirty="0">
                <a:solidFill>
                  <a:schemeClr val="bg1"/>
                </a:solidFill>
                <a:latin typeface="Aptos" panose="020B0004020202020204" pitchFamily="34" charset="0"/>
              </a:rPr>
              <a:t>Eco-friendly packaging and local sourcing is a brand strength but increasingly expensive to maintain</a:t>
            </a:r>
            <a:endParaRPr lang="en-GB" sz="1100" b="1" dirty="0">
              <a:solidFill>
                <a:schemeClr val="bg1"/>
              </a:solidFill>
              <a:latin typeface="Aptos" panose="020B0004020202020204" pitchFamily="34" charset="0"/>
              <a:cs typeface="Times New Roman" panose="02020603050405020304" pitchFamily="18" charset="0"/>
            </a:endParaRPr>
          </a:p>
          <a:p>
            <a:endParaRPr lang="en-GB" sz="1100" b="1" dirty="0">
              <a:solidFill>
                <a:schemeClr val="bg1"/>
              </a:solidFill>
              <a:latin typeface="Aptos" panose="020B0004020202020204" pitchFamily="34" charset="0"/>
              <a:cs typeface="Times New Roman" panose="02020603050405020304" pitchFamily="18" charset="0"/>
            </a:endParaRPr>
          </a:p>
          <a:p>
            <a:endParaRPr lang="en-GB" sz="1100" dirty="0">
              <a:solidFill>
                <a:schemeClr val="bg1"/>
              </a:solidFill>
            </a:endParaRPr>
          </a:p>
        </p:txBody>
      </p:sp>
      <p:sp>
        <p:nvSpPr>
          <p:cNvPr id="38" name="TextBox 37">
            <a:extLst>
              <a:ext uri="{FF2B5EF4-FFF2-40B4-BE49-F238E27FC236}">
                <a16:creationId xmlns:a16="http://schemas.microsoft.com/office/drawing/2014/main" id="{50011353-3513-87BF-1AFE-D3612FC7DA9A}"/>
              </a:ext>
            </a:extLst>
          </p:cNvPr>
          <p:cNvSpPr txBox="1"/>
          <p:nvPr/>
        </p:nvSpPr>
        <p:spPr>
          <a:xfrm>
            <a:off x="10269466" y="3774198"/>
            <a:ext cx="1970807" cy="1615827"/>
          </a:xfrm>
          <a:prstGeom prst="rect">
            <a:avLst/>
          </a:prstGeom>
          <a:noFill/>
        </p:spPr>
        <p:txBody>
          <a:bodyPr wrap="square">
            <a:spAutoFit/>
          </a:bodyPr>
          <a:lstStyle/>
          <a:p>
            <a:r>
              <a:rPr lang="en-GB" sz="1100" dirty="0">
                <a:solidFill>
                  <a:schemeClr val="bg1"/>
                </a:solidFill>
                <a:latin typeface="Aptos" panose="020B0004020202020204" pitchFamily="34" charset="0"/>
              </a:rPr>
              <a:t>Data protection and GDPR impacts on how a customer's data is stored and shared.</a:t>
            </a:r>
          </a:p>
          <a:p>
            <a:endParaRPr lang="en-GB" sz="1100" dirty="0">
              <a:solidFill>
                <a:schemeClr val="bg1"/>
              </a:solidFill>
              <a:latin typeface="Aptos" panose="020B0004020202020204" pitchFamily="34" charset="0"/>
            </a:endParaRPr>
          </a:p>
          <a:p>
            <a:r>
              <a:rPr lang="en-GB" sz="1100" dirty="0">
                <a:solidFill>
                  <a:schemeClr val="bg1"/>
                </a:solidFill>
                <a:latin typeface="Aptos" panose="020B0004020202020204" pitchFamily="34" charset="0"/>
                <a:cs typeface="Times New Roman" panose="02020603050405020304" pitchFamily="18" charset="0"/>
              </a:rPr>
              <a:t>Be compliant with legal responsibility and Health and safety laws etc</a:t>
            </a:r>
          </a:p>
          <a:p>
            <a:endParaRPr lang="en-GB" sz="1100" b="1" dirty="0">
              <a:solidFill>
                <a:schemeClr val="bg1"/>
              </a:solidFill>
              <a:latin typeface="Aptos" panose="020B0004020202020204" pitchFamily="34" charset="0"/>
              <a:cs typeface="Times New Roman" panose="02020603050405020304" pitchFamily="18" charset="0"/>
            </a:endParaRPr>
          </a:p>
          <a:p>
            <a:endParaRPr lang="en-GB" sz="1100" dirty="0">
              <a:solidFill>
                <a:schemeClr val="bg1"/>
              </a:solidFill>
            </a:endParaRPr>
          </a:p>
        </p:txBody>
      </p:sp>
      <p:sp>
        <p:nvSpPr>
          <p:cNvPr id="41" name="Title 1">
            <a:extLst>
              <a:ext uri="{FF2B5EF4-FFF2-40B4-BE49-F238E27FC236}">
                <a16:creationId xmlns:a16="http://schemas.microsoft.com/office/drawing/2014/main" id="{75065F98-8774-12B6-B7DC-82D1B60731C6}"/>
              </a:ext>
            </a:extLst>
          </p:cNvPr>
          <p:cNvSpPr>
            <a:spLocks noGrp="1"/>
          </p:cNvSpPr>
          <p:nvPr>
            <p:ph type="title"/>
          </p:nvPr>
        </p:nvSpPr>
        <p:spPr>
          <a:xfrm>
            <a:off x="222971" y="255204"/>
            <a:ext cx="9004156" cy="783793"/>
          </a:xfrm>
        </p:spPr>
        <p:txBody>
          <a:bodyPr rtlCol="0">
            <a:normAutofit fontScale="90000"/>
          </a:bodyPr>
          <a:lstStyle/>
          <a:p>
            <a:r>
              <a:rPr lang="en-GB" dirty="0">
                <a:latin typeface="Aptos" panose="020B0004020202020204" pitchFamily="34" charset="0"/>
              </a:rPr>
              <a:t>PESTEL Analysis on Green Heaven Flouriest…</a:t>
            </a:r>
          </a:p>
        </p:txBody>
      </p:sp>
    </p:spTree>
    <p:extLst>
      <p:ext uri="{BB962C8B-B14F-4D97-AF65-F5344CB8AC3E}">
        <p14:creationId xmlns:p14="http://schemas.microsoft.com/office/powerpoint/2010/main" val="2840829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591EBB-129D-422B-139C-4D3809CCD7FB}"/>
              </a:ext>
            </a:extLst>
          </p:cNvPr>
          <p:cNvSpPr txBox="1"/>
          <p:nvPr/>
        </p:nvSpPr>
        <p:spPr>
          <a:xfrm>
            <a:off x="372618" y="281678"/>
            <a:ext cx="8213598" cy="769441"/>
          </a:xfrm>
          <a:prstGeom prst="rect">
            <a:avLst/>
          </a:prstGeom>
          <a:noFill/>
        </p:spPr>
        <p:txBody>
          <a:bodyPr wrap="square">
            <a:spAutoFit/>
          </a:bodyPr>
          <a:lstStyle/>
          <a:p>
            <a:r>
              <a:rPr lang="en-GB" sz="4400" dirty="0">
                <a:solidFill>
                  <a:schemeClr val="accent1">
                    <a:lumMod val="75000"/>
                  </a:schemeClr>
                </a:solidFill>
                <a:latin typeface="Aptos" panose="020B0004020202020204" pitchFamily="34" charset="0"/>
                <a:ea typeface="+mj-ea"/>
                <a:cs typeface="+mj-cs"/>
              </a:rPr>
              <a:t>Cause-and-Effect Framework…</a:t>
            </a:r>
          </a:p>
        </p:txBody>
      </p:sp>
      <p:sp>
        <p:nvSpPr>
          <p:cNvPr id="5" name="TextBox 4">
            <a:extLst>
              <a:ext uri="{FF2B5EF4-FFF2-40B4-BE49-F238E27FC236}">
                <a16:creationId xmlns:a16="http://schemas.microsoft.com/office/drawing/2014/main" id="{3143C4EA-14CE-26DA-F3F3-5AFA1AF4B531}"/>
              </a:ext>
            </a:extLst>
          </p:cNvPr>
          <p:cNvSpPr txBox="1"/>
          <p:nvPr/>
        </p:nvSpPr>
        <p:spPr>
          <a:xfrm>
            <a:off x="372618" y="1395907"/>
            <a:ext cx="8807958" cy="1200329"/>
          </a:xfrm>
          <a:prstGeom prst="rect">
            <a:avLst/>
          </a:prstGeom>
          <a:noFill/>
        </p:spPr>
        <p:txBody>
          <a:bodyPr wrap="square">
            <a:spAutoFit/>
          </a:bodyPr>
          <a:lstStyle/>
          <a:p>
            <a:r>
              <a:rPr lang="en-GB" sz="1800" b="1" dirty="0">
                <a:latin typeface="Arial" panose="020B0604020202020204" pitchFamily="34" charset="0"/>
                <a:cs typeface="Arial" panose="020B0604020202020204" pitchFamily="34" charset="0"/>
              </a:rPr>
              <a:t>What is Cause and effect Framework</a:t>
            </a:r>
          </a:p>
          <a:p>
            <a:endParaRPr lang="en-GB" sz="1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It is a tool that helps us identify, organise, and display possible causes of a specific problem</a:t>
            </a:r>
          </a:p>
        </p:txBody>
      </p:sp>
      <p:sp>
        <p:nvSpPr>
          <p:cNvPr id="8" name="TextBox 7">
            <a:extLst>
              <a:ext uri="{FF2B5EF4-FFF2-40B4-BE49-F238E27FC236}">
                <a16:creationId xmlns:a16="http://schemas.microsoft.com/office/drawing/2014/main" id="{AA28616A-CB51-3F68-E5D0-BE659F480348}"/>
              </a:ext>
            </a:extLst>
          </p:cNvPr>
          <p:cNvSpPr txBox="1"/>
          <p:nvPr/>
        </p:nvSpPr>
        <p:spPr>
          <a:xfrm>
            <a:off x="6333884" y="4798886"/>
            <a:ext cx="6103620" cy="369332"/>
          </a:xfrm>
          <a:prstGeom prst="rect">
            <a:avLst/>
          </a:prstGeom>
          <a:noFill/>
        </p:spPr>
        <p:txBody>
          <a:bodyPr wrap="square">
            <a:spAutoFit/>
          </a:bodyPr>
          <a:lstStyle/>
          <a:p>
            <a:r>
              <a:rPr lang="en-GB" sz="1800" b="1" dirty="0">
                <a:latin typeface="Arial" panose="020B0604020202020204" pitchFamily="34" charset="0"/>
                <a:cs typeface="Arial" panose="020B0604020202020204" pitchFamily="34" charset="0"/>
              </a:rPr>
              <a:t>It is also known as a Fishbone diagram</a:t>
            </a:r>
            <a:endParaRPr lang="en-GB" dirty="0"/>
          </a:p>
        </p:txBody>
      </p:sp>
      <p:pic>
        <p:nvPicPr>
          <p:cNvPr id="9" name="Picture 4" descr="What is a Fishbone Diagram? A Guide to Problem-Solving – HKMLC Smart Board">
            <a:extLst>
              <a:ext uri="{FF2B5EF4-FFF2-40B4-BE49-F238E27FC236}">
                <a16:creationId xmlns:a16="http://schemas.microsoft.com/office/drawing/2014/main" id="{47CCE007-35AC-1818-F837-AD16D270DB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86" r="1899"/>
          <a:stretch>
            <a:fillRect/>
          </a:stretch>
        </p:blipFill>
        <p:spPr bwMode="auto">
          <a:xfrm>
            <a:off x="6333884" y="2514600"/>
            <a:ext cx="4953300" cy="228428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BD5A29A6-B0AC-F86C-7C94-8BE4F5234A69}"/>
              </a:ext>
            </a:extLst>
          </p:cNvPr>
          <p:cNvSpPr txBox="1"/>
          <p:nvPr/>
        </p:nvSpPr>
        <p:spPr>
          <a:xfrm>
            <a:off x="420184" y="2897969"/>
            <a:ext cx="6103620" cy="2862322"/>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Why to use a Cause-Effect Model</a:t>
            </a:r>
          </a:p>
          <a:p>
            <a:pPr>
              <a:buNone/>
            </a:pPr>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To identify root causes of problems rather than just symptoms.</a:t>
            </a: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Supports decision-making by showing potential consequences of actions.</a:t>
            </a: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Improves strategic planning through clearer understanding of outcomes</a:t>
            </a:r>
          </a:p>
        </p:txBody>
      </p:sp>
      <p:sp>
        <p:nvSpPr>
          <p:cNvPr id="12" name="TextBox 11">
            <a:extLst>
              <a:ext uri="{FF2B5EF4-FFF2-40B4-BE49-F238E27FC236}">
                <a16:creationId xmlns:a16="http://schemas.microsoft.com/office/drawing/2014/main" id="{83AF015C-42B3-CB3A-D7AD-C2E31A896B20}"/>
              </a:ext>
            </a:extLst>
          </p:cNvPr>
          <p:cNvSpPr txBox="1"/>
          <p:nvPr/>
        </p:nvSpPr>
        <p:spPr>
          <a:xfrm>
            <a:off x="162306" y="5995339"/>
            <a:ext cx="8250174" cy="215444"/>
          </a:xfrm>
          <a:prstGeom prst="rect">
            <a:avLst/>
          </a:prstGeom>
          <a:noFill/>
        </p:spPr>
        <p:txBody>
          <a:bodyPr wrap="square">
            <a:spAutoFit/>
          </a:bodyPr>
          <a:lstStyle/>
          <a:p>
            <a:r>
              <a:rPr lang="en-GB" sz="800" dirty="0"/>
              <a:t>Reference - https://qi.elft.nhs.uk/resource/cause-and-effect-diagram-fish-bone</a:t>
            </a:r>
          </a:p>
        </p:txBody>
      </p:sp>
      <p:sp>
        <p:nvSpPr>
          <p:cNvPr id="13" name="TextBox 12">
            <a:extLst>
              <a:ext uri="{FF2B5EF4-FFF2-40B4-BE49-F238E27FC236}">
                <a16:creationId xmlns:a16="http://schemas.microsoft.com/office/drawing/2014/main" id="{73B9A0CF-377D-E1CA-947F-BDD65979D1CA}"/>
              </a:ext>
            </a:extLst>
          </p:cNvPr>
          <p:cNvSpPr txBox="1"/>
          <p:nvPr/>
        </p:nvSpPr>
        <p:spPr>
          <a:xfrm>
            <a:off x="3426714" y="5995339"/>
            <a:ext cx="6103620" cy="215444"/>
          </a:xfrm>
          <a:prstGeom prst="rect">
            <a:avLst/>
          </a:prstGeom>
          <a:noFill/>
        </p:spPr>
        <p:txBody>
          <a:bodyPr wrap="square">
            <a:spAutoFit/>
          </a:bodyPr>
          <a:lstStyle/>
          <a:p>
            <a:r>
              <a:rPr lang="en-GB" sz="800" dirty="0"/>
              <a:t>https://www.awork.com/glossary/cause-effect-analysis</a:t>
            </a:r>
          </a:p>
        </p:txBody>
      </p:sp>
      <p:sp>
        <p:nvSpPr>
          <p:cNvPr id="14" name="TextBox 13">
            <a:extLst>
              <a:ext uri="{FF2B5EF4-FFF2-40B4-BE49-F238E27FC236}">
                <a16:creationId xmlns:a16="http://schemas.microsoft.com/office/drawing/2014/main" id="{B78C37D2-EB07-2FCE-F6BB-94D48E34C378}"/>
              </a:ext>
            </a:extLst>
          </p:cNvPr>
          <p:cNvSpPr txBox="1"/>
          <p:nvPr/>
        </p:nvSpPr>
        <p:spPr>
          <a:xfrm>
            <a:off x="6306312" y="5995339"/>
            <a:ext cx="2106168" cy="215444"/>
          </a:xfrm>
          <a:prstGeom prst="rect">
            <a:avLst/>
          </a:prstGeom>
          <a:noFill/>
        </p:spPr>
        <p:txBody>
          <a:bodyPr wrap="square">
            <a:spAutoFit/>
          </a:bodyPr>
          <a:lstStyle/>
          <a:p>
            <a:r>
              <a:rPr lang="en-GB" sz="800" dirty="0">
                <a:latin typeface="Arial" panose="020B0604020202020204" pitchFamily="34" charset="0"/>
                <a:cs typeface="Arial" panose="020B0604020202020204" pitchFamily="34" charset="0"/>
              </a:rPr>
              <a:t>Week 4 –(Lecture slides)</a:t>
            </a:r>
          </a:p>
        </p:txBody>
      </p:sp>
      <p:sp>
        <p:nvSpPr>
          <p:cNvPr id="15" name="TextBox 14">
            <a:extLst>
              <a:ext uri="{FF2B5EF4-FFF2-40B4-BE49-F238E27FC236}">
                <a16:creationId xmlns:a16="http://schemas.microsoft.com/office/drawing/2014/main" id="{50E40021-1695-FD50-ED58-49B95A4C1F5F}"/>
              </a:ext>
            </a:extLst>
          </p:cNvPr>
          <p:cNvSpPr txBox="1"/>
          <p:nvPr/>
        </p:nvSpPr>
        <p:spPr>
          <a:xfrm>
            <a:off x="7899419" y="5995339"/>
            <a:ext cx="3559302" cy="215444"/>
          </a:xfrm>
          <a:prstGeom prst="rect">
            <a:avLst/>
          </a:prstGeom>
          <a:noFill/>
        </p:spPr>
        <p:txBody>
          <a:bodyPr wrap="square">
            <a:spAutoFit/>
          </a:bodyPr>
          <a:lstStyle/>
          <a:p>
            <a:r>
              <a:rPr lang="en-GB" sz="800" dirty="0"/>
              <a:t>https://taproot.com/fishbone-diagram-root-cause-analysis-pros-cons/</a:t>
            </a:r>
          </a:p>
        </p:txBody>
      </p:sp>
    </p:spTree>
    <p:extLst>
      <p:ext uri="{BB962C8B-B14F-4D97-AF65-F5344CB8AC3E}">
        <p14:creationId xmlns:p14="http://schemas.microsoft.com/office/powerpoint/2010/main" val="3891783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descr="A thumb down symbol in a red circle&#10;&#10;AI-generated content may be incorrect.">
            <a:extLst>
              <a:ext uri="{FF2B5EF4-FFF2-40B4-BE49-F238E27FC236}">
                <a16:creationId xmlns:a16="http://schemas.microsoft.com/office/drawing/2014/main" id="{A4AA9B7C-551A-5A3C-0E81-DFCFD9BC704A}"/>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rot="10800000">
            <a:off x="9468758" y="2222147"/>
            <a:ext cx="1853184" cy="1853184"/>
          </a:xfrm>
          <a:prstGeom prst="rect">
            <a:avLst/>
          </a:prstGeom>
          <a:effectLst>
            <a:outerShdw blurRad="50800" dist="38100" dir="8100000" algn="tr" rotWithShape="0">
              <a:prstClr val="black">
                <a:alpha val="40000"/>
              </a:prstClr>
            </a:outerShdw>
          </a:effectLst>
        </p:spPr>
      </p:pic>
      <p:sp>
        <p:nvSpPr>
          <p:cNvPr id="4" name="TextBox 3">
            <a:extLst>
              <a:ext uri="{FF2B5EF4-FFF2-40B4-BE49-F238E27FC236}">
                <a16:creationId xmlns:a16="http://schemas.microsoft.com/office/drawing/2014/main" id="{4667C9FB-7A8D-854E-0234-A52CD2C15DA0}"/>
              </a:ext>
            </a:extLst>
          </p:cNvPr>
          <p:cNvSpPr txBox="1"/>
          <p:nvPr/>
        </p:nvSpPr>
        <p:spPr>
          <a:xfrm>
            <a:off x="610362" y="418838"/>
            <a:ext cx="6103620" cy="769441"/>
          </a:xfrm>
          <a:prstGeom prst="rect">
            <a:avLst/>
          </a:prstGeom>
          <a:noFill/>
        </p:spPr>
        <p:txBody>
          <a:bodyPr wrap="square">
            <a:spAutoFit/>
          </a:bodyPr>
          <a:lstStyle/>
          <a:p>
            <a:r>
              <a:rPr lang="en-GB" sz="4400" dirty="0">
                <a:solidFill>
                  <a:schemeClr val="accent1">
                    <a:lumMod val="75000"/>
                  </a:schemeClr>
                </a:solidFill>
                <a:latin typeface="Aptos" panose="020B0004020202020204" pitchFamily="34" charset="0"/>
                <a:ea typeface="+mj-ea"/>
                <a:cs typeface="+mj-cs"/>
              </a:rPr>
              <a:t>Advantages… </a:t>
            </a:r>
          </a:p>
        </p:txBody>
      </p:sp>
      <p:sp>
        <p:nvSpPr>
          <p:cNvPr id="6" name="TextBox 5">
            <a:extLst>
              <a:ext uri="{FF2B5EF4-FFF2-40B4-BE49-F238E27FC236}">
                <a16:creationId xmlns:a16="http://schemas.microsoft.com/office/drawing/2014/main" id="{3E4C5CE8-F8AE-62FA-2AC3-E2879FB22218}"/>
              </a:ext>
            </a:extLst>
          </p:cNvPr>
          <p:cNvSpPr txBox="1"/>
          <p:nvPr/>
        </p:nvSpPr>
        <p:spPr>
          <a:xfrm>
            <a:off x="610362" y="2006983"/>
            <a:ext cx="8526780" cy="3139321"/>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Advantages of a Cause-Effect Model</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Clarifies Relationships</a:t>
            </a:r>
          </a:p>
          <a:p>
            <a:pPr marL="285750" indent="-285750">
              <a:buFont typeface="Arial" panose="020B0604020202020204" pitchFamily="34" charset="0"/>
              <a:buChar char="•"/>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Helps visualise and understand how specific causes lead to particular effects.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Supports Root Cause Analysis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Improves Decision-Making</a:t>
            </a:r>
          </a:p>
          <a:p>
            <a:br>
              <a:rPr lang="en-GB" dirty="0">
                <a:latin typeface="Arial" panose="020B0604020202020204" pitchFamily="34" charset="0"/>
                <a:cs typeface="Arial" panose="020B0604020202020204" pitchFamily="34" charset="0"/>
              </a:rPr>
            </a:br>
            <a:endParaRPr lang="en-GB" dirty="0"/>
          </a:p>
        </p:txBody>
      </p:sp>
      <p:sp>
        <p:nvSpPr>
          <p:cNvPr id="7" name="TextBox 6">
            <a:extLst>
              <a:ext uri="{FF2B5EF4-FFF2-40B4-BE49-F238E27FC236}">
                <a16:creationId xmlns:a16="http://schemas.microsoft.com/office/drawing/2014/main" id="{71701E8F-ED73-5FD2-7AFD-FFF55A4B28F9}"/>
              </a:ext>
            </a:extLst>
          </p:cNvPr>
          <p:cNvSpPr txBox="1"/>
          <p:nvPr/>
        </p:nvSpPr>
        <p:spPr>
          <a:xfrm>
            <a:off x="162306" y="5995339"/>
            <a:ext cx="8250174" cy="215444"/>
          </a:xfrm>
          <a:prstGeom prst="rect">
            <a:avLst/>
          </a:prstGeom>
          <a:noFill/>
        </p:spPr>
        <p:txBody>
          <a:bodyPr wrap="square">
            <a:spAutoFit/>
          </a:bodyPr>
          <a:lstStyle/>
          <a:p>
            <a:r>
              <a:rPr lang="en-GB" sz="800" dirty="0"/>
              <a:t>Reference - https://qi.elft.nhs.uk/resource/cause-and-effect-diagram-fish-bone</a:t>
            </a:r>
          </a:p>
        </p:txBody>
      </p:sp>
      <p:sp>
        <p:nvSpPr>
          <p:cNvPr id="8" name="TextBox 7">
            <a:extLst>
              <a:ext uri="{FF2B5EF4-FFF2-40B4-BE49-F238E27FC236}">
                <a16:creationId xmlns:a16="http://schemas.microsoft.com/office/drawing/2014/main" id="{B26D8BCB-3B5C-9C26-9084-599DF6305632}"/>
              </a:ext>
            </a:extLst>
          </p:cNvPr>
          <p:cNvSpPr txBox="1"/>
          <p:nvPr/>
        </p:nvSpPr>
        <p:spPr>
          <a:xfrm>
            <a:off x="3426714" y="5995339"/>
            <a:ext cx="6103620" cy="215444"/>
          </a:xfrm>
          <a:prstGeom prst="rect">
            <a:avLst/>
          </a:prstGeom>
          <a:noFill/>
        </p:spPr>
        <p:txBody>
          <a:bodyPr wrap="square">
            <a:spAutoFit/>
          </a:bodyPr>
          <a:lstStyle/>
          <a:p>
            <a:r>
              <a:rPr lang="en-GB" sz="800" dirty="0"/>
              <a:t>https://www.awork.com/glossary/cause-effect-analysis</a:t>
            </a:r>
          </a:p>
        </p:txBody>
      </p:sp>
      <p:sp>
        <p:nvSpPr>
          <p:cNvPr id="9" name="TextBox 8">
            <a:extLst>
              <a:ext uri="{FF2B5EF4-FFF2-40B4-BE49-F238E27FC236}">
                <a16:creationId xmlns:a16="http://schemas.microsoft.com/office/drawing/2014/main" id="{B0D3E1F3-F257-93C5-E679-90075C7D15F1}"/>
              </a:ext>
            </a:extLst>
          </p:cNvPr>
          <p:cNvSpPr txBox="1"/>
          <p:nvPr/>
        </p:nvSpPr>
        <p:spPr>
          <a:xfrm>
            <a:off x="6306312" y="5995339"/>
            <a:ext cx="2106168" cy="215444"/>
          </a:xfrm>
          <a:prstGeom prst="rect">
            <a:avLst/>
          </a:prstGeom>
          <a:noFill/>
        </p:spPr>
        <p:txBody>
          <a:bodyPr wrap="square">
            <a:spAutoFit/>
          </a:bodyPr>
          <a:lstStyle/>
          <a:p>
            <a:r>
              <a:rPr lang="en-GB" sz="800" dirty="0">
                <a:latin typeface="Arial" panose="020B0604020202020204" pitchFamily="34" charset="0"/>
                <a:cs typeface="Arial" panose="020B0604020202020204" pitchFamily="34" charset="0"/>
              </a:rPr>
              <a:t>Week 4 –(Lecture slides)</a:t>
            </a:r>
          </a:p>
        </p:txBody>
      </p:sp>
      <p:sp>
        <p:nvSpPr>
          <p:cNvPr id="10" name="TextBox 9">
            <a:extLst>
              <a:ext uri="{FF2B5EF4-FFF2-40B4-BE49-F238E27FC236}">
                <a16:creationId xmlns:a16="http://schemas.microsoft.com/office/drawing/2014/main" id="{2ABFD924-8C91-7F9C-8C1E-30353EA2CE04}"/>
              </a:ext>
            </a:extLst>
          </p:cNvPr>
          <p:cNvSpPr txBox="1"/>
          <p:nvPr/>
        </p:nvSpPr>
        <p:spPr>
          <a:xfrm>
            <a:off x="7899419" y="5995339"/>
            <a:ext cx="3559302" cy="215444"/>
          </a:xfrm>
          <a:prstGeom prst="rect">
            <a:avLst/>
          </a:prstGeom>
          <a:noFill/>
        </p:spPr>
        <p:txBody>
          <a:bodyPr wrap="square">
            <a:spAutoFit/>
          </a:bodyPr>
          <a:lstStyle/>
          <a:p>
            <a:r>
              <a:rPr lang="en-GB" sz="800" dirty="0"/>
              <a:t>https://taproot.com/fishbone-diagram-root-cause-analysis-pros-cons/</a:t>
            </a:r>
          </a:p>
        </p:txBody>
      </p:sp>
    </p:spTree>
    <p:extLst>
      <p:ext uri="{BB962C8B-B14F-4D97-AF65-F5344CB8AC3E}">
        <p14:creationId xmlns:p14="http://schemas.microsoft.com/office/powerpoint/2010/main" val="317180352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3126E3-524B-D55E-4467-D26A30AE5DD0}"/>
              </a:ext>
            </a:extLst>
          </p:cNvPr>
          <p:cNvSpPr txBox="1"/>
          <p:nvPr/>
        </p:nvSpPr>
        <p:spPr>
          <a:xfrm>
            <a:off x="610362" y="418838"/>
            <a:ext cx="6103620" cy="769441"/>
          </a:xfrm>
          <a:prstGeom prst="rect">
            <a:avLst/>
          </a:prstGeom>
          <a:noFill/>
        </p:spPr>
        <p:txBody>
          <a:bodyPr wrap="square">
            <a:spAutoFit/>
          </a:bodyPr>
          <a:lstStyle/>
          <a:p>
            <a:r>
              <a:rPr lang="en-GB" sz="4400" dirty="0">
                <a:solidFill>
                  <a:schemeClr val="accent1">
                    <a:lumMod val="75000"/>
                  </a:schemeClr>
                </a:solidFill>
                <a:latin typeface="Aptos" panose="020B0004020202020204" pitchFamily="34" charset="0"/>
                <a:ea typeface="+mj-ea"/>
                <a:cs typeface="+mj-cs"/>
              </a:rPr>
              <a:t>Disadvantages… </a:t>
            </a:r>
          </a:p>
        </p:txBody>
      </p:sp>
      <p:pic>
        <p:nvPicPr>
          <p:cNvPr id="3" name="Picture 2" descr="A thumb down symbol in a red circle&#10;&#10;AI-generated content may be incorrect.">
            <a:extLst>
              <a:ext uri="{FF2B5EF4-FFF2-40B4-BE49-F238E27FC236}">
                <a16:creationId xmlns:a16="http://schemas.microsoft.com/office/drawing/2014/main" id="{23C08733-CC6D-1AF7-DBF9-B47395B604C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79070" y="2216295"/>
            <a:ext cx="1853184" cy="1853184"/>
          </a:xfrm>
          <a:prstGeom prst="rect">
            <a:avLst/>
          </a:prstGeom>
          <a:effectLst>
            <a:outerShdw blurRad="50800" dist="38100" dir="8100000" algn="tr" rotWithShape="0">
              <a:prstClr val="black">
                <a:alpha val="40000"/>
              </a:prstClr>
            </a:outerShdw>
          </a:effectLst>
        </p:spPr>
      </p:pic>
      <p:sp>
        <p:nvSpPr>
          <p:cNvPr id="5" name="TextBox 4">
            <a:extLst>
              <a:ext uri="{FF2B5EF4-FFF2-40B4-BE49-F238E27FC236}">
                <a16:creationId xmlns:a16="http://schemas.microsoft.com/office/drawing/2014/main" id="{65BC45A3-29AF-ADFC-9EED-CDBFD8875A06}"/>
              </a:ext>
            </a:extLst>
          </p:cNvPr>
          <p:cNvSpPr txBox="1"/>
          <p:nvPr/>
        </p:nvSpPr>
        <p:spPr>
          <a:xfrm>
            <a:off x="659746" y="1591485"/>
            <a:ext cx="8477396" cy="3139321"/>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Disadvantages of a Cause-Effect Model</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Can Oversimplify Issues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May not capture all variables or interactions in multifaceted problems.</a:t>
            </a:r>
          </a:p>
          <a:p>
            <a:pPr marL="285750" indent="-285750">
              <a:buFont typeface="Arial" panose="020B0604020202020204" pitchFamily="34" charset="0"/>
              <a:buChar char="•"/>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Different people may identify or prioritize causes differently, leading to inconsistent conclusions.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Time-Consuming to Develop</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674CFE2-DDAD-B12D-FB18-84BABB901526}"/>
              </a:ext>
            </a:extLst>
          </p:cNvPr>
          <p:cNvSpPr txBox="1"/>
          <p:nvPr/>
        </p:nvSpPr>
        <p:spPr>
          <a:xfrm>
            <a:off x="162306" y="5995339"/>
            <a:ext cx="8250174" cy="215444"/>
          </a:xfrm>
          <a:prstGeom prst="rect">
            <a:avLst/>
          </a:prstGeom>
          <a:noFill/>
        </p:spPr>
        <p:txBody>
          <a:bodyPr wrap="square">
            <a:spAutoFit/>
          </a:bodyPr>
          <a:lstStyle/>
          <a:p>
            <a:r>
              <a:rPr lang="en-GB" sz="800" dirty="0"/>
              <a:t>Reference - https://qi.elft.nhs.uk/resource/cause-and-effect-diagram-fish-bone</a:t>
            </a:r>
          </a:p>
        </p:txBody>
      </p:sp>
      <p:sp>
        <p:nvSpPr>
          <p:cNvPr id="7" name="TextBox 6">
            <a:extLst>
              <a:ext uri="{FF2B5EF4-FFF2-40B4-BE49-F238E27FC236}">
                <a16:creationId xmlns:a16="http://schemas.microsoft.com/office/drawing/2014/main" id="{46135DF9-C75A-981C-5A00-8DBCA15EBD12}"/>
              </a:ext>
            </a:extLst>
          </p:cNvPr>
          <p:cNvSpPr txBox="1"/>
          <p:nvPr/>
        </p:nvSpPr>
        <p:spPr>
          <a:xfrm>
            <a:off x="3426714" y="5995339"/>
            <a:ext cx="6103620" cy="215444"/>
          </a:xfrm>
          <a:prstGeom prst="rect">
            <a:avLst/>
          </a:prstGeom>
          <a:noFill/>
        </p:spPr>
        <p:txBody>
          <a:bodyPr wrap="square">
            <a:spAutoFit/>
          </a:bodyPr>
          <a:lstStyle/>
          <a:p>
            <a:r>
              <a:rPr lang="en-GB" sz="800" dirty="0"/>
              <a:t>https://www.awork.com/glossary/cause-effect-analysis</a:t>
            </a:r>
          </a:p>
        </p:txBody>
      </p:sp>
      <p:sp>
        <p:nvSpPr>
          <p:cNvPr id="8" name="TextBox 7">
            <a:extLst>
              <a:ext uri="{FF2B5EF4-FFF2-40B4-BE49-F238E27FC236}">
                <a16:creationId xmlns:a16="http://schemas.microsoft.com/office/drawing/2014/main" id="{30D806AE-D228-BE56-2F93-84E682949D84}"/>
              </a:ext>
            </a:extLst>
          </p:cNvPr>
          <p:cNvSpPr txBox="1"/>
          <p:nvPr/>
        </p:nvSpPr>
        <p:spPr>
          <a:xfrm>
            <a:off x="6306312" y="5995339"/>
            <a:ext cx="2106168" cy="215444"/>
          </a:xfrm>
          <a:prstGeom prst="rect">
            <a:avLst/>
          </a:prstGeom>
          <a:noFill/>
        </p:spPr>
        <p:txBody>
          <a:bodyPr wrap="square">
            <a:spAutoFit/>
          </a:bodyPr>
          <a:lstStyle/>
          <a:p>
            <a:r>
              <a:rPr lang="en-GB" sz="800" dirty="0">
                <a:latin typeface="Arial" panose="020B0604020202020204" pitchFamily="34" charset="0"/>
                <a:cs typeface="Arial" panose="020B0604020202020204" pitchFamily="34" charset="0"/>
              </a:rPr>
              <a:t>Week 4 –(Lecture slides)</a:t>
            </a:r>
          </a:p>
        </p:txBody>
      </p:sp>
      <p:sp>
        <p:nvSpPr>
          <p:cNvPr id="9" name="TextBox 8">
            <a:extLst>
              <a:ext uri="{FF2B5EF4-FFF2-40B4-BE49-F238E27FC236}">
                <a16:creationId xmlns:a16="http://schemas.microsoft.com/office/drawing/2014/main" id="{1B48D90B-5E6C-F769-3DF1-852F7939B95A}"/>
              </a:ext>
            </a:extLst>
          </p:cNvPr>
          <p:cNvSpPr txBox="1"/>
          <p:nvPr/>
        </p:nvSpPr>
        <p:spPr>
          <a:xfrm>
            <a:off x="7899419" y="5995339"/>
            <a:ext cx="3559302" cy="215444"/>
          </a:xfrm>
          <a:prstGeom prst="rect">
            <a:avLst/>
          </a:prstGeom>
          <a:noFill/>
        </p:spPr>
        <p:txBody>
          <a:bodyPr wrap="square">
            <a:spAutoFit/>
          </a:bodyPr>
          <a:lstStyle/>
          <a:p>
            <a:r>
              <a:rPr lang="en-GB" sz="800" dirty="0"/>
              <a:t>https://taproot.com/fishbone-diagram-root-cause-analysis-pros-cons/</a:t>
            </a:r>
          </a:p>
        </p:txBody>
      </p:sp>
    </p:spTree>
    <p:extLst>
      <p:ext uri="{BB962C8B-B14F-4D97-AF65-F5344CB8AC3E}">
        <p14:creationId xmlns:p14="http://schemas.microsoft.com/office/powerpoint/2010/main" val="44044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AE1F3817-A068-5340-FF73-4F53577C18CB}"/>
              </a:ext>
            </a:extLst>
          </p:cNvPr>
          <p:cNvGrpSpPr/>
          <p:nvPr/>
        </p:nvGrpSpPr>
        <p:grpSpPr>
          <a:xfrm>
            <a:off x="995095" y="905256"/>
            <a:ext cx="10992689" cy="5047488"/>
            <a:chOff x="995095" y="905256"/>
            <a:chExt cx="10992689" cy="5047488"/>
          </a:xfrm>
        </p:grpSpPr>
        <p:pic>
          <p:nvPicPr>
            <p:cNvPr id="2" name="Picture 4" descr="What is a Fishbone Diagram? A Guide to Problem-Solving – HKMLC Smart Board">
              <a:extLst>
                <a:ext uri="{FF2B5EF4-FFF2-40B4-BE49-F238E27FC236}">
                  <a16:creationId xmlns:a16="http://schemas.microsoft.com/office/drawing/2014/main" id="{8D66B6A9-78EF-8275-7A49-9E1FA1FD3A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86" r="1899"/>
            <a:stretch>
              <a:fillRect/>
            </a:stretch>
          </p:blipFill>
          <p:spPr bwMode="auto">
            <a:xfrm>
              <a:off x="995095" y="905256"/>
              <a:ext cx="10992689" cy="504748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EA64725-EAB5-904A-50C6-4558AEA56B44}"/>
                </a:ext>
              </a:extLst>
            </p:cNvPr>
            <p:cNvSpPr txBox="1"/>
            <p:nvPr/>
          </p:nvSpPr>
          <p:spPr>
            <a:xfrm>
              <a:off x="2313584" y="1809497"/>
              <a:ext cx="1442011" cy="311319"/>
            </a:xfrm>
            <a:prstGeom prst="rect">
              <a:avLst/>
            </a:prstGeom>
            <a:noFill/>
          </p:spPr>
          <p:txBody>
            <a:bodyPr wrap="square" rtlCol="0">
              <a:spAutoFit/>
            </a:bodyPr>
            <a:lstStyle/>
            <a:p>
              <a:r>
                <a:rPr lang="en-GB" sz="1400" dirty="0">
                  <a:solidFill>
                    <a:srgbClr val="FFC000"/>
                  </a:solidFill>
                  <a:latin typeface="Arial" panose="020B0604020202020204" pitchFamily="34" charset="0"/>
                  <a:cs typeface="Arial" panose="020B0604020202020204" pitchFamily="34" charset="0"/>
                </a:rPr>
                <a:t>In store sales</a:t>
              </a:r>
            </a:p>
          </p:txBody>
        </p:sp>
        <p:sp>
          <p:nvSpPr>
            <p:cNvPr id="5" name="TextBox 4">
              <a:extLst>
                <a:ext uri="{FF2B5EF4-FFF2-40B4-BE49-F238E27FC236}">
                  <a16:creationId xmlns:a16="http://schemas.microsoft.com/office/drawing/2014/main" id="{E7A59373-EDAD-E69A-2605-9DFC9FD483B6}"/>
                </a:ext>
              </a:extLst>
            </p:cNvPr>
            <p:cNvSpPr txBox="1"/>
            <p:nvPr/>
          </p:nvSpPr>
          <p:spPr>
            <a:xfrm>
              <a:off x="2212320" y="2234952"/>
              <a:ext cx="2582337" cy="311319"/>
            </a:xfrm>
            <a:prstGeom prst="rect">
              <a:avLst/>
            </a:prstGeom>
            <a:noFill/>
          </p:spPr>
          <p:txBody>
            <a:bodyPr wrap="square" rtlCol="0">
              <a:spAutoFit/>
            </a:bodyPr>
            <a:lstStyle/>
            <a:p>
              <a:r>
                <a:rPr lang="en-GB" sz="1400" dirty="0">
                  <a:solidFill>
                    <a:srgbClr val="FFC000"/>
                  </a:solidFill>
                  <a:latin typeface="Arial" panose="020B0604020202020204" pitchFamily="34" charset="0"/>
                  <a:cs typeface="Arial" panose="020B0604020202020204" pitchFamily="34" charset="0"/>
                </a:rPr>
                <a:t>Limited online service</a:t>
              </a:r>
            </a:p>
          </p:txBody>
        </p:sp>
        <p:sp>
          <p:nvSpPr>
            <p:cNvPr id="6" name="TextBox 5">
              <a:extLst>
                <a:ext uri="{FF2B5EF4-FFF2-40B4-BE49-F238E27FC236}">
                  <a16:creationId xmlns:a16="http://schemas.microsoft.com/office/drawing/2014/main" id="{BFCFEDD8-7EA9-21CD-386B-EB7E118467C0}"/>
                </a:ext>
              </a:extLst>
            </p:cNvPr>
            <p:cNvSpPr txBox="1"/>
            <p:nvPr/>
          </p:nvSpPr>
          <p:spPr>
            <a:xfrm>
              <a:off x="4775988" y="2674729"/>
              <a:ext cx="2582337" cy="311319"/>
            </a:xfrm>
            <a:prstGeom prst="rect">
              <a:avLst/>
            </a:prstGeom>
            <a:noFill/>
          </p:spPr>
          <p:txBody>
            <a:bodyPr wrap="square" rtlCol="0">
              <a:spAutoFit/>
            </a:bodyPr>
            <a:lstStyle/>
            <a:p>
              <a:r>
                <a:rPr lang="en-GB" sz="1400" dirty="0">
                  <a:solidFill>
                    <a:srgbClr val="FF0000"/>
                  </a:solidFill>
                  <a:latin typeface="Arial" panose="020B0604020202020204" pitchFamily="34" charset="0"/>
                  <a:cs typeface="Arial" panose="020B0604020202020204" pitchFamily="34" charset="0"/>
                </a:rPr>
                <a:t>Limited deliveries</a:t>
              </a:r>
            </a:p>
          </p:txBody>
        </p:sp>
        <p:sp>
          <p:nvSpPr>
            <p:cNvPr id="7" name="TextBox 6">
              <a:extLst>
                <a:ext uri="{FF2B5EF4-FFF2-40B4-BE49-F238E27FC236}">
                  <a16:creationId xmlns:a16="http://schemas.microsoft.com/office/drawing/2014/main" id="{4C34310D-D6AA-E4C2-7D92-2A7CD1811685}"/>
                </a:ext>
              </a:extLst>
            </p:cNvPr>
            <p:cNvSpPr txBox="1"/>
            <p:nvPr/>
          </p:nvSpPr>
          <p:spPr>
            <a:xfrm>
              <a:off x="4199084" y="1809497"/>
              <a:ext cx="1872921" cy="311319"/>
            </a:xfrm>
            <a:prstGeom prst="rect">
              <a:avLst/>
            </a:prstGeom>
            <a:noFill/>
          </p:spPr>
          <p:txBody>
            <a:bodyPr wrap="square" rtlCol="0">
              <a:spAutoFit/>
            </a:bodyPr>
            <a:lstStyle/>
            <a:p>
              <a:r>
                <a:rPr lang="en-GB" sz="1400" dirty="0">
                  <a:solidFill>
                    <a:srgbClr val="FF0000"/>
                  </a:solidFill>
                  <a:latin typeface="Arial" panose="020B0604020202020204" pitchFamily="34" charset="0"/>
                  <a:cs typeface="Arial" panose="020B0604020202020204" pitchFamily="34" charset="0"/>
                </a:rPr>
                <a:t>Old website</a:t>
              </a:r>
            </a:p>
          </p:txBody>
        </p:sp>
        <p:sp>
          <p:nvSpPr>
            <p:cNvPr id="9" name="TextBox 8">
              <a:extLst>
                <a:ext uri="{FF2B5EF4-FFF2-40B4-BE49-F238E27FC236}">
                  <a16:creationId xmlns:a16="http://schemas.microsoft.com/office/drawing/2014/main" id="{C63A7297-9AA5-EE80-33F4-105B00030DD8}"/>
                </a:ext>
              </a:extLst>
            </p:cNvPr>
            <p:cNvSpPr txBox="1"/>
            <p:nvPr/>
          </p:nvSpPr>
          <p:spPr>
            <a:xfrm>
              <a:off x="3084394" y="2660407"/>
              <a:ext cx="2582337" cy="311319"/>
            </a:xfrm>
            <a:prstGeom prst="rect">
              <a:avLst/>
            </a:prstGeom>
            <a:noFill/>
          </p:spPr>
          <p:txBody>
            <a:bodyPr wrap="square" rtlCol="0">
              <a:spAutoFit/>
            </a:bodyPr>
            <a:lstStyle/>
            <a:p>
              <a:r>
                <a:rPr lang="en-GB" sz="1400" dirty="0">
                  <a:solidFill>
                    <a:srgbClr val="FFC000"/>
                  </a:solidFill>
                  <a:latin typeface="Arial" panose="020B0604020202020204" pitchFamily="34" charset="0"/>
                  <a:cs typeface="Arial" panose="020B0604020202020204" pitchFamily="34" charset="0"/>
                </a:rPr>
                <a:t>No Subscription</a:t>
              </a:r>
            </a:p>
          </p:txBody>
        </p:sp>
        <p:sp>
          <p:nvSpPr>
            <p:cNvPr id="10" name="TextBox 9">
              <a:extLst>
                <a:ext uri="{FF2B5EF4-FFF2-40B4-BE49-F238E27FC236}">
                  <a16:creationId xmlns:a16="http://schemas.microsoft.com/office/drawing/2014/main" id="{BDD1F391-ACB6-6477-6277-ADB00C67F3AB}"/>
                </a:ext>
              </a:extLst>
            </p:cNvPr>
            <p:cNvSpPr txBox="1"/>
            <p:nvPr/>
          </p:nvSpPr>
          <p:spPr>
            <a:xfrm>
              <a:off x="6126894" y="1803397"/>
              <a:ext cx="1442011" cy="307777"/>
            </a:xfrm>
            <a:prstGeom prst="rect">
              <a:avLst/>
            </a:prstGeom>
            <a:noFill/>
          </p:spPr>
          <p:txBody>
            <a:bodyPr wrap="square" rtlCol="0">
              <a:spAutoFit/>
            </a:bodyPr>
            <a:lstStyle/>
            <a:p>
              <a:r>
                <a:rPr lang="en-GB" sz="1400" dirty="0">
                  <a:solidFill>
                    <a:srgbClr val="C00000"/>
                  </a:solidFill>
                  <a:latin typeface="Arial" panose="020B0604020202020204" pitchFamily="34" charset="0"/>
                  <a:cs typeface="Arial" panose="020B0604020202020204" pitchFamily="34" charset="0"/>
                </a:rPr>
                <a:t>Small team</a:t>
              </a:r>
            </a:p>
          </p:txBody>
        </p:sp>
        <p:sp>
          <p:nvSpPr>
            <p:cNvPr id="11" name="TextBox 10">
              <a:extLst>
                <a:ext uri="{FF2B5EF4-FFF2-40B4-BE49-F238E27FC236}">
                  <a16:creationId xmlns:a16="http://schemas.microsoft.com/office/drawing/2014/main" id="{C11F2D66-74CC-734F-F8E1-F89810C9D1B5}"/>
                </a:ext>
              </a:extLst>
            </p:cNvPr>
            <p:cNvSpPr txBox="1"/>
            <p:nvPr/>
          </p:nvSpPr>
          <p:spPr>
            <a:xfrm>
              <a:off x="6944592" y="2245092"/>
              <a:ext cx="1180875" cy="311319"/>
            </a:xfrm>
            <a:prstGeom prst="rect">
              <a:avLst/>
            </a:prstGeom>
            <a:noFill/>
          </p:spPr>
          <p:txBody>
            <a:bodyPr wrap="square" rtlCol="0">
              <a:spAutoFit/>
            </a:bodyPr>
            <a:lstStyle/>
            <a:p>
              <a:r>
                <a:rPr lang="en-GB" sz="1400" dirty="0">
                  <a:solidFill>
                    <a:srgbClr val="C00000"/>
                  </a:solidFill>
                  <a:latin typeface="Arial" panose="020B0604020202020204" pitchFamily="34" charset="0"/>
                  <a:cs typeface="Arial" panose="020B0604020202020204" pitchFamily="34" charset="0"/>
                </a:rPr>
                <a:t>Skills</a:t>
              </a:r>
            </a:p>
          </p:txBody>
        </p:sp>
        <p:sp>
          <p:nvSpPr>
            <p:cNvPr id="12" name="TextBox 11">
              <a:extLst>
                <a:ext uri="{FF2B5EF4-FFF2-40B4-BE49-F238E27FC236}">
                  <a16:creationId xmlns:a16="http://schemas.microsoft.com/office/drawing/2014/main" id="{D88AED9B-7CF2-44FA-F2EB-7976E55E1005}"/>
                </a:ext>
              </a:extLst>
            </p:cNvPr>
            <p:cNvSpPr txBox="1"/>
            <p:nvPr/>
          </p:nvSpPr>
          <p:spPr>
            <a:xfrm>
              <a:off x="7281552" y="2654307"/>
              <a:ext cx="1180875" cy="311319"/>
            </a:xfrm>
            <a:prstGeom prst="rect">
              <a:avLst/>
            </a:prstGeom>
            <a:noFill/>
          </p:spPr>
          <p:txBody>
            <a:bodyPr wrap="square" rtlCol="0">
              <a:spAutoFit/>
            </a:bodyPr>
            <a:lstStyle/>
            <a:p>
              <a:r>
                <a:rPr lang="en-GB" sz="1400" dirty="0">
                  <a:solidFill>
                    <a:srgbClr val="C00000"/>
                  </a:solidFill>
                  <a:latin typeface="Arial" panose="020B0604020202020204" pitchFamily="34" charset="0"/>
                  <a:cs typeface="Arial" panose="020B0604020202020204" pitchFamily="34" charset="0"/>
                </a:rPr>
                <a:t>Training</a:t>
              </a:r>
            </a:p>
          </p:txBody>
        </p:sp>
        <p:sp>
          <p:nvSpPr>
            <p:cNvPr id="13" name="TextBox 12">
              <a:extLst>
                <a:ext uri="{FF2B5EF4-FFF2-40B4-BE49-F238E27FC236}">
                  <a16:creationId xmlns:a16="http://schemas.microsoft.com/office/drawing/2014/main" id="{D935A31C-89F2-AF8F-3FB7-6AE57A13406A}"/>
                </a:ext>
              </a:extLst>
            </p:cNvPr>
            <p:cNvSpPr txBox="1"/>
            <p:nvPr/>
          </p:nvSpPr>
          <p:spPr>
            <a:xfrm>
              <a:off x="4874666" y="2235560"/>
              <a:ext cx="1872921" cy="311319"/>
            </a:xfrm>
            <a:prstGeom prst="rect">
              <a:avLst/>
            </a:prstGeom>
            <a:noFill/>
          </p:spPr>
          <p:txBody>
            <a:bodyPr wrap="square" rtlCol="0">
              <a:spAutoFit/>
            </a:bodyPr>
            <a:lstStyle/>
            <a:p>
              <a:r>
                <a:rPr lang="en-GB" sz="1400" dirty="0">
                  <a:solidFill>
                    <a:srgbClr val="FF0000"/>
                  </a:solidFill>
                  <a:latin typeface="Arial" panose="020B0604020202020204" pitchFamily="34" charset="0"/>
                  <a:cs typeface="Arial" panose="020B0604020202020204" pitchFamily="34" charset="0"/>
                </a:rPr>
                <a:t>Packaging</a:t>
              </a:r>
            </a:p>
          </p:txBody>
        </p:sp>
        <p:sp>
          <p:nvSpPr>
            <p:cNvPr id="14" name="TextBox 13">
              <a:extLst>
                <a:ext uri="{FF2B5EF4-FFF2-40B4-BE49-F238E27FC236}">
                  <a16:creationId xmlns:a16="http://schemas.microsoft.com/office/drawing/2014/main" id="{578FF135-31C7-FB92-1AE9-2035C5E645F0}"/>
                </a:ext>
              </a:extLst>
            </p:cNvPr>
            <p:cNvSpPr txBox="1"/>
            <p:nvPr/>
          </p:nvSpPr>
          <p:spPr>
            <a:xfrm>
              <a:off x="1610679" y="4674000"/>
              <a:ext cx="2847821" cy="311319"/>
            </a:xfrm>
            <a:prstGeom prst="rect">
              <a:avLst/>
            </a:prstGeom>
            <a:noFill/>
          </p:spPr>
          <p:txBody>
            <a:bodyPr wrap="square" rtlCol="0">
              <a:spAutoFit/>
            </a:bodyPr>
            <a:lstStyle/>
            <a:p>
              <a:r>
                <a:rPr lang="en-GB" sz="1400" dirty="0">
                  <a:solidFill>
                    <a:srgbClr val="7030A0"/>
                  </a:solidFill>
                  <a:latin typeface="Arial" panose="020B0604020202020204" pitchFamily="34" charset="0"/>
                  <a:cs typeface="Arial" panose="020B0604020202020204" pitchFamily="34" charset="0"/>
                </a:rPr>
                <a:t>Sustainable Materials</a:t>
              </a:r>
            </a:p>
          </p:txBody>
        </p:sp>
        <p:sp>
          <p:nvSpPr>
            <p:cNvPr id="15" name="TextBox 14">
              <a:extLst>
                <a:ext uri="{FF2B5EF4-FFF2-40B4-BE49-F238E27FC236}">
                  <a16:creationId xmlns:a16="http://schemas.microsoft.com/office/drawing/2014/main" id="{1B320F0B-2490-6A0B-4D7C-5D11FE080AFA}"/>
                </a:ext>
              </a:extLst>
            </p:cNvPr>
            <p:cNvSpPr txBox="1"/>
            <p:nvPr/>
          </p:nvSpPr>
          <p:spPr>
            <a:xfrm>
              <a:off x="3128398" y="4238405"/>
              <a:ext cx="2847821" cy="311319"/>
            </a:xfrm>
            <a:prstGeom prst="rect">
              <a:avLst/>
            </a:prstGeom>
            <a:noFill/>
          </p:spPr>
          <p:txBody>
            <a:bodyPr wrap="square" rtlCol="0">
              <a:spAutoFit/>
            </a:bodyPr>
            <a:lstStyle/>
            <a:p>
              <a:r>
                <a:rPr lang="en-GB" sz="1400" dirty="0">
                  <a:solidFill>
                    <a:srgbClr val="7030A0"/>
                  </a:solidFill>
                  <a:latin typeface="Arial" panose="020B0604020202020204" pitchFamily="34" charset="0"/>
                  <a:cs typeface="Arial" panose="020B0604020202020204" pitchFamily="34" charset="0"/>
                </a:rPr>
                <a:t>Flowers</a:t>
              </a:r>
            </a:p>
          </p:txBody>
        </p:sp>
        <p:sp>
          <p:nvSpPr>
            <p:cNvPr id="16" name="TextBox 15">
              <a:extLst>
                <a:ext uri="{FF2B5EF4-FFF2-40B4-BE49-F238E27FC236}">
                  <a16:creationId xmlns:a16="http://schemas.microsoft.com/office/drawing/2014/main" id="{83BF5AB2-9D20-13D8-B175-93BBC3DAF22C}"/>
                </a:ext>
              </a:extLst>
            </p:cNvPr>
            <p:cNvSpPr txBox="1"/>
            <p:nvPr/>
          </p:nvSpPr>
          <p:spPr>
            <a:xfrm>
              <a:off x="5135544" y="3833430"/>
              <a:ext cx="1733351" cy="311319"/>
            </a:xfrm>
            <a:prstGeom prst="rect">
              <a:avLst/>
            </a:prstGeom>
            <a:noFill/>
          </p:spPr>
          <p:txBody>
            <a:bodyPr wrap="square" rtlCol="0">
              <a:spAutoFit/>
            </a:bodyPr>
            <a:lstStyle/>
            <a:p>
              <a:r>
                <a:rPr lang="en-GB" sz="1400" dirty="0">
                  <a:solidFill>
                    <a:srgbClr val="00B0F0"/>
                  </a:solidFill>
                  <a:latin typeface="Arial" panose="020B0604020202020204" pitchFamily="34" charset="0"/>
                  <a:cs typeface="Arial" panose="020B0604020202020204" pitchFamily="34" charset="0"/>
                </a:rPr>
                <a:t>Poor website</a:t>
              </a:r>
            </a:p>
          </p:txBody>
        </p:sp>
        <p:sp>
          <p:nvSpPr>
            <p:cNvPr id="17" name="TextBox 16">
              <a:extLst>
                <a:ext uri="{FF2B5EF4-FFF2-40B4-BE49-F238E27FC236}">
                  <a16:creationId xmlns:a16="http://schemas.microsoft.com/office/drawing/2014/main" id="{415C99E2-8176-3B26-5A4D-47DA34E7F2D5}"/>
                </a:ext>
              </a:extLst>
            </p:cNvPr>
            <p:cNvSpPr txBox="1"/>
            <p:nvPr/>
          </p:nvSpPr>
          <p:spPr>
            <a:xfrm>
              <a:off x="3949717" y="4675770"/>
              <a:ext cx="2032939" cy="307777"/>
            </a:xfrm>
            <a:prstGeom prst="rect">
              <a:avLst/>
            </a:prstGeom>
            <a:noFill/>
          </p:spPr>
          <p:txBody>
            <a:bodyPr wrap="square" rtlCol="0">
              <a:spAutoFit/>
            </a:bodyPr>
            <a:lstStyle/>
            <a:p>
              <a:r>
                <a:rPr lang="en-GB" sz="1400" dirty="0">
                  <a:solidFill>
                    <a:srgbClr val="00B0F0"/>
                  </a:solidFill>
                  <a:latin typeface="Arial" panose="020B0604020202020204" pitchFamily="34" charset="0"/>
                  <a:cs typeface="Arial" panose="020B0604020202020204" pitchFamily="34" charset="0"/>
                </a:rPr>
                <a:t>Feedback Limited</a:t>
              </a:r>
            </a:p>
          </p:txBody>
        </p:sp>
        <p:sp>
          <p:nvSpPr>
            <p:cNvPr id="18" name="TextBox 17">
              <a:extLst>
                <a:ext uri="{FF2B5EF4-FFF2-40B4-BE49-F238E27FC236}">
                  <a16:creationId xmlns:a16="http://schemas.microsoft.com/office/drawing/2014/main" id="{5AED48E0-19BD-833E-4371-804D06D35962}"/>
                </a:ext>
              </a:extLst>
            </p:cNvPr>
            <p:cNvSpPr txBox="1"/>
            <p:nvPr/>
          </p:nvSpPr>
          <p:spPr>
            <a:xfrm>
              <a:off x="4758088" y="4259756"/>
              <a:ext cx="1733351" cy="311319"/>
            </a:xfrm>
            <a:prstGeom prst="rect">
              <a:avLst/>
            </a:prstGeom>
            <a:noFill/>
          </p:spPr>
          <p:txBody>
            <a:bodyPr wrap="square" rtlCol="0">
              <a:spAutoFit/>
            </a:bodyPr>
            <a:lstStyle/>
            <a:p>
              <a:r>
                <a:rPr lang="en-GB" sz="1400" dirty="0">
                  <a:solidFill>
                    <a:srgbClr val="00B0F0"/>
                  </a:solidFill>
                  <a:latin typeface="Arial" panose="020B0604020202020204" pitchFamily="34" charset="0"/>
                  <a:cs typeface="Arial" panose="020B0604020202020204" pitchFamily="34" charset="0"/>
                </a:rPr>
                <a:t>30% decline</a:t>
              </a:r>
            </a:p>
          </p:txBody>
        </p:sp>
        <p:sp>
          <p:nvSpPr>
            <p:cNvPr id="19" name="TextBox 18">
              <a:extLst>
                <a:ext uri="{FF2B5EF4-FFF2-40B4-BE49-F238E27FC236}">
                  <a16:creationId xmlns:a16="http://schemas.microsoft.com/office/drawing/2014/main" id="{636BC42C-7550-DA80-B2F3-CF22BF6DBBE3}"/>
                </a:ext>
              </a:extLst>
            </p:cNvPr>
            <p:cNvSpPr txBox="1"/>
            <p:nvPr/>
          </p:nvSpPr>
          <p:spPr>
            <a:xfrm>
              <a:off x="7291069" y="3838717"/>
              <a:ext cx="1733351" cy="311319"/>
            </a:xfrm>
            <a:prstGeom prst="rect">
              <a:avLst/>
            </a:prstGeom>
            <a:noFill/>
          </p:spPr>
          <p:txBody>
            <a:bodyPr wrap="square" rtlCol="0">
              <a:spAutoFit/>
            </a:bodyPr>
            <a:lstStyle/>
            <a:p>
              <a:r>
                <a:rPr lang="en-GB" sz="1400" dirty="0">
                  <a:solidFill>
                    <a:srgbClr val="00B050"/>
                  </a:solidFill>
                  <a:latin typeface="Arial" panose="020B0604020202020204" pitchFamily="34" charset="0"/>
                  <a:cs typeface="Arial" panose="020B0604020202020204" pitchFamily="34" charset="0"/>
                </a:rPr>
                <a:t>Inflation</a:t>
              </a:r>
            </a:p>
          </p:txBody>
        </p:sp>
        <p:sp>
          <p:nvSpPr>
            <p:cNvPr id="20" name="TextBox 19">
              <a:extLst>
                <a:ext uri="{FF2B5EF4-FFF2-40B4-BE49-F238E27FC236}">
                  <a16:creationId xmlns:a16="http://schemas.microsoft.com/office/drawing/2014/main" id="{0C110CF5-1829-C2CC-76C4-48700BC7BFB9}"/>
                </a:ext>
              </a:extLst>
            </p:cNvPr>
            <p:cNvSpPr txBox="1"/>
            <p:nvPr/>
          </p:nvSpPr>
          <p:spPr>
            <a:xfrm>
              <a:off x="6215783" y="4246704"/>
              <a:ext cx="2364035" cy="311319"/>
            </a:xfrm>
            <a:prstGeom prst="rect">
              <a:avLst/>
            </a:prstGeom>
            <a:noFill/>
          </p:spPr>
          <p:txBody>
            <a:bodyPr wrap="square" rtlCol="0">
              <a:spAutoFit/>
            </a:bodyPr>
            <a:lstStyle/>
            <a:p>
              <a:r>
                <a:rPr lang="en-GB" sz="1400" dirty="0">
                  <a:solidFill>
                    <a:srgbClr val="00B050"/>
                  </a:solidFill>
                  <a:latin typeface="Arial" panose="020B0604020202020204" pitchFamily="34" charset="0"/>
                  <a:cs typeface="Arial" panose="020B0604020202020204" pitchFamily="34" charset="0"/>
                </a:rPr>
                <a:t>Decline in footfall</a:t>
              </a:r>
            </a:p>
          </p:txBody>
        </p:sp>
        <p:sp>
          <p:nvSpPr>
            <p:cNvPr id="21" name="TextBox 20">
              <a:extLst>
                <a:ext uri="{FF2B5EF4-FFF2-40B4-BE49-F238E27FC236}">
                  <a16:creationId xmlns:a16="http://schemas.microsoft.com/office/drawing/2014/main" id="{C94CD6FA-2653-9C9E-DD01-F6CDAF7EC028}"/>
                </a:ext>
              </a:extLst>
            </p:cNvPr>
            <p:cNvSpPr txBox="1"/>
            <p:nvPr/>
          </p:nvSpPr>
          <p:spPr>
            <a:xfrm>
              <a:off x="6126894" y="4672228"/>
              <a:ext cx="1733351" cy="311319"/>
            </a:xfrm>
            <a:prstGeom prst="rect">
              <a:avLst/>
            </a:prstGeom>
            <a:noFill/>
          </p:spPr>
          <p:txBody>
            <a:bodyPr wrap="square" rtlCol="0">
              <a:spAutoFit/>
            </a:bodyPr>
            <a:lstStyle/>
            <a:p>
              <a:r>
                <a:rPr lang="en-GB" sz="1400" dirty="0">
                  <a:solidFill>
                    <a:srgbClr val="00B050"/>
                  </a:solidFill>
                  <a:latin typeface="Arial" panose="020B0604020202020204" pitchFamily="34" charset="0"/>
                  <a:cs typeface="Arial" panose="020B0604020202020204" pitchFamily="34" charset="0"/>
                </a:rPr>
                <a:t>Supply chain</a:t>
              </a:r>
            </a:p>
          </p:txBody>
        </p:sp>
      </p:grpSp>
      <p:sp>
        <p:nvSpPr>
          <p:cNvPr id="24" name="TextBox 23">
            <a:extLst>
              <a:ext uri="{FF2B5EF4-FFF2-40B4-BE49-F238E27FC236}">
                <a16:creationId xmlns:a16="http://schemas.microsoft.com/office/drawing/2014/main" id="{2AC92026-B299-BE71-FAEB-4F1E93A5D404}"/>
              </a:ext>
            </a:extLst>
          </p:cNvPr>
          <p:cNvSpPr txBox="1"/>
          <p:nvPr/>
        </p:nvSpPr>
        <p:spPr>
          <a:xfrm>
            <a:off x="372618" y="281678"/>
            <a:ext cx="9612630" cy="523220"/>
          </a:xfrm>
          <a:prstGeom prst="rect">
            <a:avLst/>
          </a:prstGeom>
          <a:noFill/>
        </p:spPr>
        <p:txBody>
          <a:bodyPr wrap="square">
            <a:spAutoFit/>
          </a:bodyPr>
          <a:lstStyle/>
          <a:p>
            <a:r>
              <a:rPr lang="en-GB" sz="2800" dirty="0">
                <a:solidFill>
                  <a:schemeClr val="accent1">
                    <a:lumMod val="75000"/>
                  </a:schemeClr>
                </a:solidFill>
                <a:latin typeface="Aptos" panose="020B0004020202020204" pitchFamily="34" charset="0"/>
                <a:ea typeface="+mj-ea"/>
                <a:cs typeface="+mj-cs"/>
              </a:rPr>
              <a:t>Fishbone diagram on Green Heaven florist…</a:t>
            </a:r>
          </a:p>
        </p:txBody>
      </p:sp>
      <p:sp>
        <p:nvSpPr>
          <p:cNvPr id="3" name="Oval 2">
            <a:extLst>
              <a:ext uri="{FF2B5EF4-FFF2-40B4-BE49-F238E27FC236}">
                <a16:creationId xmlns:a16="http://schemas.microsoft.com/office/drawing/2014/main" id="{E75F6697-B0C0-40E9-37EF-5590CE0FF85E}"/>
              </a:ext>
            </a:extLst>
          </p:cNvPr>
          <p:cNvSpPr/>
          <p:nvPr/>
        </p:nvSpPr>
        <p:spPr>
          <a:xfrm>
            <a:off x="9468465" y="2986048"/>
            <a:ext cx="1728440" cy="847382"/>
          </a:xfrm>
          <a:prstGeom prst="ellipse">
            <a:avLst/>
          </a:prstGeom>
          <a:solidFill>
            <a:srgbClr val="77777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98AAA46D-9836-4FF3-4827-BD63397E7096}"/>
              </a:ext>
            </a:extLst>
          </p:cNvPr>
          <p:cNvSpPr txBox="1"/>
          <p:nvPr/>
        </p:nvSpPr>
        <p:spPr>
          <a:xfrm>
            <a:off x="9625781" y="3205316"/>
            <a:ext cx="1728440" cy="707886"/>
          </a:xfrm>
          <a:prstGeom prst="rect">
            <a:avLst/>
          </a:prstGeom>
          <a:noFill/>
        </p:spPr>
        <p:txBody>
          <a:bodyPr wrap="square" rtlCol="0">
            <a:spAutoFit/>
          </a:bodyPr>
          <a:lstStyle/>
          <a:p>
            <a:r>
              <a:rPr lang="en-GB" sz="2000" dirty="0">
                <a:solidFill>
                  <a:schemeClr val="bg1"/>
                </a:solidFill>
                <a:latin typeface="Aptos" panose="020B0004020202020204" pitchFamily="34" charset="0"/>
              </a:rPr>
              <a:t>Decline in Sales</a:t>
            </a:r>
          </a:p>
        </p:txBody>
      </p:sp>
    </p:spTree>
    <p:extLst>
      <p:ext uri="{BB962C8B-B14F-4D97-AF65-F5344CB8AC3E}">
        <p14:creationId xmlns:p14="http://schemas.microsoft.com/office/powerpoint/2010/main" val="1339050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B32C1-F414-C334-3CBE-129B0C3735C2}"/>
              </a:ext>
            </a:extLst>
          </p:cNvPr>
          <p:cNvSpPr txBox="1">
            <a:spLocks/>
          </p:cNvSpPr>
          <p:nvPr/>
        </p:nvSpPr>
        <p:spPr>
          <a:xfrm>
            <a:off x="376012" y="455923"/>
            <a:ext cx="7360228" cy="1012393"/>
          </a:xfrm>
          <a:prstGeom prst="rect">
            <a:avLst/>
          </a:prstGeom>
        </p:spPr>
        <p:txBody>
          <a:bodyPr rtlCol="0">
            <a:noAutofit/>
          </a:bodyPr>
          <a:lstStyle>
            <a:lvl1pPr algn="l" defTabSz="914400" rtl="0" eaLnBrk="1" latinLnBrk="0" hangingPunct="1">
              <a:lnSpc>
                <a:spcPct val="90000"/>
              </a:lnSpc>
              <a:spcBef>
                <a:spcPct val="0"/>
              </a:spcBef>
              <a:buNone/>
              <a:defRPr sz="3600" kern="1200">
                <a:solidFill>
                  <a:schemeClr val="accent1">
                    <a:lumMod val="75000"/>
                  </a:schemeClr>
                </a:solidFill>
                <a:latin typeface="+mj-lt"/>
                <a:ea typeface="+mj-ea"/>
                <a:cs typeface="+mj-cs"/>
              </a:defRPr>
            </a:lvl1pPr>
          </a:lstStyle>
          <a:p>
            <a:r>
              <a:rPr lang="en-GB" sz="4400" dirty="0">
                <a:latin typeface="Aptos" panose="020B0004020202020204" pitchFamily="34" charset="0"/>
              </a:rPr>
              <a:t>Key Findings… </a:t>
            </a:r>
          </a:p>
        </p:txBody>
      </p:sp>
      <p:sp>
        <p:nvSpPr>
          <p:cNvPr id="3" name="TextBox 2">
            <a:extLst>
              <a:ext uri="{FF2B5EF4-FFF2-40B4-BE49-F238E27FC236}">
                <a16:creationId xmlns:a16="http://schemas.microsoft.com/office/drawing/2014/main" id="{B26E61B7-0576-0D9D-68D2-6C0CDD823603}"/>
              </a:ext>
            </a:extLst>
          </p:cNvPr>
          <p:cNvSpPr txBox="1"/>
          <p:nvPr/>
        </p:nvSpPr>
        <p:spPr>
          <a:xfrm>
            <a:off x="832104" y="1700784"/>
            <a:ext cx="7251192" cy="646331"/>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ptos" panose="020B0004020202020204" pitchFamily="34" charset="0"/>
              </a:rPr>
              <a:t>Key finding 1 – Decline in store sales and footfall due to less customers as they are prefer to shop online</a:t>
            </a:r>
          </a:p>
        </p:txBody>
      </p:sp>
      <p:sp>
        <p:nvSpPr>
          <p:cNvPr id="5" name="TextBox 4">
            <a:extLst>
              <a:ext uri="{FF2B5EF4-FFF2-40B4-BE49-F238E27FC236}">
                <a16:creationId xmlns:a16="http://schemas.microsoft.com/office/drawing/2014/main" id="{ED5EC75D-F6FF-BF8C-D019-21AE8033A8C7}"/>
              </a:ext>
            </a:extLst>
          </p:cNvPr>
          <p:cNvSpPr txBox="1"/>
          <p:nvPr/>
        </p:nvSpPr>
        <p:spPr>
          <a:xfrm>
            <a:off x="832104" y="2453612"/>
            <a:ext cx="6103620" cy="1200329"/>
          </a:xfrm>
          <a:prstGeom prst="rect">
            <a:avLst/>
          </a:prstGeom>
          <a:noFill/>
        </p:spPr>
        <p:txBody>
          <a:bodyPr wrap="square">
            <a:spAutoFit/>
          </a:bodyPr>
          <a:lstStyle/>
          <a:p>
            <a:pPr marL="285750" indent="-285750">
              <a:buFont typeface="Arial" panose="020B0604020202020204" pitchFamily="34" charset="0"/>
              <a:buChar char="•"/>
            </a:pPr>
            <a:r>
              <a:rPr lang="en-GB" dirty="0">
                <a:latin typeface="Aptos" panose="020B0004020202020204" pitchFamily="34" charset="0"/>
              </a:rPr>
              <a:t>Key finding 2 – Technology weakness with outdated website and lack of social media presence means sale numbers are reduced as Priya and Liam are having to rely on word of mouth and loyal customers</a:t>
            </a:r>
          </a:p>
        </p:txBody>
      </p:sp>
      <p:sp>
        <p:nvSpPr>
          <p:cNvPr id="6" name="TextBox 5">
            <a:extLst>
              <a:ext uri="{FF2B5EF4-FFF2-40B4-BE49-F238E27FC236}">
                <a16:creationId xmlns:a16="http://schemas.microsoft.com/office/drawing/2014/main" id="{BA3CC80C-381E-6FF7-0C40-08871F3253AD}"/>
              </a:ext>
            </a:extLst>
          </p:cNvPr>
          <p:cNvSpPr txBox="1"/>
          <p:nvPr/>
        </p:nvSpPr>
        <p:spPr>
          <a:xfrm>
            <a:off x="832104" y="3713081"/>
            <a:ext cx="6103620" cy="923330"/>
          </a:xfrm>
          <a:prstGeom prst="rect">
            <a:avLst/>
          </a:prstGeom>
          <a:noFill/>
        </p:spPr>
        <p:txBody>
          <a:bodyPr wrap="square">
            <a:spAutoFit/>
          </a:bodyPr>
          <a:lstStyle/>
          <a:p>
            <a:pPr marL="285750" indent="-285750">
              <a:buFont typeface="Arial" panose="020B0604020202020204" pitchFamily="34" charset="0"/>
              <a:buChar char="•"/>
            </a:pPr>
            <a:r>
              <a:rPr lang="en-GB" dirty="0">
                <a:latin typeface="Aptos" panose="020B0004020202020204" pitchFamily="34" charset="0"/>
              </a:rPr>
              <a:t>Key finding 3 – Rising costs of materials, inflation and supplies. Especially as Liam and Priya provide a niche service with sustainable package etc</a:t>
            </a:r>
          </a:p>
        </p:txBody>
      </p:sp>
      <p:sp>
        <p:nvSpPr>
          <p:cNvPr id="7" name="TextBox 6">
            <a:extLst>
              <a:ext uri="{FF2B5EF4-FFF2-40B4-BE49-F238E27FC236}">
                <a16:creationId xmlns:a16="http://schemas.microsoft.com/office/drawing/2014/main" id="{2B055D93-FBA2-A820-F867-FF3F4268DAC3}"/>
              </a:ext>
            </a:extLst>
          </p:cNvPr>
          <p:cNvSpPr txBox="1"/>
          <p:nvPr/>
        </p:nvSpPr>
        <p:spPr>
          <a:xfrm>
            <a:off x="832104" y="4695551"/>
            <a:ext cx="6103620" cy="1200329"/>
          </a:xfrm>
          <a:prstGeom prst="rect">
            <a:avLst/>
          </a:prstGeom>
          <a:noFill/>
        </p:spPr>
        <p:txBody>
          <a:bodyPr wrap="square">
            <a:spAutoFit/>
          </a:bodyPr>
          <a:lstStyle/>
          <a:p>
            <a:pPr marL="285750" indent="-285750">
              <a:buFont typeface="Arial" panose="020B0604020202020204" pitchFamily="34" charset="0"/>
              <a:buChar char="•"/>
            </a:pPr>
            <a:r>
              <a:rPr lang="en-GB" dirty="0">
                <a:latin typeface="Aptos" panose="020B0004020202020204" pitchFamily="34" charset="0"/>
              </a:rPr>
              <a:t>Key finding 4 – Competition from the two new shops. One has a trendy Instagram branding to attract customers. The 2</a:t>
            </a:r>
            <a:r>
              <a:rPr lang="en-GB" baseline="30000" dirty="0">
                <a:latin typeface="Aptos" panose="020B0004020202020204" pitchFamily="34" charset="0"/>
              </a:rPr>
              <a:t>nd</a:t>
            </a:r>
            <a:r>
              <a:rPr lang="en-GB" dirty="0">
                <a:latin typeface="Aptos" panose="020B0004020202020204" pitchFamily="34" charset="0"/>
              </a:rPr>
              <a:t> is a national chain where they can provide cheaper prices </a:t>
            </a:r>
          </a:p>
        </p:txBody>
      </p:sp>
      <p:pic>
        <p:nvPicPr>
          <p:cNvPr id="9" name="Picture 8" descr="Head outline and magnifying glass">
            <a:extLst>
              <a:ext uri="{FF2B5EF4-FFF2-40B4-BE49-F238E27FC236}">
                <a16:creationId xmlns:a16="http://schemas.microsoft.com/office/drawing/2014/main" id="{C26B977F-9EE3-E473-36E4-BBA2DA2D3AA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083296" y="2453612"/>
            <a:ext cx="3076956" cy="2051304"/>
          </a:xfrm>
          <a:prstGeom prst="rect">
            <a:avLst/>
          </a:prstGeom>
          <a:ln>
            <a:noFill/>
          </a:ln>
          <a:effectLst>
            <a:outerShdw blurRad="50800" dist="38100" dir="2700000" algn="tl" rotWithShape="0">
              <a:prstClr val="black">
                <a:alpha val="40000"/>
              </a:prstClr>
            </a:outerShdw>
            <a:softEdge rad="112500"/>
          </a:effectLst>
        </p:spPr>
      </p:pic>
    </p:spTree>
    <p:extLst>
      <p:ext uri="{BB962C8B-B14F-4D97-AF65-F5344CB8AC3E}">
        <p14:creationId xmlns:p14="http://schemas.microsoft.com/office/powerpoint/2010/main" val="23260908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9436" y="155862"/>
            <a:ext cx="7360228" cy="1012393"/>
          </a:xfrm>
        </p:spPr>
        <p:txBody>
          <a:bodyPr rtlCol="0">
            <a:noAutofit/>
          </a:bodyPr>
          <a:lstStyle/>
          <a:p>
            <a:pPr rtl="0"/>
            <a:r>
              <a:rPr lang="en-GB" sz="4400" dirty="0">
                <a:latin typeface="Aptos" panose="020B0004020202020204" pitchFamily="34" charset="0"/>
              </a:rPr>
              <a:t>References … </a:t>
            </a:r>
          </a:p>
        </p:txBody>
      </p:sp>
      <p:sp>
        <p:nvSpPr>
          <p:cNvPr id="6" name="TextBox 5">
            <a:extLst>
              <a:ext uri="{FF2B5EF4-FFF2-40B4-BE49-F238E27FC236}">
                <a16:creationId xmlns:a16="http://schemas.microsoft.com/office/drawing/2014/main" id="{4390888A-D7B8-8D62-FB59-20FEE0F83419}"/>
              </a:ext>
            </a:extLst>
          </p:cNvPr>
          <p:cNvSpPr txBox="1"/>
          <p:nvPr/>
        </p:nvSpPr>
        <p:spPr>
          <a:xfrm>
            <a:off x="470186" y="1320076"/>
            <a:ext cx="10658061" cy="646331"/>
          </a:xfrm>
          <a:prstGeom prst="rect">
            <a:avLst/>
          </a:prstGeom>
          <a:noFill/>
        </p:spPr>
        <p:txBody>
          <a:bodyPr wrap="square">
            <a:spAutoFit/>
          </a:bodyPr>
          <a:lstStyle/>
          <a:p>
            <a:r>
              <a:rPr lang="en-GB" dirty="0"/>
              <a:t>Paradies, M. (2020) </a:t>
            </a:r>
            <a:r>
              <a:rPr lang="en-GB" i="1" dirty="0"/>
              <a:t>Fishbone Diagram Root Cause Analysis – Pros &amp; Cons</a:t>
            </a:r>
            <a:r>
              <a:rPr lang="en-GB" dirty="0"/>
              <a:t>. Taproot. Available at: </a:t>
            </a:r>
            <a:r>
              <a:rPr lang="en-GB" dirty="0">
                <a:hlinkClick r:id="rId3"/>
              </a:rPr>
              <a:t>https://taproot.com/fishbone-diagram-root-cause-analysis-pros-cons/</a:t>
            </a:r>
            <a:r>
              <a:rPr lang="en-GB" dirty="0"/>
              <a:t> (Accessed:  29</a:t>
            </a:r>
            <a:r>
              <a:rPr lang="en-GB" baseline="30000" dirty="0"/>
              <a:t>th</a:t>
            </a:r>
            <a:r>
              <a:rPr lang="en-GB" dirty="0"/>
              <a:t> September 2025).</a:t>
            </a:r>
          </a:p>
        </p:txBody>
      </p:sp>
      <p:sp>
        <p:nvSpPr>
          <p:cNvPr id="10" name="TextBox 9">
            <a:extLst>
              <a:ext uri="{FF2B5EF4-FFF2-40B4-BE49-F238E27FC236}">
                <a16:creationId xmlns:a16="http://schemas.microsoft.com/office/drawing/2014/main" id="{CD81BEAC-ED76-8CAA-A5CE-AFDB2316BD2A}"/>
              </a:ext>
            </a:extLst>
          </p:cNvPr>
          <p:cNvSpPr txBox="1"/>
          <p:nvPr/>
        </p:nvSpPr>
        <p:spPr>
          <a:xfrm>
            <a:off x="470186" y="1829567"/>
            <a:ext cx="10310590" cy="1200329"/>
          </a:xfrm>
          <a:prstGeom prst="rect">
            <a:avLst/>
          </a:prstGeom>
          <a:noFill/>
        </p:spPr>
        <p:txBody>
          <a:bodyPr wrap="square">
            <a:spAutoFit/>
          </a:bodyPr>
          <a:lstStyle/>
          <a:p>
            <a:br>
              <a:rPr lang="en-GB" dirty="0"/>
            </a:br>
            <a:r>
              <a:rPr lang="en-GB" dirty="0"/>
              <a:t>Professional </a:t>
            </a:r>
            <a:r>
              <a:rPr lang="en-GB" dirty="0" err="1"/>
              <a:t>Academy,</a:t>
            </a:r>
            <a:r>
              <a:rPr lang="en-GB" i="1" dirty="0" err="1"/>
              <a:t>Marketing</a:t>
            </a:r>
            <a:r>
              <a:rPr lang="en-GB" i="1" dirty="0"/>
              <a:t> Theories – PESTEL Analysis</a:t>
            </a:r>
            <a:r>
              <a:rPr lang="en-GB" dirty="0"/>
              <a:t>. Available at: </a:t>
            </a:r>
            <a:r>
              <a:rPr lang="en-GB" dirty="0">
                <a:hlinkClick r:id="rId4"/>
              </a:rPr>
              <a:t>https://www.professionalacademy.com/blogs/marketing-theories-pestel-analysis/</a:t>
            </a:r>
            <a:r>
              <a:rPr lang="en-GB" dirty="0"/>
              <a:t> (Accessed: 29</a:t>
            </a:r>
            <a:r>
              <a:rPr lang="en-GB" baseline="30000" dirty="0"/>
              <a:t>th</a:t>
            </a:r>
            <a:r>
              <a:rPr lang="en-GB" dirty="0"/>
              <a:t> September 2025)</a:t>
            </a:r>
          </a:p>
        </p:txBody>
      </p:sp>
      <p:sp>
        <p:nvSpPr>
          <p:cNvPr id="13" name="TextBox 12">
            <a:extLst>
              <a:ext uri="{FF2B5EF4-FFF2-40B4-BE49-F238E27FC236}">
                <a16:creationId xmlns:a16="http://schemas.microsoft.com/office/drawing/2014/main" id="{FF0A58E1-1EC5-93FA-F988-EE1A48490965}"/>
              </a:ext>
            </a:extLst>
          </p:cNvPr>
          <p:cNvSpPr txBox="1"/>
          <p:nvPr/>
        </p:nvSpPr>
        <p:spPr>
          <a:xfrm>
            <a:off x="404810" y="3105834"/>
            <a:ext cx="10788811" cy="923330"/>
          </a:xfrm>
          <a:prstGeom prst="rect">
            <a:avLst/>
          </a:prstGeom>
          <a:noFill/>
        </p:spPr>
        <p:txBody>
          <a:bodyPr wrap="square">
            <a:spAutoFit/>
          </a:bodyPr>
          <a:lstStyle/>
          <a:p>
            <a:r>
              <a:rPr lang="en-GB" dirty="0"/>
              <a:t>de Bruin, L. (2016) </a:t>
            </a:r>
            <a:r>
              <a:rPr lang="en-GB" i="1" dirty="0"/>
              <a:t>Scanning the Environment: PESTEL Analysis</a:t>
            </a:r>
            <a:r>
              <a:rPr lang="en-GB" dirty="0"/>
              <a:t>. , (no date) Business-to-you.com. Available at: </a:t>
            </a:r>
            <a:r>
              <a:rPr lang="en-GB" dirty="0">
                <a:hlinkClick r:id="rId5"/>
              </a:rPr>
              <a:t>https://www.business-to-you.com/scanning-the-environment-pestel-analysis/</a:t>
            </a:r>
            <a:r>
              <a:rPr lang="en-GB" dirty="0"/>
              <a:t> (Accessed: 29</a:t>
            </a:r>
            <a:r>
              <a:rPr lang="en-GB" baseline="30000" dirty="0"/>
              <a:t>th</a:t>
            </a:r>
            <a:r>
              <a:rPr lang="en-GB" dirty="0"/>
              <a:t> September 2025)</a:t>
            </a:r>
          </a:p>
        </p:txBody>
      </p:sp>
      <p:sp>
        <p:nvSpPr>
          <p:cNvPr id="15" name="TextBox 14">
            <a:extLst>
              <a:ext uri="{FF2B5EF4-FFF2-40B4-BE49-F238E27FC236}">
                <a16:creationId xmlns:a16="http://schemas.microsoft.com/office/drawing/2014/main" id="{A3BF9960-AD41-06D6-D6B8-6A0A891D81C1}"/>
              </a:ext>
            </a:extLst>
          </p:cNvPr>
          <p:cNvSpPr txBox="1"/>
          <p:nvPr/>
        </p:nvSpPr>
        <p:spPr>
          <a:xfrm>
            <a:off x="404810" y="3968262"/>
            <a:ext cx="10520902" cy="1200329"/>
          </a:xfrm>
          <a:prstGeom prst="rect">
            <a:avLst/>
          </a:prstGeom>
          <a:noFill/>
        </p:spPr>
        <p:txBody>
          <a:bodyPr wrap="square">
            <a:spAutoFit/>
          </a:bodyPr>
          <a:lstStyle/>
          <a:p>
            <a:br>
              <a:rPr lang="en-GB" dirty="0"/>
            </a:br>
            <a:r>
              <a:rPr lang="en-GB" dirty="0"/>
              <a:t>Department for International Development (2014) </a:t>
            </a:r>
            <a:r>
              <a:rPr lang="en-GB" i="1" dirty="0"/>
              <a:t>Political Economy Analysis –</a:t>
            </a:r>
            <a:r>
              <a:rPr lang="en-GB" dirty="0"/>
              <a:t> Available at: https://assets.publishing.service.gov.uk/media/5a81b94fe5274a2e8ab55843/Tool_3.pdf (Accessed: 01 October 2025)</a:t>
            </a:r>
          </a:p>
        </p:txBody>
      </p:sp>
    </p:spTree>
    <p:extLst>
      <p:ext uri="{BB962C8B-B14F-4D97-AF65-F5344CB8AC3E}">
        <p14:creationId xmlns:p14="http://schemas.microsoft.com/office/powerpoint/2010/main" val="1543295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3808004-1D59-B5A6-F3E6-26BCD3AE28C9}"/>
              </a:ext>
            </a:extLst>
          </p:cNvPr>
          <p:cNvSpPr txBox="1">
            <a:spLocks/>
          </p:cNvSpPr>
          <p:nvPr/>
        </p:nvSpPr>
        <p:spPr>
          <a:xfrm>
            <a:off x="349268" y="427760"/>
            <a:ext cx="7360228" cy="1012393"/>
          </a:xfrm>
          <a:prstGeom prst="rect">
            <a:avLst/>
          </a:prstGeom>
        </p:spPr>
        <p:txBody>
          <a:bodyPr rtlCol="0">
            <a:noAutofit/>
          </a:bodyPr>
          <a:lstStyle>
            <a:lvl1pPr algn="l" defTabSz="914400" rtl="0" eaLnBrk="1" latinLnBrk="0" hangingPunct="1">
              <a:lnSpc>
                <a:spcPct val="90000"/>
              </a:lnSpc>
              <a:spcBef>
                <a:spcPct val="0"/>
              </a:spcBef>
              <a:buNone/>
              <a:defRPr sz="3600" kern="1200">
                <a:solidFill>
                  <a:schemeClr val="accent1">
                    <a:lumMod val="75000"/>
                  </a:schemeClr>
                </a:solidFill>
                <a:latin typeface="+mj-lt"/>
                <a:ea typeface="+mj-ea"/>
                <a:cs typeface="+mj-cs"/>
              </a:defRPr>
            </a:lvl1pPr>
          </a:lstStyle>
          <a:p>
            <a:r>
              <a:rPr lang="en-GB" sz="4400" dirty="0">
                <a:latin typeface="Aptos" panose="020B0004020202020204" pitchFamily="34" charset="0"/>
              </a:rPr>
              <a:t>References… </a:t>
            </a:r>
          </a:p>
        </p:txBody>
      </p:sp>
      <p:sp>
        <p:nvSpPr>
          <p:cNvPr id="11" name="TextBox 10">
            <a:extLst>
              <a:ext uri="{FF2B5EF4-FFF2-40B4-BE49-F238E27FC236}">
                <a16:creationId xmlns:a16="http://schemas.microsoft.com/office/drawing/2014/main" id="{2F289619-AE96-9C70-3D6D-A674DBD43E04}"/>
              </a:ext>
            </a:extLst>
          </p:cNvPr>
          <p:cNvSpPr txBox="1"/>
          <p:nvPr/>
        </p:nvSpPr>
        <p:spPr>
          <a:xfrm>
            <a:off x="729996" y="4358217"/>
            <a:ext cx="10899648" cy="646331"/>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Uba, CU, (2025) </a:t>
            </a:r>
            <a:r>
              <a:rPr lang="en-GB" i="1" dirty="0">
                <a:latin typeface="Arial" panose="020B0604020202020204" pitchFamily="34" charset="0"/>
                <a:cs typeface="Arial" panose="020B0604020202020204" pitchFamily="34" charset="0"/>
              </a:rPr>
              <a:t>Problem Solving and Decision making, LCLM 4004,</a:t>
            </a:r>
          </a:p>
          <a:p>
            <a:r>
              <a:rPr lang="en-GB" sz="1800" dirty="0">
                <a:latin typeface="Arial" panose="020B0604020202020204" pitchFamily="34" charset="0"/>
                <a:cs typeface="Arial" panose="020B0604020202020204" pitchFamily="34" charset="0"/>
              </a:rPr>
              <a:t>Week 4 – Cause effect (Lecture slides)</a:t>
            </a:r>
          </a:p>
        </p:txBody>
      </p:sp>
      <p:sp>
        <p:nvSpPr>
          <p:cNvPr id="5" name="TextBox 4">
            <a:extLst>
              <a:ext uri="{FF2B5EF4-FFF2-40B4-BE49-F238E27FC236}">
                <a16:creationId xmlns:a16="http://schemas.microsoft.com/office/drawing/2014/main" id="{E1A573EF-997C-4F1A-FE1F-E850B04AFE1E}"/>
              </a:ext>
            </a:extLst>
          </p:cNvPr>
          <p:cNvSpPr txBox="1"/>
          <p:nvPr/>
        </p:nvSpPr>
        <p:spPr>
          <a:xfrm>
            <a:off x="729996" y="1211586"/>
            <a:ext cx="10152888" cy="923330"/>
          </a:xfrm>
          <a:prstGeom prst="rect">
            <a:avLst/>
          </a:prstGeom>
          <a:noFill/>
        </p:spPr>
        <p:txBody>
          <a:bodyPr wrap="square">
            <a:spAutoFit/>
          </a:bodyPr>
          <a:lstStyle/>
          <a:p>
            <a:r>
              <a:rPr lang="en-GB" b="1" dirty="0"/>
              <a:t>East London NHS Foundation Trust, </a:t>
            </a:r>
            <a:r>
              <a:rPr lang="en-GB" i="1" dirty="0"/>
              <a:t>Cause and Effect Diagram (Fish Bone)</a:t>
            </a:r>
            <a:r>
              <a:rPr lang="en-GB" dirty="0"/>
              <a:t>. Available at: </a:t>
            </a:r>
            <a:r>
              <a:rPr lang="en-GB" dirty="0">
                <a:hlinkClick r:id="rId2"/>
              </a:rPr>
              <a:t>https://qi.elft.nhs.uk/resource/cause-and-effect-diagram-fish-bone</a:t>
            </a:r>
            <a:r>
              <a:rPr lang="en-GB" dirty="0"/>
              <a:t> (Accessed: 01 October 2025). </a:t>
            </a:r>
            <a:r>
              <a:rPr lang="en-GB" dirty="0">
                <a:hlinkClick r:id="rId2"/>
              </a:rPr>
              <a:t>[qi.elft.nhs.uk]</a:t>
            </a:r>
            <a:endParaRPr lang="en-GB" dirty="0"/>
          </a:p>
        </p:txBody>
      </p:sp>
      <p:sp>
        <p:nvSpPr>
          <p:cNvPr id="7" name="TextBox 6">
            <a:extLst>
              <a:ext uri="{FF2B5EF4-FFF2-40B4-BE49-F238E27FC236}">
                <a16:creationId xmlns:a16="http://schemas.microsoft.com/office/drawing/2014/main" id="{F4455D63-E4C1-5FC6-5233-67B47FD5A5F4}"/>
              </a:ext>
            </a:extLst>
          </p:cNvPr>
          <p:cNvSpPr txBox="1"/>
          <p:nvPr/>
        </p:nvSpPr>
        <p:spPr>
          <a:xfrm>
            <a:off x="729996" y="2367580"/>
            <a:ext cx="10370820" cy="646331"/>
          </a:xfrm>
          <a:prstGeom prst="rect">
            <a:avLst/>
          </a:prstGeom>
          <a:noFill/>
        </p:spPr>
        <p:txBody>
          <a:bodyPr wrap="square">
            <a:spAutoFit/>
          </a:bodyPr>
          <a:lstStyle/>
          <a:p>
            <a:r>
              <a:rPr lang="en-GB" b="1" dirty="0" err="1"/>
              <a:t>Wwork</a:t>
            </a:r>
            <a:r>
              <a:rPr lang="en-GB" dirty="0"/>
              <a:t> (no date) </a:t>
            </a:r>
            <a:r>
              <a:rPr lang="en-GB" i="1" dirty="0"/>
              <a:t>Cause-Effect Analysis Explained - Problem-Solving Technique</a:t>
            </a:r>
            <a:r>
              <a:rPr lang="en-GB" dirty="0"/>
              <a:t>. Available at: </a:t>
            </a:r>
            <a:r>
              <a:rPr lang="en-GB" dirty="0">
                <a:hlinkClick r:id="rId3"/>
              </a:rPr>
              <a:t>https://www.awork.com/glossary/cause-effect-analysis</a:t>
            </a:r>
            <a:r>
              <a:rPr lang="en-GB" dirty="0"/>
              <a:t> (Accessed: 01 October 2025)</a:t>
            </a:r>
          </a:p>
        </p:txBody>
      </p:sp>
      <p:sp>
        <p:nvSpPr>
          <p:cNvPr id="12" name="TextBox 11">
            <a:extLst>
              <a:ext uri="{FF2B5EF4-FFF2-40B4-BE49-F238E27FC236}">
                <a16:creationId xmlns:a16="http://schemas.microsoft.com/office/drawing/2014/main" id="{D62B9C80-7979-26D1-654B-616F21DC24C8}"/>
              </a:ext>
            </a:extLst>
          </p:cNvPr>
          <p:cNvSpPr txBox="1"/>
          <p:nvPr/>
        </p:nvSpPr>
        <p:spPr>
          <a:xfrm>
            <a:off x="729996" y="3129834"/>
            <a:ext cx="9877044" cy="923330"/>
          </a:xfrm>
          <a:prstGeom prst="rect">
            <a:avLst/>
          </a:prstGeom>
          <a:noFill/>
        </p:spPr>
        <p:txBody>
          <a:bodyPr wrap="square">
            <a:spAutoFit/>
          </a:bodyPr>
          <a:lstStyle/>
          <a:p>
            <a:r>
              <a:rPr lang="en-GB" b="1" dirty="0"/>
              <a:t>Zhou, Y., Wang, </a:t>
            </a:r>
            <a:r>
              <a:rPr lang="en-GB" dirty="0"/>
              <a:t>(2024) ‘Exploring the impact of AI-driven decision support on clinical outcomes, </a:t>
            </a:r>
            <a:r>
              <a:rPr lang="en-GB" i="1" dirty="0"/>
              <a:t>Frontiers in Digital Health.</a:t>
            </a:r>
            <a:r>
              <a:rPr lang="en-GB" dirty="0"/>
              <a:t> Available at: https://pmc.ncbi.nlm.nih.gov/articles/PMC11077513/ (Accessed: 01 October 2025)</a:t>
            </a:r>
          </a:p>
        </p:txBody>
      </p:sp>
      <p:sp>
        <p:nvSpPr>
          <p:cNvPr id="13" name="TextBox 12">
            <a:extLst>
              <a:ext uri="{FF2B5EF4-FFF2-40B4-BE49-F238E27FC236}">
                <a16:creationId xmlns:a16="http://schemas.microsoft.com/office/drawing/2014/main" id="{43A1AF7B-3632-5B91-0FC9-FE80D2D2FDA1}"/>
              </a:ext>
            </a:extLst>
          </p:cNvPr>
          <p:cNvSpPr txBox="1"/>
          <p:nvPr/>
        </p:nvSpPr>
        <p:spPr>
          <a:xfrm>
            <a:off x="729996" y="5144947"/>
            <a:ext cx="11568684" cy="646331"/>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Uba, </a:t>
            </a:r>
            <a:r>
              <a:rPr lang="en-GB" sz="1800" dirty="0">
                <a:latin typeface="Arial" panose="020B0604020202020204" pitchFamily="34" charset="0"/>
                <a:cs typeface="Arial" panose="020B0604020202020204" pitchFamily="34" charset="0"/>
              </a:rPr>
              <a:t>CU, (2025) </a:t>
            </a:r>
            <a:r>
              <a:rPr lang="en-GB" i="1" dirty="0">
                <a:latin typeface="Arial" panose="020B0604020202020204" pitchFamily="34" charset="0"/>
                <a:cs typeface="Arial" panose="020B0604020202020204" pitchFamily="34" charset="0"/>
              </a:rPr>
              <a:t>Problem Solving and Decision making, LCLM 4004,</a:t>
            </a:r>
          </a:p>
          <a:p>
            <a:r>
              <a:rPr lang="en-GB" i="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Week 3 – Pestel (Lecture slides)</a:t>
            </a:r>
          </a:p>
        </p:txBody>
      </p:sp>
    </p:spTree>
    <p:extLst>
      <p:ext uri="{BB962C8B-B14F-4D97-AF65-F5344CB8AC3E}">
        <p14:creationId xmlns:p14="http://schemas.microsoft.com/office/powerpoint/2010/main" val="1181217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2AEB5-5016-152B-B1C0-65D5A3B78C84}"/>
              </a:ext>
            </a:extLst>
          </p:cNvPr>
          <p:cNvSpPr txBox="1">
            <a:spLocks/>
          </p:cNvSpPr>
          <p:nvPr/>
        </p:nvSpPr>
        <p:spPr>
          <a:xfrm>
            <a:off x="4335364" y="2632195"/>
            <a:ext cx="7360228" cy="1012393"/>
          </a:xfrm>
          <a:prstGeom prst="rect">
            <a:avLst/>
          </a:prstGeom>
        </p:spPr>
        <p:txBody>
          <a:bodyPr rtlCol="0">
            <a:noAutofit/>
          </a:bodyPr>
          <a:lstStyle>
            <a:lvl1pPr algn="l" defTabSz="914400" rtl="0" eaLnBrk="1" latinLnBrk="0" hangingPunct="1">
              <a:lnSpc>
                <a:spcPct val="90000"/>
              </a:lnSpc>
              <a:spcBef>
                <a:spcPct val="0"/>
              </a:spcBef>
              <a:buNone/>
              <a:defRPr sz="3600" kern="1200">
                <a:solidFill>
                  <a:schemeClr val="accent1">
                    <a:lumMod val="75000"/>
                  </a:schemeClr>
                </a:solidFill>
                <a:latin typeface="+mj-lt"/>
                <a:ea typeface="+mj-ea"/>
                <a:cs typeface="+mj-cs"/>
              </a:defRPr>
            </a:lvl1pPr>
          </a:lstStyle>
          <a:p>
            <a:r>
              <a:rPr lang="en-GB" sz="4400" dirty="0">
                <a:latin typeface="Aptos" panose="020B0004020202020204" pitchFamily="34" charset="0"/>
              </a:rPr>
              <a:t>Thank You… </a:t>
            </a:r>
          </a:p>
        </p:txBody>
      </p:sp>
    </p:spTree>
    <p:extLst>
      <p:ext uri="{BB962C8B-B14F-4D97-AF65-F5344CB8AC3E}">
        <p14:creationId xmlns:p14="http://schemas.microsoft.com/office/powerpoint/2010/main" val="3614374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herry Blossom 16x9">
  <a:themeElements>
    <a:clrScheme name="CherryBlossom">
      <a:dk1>
        <a:srgbClr val="595959"/>
      </a:dk1>
      <a:lt1>
        <a:sysClr val="window" lastClr="FFFFFF"/>
      </a:lt1>
      <a:dk2>
        <a:srgbClr val="000000"/>
      </a:dk2>
      <a:lt2>
        <a:srgbClr val="F6F7E4"/>
      </a:lt2>
      <a:accent1>
        <a:srgbClr val="C44475"/>
      </a:accent1>
      <a:accent2>
        <a:srgbClr val="FA906A"/>
      </a:accent2>
      <a:accent3>
        <a:srgbClr val="FCB268"/>
      </a:accent3>
      <a:accent4>
        <a:srgbClr val="DB6B70"/>
      </a:accent4>
      <a:accent5>
        <a:srgbClr val="D680A5"/>
      </a:accent5>
      <a:accent6>
        <a:srgbClr val="BA7362"/>
      </a:accent6>
      <a:hlink>
        <a:srgbClr val="DB6B70"/>
      </a:hlink>
      <a:folHlink>
        <a:srgbClr val="969696"/>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15685062_TF03031002.potx" id="{562C7313-148E-4D26-BC9B-4C01450416D0}" vid="{FBFC670A-B5CB-4B3D-934E-64E4F024EFB8}"/>
    </a:ext>
  </a:extLst>
</a:theme>
</file>

<file path=ppt/theme/theme2.xml><?xml version="1.0" encoding="utf-8"?>
<a:theme xmlns:a="http://schemas.openxmlformats.org/drawingml/2006/main" name="Office Theme">
  <a:themeElements>
    <a:clrScheme name="CherryBlossom">
      <a:dk1>
        <a:srgbClr val="595959"/>
      </a:dk1>
      <a:lt1>
        <a:sysClr val="window" lastClr="FFFFFF"/>
      </a:lt1>
      <a:dk2>
        <a:srgbClr val="000000"/>
      </a:dk2>
      <a:lt2>
        <a:srgbClr val="F6F7E4"/>
      </a:lt2>
      <a:accent1>
        <a:srgbClr val="C44475"/>
      </a:accent1>
      <a:accent2>
        <a:srgbClr val="FA906A"/>
      </a:accent2>
      <a:accent3>
        <a:srgbClr val="FCB268"/>
      </a:accent3>
      <a:accent4>
        <a:srgbClr val="DB6B70"/>
      </a:accent4>
      <a:accent5>
        <a:srgbClr val="D680A5"/>
      </a:accent5>
      <a:accent6>
        <a:srgbClr val="BA7362"/>
      </a:accent6>
      <a:hlink>
        <a:srgbClr val="DB6B70"/>
      </a:hlink>
      <a:folHlink>
        <a:srgbClr val="969696"/>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erryBlossom">
      <a:dk1>
        <a:srgbClr val="595959"/>
      </a:dk1>
      <a:lt1>
        <a:sysClr val="window" lastClr="FFFFFF"/>
      </a:lt1>
      <a:dk2>
        <a:srgbClr val="000000"/>
      </a:dk2>
      <a:lt2>
        <a:srgbClr val="F6F7E4"/>
      </a:lt2>
      <a:accent1>
        <a:srgbClr val="C44475"/>
      </a:accent1>
      <a:accent2>
        <a:srgbClr val="FA906A"/>
      </a:accent2>
      <a:accent3>
        <a:srgbClr val="FCB268"/>
      </a:accent3>
      <a:accent4>
        <a:srgbClr val="DB6B70"/>
      </a:accent4>
      <a:accent5>
        <a:srgbClr val="D680A5"/>
      </a:accent5>
      <a:accent6>
        <a:srgbClr val="BA7362"/>
      </a:accent6>
      <a:hlink>
        <a:srgbClr val="DB6B70"/>
      </a:hlink>
      <a:folHlink>
        <a:srgbClr val="969696"/>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herryBlossom">
    <a:dk1>
      <a:srgbClr val="595959"/>
    </a:dk1>
    <a:lt1>
      <a:sysClr val="window" lastClr="FFFFFF"/>
    </a:lt1>
    <a:dk2>
      <a:srgbClr val="000000"/>
    </a:dk2>
    <a:lt2>
      <a:srgbClr val="F6F7E4"/>
    </a:lt2>
    <a:accent1>
      <a:srgbClr val="C44475"/>
    </a:accent1>
    <a:accent2>
      <a:srgbClr val="FA906A"/>
    </a:accent2>
    <a:accent3>
      <a:srgbClr val="FCB268"/>
    </a:accent3>
    <a:accent4>
      <a:srgbClr val="DB6B70"/>
    </a:accent4>
    <a:accent5>
      <a:srgbClr val="D680A5"/>
    </a:accent5>
    <a:accent6>
      <a:srgbClr val="BA7362"/>
    </a:accent6>
    <a:hlink>
      <a:srgbClr val="DB6B70"/>
    </a:hlink>
    <a:folHlink>
      <a:srgbClr val="969696"/>
    </a:folHlink>
  </a:clrScheme>
</a:themeOverride>
</file>

<file path=docProps/app.xml><?xml version="1.0" encoding="utf-8"?>
<Properties xmlns="http://schemas.openxmlformats.org/officeDocument/2006/extended-properties" xmlns:vt="http://schemas.openxmlformats.org/officeDocument/2006/docPropsVTypes">
  <Template/>
  <TotalTime>587</TotalTime>
  <Words>1768</Words>
  <Application>Microsoft Office PowerPoint</Application>
  <PresentationFormat>Widescreen</PresentationFormat>
  <Paragraphs>190</Paragraphs>
  <Slides>19</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Aptos</vt:lpstr>
      <vt:lpstr>Arial</vt:lpstr>
      <vt:lpstr>Calibri</vt:lpstr>
      <vt:lpstr>Cambria</vt:lpstr>
      <vt:lpstr>Cherry Blossom 16x9</vt:lpstr>
      <vt:lpstr>Green Heaven Florists</vt:lpstr>
      <vt:lpstr>Overview of presentation…</vt:lpstr>
      <vt:lpstr>Overview of the Company…</vt:lpstr>
      <vt:lpstr>Problems context…</vt:lpstr>
      <vt:lpstr>Internal factors…</vt:lpstr>
      <vt:lpstr>External Factors…</vt:lpstr>
      <vt:lpstr>5W2H Analysis…</vt:lpstr>
      <vt:lpstr>What is PESTEL Analysis…</vt:lpstr>
      <vt:lpstr>Advantages of PESTEL…</vt:lpstr>
      <vt:lpstr>PowerPoint Presentation</vt:lpstr>
      <vt:lpstr>PESTEL Analysis on Green Heaven Flouriest…</vt:lpstr>
      <vt:lpstr>PowerPoint Presentation</vt:lpstr>
      <vt:lpstr>PowerPoint Presentation</vt:lpstr>
      <vt:lpstr>PowerPoint Presentation</vt:lpstr>
      <vt:lpstr>PowerPoint Presentation</vt:lpstr>
      <vt:lpstr>PowerPoint Presentation</vt:lpstr>
      <vt:lpstr>References …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A24D AL1</dc:creator>
  <cp:lastModifiedBy>Nelima Begum</cp:lastModifiedBy>
  <cp:revision>8</cp:revision>
  <dcterms:created xsi:type="dcterms:W3CDTF">2025-09-28T12:05:33Z</dcterms:created>
  <dcterms:modified xsi:type="dcterms:W3CDTF">2025-10-11T13:15:14Z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c2a745c6-cdb5-4dce-8279-51c21c4822c2_Enabled">
    <vt:lpwstr>true</vt:lpwstr>
  </property>
  <property fmtid="{D5CDD505-2E9C-101B-9397-08002B2CF9AE}" pid="3" name="MSIP_Label_c2a745c6-cdb5-4dce-8279-51c21c4822c2_SetDate">
    <vt:lpwstr>2025-10-02T16:53:37Z</vt:lpwstr>
  </property>
  <property fmtid="{D5CDD505-2E9C-101B-9397-08002B2CF9AE}" pid="4" name="MSIP_Label_c2a745c6-cdb5-4dce-8279-51c21c4822c2_Method">
    <vt:lpwstr>Standard</vt:lpwstr>
  </property>
  <property fmtid="{D5CDD505-2E9C-101B-9397-08002B2CF9AE}" pid="5" name="MSIP_Label_c2a745c6-cdb5-4dce-8279-51c21c4822c2_Name">
    <vt:lpwstr>c2a745c6-cdb5-4dce-8279-51c21c4822c2</vt:lpwstr>
  </property>
  <property fmtid="{D5CDD505-2E9C-101B-9397-08002B2CF9AE}" pid="6" name="MSIP_Label_c2a745c6-cdb5-4dce-8279-51c21c4822c2_SiteId">
    <vt:lpwstr>32522f32-5eb7-4973-bbc2-5033d71ac83f</vt:lpwstr>
  </property>
  <property fmtid="{D5CDD505-2E9C-101B-9397-08002B2CF9AE}" pid="7" name="MSIP_Label_c2a745c6-cdb5-4dce-8279-51c21c4822c2_ActionId">
    <vt:lpwstr>fb2b627d-9c14-47df-9589-070e413bab5d</vt:lpwstr>
  </property>
  <property fmtid="{D5CDD505-2E9C-101B-9397-08002B2CF9AE}" pid="8" name="MSIP_Label_c2a745c6-cdb5-4dce-8279-51c21c4822c2_ContentBits">
    <vt:lpwstr>2</vt:lpwstr>
  </property>
  <property fmtid="{D5CDD505-2E9C-101B-9397-08002B2CF9AE}" pid="9" name="MSIP_Label_c2a745c6-cdb5-4dce-8279-51c21c4822c2_Tag">
    <vt:lpwstr>10, 3, 0, 1</vt:lpwstr>
  </property>
  <property fmtid="{D5CDD505-2E9C-101B-9397-08002B2CF9AE}" pid="10" name="ClassificationContentMarkingFooterLocations">
    <vt:lpwstr>Cherry Blossom 16x9:8</vt:lpwstr>
  </property>
  <property fmtid="{D5CDD505-2E9C-101B-9397-08002B2CF9AE}" pid="11" name="ClassificationContentMarkingFooterText">
    <vt:lpwstr>OFFICIAL - Business data that is not intended for public consumption. However, this can be shared with external partners, as required.</vt:lpwstr>
  </property>
</Properties>
</file>