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6" r:id="rId9"/>
    <p:sldId id="267" r:id="rId10"/>
    <p:sldId id="269" r:id="rId11"/>
    <p:sldId id="268" r:id="rId12"/>
    <p:sldId id="270"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8158"/>
    <p:restoredTop sz="96327"/>
  </p:normalViewPr>
  <p:slideViewPr>
    <p:cSldViewPr snapToGrid="0" snapToObjects="1">
      <p:cViewPr varScale="1">
        <p:scale>
          <a:sx n="23" d="100"/>
          <a:sy n="23" d="100"/>
        </p:scale>
        <p:origin x="208" y="2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5D1C-761D-8D45-BC14-09FDF441A0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4DD566A-4297-BB4D-80B9-82EAAAF107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DF76D9-959E-5C4E-878E-9EE2BB8840A3}"/>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5" name="Footer Placeholder 4">
            <a:extLst>
              <a:ext uri="{FF2B5EF4-FFF2-40B4-BE49-F238E27FC236}">
                <a16:creationId xmlns:a16="http://schemas.microsoft.com/office/drawing/2014/main" id="{BA5E72B2-A847-3247-BE8F-11203DD30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5F620-5C6F-2B4A-B7EF-EEF723A149C5}"/>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17575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4E81-0DFB-0843-AFE3-48B233D77F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4D185D-0BE8-5F44-9D57-907BD6AB65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6047C-6FB3-2F49-87B3-5E43E87B4318}"/>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5" name="Footer Placeholder 4">
            <a:extLst>
              <a:ext uri="{FF2B5EF4-FFF2-40B4-BE49-F238E27FC236}">
                <a16:creationId xmlns:a16="http://schemas.microsoft.com/office/drawing/2014/main" id="{429FBA9F-D818-244A-8DC0-6A86EA312A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271AB6-DD28-184E-9EEF-4E1A3AD9B63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992889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09ED-FAA4-F142-999A-A19B98738B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6AB8453-8236-B745-865B-86662A5834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3480C2-9506-C04C-9EC3-F83774236331}"/>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5" name="Footer Placeholder 4">
            <a:extLst>
              <a:ext uri="{FF2B5EF4-FFF2-40B4-BE49-F238E27FC236}">
                <a16:creationId xmlns:a16="http://schemas.microsoft.com/office/drawing/2014/main" id="{3C1C4F5E-6021-7F47-9953-F50FE89885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EF3845-EF8A-0C4A-8208-2700825FF0A0}"/>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90689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C70E7-241D-AB4E-9D88-E2AAAC5D2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A79938-6947-D843-B14A-A2A76D0486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E52678-6011-454A-A691-E5C74EE841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C010D83-6E53-6D4C-B95A-A204E233A9E7}"/>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6" name="Footer Placeholder 5">
            <a:extLst>
              <a:ext uri="{FF2B5EF4-FFF2-40B4-BE49-F238E27FC236}">
                <a16:creationId xmlns:a16="http://schemas.microsoft.com/office/drawing/2014/main" id="{52B1FB59-67E3-2046-922C-5E7C415C21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0D2DB-6F83-DF4B-AAE9-B1D153E7C2C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02682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F5A51-6976-A645-9161-59BECD2955A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3AE30E-AA4F-794A-89D6-809DD0FDB1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2E7EA9-50CE-6C44-8DF8-816D64D133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CC736F-7143-AB4A-A9AA-1B97F56DA2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2CC507-D80B-B748-B080-079EED1F1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D2DF88F-FBA4-8840-9EE7-8F082110B66E}"/>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8" name="Footer Placeholder 7">
            <a:extLst>
              <a:ext uri="{FF2B5EF4-FFF2-40B4-BE49-F238E27FC236}">
                <a16:creationId xmlns:a16="http://schemas.microsoft.com/office/drawing/2014/main" id="{6E579E82-56E3-6B46-A4A7-8E88D04EBC4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1C6CD8-DCF7-E248-AED8-98E921B795C3}"/>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257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E17D3-E4AC-8241-9858-3D98E220123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D1740D-2B62-ED40-8236-D3090F29274B}"/>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4" name="Footer Placeholder 3">
            <a:extLst>
              <a:ext uri="{FF2B5EF4-FFF2-40B4-BE49-F238E27FC236}">
                <a16:creationId xmlns:a16="http://schemas.microsoft.com/office/drawing/2014/main" id="{AF1BC655-6AC2-1B4C-B243-BCB7E0A94C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29E8D5-A584-284D-B9E6-604F43477B1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08368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2FAF0-21D7-3B4C-BB56-C0934D5EB4DD}"/>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3" name="Footer Placeholder 2">
            <a:extLst>
              <a:ext uri="{FF2B5EF4-FFF2-40B4-BE49-F238E27FC236}">
                <a16:creationId xmlns:a16="http://schemas.microsoft.com/office/drawing/2014/main" id="{02D89C1E-06DA-D54E-B6BD-733374ECD3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E33AB2-A702-E949-AD8A-ED284D642164}"/>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4047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36C2-0AD3-2249-928A-99FF5144E2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C447F59-7504-CE4E-A944-C352ED9CB2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2A12C9-0880-9C40-8C93-58A8D67A5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C661C7-2994-9243-A011-DF3C709A0144}"/>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6" name="Footer Placeholder 5">
            <a:extLst>
              <a:ext uri="{FF2B5EF4-FFF2-40B4-BE49-F238E27FC236}">
                <a16:creationId xmlns:a16="http://schemas.microsoft.com/office/drawing/2014/main" id="{5194FD62-2B2D-1748-98A0-C97D5FAAC6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D51A0A-ADEB-8842-92A6-F7032FC0B22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5015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F5108-C6F9-9942-A0DF-2D4DBBB542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17E021-E050-E44C-AE30-0EE3482615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645E3-A803-0340-826C-CB167A902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825E39-AED1-B348-BBB1-8487518288E9}"/>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6" name="Footer Placeholder 5">
            <a:extLst>
              <a:ext uri="{FF2B5EF4-FFF2-40B4-BE49-F238E27FC236}">
                <a16:creationId xmlns:a16="http://schemas.microsoft.com/office/drawing/2014/main" id="{701E1F1B-D86D-7A42-861E-C6BACA58ED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72EE1D-4CED-0448-9BF3-EF0E68B6DEAE}"/>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795637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AA19-1CB5-E94B-9B1F-75E517CE365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36596-490A-9C4B-9FF8-B929F480AF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3E8F3A-AD46-FE42-BA0A-7B492101E367}"/>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5" name="Footer Placeholder 4">
            <a:extLst>
              <a:ext uri="{FF2B5EF4-FFF2-40B4-BE49-F238E27FC236}">
                <a16:creationId xmlns:a16="http://schemas.microsoft.com/office/drawing/2014/main" id="{D55D22A2-C5E9-7041-ACF2-06B29399D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35B39-1C00-C045-8EF2-11A0B10CA10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2080259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FDBDF0-5B8E-364D-9D41-F6E454F882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502730-A474-4B4D-ABF8-7DEC76A93E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6DDC-2FC0-7D46-93E0-B38CB3AC5E76}"/>
              </a:ext>
            </a:extLst>
          </p:cNvPr>
          <p:cNvSpPr>
            <a:spLocks noGrp="1"/>
          </p:cNvSpPr>
          <p:nvPr>
            <p:ph type="dt" sz="half" idx="10"/>
          </p:nvPr>
        </p:nvSpPr>
        <p:spPr/>
        <p:txBody>
          <a:bodyPr/>
          <a:lstStyle/>
          <a:p>
            <a:fld id="{2F6FD574-2910-0F4D-8E8A-351F06DC9F86}" type="datetimeFigureOut">
              <a:rPr lang="en-US" smtClean="0"/>
              <a:t>1/30/22</a:t>
            </a:fld>
            <a:endParaRPr lang="en-US"/>
          </a:p>
        </p:txBody>
      </p:sp>
      <p:sp>
        <p:nvSpPr>
          <p:cNvPr id="5" name="Footer Placeholder 4">
            <a:extLst>
              <a:ext uri="{FF2B5EF4-FFF2-40B4-BE49-F238E27FC236}">
                <a16:creationId xmlns:a16="http://schemas.microsoft.com/office/drawing/2014/main" id="{7725C4EF-483C-CA43-A165-041230BFD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88F658-2675-DB42-888E-C3FBDBE8EC88}"/>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889598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847D09-5418-704D-81C3-E1677A7C41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0A7417-BDC3-8D43-BF5C-175D2FF312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53BC0A-FF97-204F-9C20-7C09E85E23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FD574-2910-0F4D-8E8A-351F06DC9F86}" type="datetimeFigureOut">
              <a:rPr lang="en-US" smtClean="0"/>
              <a:t>1/30/22</a:t>
            </a:fld>
            <a:endParaRPr lang="en-US"/>
          </a:p>
        </p:txBody>
      </p:sp>
      <p:sp>
        <p:nvSpPr>
          <p:cNvPr id="5" name="Footer Placeholder 4">
            <a:extLst>
              <a:ext uri="{FF2B5EF4-FFF2-40B4-BE49-F238E27FC236}">
                <a16:creationId xmlns:a16="http://schemas.microsoft.com/office/drawing/2014/main" id="{B4E4EFAE-271E-A847-89EB-8D1EC69EEA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5FACEA-8DCE-E74B-AE92-76D5373848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AF6063-6F0F-E745-921C-44EF35F75C35}" type="slidenum">
              <a:rPr lang="en-US" smtClean="0"/>
              <a:t>‹#›</a:t>
            </a:fld>
            <a:endParaRPr lang="en-US"/>
          </a:p>
        </p:txBody>
      </p:sp>
    </p:spTree>
    <p:extLst>
      <p:ext uri="{BB962C8B-B14F-4D97-AF65-F5344CB8AC3E}">
        <p14:creationId xmlns:p14="http://schemas.microsoft.com/office/powerpoint/2010/main" val="128778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ixGhSsfl-Y" TargetMode="Externa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jpeg"/><Relationship Id="rId4" Type="http://schemas.openxmlformats.org/officeDocument/2006/relationships/image" Target="../media/image23.png"/><Relationship Id="rId9"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2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52.pn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2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2" name="Rectangle 141">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7 Types of Arizona Theft Explained - Feldman | Royle">
            <a:extLst>
              <a:ext uri="{FF2B5EF4-FFF2-40B4-BE49-F238E27FC236}">
                <a16:creationId xmlns:a16="http://schemas.microsoft.com/office/drawing/2014/main" id="{87EC4C21-8193-1445-9ABE-98E481705A0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b="6372"/>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appeal after machinery theft in Harrogate | York Press">
            <a:extLst>
              <a:ext uri="{FF2B5EF4-FFF2-40B4-BE49-F238E27FC236}">
                <a16:creationId xmlns:a16="http://schemas.microsoft.com/office/drawing/2014/main" id="{9101C845-E314-FC4B-BE1C-8FC5A58241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593" r="1" b="3960"/>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44" name="Rectangle 143">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09FA9-FFF9-564C-91F3-7FC67D2EAB51}"/>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Operational Policing </a:t>
            </a:r>
          </a:p>
        </p:txBody>
      </p:sp>
      <p:sp>
        <p:nvSpPr>
          <p:cNvPr id="3" name="Subtitle 2">
            <a:extLst>
              <a:ext uri="{FF2B5EF4-FFF2-40B4-BE49-F238E27FC236}">
                <a16:creationId xmlns:a16="http://schemas.microsoft.com/office/drawing/2014/main" id="{248D0C7F-AB40-3F45-B035-6A0DB67F032D}"/>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Theft Act 1968 </a:t>
            </a:r>
          </a:p>
        </p:txBody>
      </p:sp>
      <p:cxnSp>
        <p:nvCxnSpPr>
          <p:cNvPr id="146" name="Straight Connector 145">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105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Careers | South Wales Police | South Wales Police">
            <a:extLst>
              <a:ext uri="{FF2B5EF4-FFF2-40B4-BE49-F238E27FC236}">
                <a16:creationId xmlns:a16="http://schemas.microsoft.com/office/drawing/2014/main" id="{640881F1-C12A-334A-92A3-A5A205EBFB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 r="671" b="1"/>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2056" name="Picture 8" descr="E3 Recap (@E3Recap) / Twitter">
            <a:extLst>
              <a:ext uri="{FF2B5EF4-FFF2-40B4-BE49-F238E27FC236}">
                <a16:creationId xmlns:a16="http://schemas.microsoft.com/office/drawing/2014/main" id="{5F17BD4B-5376-A340-8207-A18783356F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97" r="-1" b="14788"/>
          <a:stretch/>
        </p:blipFill>
        <p:spPr bwMode="auto">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Human Rights in Northern Ireland: What if the Human Rights Act were  repealed? - Research Matters">
            <a:extLst>
              <a:ext uri="{FF2B5EF4-FFF2-40B4-BE49-F238E27FC236}">
                <a16:creationId xmlns:a16="http://schemas.microsoft.com/office/drawing/2014/main" id="{72CDAEF6-7703-A04F-B7FA-2F5E5F3A74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95" r="2352" b="2"/>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712970-E8CE-8548-932A-0EC6AC7F4DFF}"/>
              </a:ext>
            </a:extLst>
          </p:cNvPr>
          <p:cNvSpPr>
            <a:spLocks noGrp="1"/>
          </p:cNvSpPr>
          <p:nvPr>
            <p:ph type="title"/>
          </p:nvPr>
        </p:nvSpPr>
        <p:spPr>
          <a:xfrm>
            <a:off x="448056" y="685800"/>
            <a:ext cx="2807208" cy="1325563"/>
          </a:xfrm>
        </p:spPr>
        <p:txBody>
          <a:bodyPr>
            <a:normAutofit/>
          </a:bodyPr>
          <a:lstStyle/>
          <a:p>
            <a:r>
              <a:rPr lang="en-US" sz="3600" b="1" u="sng" dirty="0"/>
              <a:t>Recap –</a:t>
            </a:r>
            <a:br>
              <a:rPr lang="en-US" sz="3600" b="1" u="sng" dirty="0"/>
            </a:br>
            <a:r>
              <a:rPr lang="en-US" sz="3600" b="1" u="sng" dirty="0"/>
              <a:t>Workshop 1 </a:t>
            </a:r>
          </a:p>
        </p:txBody>
      </p:sp>
      <p:sp>
        <p:nvSpPr>
          <p:cNvPr id="195" name="Rectangle 19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E0EDA8-05DE-CA4A-9EA4-DB63065454C3}"/>
              </a:ext>
            </a:extLst>
          </p:cNvPr>
          <p:cNvSpPr>
            <a:spLocks noGrp="1"/>
          </p:cNvSpPr>
          <p:nvPr>
            <p:ph idx="1"/>
          </p:nvPr>
        </p:nvSpPr>
        <p:spPr>
          <a:xfrm>
            <a:off x="448056" y="2258568"/>
            <a:ext cx="3371590" cy="3922776"/>
          </a:xfrm>
        </p:spPr>
        <p:txBody>
          <a:bodyPr>
            <a:normAutofit/>
          </a:bodyPr>
          <a:lstStyle/>
          <a:p>
            <a:pPr marL="0" indent="0">
              <a:buNone/>
            </a:pPr>
            <a:r>
              <a:rPr lang="en-GB" sz="3200" dirty="0"/>
              <a:t>-  Code of Ethics </a:t>
            </a:r>
          </a:p>
          <a:p>
            <a:pPr>
              <a:buFontTx/>
              <a:buChar char="-"/>
            </a:pPr>
            <a:r>
              <a:rPr lang="en-GB" sz="3200" dirty="0"/>
              <a:t> NDM </a:t>
            </a:r>
          </a:p>
          <a:p>
            <a:pPr>
              <a:buFontTx/>
              <a:buChar char="-"/>
            </a:pPr>
            <a:r>
              <a:rPr lang="en-GB" sz="3200" dirty="0"/>
              <a:t> Human Rights </a:t>
            </a:r>
          </a:p>
          <a:p>
            <a:pPr>
              <a:buFontTx/>
              <a:buChar char="-"/>
            </a:pPr>
            <a:r>
              <a:rPr lang="en-GB" sz="3200" dirty="0"/>
              <a:t> PACE 1984</a:t>
            </a:r>
          </a:p>
          <a:p>
            <a:pPr>
              <a:buFontTx/>
              <a:buChar char="-"/>
            </a:pPr>
            <a:r>
              <a:rPr lang="en-GB" sz="3200" dirty="0"/>
              <a:t> Suspect, Believe &amp; Know</a:t>
            </a:r>
            <a:endParaRPr lang="en-US" sz="3200" dirty="0"/>
          </a:p>
        </p:txBody>
      </p:sp>
      <p:pic>
        <p:nvPicPr>
          <p:cNvPr id="2050" name="Picture 2" descr="College of Policing - What Works Network">
            <a:extLst>
              <a:ext uri="{FF2B5EF4-FFF2-40B4-BE49-F238E27FC236}">
                <a16:creationId xmlns:a16="http://schemas.microsoft.com/office/drawing/2014/main" id="{CB34654E-945C-E549-840F-880534CF306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481" r="13625" b="1"/>
          <a:stretch/>
        </p:blipFill>
        <p:spPr bwMode="auto">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673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1113810" y="2825248"/>
            <a:ext cx="4036334"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000" kern="1200" dirty="0">
                <a:solidFill>
                  <a:schemeClr val="tx1"/>
                </a:solidFill>
                <a:latin typeface="+mj-lt"/>
                <a:ea typeface="+mj-ea"/>
                <a:cs typeface="+mj-cs"/>
              </a:rPr>
              <a:t>Discuss:</a:t>
            </a:r>
          </a:p>
          <a:p>
            <a:pPr>
              <a:lnSpc>
                <a:spcPct val="90000"/>
              </a:lnSpc>
              <a:spcBef>
                <a:spcPct val="0"/>
              </a:spcBef>
              <a:spcAft>
                <a:spcPts val="600"/>
              </a:spcAft>
            </a:pPr>
            <a:r>
              <a:rPr lang="en-US" sz="5000" kern="1200" dirty="0">
                <a:solidFill>
                  <a:schemeClr val="tx1"/>
                </a:solidFill>
                <a:latin typeface="+mj-lt"/>
                <a:ea typeface="+mj-ea"/>
                <a:cs typeface="+mj-cs"/>
              </a:rPr>
              <a:t>What’s theft?</a:t>
            </a:r>
          </a:p>
        </p:txBody>
      </p:sp>
      <p:grpSp>
        <p:nvGrpSpPr>
          <p:cNvPr id="193" name="Group 19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94" name="Rectangle 19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7" name="Rectangle 1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11" r="2" b="2"/>
          <a:stretch/>
        </p:blipFill>
        <p:spPr bwMode="auto">
          <a:xfrm>
            <a:off x="5922492" y="1667992"/>
            <a:ext cx="5536001" cy="3447359"/>
          </a:xfrm>
          <a:prstGeom prst="rect">
            <a:avLst/>
          </a:prstGeom>
          <a:noFill/>
          <a:extLst>
            <a:ext uri="{909E8E84-426E-40DD-AFC4-6F175D3DCCD1}">
              <a14:hiddenFill xmlns:a14="http://schemas.microsoft.com/office/drawing/2010/main">
                <a:solidFill>
                  <a:srgbClr val="FFFFFF"/>
                </a:solidFill>
              </a14:hiddenFill>
            </a:ext>
          </a:extLst>
        </p:spPr>
      </p:pic>
      <p:sp>
        <p:nvSpPr>
          <p:cNvPr id="198" name="Rectangle 19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extLst>
              <p:ext uri="{D42A27DB-BD31-4B8C-83A1-F6EECF244321}">
                <p14:modId xmlns:p14="http://schemas.microsoft.com/office/powerpoint/2010/main" val="2367338471"/>
              </p:ext>
            </p:extLst>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3"/>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0"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DCC730-91C6-0249-A021-7E8590F2A1BD}"/>
              </a:ext>
            </a:extLst>
          </p:cNvPr>
          <p:cNvSpPr txBox="1"/>
          <p:nvPr/>
        </p:nvSpPr>
        <p:spPr>
          <a:xfrm>
            <a:off x="645065" y="1463040"/>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grpSp>
        <p:nvGrpSpPr>
          <p:cNvPr id="26" name="Group 2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3"/>
            <a:extLst>
              <a:ext uri="{FF2B5EF4-FFF2-40B4-BE49-F238E27FC236}">
                <a16:creationId xmlns:a16="http://schemas.microsoft.com/office/drawing/2014/main" id="{FD211B1D-6079-A449-8BBE-D0C85230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extLst>
              <p:ext uri="{D42A27DB-BD31-4B8C-83A1-F6EECF244321}">
                <p14:modId xmlns:p14="http://schemas.microsoft.com/office/powerpoint/2010/main" val="492016627"/>
              </p:ext>
            </p:extLst>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3"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4"/>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6"/>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7"/>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8"/>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9"/>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3"/>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4"/>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5"/>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extLst>
              <p:ext uri="{D42A27DB-BD31-4B8C-83A1-F6EECF244321}">
                <p14:modId xmlns:p14="http://schemas.microsoft.com/office/powerpoint/2010/main" val="3663183213"/>
              </p:ext>
            </p:extLst>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grpSp>
        <p:nvGrpSpPr>
          <p:cNvPr id="137" name="Group 13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8" name="Rectangle 13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1" name="Rectangle 14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sp>
        <p:nvSpPr>
          <p:cNvPr id="143" name="Rectangle 14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extLst>
              <p:ext uri="{D42A27DB-BD31-4B8C-83A1-F6EECF244321}">
                <p14:modId xmlns:p14="http://schemas.microsoft.com/office/powerpoint/2010/main" val="500552815"/>
              </p:ext>
            </p:extLst>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2"/>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3"/>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spTree>
    <p:extLst>
      <p:ext uri="{BB962C8B-B14F-4D97-AF65-F5344CB8AC3E}">
        <p14:creationId xmlns:p14="http://schemas.microsoft.com/office/powerpoint/2010/main" val="238457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90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789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14670E-6EBA-4C46-BF72-58020B1AA535}"/>
              </a:ext>
            </a:extLst>
          </p:cNvPr>
          <p:cNvSpPr txBox="1"/>
          <p:nvPr/>
        </p:nvSpPr>
        <p:spPr>
          <a:xfrm>
            <a:off x="548065" y="40466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8</a:t>
            </a:r>
          </a:p>
        </p:txBody>
      </p:sp>
      <p:sp>
        <p:nvSpPr>
          <p:cNvPr id="5" name="Rectangle 4">
            <a:extLst>
              <a:ext uri="{FF2B5EF4-FFF2-40B4-BE49-F238E27FC236}">
                <a16:creationId xmlns:a16="http://schemas.microsoft.com/office/drawing/2014/main" id="{DF6B671A-0B4A-A345-9056-CC3DAF13F00E}"/>
              </a:ext>
            </a:extLst>
          </p:cNvPr>
          <p:cNvSpPr>
            <a:spLocks noChangeArrowheads="1"/>
          </p:cNvSpPr>
          <p:nvPr/>
        </p:nvSpPr>
        <p:spPr bwMode="auto">
          <a:xfrm>
            <a:off x="548065" y="1375023"/>
            <a:ext cx="8045422"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SALLIS enters a shop with OSWALD. SALLIS looks around and sees that the security guard is not looking so she picks up a bottle of wine intending to steal it and places it in OSWALD’s open carrier bag which is placed on the shop floor.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OSWALD has no knowledge of this until he picks up the carrier bag which is heavy and checks it. He realises what SALLIS has done and is about to place the wine back on the shelf when he changes his mind and decides to keep it and try to leave the store without paying.  On their way out they are stopped by another member of staff.</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1" i="0" u="none" strike="noStrike" kern="0" cap="none" spc="0" normalizeH="0" baseline="0" noProof="0" dirty="0">
                <a:ln>
                  <a:noFill/>
                </a:ln>
                <a:effectLst/>
                <a:uLnTx/>
                <a:uFillTx/>
                <a:latin typeface="Arial" panose="020B0604020202020204" pitchFamily="34" charset="0"/>
              </a:rPr>
              <a:t>Has OSWALD committed an offence in these circumstances?</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342900" marR="0" lvl="0" indent="-342900" algn="l" defTabSz="914400" eaLnBrk="1" fontAlgn="auto" latinLnBrk="0" hangingPunct="1">
              <a:lnSpc>
                <a:spcPct val="100000"/>
              </a:lnSpc>
              <a:spcBef>
                <a:spcPts val="0"/>
              </a:spcBef>
              <a:spcAft>
                <a:spcPts val="0"/>
              </a:spcAft>
              <a:buClrTx/>
              <a:buSzTx/>
              <a:buFontTx/>
              <a:buAutoNum type="alphaUcPeriod"/>
              <a:tabLst/>
              <a:defRPr/>
            </a:pPr>
            <a:r>
              <a:rPr kumimoji="0" lang="en-GB" altLang="en-US" sz="1800" b="0" i="0" u="none" strike="noStrike" kern="0" cap="none" spc="0" normalizeH="0" baseline="0" noProof="0" dirty="0">
                <a:ln>
                  <a:noFill/>
                </a:ln>
                <a:effectLst/>
                <a:uLnTx/>
                <a:uFillTx/>
                <a:latin typeface="Arial" panose="020B0604020202020204" pitchFamily="34" charset="0"/>
              </a:rPr>
              <a:t>No, OSWALD formed the intent to steal after the appropriating the property.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B. Yes, OSWALD has committed the offence of handling.</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C. No, SALLIS was the one who committed theft.</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D. Yes, OSWALD has committed an offence of theft in these</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    circumstances.</a:t>
            </a:r>
          </a:p>
        </p:txBody>
      </p:sp>
      <p:pic>
        <p:nvPicPr>
          <p:cNvPr id="25602" name="Picture 2" descr="The sophisticated shoplifter | News | Retail Technology">
            <a:extLst>
              <a:ext uri="{FF2B5EF4-FFF2-40B4-BE49-F238E27FC236}">
                <a16:creationId xmlns:a16="http://schemas.microsoft.com/office/drawing/2014/main" id="{350FB6D2-8F76-B040-AA7A-87921900A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0250" y="3999308"/>
            <a:ext cx="3479800" cy="233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47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6AEBF5-38C5-7B44-B0EC-211E094F4755}"/>
              </a:ext>
            </a:extLst>
          </p:cNvPr>
          <p:cNvSpPr txBox="1"/>
          <p:nvPr/>
        </p:nvSpPr>
        <p:spPr>
          <a:xfrm>
            <a:off x="574792" y="54868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9</a:t>
            </a:r>
          </a:p>
        </p:txBody>
      </p:sp>
      <p:sp>
        <p:nvSpPr>
          <p:cNvPr id="5" name="Rectangle 4">
            <a:extLst>
              <a:ext uri="{FF2B5EF4-FFF2-40B4-BE49-F238E27FC236}">
                <a16:creationId xmlns:a16="http://schemas.microsoft.com/office/drawing/2014/main" id="{3B9687EA-58DE-8644-AAE4-78055462AB1E}"/>
              </a:ext>
            </a:extLst>
          </p:cNvPr>
          <p:cNvSpPr>
            <a:spLocks noChangeArrowheads="1"/>
          </p:cNvSpPr>
          <p:nvPr/>
        </p:nvSpPr>
        <p:spPr bwMode="auto">
          <a:xfrm>
            <a:off x="574792" y="1785005"/>
            <a:ext cx="804542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1800" dirty="0"/>
              <a:t>WRESCHAK is an early riser and runs out of milk for breakfast.  His neighbour, O’BRIEN, has his curtains closed so is still asleep and the local supermarket has just left O’BRIEN’s online grocery delivery box outside his back door as requested.  </a:t>
            </a:r>
          </a:p>
          <a:p>
            <a:pPr algn="l">
              <a:spcBef>
                <a:spcPct val="0"/>
              </a:spcBef>
              <a:buFontTx/>
              <a:buNone/>
            </a:pPr>
            <a:r>
              <a:rPr lang="en-GB" altLang="en-US" sz="1800" dirty="0"/>
              <a:t>WRESCHACK believes that O’BRIEN would consent to him taking a carton of milk from his delivery box so he takes one carton.  </a:t>
            </a:r>
          </a:p>
          <a:p>
            <a:pPr algn="l">
              <a:spcBef>
                <a:spcPct val="0"/>
              </a:spcBef>
              <a:buFontTx/>
              <a:buNone/>
            </a:pPr>
            <a:endParaRPr lang="en-GB" altLang="en-US" sz="1800" dirty="0"/>
          </a:p>
          <a:p>
            <a:pPr algn="l">
              <a:spcBef>
                <a:spcPct val="0"/>
              </a:spcBef>
              <a:buFontTx/>
              <a:buNone/>
            </a:pPr>
            <a:r>
              <a:rPr lang="en-GB" altLang="en-US" sz="1800" b="1" dirty="0"/>
              <a:t>Which of the following is correct in relation to an offence of theft, contrary to Section 1 of the Theft Act 1968?  </a:t>
            </a:r>
          </a:p>
          <a:p>
            <a:pPr algn="l">
              <a:spcBef>
                <a:spcPct val="0"/>
              </a:spcBef>
              <a:buFontTx/>
              <a:buNone/>
            </a:pPr>
            <a:endParaRPr lang="en-GB" altLang="en-US" sz="1800" dirty="0"/>
          </a:p>
          <a:p>
            <a:pPr algn="l">
              <a:spcBef>
                <a:spcPct val="0"/>
              </a:spcBef>
              <a:buFontTx/>
              <a:buNone/>
            </a:pPr>
            <a:r>
              <a:rPr lang="en-GB" altLang="en-US" sz="1800" dirty="0"/>
              <a:t>A. WRESCHACK commits the offence of theft.</a:t>
            </a:r>
          </a:p>
          <a:p>
            <a:pPr algn="l">
              <a:spcBef>
                <a:spcPct val="0"/>
              </a:spcBef>
              <a:buFontTx/>
              <a:buNone/>
            </a:pPr>
            <a:r>
              <a:rPr lang="en-GB" altLang="en-US" sz="1800" dirty="0"/>
              <a:t>B. WRESCHACK does not commit theft because the appropriation is not dishonest.</a:t>
            </a:r>
          </a:p>
          <a:p>
            <a:pPr algn="l">
              <a:spcBef>
                <a:spcPct val="0"/>
              </a:spcBef>
              <a:buFontTx/>
              <a:buNone/>
            </a:pPr>
            <a:r>
              <a:rPr lang="en-GB" altLang="en-US" sz="1800" dirty="0"/>
              <a:t>C. WRESCHACK would not commit theft if he left the money for the milk on the doorstep.</a:t>
            </a:r>
          </a:p>
          <a:p>
            <a:pPr algn="l">
              <a:spcBef>
                <a:spcPct val="0"/>
              </a:spcBef>
              <a:buFontTx/>
              <a:buNone/>
            </a:pPr>
            <a:r>
              <a:rPr lang="en-GB" altLang="en-US" sz="1800" dirty="0"/>
              <a:t>D. WRESCHACK does not commit theft because it is only a small quantity.</a:t>
            </a:r>
          </a:p>
        </p:txBody>
      </p:sp>
      <p:pic>
        <p:nvPicPr>
          <p:cNvPr id="26626" name="Picture 2" descr="Milk bottles placed on doorstep — drink, residential house - Stock Photo |  #181867468">
            <a:extLst>
              <a:ext uri="{FF2B5EF4-FFF2-40B4-BE49-F238E27FC236}">
                <a16:creationId xmlns:a16="http://schemas.microsoft.com/office/drawing/2014/main" id="{156B3D01-D5AC-6241-879A-756374263C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9500" y="2728907"/>
            <a:ext cx="3113200" cy="2071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87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2C4FE8-22A4-4E45-9C77-7A31B99D7DA7}"/>
              </a:ext>
            </a:extLst>
          </p:cNvPr>
          <p:cNvSpPr txBox="1"/>
          <p:nvPr/>
        </p:nvSpPr>
        <p:spPr>
          <a:xfrm>
            <a:off x="576520" y="47667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10</a:t>
            </a:r>
          </a:p>
        </p:txBody>
      </p:sp>
      <p:sp>
        <p:nvSpPr>
          <p:cNvPr id="5" name="Rectangle 4">
            <a:extLst>
              <a:ext uri="{FF2B5EF4-FFF2-40B4-BE49-F238E27FC236}">
                <a16:creationId xmlns:a16="http://schemas.microsoft.com/office/drawing/2014/main" id="{90F93360-85A0-4D42-958A-184C31B5F9D4}"/>
              </a:ext>
            </a:extLst>
          </p:cNvPr>
          <p:cNvSpPr>
            <a:spLocks noChangeArrowheads="1"/>
          </p:cNvSpPr>
          <p:nvPr/>
        </p:nvSpPr>
        <p:spPr bwMode="auto">
          <a:xfrm>
            <a:off x="576520" y="1412776"/>
            <a:ext cx="804542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fishing contest is taking place on the river.  One of the competitors, KILLIP, is not having much success. He notices that another competitor, YAKUB has caught a large carp.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When YAKUB goes for lunch, KILLIP removes the carp from YAKUB’s net and places it in his own.  KILLIP later presents the carp to the judges of the contest.  He wins a third prize trophy.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effectLst/>
                <a:uLnTx/>
                <a:uFillTx/>
                <a:latin typeface="Arial" panose="020B0604020202020204" pitchFamily="34" charset="0"/>
              </a:rPr>
              <a:t>Do the actions of KILLIP amount to an offence of theft?</a:t>
            </a:r>
          </a:p>
          <a:p>
            <a:pPr marL="0" marR="0" lvl="0" indent="0" algn="l"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No, because the carp is classed as a wild animal.</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B. Yes, because all wild animals constitute ‘property’.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C. No, because the carp has not been taken for a commercial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purpose.</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D. Yes, because the carp had been reduced into a person's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possession.</a:t>
            </a:r>
          </a:p>
        </p:txBody>
      </p:sp>
      <p:pic>
        <p:nvPicPr>
          <p:cNvPr id="27650" name="Picture 2" descr="Crucian Carp Fish Isolated Side View Raised Fins Isolated Stock Photo -  Download Image Now - iStock">
            <a:extLst>
              <a:ext uri="{FF2B5EF4-FFF2-40B4-BE49-F238E27FC236}">
                <a16:creationId xmlns:a16="http://schemas.microsoft.com/office/drawing/2014/main" id="{31667055-6EBE-6246-88AA-DB6173783E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054" y="4255325"/>
            <a:ext cx="41021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74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DF57E0D1-BEF2-EE49-9D03-8CB59C47D752}"/>
              </a:ext>
            </a:extLst>
          </p:cNvPr>
          <p:cNvSpPr/>
          <p:nvPr/>
        </p:nvSpPr>
        <p:spPr>
          <a:xfrm>
            <a:off x="546265" y="365125"/>
            <a:ext cx="6412675" cy="1178667"/>
          </a:xfrm>
          <a:prstGeom prst="homePlat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A860C-A817-ED4A-98EF-C97D2EE6198D}"/>
              </a:ext>
            </a:extLst>
          </p:cNvPr>
          <p:cNvSpPr>
            <a:spLocks noGrp="1"/>
          </p:cNvSpPr>
          <p:nvPr>
            <p:ph type="title"/>
          </p:nvPr>
        </p:nvSpPr>
        <p:spPr/>
        <p:txBody>
          <a:bodyPr/>
          <a:lstStyle/>
          <a:p>
            <a:r>
              <a:rPr lang="en-US" dirty="0">
                <a:solidFill>
                  <a:schemeClr val="bg1"/>
                </a:solidFill>
              </a:rPr>
              <a:t>Next Session</a:t>
            </a:r>
          </a:p>
        </p:txBody>
      </p:sp>
      <p:sp>
        <p:nvSpPr>
          <p:cNvPr id="3" name="Content Placeholder 2">
            <a:extLst>
              <a:ext uri="{FF2B5EF4-FFF2-40B4-BE49-F238E27FC236}">
                <a16:creationId xmlns:a16="http://schemas.microsoft.com/office/drawing/2014/main" id="{7F2FE43A-B016-124A-9518-4F4A1F94E6D6}"/>
              </a:ext>
            </a:extLst>
          </p:cNvPr>
          <p:cNvSpPr>
            <a:spLocks noGrp="1"/>
          </p:cNvSpPr>
          <p:nvPr>
            <p:ph idx="1"/>
          </p:nvPr>
        </p:nvSpPr>
        <p:spPr/>
        <p:txBody>
          <a:bodyPr>
            <a:normAutofit lnSpcReduction="10000"/>
          </a:bodyPr>
          <a:lstStyle/>
          <a:p>
            <a:r>
              <a:rPr lang="en-US" dirty="0"/>
              <a:t>Burglary</a:t>
            </a:r>
          </a:p>
          <a:p>
            <a:r>
              <a:rPr lang="en-US" dirty="0"/>
              <a:t>Robbery </a:t>
            </a:r>
          </a:p>
          <a:p>
            <a:r>
              <a:rPr lang="en-US" dirty="0"/>
              <a:t>Going Equipped</a:t>
            </a:r>
          </a:p>
          <a:p>
            <a:r>
              <a:rPr lang="en-US" dirty="0"/>
              <a:t>Handling Stolen Goods</a:t>
            </a:r>
            <a:br>
              <a:rPr lang="en-US" dirty="0"/>
            </a:br>
            <a:r>
              <a:rPr lang="en-US" dirty="0"/>
              <a:t> </a:t>
            </a:r>
          </a:p>
          <a:p>
            <a:r>
              <a:rPr lang="en-US" dirty="0"/>
              <a:t>Arrest (IDCOPLAN)</a:t>
            </a:r>
          </a:p>
          <a:p>
            <a:r>
              <a:rPr lang="en-US" dirty="0"/>
              <a:t>Summons</a:t>
            </a:r>
          </a:p>
          <a:p>
            <a:r>
              <a:rPr lang="en-US" dirty="0"/>
              <a:t>Cautions</a:t>
            </a:r>
          </a:p>
          <a:p>
            <a:r>
              <a:rPr lang="en-US" dirty="0"/>
              <a:t>Use of Force </a:t>
            </a:r>
          </a:p>
        </p:txBody>
      </p:sp>
      <p:pic>
        <p:nvPicPr>
          <p:cNvPr id="28676" name="Picture 4" descr="Burglary vs. Robbery: What's the Difference? The Distinction, Explained">
            <a:extLst>
              <a:ext uri="{FF2B5EF4-FFF2-40B4-BE49-F238E27FC236}">
                <a16:creationId xmlns:a16="http://schemas.microsoft.com/office/drawing/2014/main" id="{D122386F-7820-E34B-A149-F32C818856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0" y="592138"/>
            <a:ext cx="2514600" cy="3238500"/>
          </a:xfrm>
          <a:prstGeom prst="rect">
            <a:avLst/>
          </a:prstGeom>
          <a:noFill/>
          <a:extLst>
            <a:ext uri="{909E8E84-426E-40DD-AFC4-6F175D3DCCD1}">
              <a14:hiddenFill xmlns:a14="http://schemas.microsoft.com/office/drawing/2010/main">
                <a:solidFill>
                  <a:srgbClr val="FFFFFF"/>
                </a:solidFill>
              </a14:hiddenFill>
            </a:ext>
          </a:extLst>
        </p:spPr>
      </p:pic>
      <p:pic>
        <p:nvPicPr>
          <p:cNvPr id="28678" name="Picture 6" descr="Arrested Images, Stock Photos &amp; Vectors | Shutterstock">
            <a:extLst>
              <a:ext uri="{FF2B5EF4-FFF2-40B4-BE49-F238E27FC236}">
                <a16:creationId xmlns:a16="http://schemas.microsoft.com/office/drawing/2014/main" id="{7DE1E4C5-3C6E-E14F-AE3D-9E51B770C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2220" y="3429000"/>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0782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TotalTime>
  <Words>1824</Words>
  <Application>Microsoft Macintosh PowerPoint</Application>
  <PresentationFormat>Widescreen</PresentationFormat>
  <Paragraphs>212</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Bradley Hand</vt:lpstr>
      <vt:lpstr>Calibri</vt:lpstr>
      <vt:lpstr>Calibri Light</vt:lpstr>
      <vt:lpstr>Comic Sans MS</vt:lpstr>
      <vt:lpstr>Verdana</vt:lpstr>
      <vt:lpstr>Office Theme</vt:lpstr>
      <vt:lpstr>Operational Policing </vt:lpstr>
      <vt:lpstr>Recap – Workshop 1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2</cp:revision>
  <dcterms:created xsi:type="dcterms:W3CDTF">2022-01-30T21:14:22Z</dcterms:created>
  <dcterms:modified xsi:type="dcterms:W3CDTF">2022-01-30T23:48:00Z</dcterms:modified>
</cp:coreProperties>
</file>