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67" r:id="rId2"/>
    <p:sldId id="265" r:id="rId3"/>
    <p:sldId id="266" r:id="rId4"/>
    <p:sldId id="269" r:id="rId5"/>
    <p:sldId id="257" r:id="rId6"/>
    <p:sldId id="260" r:id="rId7"/>
    <p:sldId id="258" r:id="rId8"/>
    <p:sldId id="261" r:id="rId9"/>
    <p:sldId id="262" r:id="rId10"/>
    <p:sldId id="264" r:id="rId11"/>
    <p:sldId id="268" r:id="rId12"/>
    <p:sldId id="270"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13CD75-8A41-4F69-BE87-84A41773F8B1}" v="21" dt="2022-03-17T13:41:42.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8" d="100"/>
          <a:sy n="58" d="100"/>
        </p:scale>
        <p:origin x="988"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26203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01523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06173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97146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60173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47216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11005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58159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08845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53431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3/17/2022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785096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3/17/2022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429030093"/>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3" r:id="rId6"/>
    <p:sldLayoutId id="2147483728" r:id="rId7"/>
    <p:sldLayoutId id="2147483724" r:id="rId8"/>
    <p:sldLayoutId id="2147483725" r:id="rId9"/>
    <p:sldLayoutId id="2147483726" r:id="rId10"/>
    <p:sldLayoutId id="21474837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picpedia.org/highway-signs/e/evidence-based.html" TargetMode="External"/><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6.xml"/><Relationship Id="rId1" Type="http://schemas.openxmlformats.org/officeDocument/2006/relationships/video" Target="https://www.youtube.com/embed/GS0GoV226SU?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guides.hshsl.umaryland.edu/ebptutorial" TargetMode="External"/><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5" name="Freeform: Shape 34">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46" name="Freeform: Shape 36">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47" name="Freeform: Shape 38">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48" name="Rectangle 4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14" name="Picture 13" descr="A picture containing text, sky, sign, outdoor&#10;&#10;Description automatically generated">
            <a:extLst>
              <a:ext uri="{FF2B5EF4-FFF2-40B4-BE49-F238E27FC236}">
                <a16:creationId xmlns:a16="http://schemas.microsoft.com/office/drawing/2014/main" id="{82302B1A-0856-4746-A135-4EFE1D128C0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710" b="4809"/>
          <a:stretch/>
        </p:blipFill>
        <p:spPr>
          <a:xfrm>
            <a:off x="20" y="-133742"/>
            <a:ext cx="12207220" cy="6857990"/>
          </a:xfrm>
          <a:prstGeom prst="rect">
            <a:avLst/>
          </a:prstGeom>
        </p:spPr>
      </p:pic>
      <p:sp>
        <p:nvSpPr>
          <p:cNvPr id="49" name="Rectangle 42">
            <a:extLst>
              <a:ext uri="{FF2B5EF4-FFF2-40B4-BE49-F238E27FC236}">
                <a16:creationId xmlns:a16="http://schemas.microsoft.com/office/drawing/2014/main" id="{0ED8FC7E-742C-4B53-B6FF-F19F8EDA2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1928"/>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3A641-2F15-4ADB-A4D8-3D44E0850936}"/>
              </a:ext>
            </a:extLst>
          </p:cNvPr>
          <p:cNvSpPr>
            <a:spLocks noGrp="1"/>
          </p:cNvSpPr>
          <p:nvPr>
            <p:ph type="title"/>
          </p:nvPr>
        </p:nvSpPr>
        <p:spPr>
          <a:xfrm>
            <a:off x="5416279" y="304801"/>
            <a:ext cx="6409960" cy="721360"/>
          </a:xfrm>
        </p:spPr>
        <p:txBody>
          <a:bodyPr vert="horz" lIns="91440" tIns="45720" rIns="91440" bIns="45720" rtlCol="0" anchor="b">
            <a:normAutofit fontScale="90000"/>
          </a:bodyPr>
          <a:lstStyle/>
          <a:p>
            <a:pPr algn="ctr"/>
            <a:r>
              <a:rPr lang="en-US" sz="4600" b="1" dirty="0">
                <a:solidFill>
                  <a:schemeClr val="bg1"/>
                </a:solidFill>
              </a:rPr>
              <a:t>I</a:t>
            </a:r>
            <a:r>
              <a:rPr lang="en-US" sz="4600" b="1" kern="1200">
                <a:solidFill>
                  <a:schemeClr val="bg1"/>
                </a:solidFill>
                <a:latin typeface="+mj-lt"/>
                <a:ea typeface="+mj-ea"/>
                <a:cs typeface="+mj-cs"/>
              </a:rPr>
              <a:t>ntroduction </a:t>
            </a:r>
            <a:r>
              <a:rPr lang="en-US" sz="4600" b="1" kern="1200" dirty="0">
                <a:solidFill>
                  <a:schemeClr val="bg1"/>
                </a:solidFill>
                <a:latin typeface="+mj-lt"/>
                <a:ea typeface="+mj-ea"/>
                <a:cs typeface="+mj-cs"/>
              </a:rPr>
              <a:t>and aim of my presentation.</a:t>
            </a:r>
          </a:p>
        </p:txBody>
      </p:sp>
      <p:sp>
        <p:nvSpPr>
          <p:cNvPr id="3" name="Text Placeholder 2">
            <a:extLst>
              <a:ext uri="{FF2B5EF4-FFF2-40B4-BE49-F238E27FC236}">
                <a16:creationId xmlns:a16="http://schemas.microsoft.com/office/drawing/2014/main" id="{58F80B90-A15D-4A16-B0F5-9466141740A3}"/>
              </a:ext>
            </a:extLst>
          </p:cNvPr>
          <p:cNvSpPr>
            <a:spLocks noGrp="1"/>
          </p:cNvSpPr>
          <p:nvPr>
            <p:ph type="body" idx="1"/>
          </p:nvPr>
        </p:nvSpPr>
        <p:spPr>
          <a:xfrm>
            <a:off x="2891020" y="3749255"/>
            <a:ext cx="6409960" cy="1188720"/>
          </a:xfrm>
        </p:spPr>
        <p:txBody>
          <a:bodyPr vert="horz" lIns="91440" tIns="45720" rIns="91440" bIns="45720" rtlCol="0">
            <a:normAutofit/>
          </a:bodyPr>
          <a:lstStyle/>
          <a:p>
            <a:pPr algn="ctr"/>
            <a:endParaRPr lang="en-US" sz="2400" kern="1200" dirty="0">
              <a:solidFill>
                <a:schemeClr val="tx1">
                  <a:alpha val="80000"/>
                </a:schemeClr>
              </a:solidFill>
              <a:latin typeface="+mn-lt"/>
              <a:ea typeface="+mn-ea"/>
              <a:cs typeface="+mn-cs"/>
            </a:endParaRPr>
          </a:p>
        </p:txBody>
      </p:sp>
      <p:sp>
        <p:nvSpPr>
          <p:cNvPr id="15" name="TextBox 14">
            <a:extLst>
              <a:ext uri="{FF2B5EF4-FFF2-40B4-BE49-F238E27FC236}">
                <a16:creationId xmlns:a16="http://schemas.microsoft.com/office/drawing/2014/main" id="{02F75E09-258D-408B-85E3-21689326755E}"/>
              </a:ext>
            </a:extLst>
          </p:cNvPr>
          <p:cNvSpPr txBox="1"/>
          <p:nvPr/>
        </p:nvSpPr>
        <p:spPr>
          <a:xfrm>
            <a:off x="9600437" y="6657945"/>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picpedia.org/highway-signs/e/evidence-based.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80660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97120-CBD6-436B-AAE2-2D36AA12E22E}"/>
              </a:ext>
            </a:extLst>
          </p:cNvPr>
          <p:cNvSpPr>
            <a:spLocks noGrp="1"/>
          </p:cNvSpPr>
          <p:nvPr>
            <p:ph type="title"/>
          </p:nvPr>
        </p:nvSpPr>
        <p:spPr>
          <a:xfrm>
            <a:off x="762000" y="2240280"/>
            <a:ext cx="10668000" cy="2198370"/>
          </a:xfrm>
        </p:spPr>
        <p:txBody>
          <a:bodyPr>
            <a:normAutofit fontScale="90000"/>
          </a:bodyPr>
          <a:lstStyle/>
          <a:p>
            <a:r>
              <a:rPr lang="en-GB" sz="6000" dirty="0"/>
              <a:t>          </a:t>
            </a:r>
            <a:r>
              <a:rPr lang="en-GB" sz="6000" b="1" dirty="0">
                <a:solidFill>
                  <a:schemeClr val="bg1"/>
                </a:solidFill>
              </a:rPr>
              <a:t>CONTENTS.</a:t>
            </a:r>
            <a:br>
              <a:rPr lang="en-GB" sz="6000" dirty="0"/>
            </a:br>
            <a:r>
              <a:rPr lang="en-GB" sz="6000" b="1" dirty="0">
                <a:solidFill>
                  <a:schemeClr val="bg1"/>
                </a:solidFill>
              </a:rPr>
              <a:t>1.</a:t>
            </a:r>
            <a:r>
              <a:rPr lang="en-GB" b="1" dirty="0">
                <a:solidFill>
                  <a:schemeClr val="bg1"/>
                </a:solidFill>
              </a:rPr>
              <a:t>What is evidence based practice.</a:t>
            </a:r>
            <a:br>
              <a:rPr lang="en-GB" b="1" dirty="0">
                <a:solidFill>
                  <a:schemeClr val="bg1"/>
                </a:solidFill>
              </a:rPr>
            </a:br>
            <a:r>
              <a:rPr lang="en-GB" b="1" dirty="0">
                <a:solidFill>
                  <a:schemeClr val="bg1"/>
                </a:solidFill>
              </a:rPr>
              <a:t>2.How does it improve care.</a:t>
            </a:r>
            <a:br>
              <a:rPr lang="en-GB" b="1" dirty="0">
                <a:solidFill>
                  <a:schemeClr val="bg1"/>
                </a:solidFill>
              </a:rPr>
            </a:br>
            <a:r>
              <a:rPr lang="en-GB" b="1" dirty="0">
                <a:solidFill>
                  <a:schemeClr val="bg1"/>
                </a:solidFill>
              </a:rPr>
              <a:t>3.How do we know it works.</a:t>
            </a:r>
            <a:br>
              <a:rPr lang="en-GB" b="1" dirty="0">
                <a:solidFill>
                  <a:schemeClr val="bg1"/>
                </a:solidFill>
              </a:rPr>
            </a:br>
            <a:r>
              <a:rPr lang="en-GB" b="1" dirty="0">
                <a:solidFill>
                  <a:schemeClr val="bg1"/>
                </a:solidFill>
              </a:rPr>
              <a:t>4. importance of evidenced based practice.</a:t>
            </a:r>
            <a:br>
              <a:rPr lang="en-GB" b="1" dirty="0">
                <a:solidFill>
                  <a:schemeClr val="bg1"/>
                </a:solidFill>
              </a:rPr>
            </a:br>
            <a:r>
              <a:rPr lang="en-GB" b="1" dirty="0">
                <a:solidFill>
                  <a:schemeClr val="bg1"/>
                </a:solidFill>
              </a:rPr>
              <a:t>5.Video of evidenced based practice.</a:t>
            </a:r>
            <a:br>
              <a:rPr lang="en-GB" b="1" dirty="0">
                <a:solidFill>
                  <a:schemeClr val="bg1"/>
                </a:solidFill>
              </a:rPr>
            </a:br>
            <a:r>
              <a:rPr lang="en-GB" b="1" dirty="0">
                <a:solidFill>
                  <a:schemeClr val="bg1"/>
                </a:solidFill>
              </a:rPr>
              <a:t>6.When did it first come in practice.</a:t>
            </a:r>
            <a:br>
              <a:rPr lang="en-GB" b="1" dirty="0">
                <a:solidFill>
                  <a:schemeClr val="bg1"/>
                </a:solidFill>
              </a:rPr>
            </a:br>
            <a:r>
              <a:rPr lang="en-GB" b="1" dirty="0">
                <a:solidFill>
                  <a:schemeClr val="bg1"/>
                </a:solidFill>
              </a:rPr>
              <a:t>7.My own experiences</a:t>
            </a:r>
            <a:br>
              <a:rPr lang="en-GB" b="1" dirty="0">
                <a:solidFill>
                  <a:schemeClr val="bg1"/>
                </a:solidFill>
              </a:rPr>
            </a:br>
            <a:r>
              <a:rPr lang="en-GB" b="1" dirty="0">
                <a:solidFill>
                  <a:schemeClr val="bg1"/>
                </a:solidFill>
              </a:rPr>
              <a:t>8.Conclusion.</a:t>
            </a:r>
            <a:br>
              <a:rPr lang="en-GB" b="1" dirty="0">
                <a:solidFill>
                  <a:schemeClr val="bg1"/>
                </a:solidFill>
              </a:rPr>
            </a:br>
            <a:r>
              <a:rPr lang="en-GB" b="1" dirty="0">
                <a:solidFill>
                  <a:schemeClr val="bg1"/>
                </a:solidFill>
              </a:rPr>
              <a:t>9.References.</a:t>
            </a:r>
            <a:br>
              <a:rPr lang="en-GB" b="1" dirty="0">
                <a:solidFill>
                  <a:schemeClr val="bg1"/>
                </a:solidFill>
              </a:rPr>
            </a:br>
            <a:r>
              <a:rPr lang="en-GB" b="1" dirty="0">
                <a:solidFill>
                  <a:schemeClr val="bg1"/>
                </a:solidFill>
              </a:rPr>
              <a:t>10.Q&amp;A.</a:t>
            </a:r>
            <a:br>
              <a:rPr lang="en-GB" dirty="0"/>
            </a:br>
            <a:r>
              <a:rPr lang="en-GB" dirty="0"/>
              <a:t>.</a:t>
            </a:r>
          </a:p>
        </p:txBody>
      </p:sp>
    </p:spTree>
    <p:extLst>
      <p:ext uri="{BB962C8B-B14F-4D97-AF65-F5344CB8AC3E}">
        <p14:creationId xmlns:p14="http://schemas.microsoft.com/office/powerpoint/2010/main" val="2258957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BF68-D773-4E51-8021-9997BBA03048}"/>
              </a:ext>
            </a:extLst>
          </p:cNvPr>
          <p:cNvSpPr>
            <a:spLocks noGrp="1"/>
          </p:cNvSpPr>
          <p:nvPr>
            <p:ph type="title"/>
          </p:nvPr>
        </p:nvSpPr>
        <p:spPr>
          <a:xfrm>
            <a:off x="762000" y="673100"/>
            <a:ext cx="10668000" cy="1524000"/>
          </a:xfrm>
        </p:spPr>
        <p:txBody>
          <a:bodyPr>
            <a:normAutofit fontScale="90000"/>
          </a:bodyPr>
          <a:lstStyle/>
          <a:p>
            <a:r>
              <a:rPr lang="en-GB" b="1" dirty="0">
                <a:solidFill>
                  <a:schemeClr val="bg1"/>
                </a:solidFill>
              </a:rPr>
              <a:t>Video of evidenced based practise, someone who can explain it better than me. </a:t>
            </a:r>
          </a:p>
        </p:txBody>
      </p:sp>
      <p:pic>
        <p:nvPicPr>
          <p:cNvPr id="4" name="Online Media 3" title="Evidence Based Practice">
            <a:hlinkClick r:id="" action="ppaction://media"/>
            <a:extLst>
              <a:ext uri="{FF2B5EF4-FFF2-40B4-BE49-F238E27FC236}">
                <a16:creationId xmlns:a16="http://schemas.microsoft.com/office/drawing/2014/main" id="{B7E5926F-FF9D-497C-9843-8CE5DB01BEE8}"/>
              </a:ext>
            </a:extLst>
          </p:cNvPr>
          <p:cNvPicPr>
            <a:picLocks noRot="1" noChangeAspect="1"/>
          </p:cNvPicPr>
          <p:nvPr>
            <a:videoFile r:link="rId1"/>
          </p:nvPr>
        </p:nvPicPr>
        <p:blipFill>
          <a:blip r:embed="rId3"/>
          <a:stretch>
            <a:fillRect/>
          </a:stretch>
        </p:blipFill>
        <p:spPr>
          <a:xfrm>
            <a:off x="3911600" y="2197100"/>
            <a:ext cx="4064000" cy="2055328"/>
          </a:xfrm>
          <a:prstGeom prst="rect">
            <a:avLst/>
          </a:prstGeom>
        </p:spPr>
      </p:pic>
      <p:sp>
        <p:nvSpPr>
          <p:cNvPr id="5" name="TextBox 4">
            <a:extLst>
              <a:ext uri="{FF2B5EF4-FFF2-40B4-BE49-F238E27FC236}">
                <a16:creationId xmlns:a16="http://schemas.microsoft.com/office/drawing/2014/main" id="{F0B23BBE-C351-4339-B8C4-83CB005AC91D}"/>
              </a:ext>
            </a:extLst>
          </p:cNvPr>
          <p:cNvSpPr txBox="1"/>
          <p:nvPr/>
        </p:nvSpPr>
        <p:spPr>
          <a:xfrm>
            <a:off x="404261" y="4658627"/>
            <a:ext cx="6631806" cy="1200329"/>
          </a:xfrm>
          <a:prstGeom prst="rect">
            <a:avLst/>
          </a:prstGeom>
          <a:noFill/>
        </p:spPr>
        <p:txBody>
          <a:bodyPr wrap="square" rtlCol="0">
            <a:spAutoFit/>
          </a:bodyPr>
          <a:lstStyle/>
          <a:p>
            <a:r>
              <a:rPr lang="en-GB" b="1" dirty="0">
                <a:solidFill>
                  <a:schemeClr val="bg1"/>
                </a:solidFill>
              </a:rPr>
              <a:t>Advantages and disadvantages</a:t>
            </a:r>
          </a:p>
          <a:p>
            <a:endParaRPr lang="en-GB" b="1" dirty="0">
              <a:solidFill>
                <a:schemeClr val="bg1"/>
              </a:solidFill>
            </a:endParaRPr>
          </a:p>
          <a:p>
            <a:endParaRPr lang="en-GB" b="1" dirty="0">
              <a:solidFill>
                <a:schemeClr val="bg1"/>
              </a:solidFill>
            </a:endParaRPr>
          </a:p>
          <a:p>
            <a:r>
              <a:rPr lang="en-GB" b="1" dirty="0" err="1">
                <a:solidFill>
                  <a:schemeClr val="bg1"/>
                </a:solidFill>
              </a:rPr>
              <a:t>Dunbhy</a:t>
            </a:r>
            <a:r>
              <a:rPr lang="en-GB" b="1" dirty="0">
                <a:solidFill>
                  <a:schemeClr val="bg1"/>
                </a:solidFill>
              </a:rPr>
              <a:t>(2019)</a:t>
            </a:r>
            <a:r>
              <a:rPr lang="en-GB" dirty="0"/>
              <a:t>.</a:t>
            </a:r>
          </a:p>
        </p:txBody>
      </p:sp>
    </p:spTree>
    <p:extLst>
      <p:ext uri="{BB962C8B-B14F-4D97-AF65-F5344CB8AC3E}">
        <p14:creationId xmlns:p14="http://schemas.microsoft.com/office/powerpoint/2010/main" val="347448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EB41B-369C-49AC-AEF4-E58924CE5C3A}"/>
              </a:ext>
            </a:extLst>
          </p:cNvPr>
          <p:cNvSpPr>
            <a:spLocks noGrp="1"/>
          </p:cNvSpPr>
          <p:nvPr>
            <p:ph type="title"/>
          </p:nvPr>
        </p:nvSpPr>
        <p:spPr>
          <a:xfrm>
            <a:off x="762000" y="762000"/>
            <a:ext cx="10668000" cy="4673600"/>
          </a:xfrm>
        </p:spPr>
        <p:txBody>
          <a:bodyPr>
            <a:normAutofit/>
          </a:bodyPr>
          <a:lstStyle/>
          <a:p>
            <a:r>
              <a:rPr lang="en-GB" dirty="0"/>
              <a:t>Importance of Evidence based practice.</a:t>
            </a:r>
            <a:br>
              <a:rPr lang="en-GB" dirty="0"/>
            </a:br>
            <a:br>
              <a:rPr lang="en-GB" dirty="0"/>
            </a:br>
            <a:endParaRPr lang="en-GB" dirty="0"/>
          </a:p>
        </p:txBody>
      </p:sp>
      <p:sp>
        <p:nvSpPr>
          <p:cNvPr id="3" name="TextBox 2">
            <a:extLst>
              <a:ext uri="{FF2B5EF4-FFF2-40B4-BE49-F238E27FC236}">
                <a16:creationId xmlns:a16="http://schemas.microsoft.com/office/drawing/2014/main" id="{A7A40896-8480-4F3C-AA74-E3C3FCDB0620}"/>
              </a:ext>
            </a:extLst>
          </p:cNvPr>
          <p:cNvSpPr txBox="1"/>
          <p:nvPr/>
        </p:nvSpPr>
        <p:spPr>
          <a:xfrm>
            <a:off x="3962400" y="3962400"/>
            <a:ext cx="6289040" cy="923330"/>
          </a:xfrm>
          <a:prstGeom prst="rect">
            <a:avLst/>
          </a:prstGeom>
          <a:noFill/>
        </p:spPr>
        <p:txBody>
          <a:bodyPr wrap="square" rtlCol="0">
            <a:spAutoFit/>
          </a:bodyPr>
          <a:lstStyle/>
          <a:p>
            <a:r>
              <a:rPr lang="en-GB" dirty="0" err="1">
                <a:solidFill>
                  <a:schemeClr val="bg1"/>
                </a:solidFill>
              </a:rPr>
              <a:t>Glicken</a:t>
            </a:r>
            <a:r>
              <a:rPr lang="en-GB" dirty="0">
                <a:solidFill>
                  <a:schemeClr val="bg1"/>
                </a:solidFill>
              </a:rPr>
              <a:t>(2005)   </a:t>
            </a:r>
            <a:r>
              <a:rPr lang="en-GB" dirty="0" err="1">
                <a:solidFill>
                  <a:schemeClr val="bg1"/>
                </a:solidFill>
              </a:rPr>
              <a:t>Dopson,s</a:t>
            </a:r>
            <a:r>
              <a:rPr lang="en-GB" dirty="0">
                <a:solidFill>
                  <a:schemeClr val="bg1"/>
                </a:solidFill>
              </a:rPr>
              <a:t> and Fitzgerald (2005)</a:t>
            </a:r>
          </a:p>
          <a:p>
            <a:endParaRPr lang="en-GB" dirty="0">
              <a:solidFill>
                <a:schemeClr val="bg1"/>
              </a:solidFill>
            </a:endParaRPr>
          </a:p>
          <a:p>
            <a:r>
              <a:rPr lang="en-GB" dirty="0">
                <a:solidFill>
                  <a:schemeClr val="bg1"/>
                </a:solidFill>
              </a:rPr>
              <a:t>Davies(2004,p.3)</a:t>
            </a:r>
          </a:p>
        </p:txBody>
      </p:sp>
    </p:spTree>
    <p:extLst>
      <p:ext uri="{BB962C8B-B14F-4D97-AF65-F5344CB8AC3E}">
        <p14:creationId xmlns:p14="http://schemas.microsoft.com/office/powerpoint/2010/main" val="4087814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9" name="Freeform: Shape 8">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1" name="Freeform: Shape 10">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3" name="Rectangle 12">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15" name="Freeform: Shape 14">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a:extLst>
              <a:ext uri="{FF2B5EF4-FFF2-40B4-BE49-F238E27FC236}">
                <a16:creationId xmlns:a16="http://schemas.microsoft.com/office/drawing/2014/main" id="{912421F2-4C38-4F0A-B619-C39B5A16DF37}"/>
              </a:ext>
            </a:extLst>
          </p:cNvPr>
          <p:cNvSpPr>
            <a:spLocks noGrp="1"/>
          </p:cNvSpPr>
          <p:nvPr>
            <p:ph type="title"/>
          </p:nvPr>
        </p:nvSpPr>
        <p:spPr>
          <a:xfrm>
            <a:off x="762000" y="2299787"/>
            <a:ext cx="4572000" cy="2286000"/>
          </a:xfrm>
        </p:spPr>
        <p:txBody>
          <a:bodyPr vert="horz" lIns="91440" tIns="45720" rIns="91440" bIns="45720" rtlCol="0" anchor="b">
            <a:normAutofit fontScale="90000"/>
          </a:bodyPr>
          <a:lstStyle/>
          <a:p>
            <a:r>
              <a:rPr lang="en-US" b="1" kern="1200" dirty="0">
                <a:solidFill>
                  <a:schemeClr val="bg1"/>
                </a:solidFill>
                <a:latin typeface="+mj-lt"/>
                <a:ea typeface="+mj-ea"/>
                <a:cs typeface="+mj-cs"/>
              </a:rPr>
              <a:t>What is evidence-based practice and how do we resource the information.</a:t>
            </a:r>
          </a:p>
        </p:txBody>
      </p:sp>
      <p:sp>
        <p:nvSpPr>
          <p:cNvPr id="3" name="TextBox 2">
            <a:extLst>
              <a:ext uri="{FF2B5EF4-FFF2-40B4-BE49-F238E27FC236}">
                <a16:creationId xmlns:a16="http://schemas.microsoft.com/office/drawing/2014/main" id="{D68A3940-2B3F-44FB-94E0-C4DE4AE5DC76}"/>
              </a:ext>
            </a:extLst>
          </p:cNvPr>
          <p:cNvSpPr txBox="1"/>
          <p:nvPr/>
        </p:nvSpPr>
        <p:spPr>
          <a:xfrm>
            <a:off x="5953225" y="5928797"/>
            <a:ext cx="4638675" cy="369332"/>
          </a:xfrm>
          <a:prstGeom prst="rect">
            <a:avLst/>
          </a:prstGeom>
          <a:noFill/>
        </p:spPr>
        <p:txBody>
          <a:bodyPr wrap="square" rtlCol="0">
            <a:spAutoFit/>
          </a:bodyPr>
          <a:lstStyle/>
          <a:p>
            <a:r>
              <a:rPr lang="en-GB" dirty="0" err="1">
                <a:solidFill>
                  <a:schemeClr val="bg1"/>
                </a:solidFill>
              </a:rPr>
              <a:t>Huang,Chew</a:t>
            </a:r>
            <a:r>
              <a:rPr lang="en-GB" dirty="0">
                <a:solidFill>
                  <a:schemeClr val="bg1"/>
                </a:solidFill>
              </a:rPr>
              <a:t> and Chew,(2021)</a:t>
            </a:r>
          </a:p>
        </p:txBody>
      </p:sp>
      <p:sp>
        <p:nvSpPr>
          <p:cNvPr id="5" name="TextBox 4">
            <a:extLst>
              <a:ext uri="{FF2B5EF4-FFF2-40B4-BE49-F238E27FC236}">
                <a16:creationId xmlns:a16="http://schemas.microsoft.com/office/drawing/2014/main" id="{1CA5AA2A-15AC-408E-8228-CC3A59CBDAEE}"/>
              </a:ext>
            </a:extLst>
          </p:cNvPr>
          <p:cNvSpPr txBox="1"/>
          <p:nvPr/>
        </p:nvSpPr>
        <p:spPr>
          <a:xfrm>
            <a:off x="5719114" y="6351421"/>
            <a:ext cx="4029075" cy="369332"/>
          </a:xfrm>
          <a:prstGeom prst="rect">
            <a:avLst/>
          </a:prstGeom>
          <a:noFill/>
        </p:spPr>
        <p:txBody>
          <a:bodyPr wrap="square" rtlCol="0">
            <a:spAutoFit/>
          </a:bodyPr>
          <a:lstStyle/>
          <a:p>
            <a:r>
              <a:rPr lang="en-GB" dirty="0">
                <a:solidFill>
                  <a:schemeClr val="bg1"/>
                </a:solidFill>
              </a:rPr>
              <a:t>Dunphy,(2019)</a:t>
            </a:r>
          </a:p>
        </p:txBody>
      </p:sp>
      <p:pic>
        <p:nvPicPr>
          <p:cNvPr id="16" name="Picture 15" descr="Diagram&#10;&#10;Description automatically generated">
            <a:extLst>
              <a:ext uri="{FF2B5EF4-FFF2-40B4-BE49-F238E27FC236}">
                <a16:creationId xmlns:a16="http://schemas.microsoft.com/office/drawing/2014/main" id="{9DDACCC2-34DA-4156-A3C3-C539B91865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27324" y="440772"/>
            <a:ext cx="4067743" cy="3172268"/>
          </a:xfrm>
          <a:prstGeom prst="rect">
            <a:avLst/>
          </a:prstGeom>
        </p:spPr>
      </p:pic>
      <p:sp>
        <p:nvSpPr>
          <p:cNvPr id="4" name="TextBox 3">
            <a:extLst>
              <a:ext uri="{FF2B5EF4-FFF2-40B4-BE49-F238E27FC236}">
                <a16:creationId xmlns:a16="http://schemas.microsoft.com/office/drawing/2014/main" id="{6FADEEE7-F74B-445A-9CCD-8D27D93543AE}"/>
              </a:ext>
            </a:extLst>
          </p:cNvPr>
          <p:cNvSpPr txBox="1"/>
          <p:nvPr/>
        </p:nvSpPr>
        <p:spPr>
          <a:xfrm>
            <a:off x="7416800" y="4206240"/>
            <a:ext cx="3778267" cy="369332"/>
          </a:xfrm>
          <a:prstGeom prst="rect">
            <a:avLst/>
          </a:prstGeom>
          <a:noFill/>
        </p:spPr>
        <p:txBody>
          <a:bodyPr wrap="square" rtlCol="0">
            <a:spAutoFit/>
          </a:bodyPr>
          <a:lstStyle/>
          <a:p>
            <a:r>
              <a:rPr lang="en-GB" dirty="0">
                <a:solidFill>
                  <a:schemeClr val="bg1"/>
                </a:solidFill>
              </a:rPr>
              <a:t>Parahoo,(2014)</a:t>
            </a:r>
          </a:p>
        </p:txBody>
      </p:sp>
    </p:spTree>
    <p:extLst>
      <p:ext uri="{BB962C8B-B14F-4D97-AF65-F5344CB8AC3E}">
        <p14:creationId xmlns:p14="http://schemas.microsoft.com/office/powerpoint/2010/main" val="1901177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16A5C-20E5-45A8-B96B-AA8333F28E96}"/>
              </a:ext>
            </a:extLst>
          </p:cNvPr>
          <p:cNvSpPr>
            <a:spLocks noGrp="1"/>
          </p:cNvSpPr>
          <p:nvPr>
            <p:ph type="title"/>
          </p:nvPr>
        </p:nvSpPr>
        <p:spPr/>
        <p:txBody>
          <a:bodyPr>
            <a:normAutofit fontScale="90000"/>
          </a:bodyPr>
          <a:lstStyle/>
          <a:p>
            <a:r>
              <a:rPr lang="en-GB" b="1" dirty="0">
                <a:solidFill>
                  <a:schemeClr val="bg1"/>
                </a:solidFill>
              </a:rPr>
              <a:t>When did it first come available?.</a:t>
            </a:r>
            <a:br>
              <a:rPr lang="en-GB" b="1" dirty="0">
                <a:solidFill>
                  <a:schemeClr val="bg1"/>
                </a:solidFill>
              </a:rPr>
            </a:br>
            <a:r>
              <a:rPr lang="en-GB" b="1" dirty="0">
                <a:solidFill>
                  <a:schemeClr val="bg1"/>
                </a:solidFill>
              </a:rPr>
              <a:t>And what are the five stages?</a:t>
            </a:r>
            <a:br>
              <a:rPr lang="en-GB" b="1" dirty="0">
                <a:solidFill>
                  <a:schemeClr val="bg1"/>
                </a:solidFill>
              </a:rPr>
            </a:br>
            <a:br>
              <a:rPr lang="en-GB" b="1" dirty="0">
                <a:solidFill>
                  <a:schemeClr val="bg1"/>
                </a:solidFill>
              </a:rPr>
            </a:br>
            <a:endParaRPr lang="en-GB" b="1" dirty="0">
              <a:solidFill>
                <a:schemeClr val="bg1"/>
              </a:solidFill>
            </a:endParaRPr>
          </a:p>
        </p:txBody>
      </p:sp>
      <p:sp>
        <p:nvSpPr>
          <p:cNvPr id="4" name="TextBox 3">
            <a:extLst>
              <a:ext uri="{FF2B5EF4-FFF2-40B4-BE49-F238E27FC236}">
                <a16:creationId xmlns:a16="http://schemas.microsoft.com/office/drawing/2014/main" id="{56E70C98-F8AA-45BB-9CE9-BAA8A315830B}"/>
              </a:ext>
            </a:extLst>
          </p:cNvPr>
          <p:cNvSpPr txBox="1"/>
          <p:nvPr/>
        </p:nvSpPr>
        <p:spPr>
          <a:xfrm>
            <a:off x="5621154" y="3157085"/>
            <a:ext cx="5322770" cy="646331"/>
          </a:xfrm>
          <a:prstGeom prst="rect">
            <a:avLst/>
          </a:prstGeom>
          <a:noFill/>
        </p:spPr>
        <p:txBody>
          <a:bodyPr wrap="square" rtlCol="0">
            <a:spAutoFit/>
          </a:bodyPr>
          <a:lstStyle/>
          <a:p>
            <a:r>
              <a:rPr lang="en-GB" dirty="0">
                <a:solidFill>
                  <a:schemeClr val="bg1"/>
                </a:solidFill>
              </a:rPr>
              <a:t>(</a:t>
            </a:r>
            <a:r>
              <a:rPr lang="en-GB" dirty="0" err="1">
                <a:solidFill>
                  <a:schemeClr val="bg1"/>
                </a:solidFill>
              </a:rPr>
              <a:t>Beyea</a:t>
            </a:r>
            <a:r>
              <a:rPr lang="en-GB" dirty="0">
                <a:solidFill>
                  <a:schemeClr val="bg1"/>
                </a:solidFill>
              </a:rPr>
              <a:t> and slattery,2006)</a:t>
            </a:r>
          </a:p>
          <a:p>
            <a:r>
              <a:rPr lang="en-GB" dirty="0">
                <a:solidFill>
                  <a:schemeClr val="bg1"/>
                </a:solidFill>
              </a:rPr>
              <a:t>(Nmc2018a)</a:t>
            </a:r>
          </a:p>
        </p:txBody>
      </p:sp>
      <p:sp>
        <p:nvSpPr>
          <p:cNvPr id="5" name="TextBox 4">
            <a:extLst>
              <a:ext uri="{FF2B5EF4-FFF2-40B4-BE49-F238E27FC236}">
                <a16:creationId xmlns:a16="http://schemas.microsoft.com/office/drawing/2014/main" id="{C9413F29-7807-4C3A-AC3C-0265BAF69EF0}"/>
              </a:ext>
            </a:extLst>
          </p:cNvPr>
          <p:cNvSpPr txBox="1"/>
          <p:nvPr/>
        </p:nvSpPr>
        <p:spPr>
          <a:xfrm>
            <a:off x="0" y="2117558"/>
            <a:ext cx="5553777" cy="1477328"/>
          </a:xfrm>
          <a:prstGeom prst="rect">
            <a:avLst/>
          </a:prstGeom>
          <a:noFill/>
        </p:spPr>
        <p:txBody>
          <a:bodyPr wrap="square" rtlCol="0">
            <a:spAutoFit/>
          </a:bodyPr>
          <a:lstStyle/>
          <a:p>
            <a:r>
              <a:rPr lang="en-GB" dirty="0">
                <a:solidFill>
                  <a:schemeClr val="bg1"/>
                </a:solidFill>
              </a:rPr>
              <a:t>Evidenced-based Treatment</a:t>
            </a:r>
          </a:p>
          <a:p>
            <a:r>
              <a:rPr lang="en-GB" dirty="0">
                <a:solidFill>
                  <a:schemeClr val="bg1"/>
                </a:solidFill>
              </a:rPr>
              <a:t>Evidenced-based care</a:t>
            </a:r>
          </a:p>
          <a:p>
            <a:r>
              <a:rPr lang="en-GB" dirty="0">
                <a:solidFill>
                  <a:schemeClr val="bg1"/>
                </a:solidFill>
              </a:rPr>
              <a:t>Evidenced-based Interventions</a:t>
            </a:r>
          </a:p>
          <a:p>
            <a:r>
              <a:rPr lang="en-GB" dirty="0">
                <a:solidFill>
                  <a:schemeClr val="bg1"/>
                </a:solidFill>
              </a:rPr>
              <a:t>Evidenced-informed interventions</a:t>
            </a:r>
          </a:p>
          <a:p>
            <a:r>
              <a:rPr lang="en-GB" dirty="0">
                <a:solidFill>
                  <a:schemeClr val="bg1"/>
                </a:solidFill>
              </a:rPr>
              <a:t>Evidenced-based practise </a:t>
            </a:r>
          </a:p>
        </p:txBody>
      </p:sp>
      <p:sp>
        <p:nvSpPr>
          <p:cNvPr id="3" name="TextBox 2">
            <a:extLst>
              <a:ext uri="{FF2B5EF4-FFF2-40B4-BE49-F238E27FC236}">
                <a16:creationId xmlns:a16="http://schemas.microsoft.com/office/drawing/2014/main" id="{4FDC751F-8F55-407F-9C9A-FE37265655F4}"/>
              </a:ext>
            </a:extLst>
          </p:cNvPr>
          <p:cNvSpPr txBox="1"/>
          <p:nvPr/>
        </p:nvSpPr>
        <p:spPr>
          <a:xfrm>
            <a:off x="1473200" y="5151120"/>
            <a:ext cx="4988560" cy="369332"/>
          </a:xfrm>
          <a:prstGeom prst="rect">
            <a:avLst/>
          </a:prstGeom>
          <a:noFill/>
        </p:spPr>
        <p:txBody>
          <a:bodyPr wrap="square" rtlCol="0">
            <a:spAutoFit/>
          </a:bodyPr>
          <a:lstStyle/>
          <a:p>
            <a:r>
              <a:rPr lang="en-GB" dirty="0" err="1">
                <a:solidFill>
                  <a:schemeClr val="bg1"/>
                </a:solidFill>
              </a:rPr>
              <a:t>Lisa,A</a:t>
            </a:r>
            <a:r>
              <a:rPr lang="en-GB" dirty="0">
                <a:solidFill>
                  <a:schemeClr val="bg1"/>
                </a:solidFill>
              </a:rPr>
              <a:t>-et-al(2020)</a:t>
            </a:r>
          </a:p>
        </p:txBody>
      </p:sp>
    </p:spTree>
    <p:extLst>
      <p:ext uri="{BB962C8B-B14F-4D97-AF65-F5344CB8AC3E}">
        <p14:creationId xmlns:p14="http://schemas.microsoft.com/office/powerpoint/2010/main" val="1645966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C7B19-74FB-4D46-9389-768FBD55290B}"/>
              </a:ext>
            </a:extLst>
          </p:cNvPr>
          <p:cNvSpPr>
            <a:spLocks noGrp="1"/>
          </p:cNvSpPr>
          <p:nvPr>
            <p:ph type="title"/>
          </p:nvPr>
        </p:nvSpPr>
        <p:spPr/>
        <p:txBody>
          <a:bodyPr>
            <a:normAutofit fontScale="90000"/>
          </a:bodyPr>
          <a:lstStyle/>
          <a:p>
            <a:r>
              <a:rPr lang="en-GB" dirty="0"/>
              <a:t>      </a:t>
            </a:r>
            <a:br>
              <a:rPr lang="en-GB" dirty="0"/>
            </a:br>
            <a:br>
              <a:rPr lang="en-GB" dirty="0"/>
            </a:br>
            <a:br>
              <a:rPr lang="en-GB" dirty="0"/>
            </a:br>
            <a:r>
              <a:rPr lang="en-GB" b="1" dirty="0">
                <a:solidFill>
                  <a:schemeClr val="bg1"/>
                </a:solidFill>
              </a:rPr>
              <a:t>How does It improve care</a:t>
            </a:r>
            <a:br>
              <a:rPr lang="en-GB" b="1" dirty="0">
                <a:solidFill>
                  <a:schemeClr val="bg1"/>
                </a:solidFill>
              </a:rPr>
            </a:br>
            <a:br>
              <a:rPr lang="en-GB" b="1" dirty="0">
                <a:solidFill>
                  <a:schemeClr val="bg1"/>
                </a:solidFill>
              </a:rPr>
            </a:br>
            <a:r>
              <a:rPr lang="en-GB" b="1" dirty="0">
                <a:solidFill>
                  <a:schemeClr val="bg1"/>
                </a:solidFill>
              </a:rPr>
              <a:t>Care plans?...</a:t>
            </a:r>
            <a:br>
              <a:rPr lang="en-GB" b="1" dirty="0">
                <a:solidFill>
                  <a:schemeClr val="bg1"/>
                </a:solidFill>
              </a:rPr>
            </a:br>
            <a:br>
              <a:rPr lang="en-GB" dirty="0"/>
            </a:br>
            <a:endParaRPr lang="en-GB" dirty="0"/>
          </a:p>
        </p:txBody>
      </p:sp>
      <p:sp>
        <p:nvSpPr>
          <p:cNvPr id="3" name="TextBox 2">
            <a:extLst>
              <a:ext uri="{FF2B5EF4-FFF2-40B4-BE49-F238E27FC236}">
                <a16:creationId xmlns:a16="http://schemas.microsoft.com/office/drawing/2014/main" id="{96DD1ECC-82AA-4D32-B857-AD0878FCA671}"/>
              </a:ext>
            </a:extLst>
          </p:cNvPr>
          <p:cNvSpPr txBox="1"/>
          <p:nvPr/>
        </p:nvSpPr>
        <p:spPr>
          <a:xfrm>
            <a:off x="5821680" y="3429000"/>
            <a:ext cx="5892800" cy="2031325"/>
          </a:xfrm>
          <a:prstGeom prst="rect">
            <a:avLst/>
          </a:prstGeom>
          <a:noFill/>
        </p:spPr>
        <p:txBody>
          <a:bodyPr wrap="square" rtlCol="0">
            <a:spAutoFit/>
          </a:bodyPr>
          <a:lstStyle/>
          <a:p>
            <a:r>
              <a:rPr lang="en-GB" dirty="0">
                <a:solidFill>
                  <a:schemeClr val="bg1"/>
                </a:solidFill>
              </a:rPr>
              <a:t>Moule,(2020)</a:t>
            </a:r>
          </a:p>
          <a:p>
            <a:endParaRPr lang="en-GB" dirty="0">
              <a:solidFill>
                <a:schemeClr val="bg1"/>
              </a:solidFill>
            </a:endParaRPr>
          </a:p>
          <a:p>
            <a:r>
              <a:rPr lang="en-GB" dirty="0" err="1">
                <a:solidFill>
                  <a:schemeClr val="bg1"/>
                </a:solidFill>
              </a:rPr>
              <a:t>Hepner,K,Aet</a:t>
            </a:r>
            <a:r>
              <a:rPr lang="en-GB" dirty="0">
                <a:solidFill>
                  <a:schemeClr val="bg1"/>
                </a:solidFill>
              </a:rPr>
              <a:t>-all(2015)</a:t>
            </a:r>
          </a:p>
          <a:p>
            <a:endParaRPr lang="en-GB" dirty="0">
              <a:solidFill>
                <a:schemeClr val="bg1"/>
              </a:solidFill>
            </a:endParaRPr>
          </a:p>
          <a:p>
            <a:r>
              <a:rPr lang="en-GB" dirty="0" err="1">
                <a:solidFill>
                  <a:schemeClr val="bg1"/>
                </a:solidFill>
              </a:rPr>
              <a:t>Reubensten,L,D,et</a:t>
            </a:r>
            <a:r>
              <a:rPr lang="en-GB" dirty="0">
                <a:solidFill>
                  <a:schemeClr val="bg1"/>
                </a:solidFill>
              </a:rPr>
              <a:t>-al(1993)</a:t>
            </a:r>
          </a:p>
          <a:p>
            <a:endParaRPr lang="en-GB" dirty="0">
              <a:solidFill>
                <a:schemeClr val="bg1"/>
              </a:solidFill>
            </a:endParaRPr>
          </a:p>
          <a:p>
            <a:r>
              <a:rPr lang="en-GB" dirty="0">
                <a:solidFill>
                  <a:schemeClr val="bg1"/>
                </a:solidFill>
              </a:rPr>
              <a:t>NMC2018a,p,9.</a:t>
            </a:r>
          </a:p>
        </p:txBody>
      </p:sp>
    </p:spTree>
    <p:extLst>
      <p:ext uri="{BB962C8B-B14F-4D97-AF65-F5344CB8AC3E}">
        <p14:creationId xmlns:p14="http://schemas.microsoft.com/office/powerpoint/2010/main" val="2043549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26C85-CECC-45D2-BE52-93F5A12C605D}"/>
              </a:ext>
            </a:extLst>
          </p:cNvPr>
          <p:cNvSpPr>
            <a:spLocks noGrp="1"/>
          </p:cNvSpPr>
          <p:nvPr>
            <p:ph type="title"/>
          </p:nvPr>
        </p:nvSpPr>
        <p:spPr>
          <a:xfrm>
            <a:off x="762000" y="762000"/>
            <a:ext cx="10668000" cy="5151120"/>
          </a:xfrm>
        </p:spPr>
        <p:txBody>
          <a:bodyPr/>
          <a:lstStyle/>
          <a:p>
            <a:r>
              <a:rPr lang="en-GB" b="1" dirty="0">
                <a:solidFill>
                  <a:schemeClr val="bg1"/>
                </a:solidFill>
              </a:rPr>
              <a:t>My own experience</a:t>
            </a:r>
            <a:r>
              <a:rPr lang="en-GB" dirty="0"/>
              <a:t>.</a:t>
            </a:r>
            <a:br>
              <a:rPr lang="en-GB" dirty="0"/>
            </a:br>
            <a:br>
              <a:rPr lang="en-GB" dirty="0"/>
            </a:br>
            <a:br>
              <a:rPr lang="en-GB" dirty="0"/>
            </a:br>
            <a:br>
              <a:rPr lang="en-GB" dirty="0"/>
            </a:br>
            <a:r>
              <a:rPr lang="en-GB" b="1" dirty="0">
                <a:solidFill>
                  <a:schemeClr val="bg1"/>
                </a:solidFill>
              </a:rPr>
              <a:t>How </a:t>
            </a:r>
            <a:r>
              <a:rPr lang="en-GB" b="1" dirty="0" err="1">
                <a:solidFill>
                  <a:schemeClr val="bg1"/>
                </a:solidFill>
              </a:rPr>
              <a:t>i</a:t>
            </a:r>
            <a:r>
              <a:rPr lang="en-GB" b="1" dirty="0">
                <a:solidFill>
                  <a:schemeClr val="bg1"/>
                </a:solidFill>
              </a:rPr>
              <a:t> have used the information and passed it on to ensure the correct care is given.</a:t>
            </a:r>
          </a:p>
        </p:txBody>
      </p:sp>
    </p:spTree>
    <p:extLst>
      <p:ext uri="{BB962C8B-B14F-4D97-AF65-F5344CB8AC3E}">
        <p14:creationId xmlns:p14="http://schemas.microsoft.com/office/powerpoint/2010/main" val="3795352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9A590-192C-46A6-BCE2-40085553BDF5}"/>
              </a:ext>
            </a:extLst>
          </p:cNvPr>
          <p:cNvSpPr>
            <a:spLocks noGrp="1"/>
          </p:cNvSpPr>
          <p:nvPr>
            <p:ph type="title"/>
          </p:nvPr>
        </p:nvSpPr>
        <p:spPr/>
        <p:txBody>
          <a:bodyPr/>
          <a:lstStyle/>
          <a:p>
            <a:r>
              <a:rPr lang="en-GB" b="1" dirty="0">
                <a:solidFill>
                  <a:schemeClr val="bg1"/>
                </a:solidFill>
              </a:rPr>
              <a:t>conclusion</a:t>
            </a:r>
          </a:p>
        </p:txBody>
      </p:sp>
      <p:sp>
        <p:nvSpPr>
          <p:cNvPr id="3" name="TextBox 2">
            <a:extLst>
              <a:ext uri="{FF2B5EF4-FFF2-40B4-BE49-F238E27FC236}">
                <a16:creationId xmlns:a16="http://schemas.microsoft.com/office/drawing/2014/main" id="{0666FE94-84D7-4388-9D54-0AA1B9BBA47E}"/>
              </a:ext>
            </a:extLst>
          </p:cNvPr>
          <p:cNvSpPr txBox="1"/>
          <p:nvPr/>
        </p:nvSpPr>
        <p:spPr>
          <a:xfrm>
            <a:off x="762000" y="2143125"/>
            <a:ext cx="10315575" cy="3539430"/>
          </a:xfrm>
          <a:prstGeom prst="rect">
            <a:avLst/>
          </a:prstGeom>
          <a:noFill/>
        </p:spPr>
        <p:txBody>
          <a:bodyPr wrap="square" rtlCol="0">
            <a:spAutoFit/>
          </a:bodyPr>
          <a:lstStyle/>
          <a:p>
            <a:r>
              <a:rPr lang="en-GB" sz="3200" b="1" dirty="0">
                <a:solidFill>
                  <a:schemeClr val="bg1"/>
                </a:solidFill>
              </a:rPr>
              <a:t>By doing research over the years care homes and many other professional organisation have realised that by sharing documented  information though out the days months or even years ,  it makes care for the residents more compactable for the said individual, example care plans updated monthly from evidence of previous care needs.  </a:t>
            </a:r>
          </a:p>
        </p:txBody>
      </p:sp>
    </p:spTree>
    <p:extLst>
      <p:ext uri="{BB962C8B-B14F-4D97-AF65-F5344CB8AC3E}">
        <p14:creationId xmlns:p14="http://schemas.microsoft.com/office/powerpoint/2010/main" val="2110250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5972F-DA3F-4457-9EF9-A1368F8F1D6B}"/>
              </a:ext>
            </a:extLst>
          </p:cNvPr>
          <p:cNvSpPr>
            <a:spLocks noGrp="1"/>
          </p:cNvSpPr>
          <p:nvPr>
            <p:ph type="title"/>
          </p:nvPr>
        </p:nvSpPr>
        <p:spPr>
          <a:xfrm>
            <a:off x="762000" y="390526"/>
            <a:ext cx="10668000" cy="762000"/>
          </a:xfrm>
        </p:spPr>
        <p:txBody>
          <a:bodyPr>
            <a:normAutofit/>
          </a:bodyPr>
          <a:lstStyle/>
          <a:p>
            <a:r>
              <a:rPr lang="en-GB" b="1" dirty="0">
                <a:solidFill>
                  <a:schemeClr val="bg1"/>
                </a:solidFill>
              </a:rPr>
              <a:t>References</a:t>
            </a:r>
          </a:p>
        </p:txBody>
      </p:sp>
      <p:sp>
        <p:nvSpPr>
          <p:cNvPr id="4" name="TextBox 3">
            <a:extLst>
              <a:ext uri="{FF2B5EF4-FFF2-40B4-BE49-F238E27FC236}">
                <a16:creationId xmlns:a16="http://schemas.microsoft.com/office/drawing/2014/main" id="{4B2404DD-6E45-4F89-83A5-D8543AED4100}"/>
              </a:ext>
            </a:extLst>
          </p:cNvPr>
          <p:cNvSpPr txBox="1"/>
          <p:nvPr/>
        </p:nvSpPr>
        <p:spPr>
          <a:xfrm>
            <a:off x="504825" y="1323975"/>
            <a:ext cx="11687175" cy="5878532"/>
          </a:xfrm>
          <a:prstGeom prst="rect">
            <a:avLst/>
          </a:prstGeom>
          <a:noFill/>
        </p:spPr>
        <p:txBody>
          <a:bodyPr wrap="square" rtlCol="0">
            <a:spAutoFit/>
          </a:bodyPr>
          <a:lstStyle/>
          <a:p>
            <a:r>
              <a:rPr lang="en-GB" sz="1600" dirty="0">
                <a:solidFill>
                  <a:schemeClr val="bg1"/>
                </a:solidFill>
              </a:rPr>
              <a:t>Dunphy,(2019) </a:t>
            </a:r>
            <a:r>
              <a:rPr lang="en-GB" sz="1600" dirty="0">
                <a:solidFill>
                  <a:schemeClr val="bg1"/>
                </a:solidFill>
                <a:latin typeface="Abadi Extra Light" panose="020B0204020104020204" pitchFamily="34" charset="0"/>
              </a:rPr>
              <a:t>implementation of evidenced-based care management practise among independent physician associations serving elderly </a:t>
            </a:r>
            <a:r>
              <a:rPr lang="en-GB" sz="1600" dirty="0" err="1">
                <a:solidFill>
                  <a:schemeClr val="bg1"/>
                </a:solidFill>
                <a:latin typeface="Abadi Extra Light" panose="020B0204020104020204" pitchFamily="34" charset="0"/>
              </a:rPr>
              <a:t>medicare</a:t>
            </a:r>
            <a:r>
              <a:rPr lang="en-GB" sz="1600" dirty="0">
                <a:solidFill>
                  <a:schemeClr val="bg1"/>
                </a:solidFill>
                <a:latin typeface="Abadi Extra Light" panose="020B0204020104020204" pitchFamily="34" charset="0"/>
              </a:rPr>
              <a:t> </a:t>
            </a:r>
            <a:r>
              <a:rPr lang="en-GB" sz="1600" dirty="0" err="1">
                <a:solidFill>
                  <a:schemeClr val="bg1"/>
                </a:solidFill>
                <a:latin typeface="Abadi Extra Light" panose="020B0204020104020204" pitchFamily="34" charset="0"/>
              </a:rPr>
              <a:t>advantage</a:t>
            </a:r>
            <a:r>
              <a:rPr lang="en-GB" sz="1600" dirty="0" err="1">
                <a:solidFill>
                  <a:schemeClr val="bg1"/>
                </a:solidFill>
              </a:rPr>
              <a:t>,ProQuest</a:t>
            </a:r>
            <a:r>
              <a:rPr lang="en-GB" sz="1600" dirty="0">
                <a:solidFill>
                  <a:schemeClr val="bg1"/>
                </a:solidFill>
              </a:rPr>
              <a:t> </a:t>
            </a:r>
            <a:r>
              <a:rPr lang="en-GB" sz="1600" dirty="0" err="1">
                <a:solidFill>
                  <a:schemeClr val="bg1"/>
                </a:solidFill>
              </a:rPr>
              <a:t>dissertans</a:t>
            </a:r>
            <a:r>
              <a:rPr lang="en-GB" sz="1600" dirty="0">
                <a:solidFill>
                  <a:schemeClr val="bg1"/>
                </a:solidFill>
              </a:rPr>
              <a:t> publications.</a:t>
            </a:r>
          </a:p>
          <a:p>
            <a:endParaRPr lang="en-GB" sz="1600" dirty="0">
              <a:solidFill>
                <a:schemeClr val="bg1"/>
              </a:solidFill>
            </a:endParaRPr>
          </a:p>
          <a:p>
            <a:r>
              <a:rPr lang="en-GB" sz="1600" dirty="0">
                <a:solidFill>
                  <a:schemeClr val="bg1"/>
                </a:solidFill>
              </a:rPr>
              <a:t>Nursing and midwifery council (</a:t>
            </a:r>
            <a:r>
              <a:rPr lang="en-GB" sz="1600" dirty="0" err="1">
                <a:solidFill>
                  <a:schemeClr val="bg1"/>
                </a:solidFill>
              </a:rPr>
              <a:t>nmc</a:t>
            </a:r>
            <a:r>
              <a:rPr lang="en-GB" sz="1600" dirty="0">
                <a:solidFill>
                  <a:schemeClr val="bg1"/>
                </a:solidFill>
              </a:rPr>
              <a:t>) (2018a) </a:t>
            </a:r>
            <a:r>
              <a:rPr lang="en-GB" sz="1600" dirty="0">
                <a:solidFill>
                  <a:schemeClr val="bg1"/>
                </a:solidFill>
                <a:latin typeface="Abadi Extra Light" panose="020B0204020104020204" pitchFamily="34" charset="0"/>
              </a:rPr>
              <a:t>The code professional standards of practice and behaviour for nurses, midwifes and nursing associates</a:t>
            </a:r>
            <a:r>
              <a:rPr lang="en-GB" sz="1600" dirty="0">
                <a:solidFill>
                  <a:schemeClr val="bg1"/>
                </a:solidFill>
              </a:rPr>
              <a:t>. </a:t>
            </a:r>
            <a:r>
              <a:rPr lang="en-GB" sz="1600" dirty="0" err="1">
                <a:solidFill>
                  <a:schemeClr val="bg1"/>
                </a:solidFill>
              </a:rPr>
              <a:t>London.nmc</a:t>
            </a:r>
            <a:r>
              <a:rPr lang="en-GB" sz="1600" dirty="0">
                <a:solidFill>
                  <a:schemeClr val="bg1"/>
                </a:solidFill>
              </a:rPr>
              <a:t> Available at; https;//</a:t>
            </a:r>
            <a:r>
              <a:rPr lang="en-GB" sz="1600" dirty="0" err="1">
                <a:solidFill>
                  <a:schemeClr val="bg1"/>
                </a:solidFill>
              </a:rPr>
              <a:t>www,nmc.org.uk</a:t>
            </a:r>
            <a:r>
              <a:rPr lang="en-GB" sz="1600" dirty="0">
                <a:solidFill>
                  <a:schemeClr val="bg1"/>
                </a:solidFill>
              </a:rPr>
              <a:t>/</a:t>
            </a:r>
            <a:r>
              <a:rPr lang="en-GB" sz="1600" dirty="0" err="1">
                <a:solidFill>
                  <a:schemeClr val="bg1"/>
                </a:solidFill>
              </a:rPr>
              <a:t>globalassets</a:t>
            </a:r>
            <a:r>
              <a:rPr lang="en-GB" sz="1600" dirty="0">
                <a:solidFill>
                  <a:schemeClr val="bg1"/>
                </a:solidFill>
              </a:rPr>
              <a:t>/</a:t>
            </a:r>
            <a:r>
              <a:rPr lang="en-GB" sz="1600" dirty="0" err="1">
                <a:solidFill>
                  <a:schemeClr val="bg1"/>
                </a:solidFill>
              </a:rPr>
              <a:t>sitedocuments</a:t>
            </a:r>
            <a:r>
              <a:rPr lang="en-GB" sz="1600" dirty="0">
                <a:solidFill>
                  <a:schemeClr val="bg1"/>
                </a:solidFill>
              </a:rPr>
              <a:t>/</a:t>
            </a:r>
            <a:r>
              <a:rPr lang="en-GB" sz="1600" dirty="0" err="1">
                <a:solidFill>
                  <a:schemeClr val="bg1"/>
                </a:solidFill>
              </a:rPr>
              <a:t>nmc</a:t>
            </a:r>
            <a:r>
              <a:rPr lang="en-GB" sz="1600" dirty="0">
                <a:solidFill>
                  <a:schemeClr val="bg1"/>
                </a:solidFill>
              </a:rPr>
              <a:t>-publications/nmc-code.pdf (accessed on 14</a:t>
            </a:r>
            <a:r>
              <a:rPr lang="en-GB" sz="1600" baseline="30000" dirty="0">
                <a:solidFill>
                  <a:schemeClr val="bg1"/>
                </a:solidFill>
              </a:rPr>
              <a:t>th</a:t>
            </a:r>
            <a:r>
              <a:rPr lang="en-GB" sz="1600" dirty="0">
                <a:solidFill>
                  <a:schemeClr val="bg1"/>
                </a:solidFill>
              </a:rPr>
              <a:t> march 2022..</a:t>
            </a:r>
          </a:p>
          <a:p>
            <a:endParaRPr lang="en-GB" sz="1600" dirty="0">
              <a:solidFill>
                <a:schemeClr val="bg1"/>
              </a:solidFill>
            </a:endParaRPr>
          </a:p>
          <a:p>
            <a:r>
              <a:rPr lang="en-GB" sz="1600" dirty="0" err="1">
                <a:solidFill>
                  <a:schemeClr val="bg1"/>
                </a:solidFill>
              </a:rPr>
              <a:t>Beya,s.c.and</a:t>
            </a:r>
            <a:r>
              <a:rPr lang="en-GB" sz="1600" dirty="0">
                <a:solidFill>
                  <a:schemeClr val="bg1"/>
                </a:solidFill>
              </a:rPr>
              <a:t> </a:t>
            </a:r>
            <a:r>
              <a:rPr lang="en-GB" sz="1600" dirty="0" err="1">
                <a:solidFill>
                  <a:schemeClr val="bg1"/>
                </a:solidFill>
              </a:rPr>
              <a:t>slattery,m.j</a:t>
            </a:r>
            <a:r>
              <a:rPr lang="en-GB" sz="1600" dirty="0">
                <a:solidFill>
                  <a:schemeClr val="bg1"/>
                </a:solidFill>
              </a:rPr>
              <a:t>.(2006) CHAPTER1; what is </a:t>
            </a:r>
            <a:r>
              <a:rPr lang="en-GB" sz="1600" dirty="0" err="1">
                <a:solidFill>
                  <a:schemeClr val="bg1"/>
                </a:solidFill>
              </a:rPr>
              <a:t>evedianced</a:t>
            </a:r>
            <a:r>
              <a:rPr lang="en-GB" sz="1600" dirty="0">
                <a:solidFill>
                  <a:schemeClr val="bg1"/>
                </a:solidFill>
              </a:rPr>
              <a:t> based practise? </a:t>
            </a:r>
            <a:r>
              <a:rPr lang="en-GB" sz="1600" dirty="0" err="1">
                <a:solidFill>
                  <a:schemeClr val="bg1"/>
                </a:solidFill>
              </a:rPr>
              <a:t>Marblehead;HCPpro,inc</a:t>
            </a:r>
            <a:r>
              <a:rPr lang="en-GB" sz="1600" dirty="0">
                <a:solidFill>
                  <a:schemeClr val="bg1"/>
                </a:solidFill>
              </a:rPr>
              <a:t>.</a:t>
            </a:r>
          </a:p>
          <a:p>
            <a:endParaRPr lang="en-GB" sz="1600" dirty="0">
              <a:solidFill>
                <a:schemeClr val="bg1"/>
              </a:solidFill>
            </a:endParaRPr>
          </a:p>
          <a:p>
            <a:r>
              <a:rPr lang="en-GB" sz="1600" dirty="0">
                <a:solidFill>
                  <a:schemeClr val="bg1"/>
                </a:solidFill>
              </a:rPr>
              <a:t>  Dunphy, J.N. (2019) Implementation of Evidenced-Based Care Management Practices Among Independent Physician Associations Serving Elderly Medicare Advantage and Dual Eligible Program Beneficiaries. ProQuest Dissertations Publishing.</a:t>
            </a:r>
          </a:p>
          <a:p>
            <a:endParaRPr lang="en-GB" sz="1600" dirty="0">
              <a:solidFill>
                <a:schemeClr val="bg1"/>
              </a:solidFill>
            </a:endParaRPr>
          </a:p>
          <a:p>
            <a:endParaRPr lang="en-GB" sz="1600" dirty="0">
              <a:solidFill>
                <a:schemeClr val="bg1"/>
              </a:solidFill>
            </a:endParaRPr>
          </a:p>
          <a:p>
            <a:r>
              <a:rPr lang="en-GB" sz="1600" dirty="0">
                <a:solidFill>
                  <a:schemeClr val="bg1"/>
                </a:solidFill>
              </a:rPr>
              <a:t>  </a:t>
            </a:r>
            <a:r>
              <a:rPr lang="en-GB" sz="1600" dirty="0" err="1">
                <a:solidFill>
                  <a:schemeClr val="bg1"/>
                </a:solidFill>
              </a:rPr>
              <a:t>Rishel</a:t>
            </a:r>
            <a:r>
              <a:rPr lang="en-GB" sz="1600" dirty="0">
                <a:solidFill>
                  <a:schemeClr val="bg1"/>
                </a:solidFill>
              </a:rPr>
              <a:t>, C.W. (2007) ‘Evidence-Based Prevention Practice in Mental Health: What Is It and How Do We Get There?’, American journal of orthopsychiatry, 77(1), pp. 153–164. doi:10.1037/0002-9432.77.1.153.</a:t>
            </a:r>
          </a:p>
          <a:p>
            <a:endParaRPr lang="en-GB" sz="1600" dirty="0">
              <a:solidFill>
                <a:schemeClr val="bg1"/>
              </a:solidFill>
            </a:endParaRPr>
          </a:p>
          <a:p>
            <a:endParaRPr lang="en-GB" sz="1600" dirty="0">
              <a:solidFill>
                <a:schemeClr val="bg1"/>
              </a:solidFill>
            </a:endParaRPr>
          </a:p>
          <a:p>
            <a:endParaRPr lang="en-GB" sz="1600"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328288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5FA3E-D643-46A4-9AAB-989036AD985E}"/>
              </a:ext>
            </a:extLst>
          </p:cNvPr>
          <p:cNvSpPr>
            <a:spLocks noGrp="1"/>
          </p:cNvSpPr>
          <p:nvPr>
            <p:ph type="title"/>
          </p:nvPr>
        </p:nvSpPr>
        <p:spPr>
          <a:xfrm>
            <a:off x="1148080" y="5882640"/>
            <a:ext cx="10281920" cy="277528"/>
          </a:xfrm>
        </p:spPr>
        <p:txBody>
          <a:bodyPr>
            <a:normAutofit fontScale="90000"/>
          </a:bodyPr>
          <a:lstStyle/>
          <a:p>
            <a:r>
              <a:rPr lang="en-GB" dirty="0"/>
              <a:t>Reference list 2</a:t>
            </a:r>
            <a:br>
              <a:rPr lang="en-GB" dirty="0"/>
            </a:br>
            <a:br>
              <a:rPr lang="en-GB" dirty="0"/>
            </a:br>
            <a:r>
              <a:rPr lang="en-GB" sz="1800" dirty="0">
                <a:solidFill>
                  <a:schemeClr val="bg1"/>
                </a:solidFill>
              </a:rPr>
              <a:t>Nursing and midwifery council (</a:t>
            </a:r>
            <a:r>
              <a:rPr lang="en-GB" sz="1800" dirty="0" err="1">
                <a:solidFill>
                  <a:schemeClr val="bg1"/>
                </a:solidFill>
              </a:rPr>
              <a:t>nmc</a:t>
            </a:r>
            <a:r>
              <a:rPr lang="en-GB" sz="1800" dirty="0">
                <a:solidFill>
                  <a:schemeClr val="bg1"/>
                </a:solidFill>
              </a:rPr>
              <a:t>) (2018a) The code professional standards of practice and behaviour for nurses, midwifes and nursing associates. </a:t>
            </a:r>
            <a:r>
              <a:rPr lang="en-GB" sz="1800" dirty="0" err="1">
                <a:solidFill>
                  <a:schemeClr val="bg1"/>
                </a:solidFill>
              </a:rPr>
              <a:t>London.nmc</a:t>
            </a:r>
            <a:r>
              <a:rPr lang="en-GB" sz="1800" dirty="0">
                <a:solidFill>
                  <a:schemeClr val="bg1"/>
                </a:solidFill>
              </a:rPr>
              <a:t> Available at; https;//</a:t>
            </a:r>
            <a:r>
              <a:rPr lang="en-GB" sz="1800" dirty="0" err="1">
                <a:solidFill>
                  <a:schemeClr val="bg1"/>
                </a:solidFill>
              </a:rPr>
              <a:t>www,nmc.org.uk</a:t>
            </a:r>
            <a:r>
              <a:rPr lang="en-GB" sz="1800" dirty="0">
                <a:solidFill>
                  <a:schemeClr val="bg1"/>
                </a:solidFill>
              </a:rPr>
              <a:t>/</a:t>
            </a:r>
            <a:r>
              <a:rPr lang="en-GB" sz="1800" dirty="0" err="1">
                <a:solidFill>
                  <a:schemeClr val="bg1"/>
                </a:solidFill>
              </a:rPr>
              <a:t>globalassets</a:t>
            </a:r>
            <a:r>
              <a:rPr lang="en-GB" sz="1800" dirty="0">
                <a:solidFill>
                  <a:schemeClr val="bg1"/>
                </a:solidFill>
              </a:rPr>
              <a:t>/</a:t>
            </a:r>
            <a:r>
              <a:rPr lang="en-GB" sz="1800" dirty="0" err="1">
                <a:solidFill>
                  <a:schemeClr val="bg1"/>
                </a:solidFill>
              </a:rPr>
              <a:t>sitedocuments</a:t>
            </a:r>
            <a:r>
              <a:rPr lang="en-GB" sz="1800" dirty="0">
                <a:solidFill>
                  <a:schemeClr val="bg1"/>
                </a:solidFill>
              </a:rPr>
              <a:t>/</a:t>
            </a:r>
            <a:r>
              <a:rPr lang="en-GB" sz="1800" dirty="0" err="1">
                <a:solidFill>
                  <a:schemeClr val="bg1"/>
                </a:solidFill>
              </a:rPr>
              <a:t>nmc</a:t>
            </a:r>
            <a:r>
              <a:rPr lang="en-GB" sz="1800" dirty="0">
                <a:solidFill>
                  <a:schemeClr val="bg1"/>
                </a:solidFill>
              </a:rPr>
              <a:t>-publications/nmc-code.pdf (accessed on 14</a:t>
            </a:r>
            <a:r>
              <a:rPr lang="en-GB" sz="1800" baseline="30000" dirty="0">
                <a:solidFill>
                  <a:schemeClr val="bg1"/>
                </a:solidFill>
              </a:rPr>
              <a:t>th</a:t>
            </a:r>
            <a:r>
              <a:rPr lang="en-GB" sz="1800" dirty="0">
                <a:solidFill>
                  <a:schemeClr val="bg1"/>
                </a:solidFill>
              </a:rPr>
              <a:t> march 2022.</a:t>
            </a:r>
            <a:br>
              <a:rPr lang="en-GB" sz="1800" dirty="0">
                <a:solidFill>
                  <a:schemeClr val="bg1"/>
                </a:solidFill>
              </a:rPr>
            </a:br>
            <a:br>
              <a:rPr lang="en-GB" sz="1800" dirty="0">
                <a:solidFill>
                  <a:schemeClr val="bg1"/>
                </a:solidFill>
              </a:rPr>
            </a:br>
            <a:r>
              <a:rPr lang="en-GB" sz="1800" dirty="0">
                <a:solidFill>
                  <a:schemeClr val="bg1"/>
                </a:solidFill>
              </a:rPr>
              <a:t>  </a:t>
            </a:r>
            <a:r>
              <a:rPr lang="en-GB" sz="1800" dirty="0" err="1">
                <a:solidFill>
                  <a:schemeClr val="bg1"/>
                </a:solidFill>
              </a:rPr>
              <a:t>Glicken</a:t>
            </a:r>
            <a:r>
              <a:rPr lang="en-GB" sz="1800" dirty="0">
                <a:solidFill>
                  <a:schemeClr val="bg1"/>
                </a:solidFill>
              </a:rPr>
              <a:t>, M.D. (2005) Improving the effectiveness of the helping professions an evidence-based approach to practice. Thousand Oaks, [Calif.] ;: SAGE.</a:t>
            </a:r>
            <a:br>
              <a:rPr lang="en-GB" sz="1800" dirty="0">
                <a:solidFill>
                  <a:schemeClr val="bg1"/>
                </a:solidFill>
              </a:rPr>
            </a:br>
            <a:br>
              <a:rPr lang="en-GB" sz="1800" dirty="0">
                <a:solidFill>
                  <a:schemeClr val="bg1"/>
                </a:solidFill>
              </a:rPr>
            </a:br>
            <a:r>
              <a:rPr lang="en-GB" sz="1800" dirty="0">
                <a:solidFill>
                  <a:schemeClr val="bg1"/>
                </a:solidFill>
              </a:rPr>
              <a:t>  Dopson, S. and Fitzgerald, L. (2005) Knowledge to Action? Evidence-Based Health Care in Context. Oxford: Oxford University Press.</a:t>
            </a:r>
            <a:br>
              <a:rPr lang="en-GB" sz="1800" dirty="0">
                <a:solidFill>
                  <a:schemeClr val="bg1"/>
                </a:solidFill>
              </a:rPr>
            </a:br>
            <a:br>
              <a:rPr lang="en-GB" sz="1800" dirty="0">
                <a:solidFill>
                  <a:schemeClr val="bg1"/>
                </a:solidFill>
              </a:rPr>
            </a:br>
            <a:r>
              <a:rPr lang="en-GB" sz="1800" dirty="0">
                <a:solidFill>
                  <a:schemeClr val="bg1"/>
                </a:solidFill>
              </a:rPr>
              <a:t> </a:t>
            </a:r>
            <a:r>
              <a:rPr lang="en-GB" sz="1800" dirty="0" err="1">
                <a:solidFill>
                  <a:schemeClr val="bg1"/>
                </a:solidFill>
              </a:rPr>
              <a:t>Liss</a:t>
            </a:r>
            <a:r>
              <a:rPr lang="en-GB" sz="1800" dirty="0">
                <a:solidFill>
                  <a:schemeClr val="bg1"/>
                </a:solidFill>
              </a:rPr>
              <a:t>, A. et al. (2020) ‘Complexity of best‐evidenced practice in periodontal therapy: Views of Swedish Dental Hygienists’, International journal of dental hygiene, 18(3), pp. 220–227. doi:10.1111/idh.12431.</a:t>
            </a:r>
            <a:br>
              <a:rPr lang="en-GB" sz="1800" dirty="0">
                <a:solidFill>
                  <a:schemeClr val="bg1"/>
                </a:solidFill>
              </a:rPr>
            </a:br>
            <a:br>
              <a:rPr lang="en-GB" sz="1800" dirty="0">
                <a:solidFill>
                  <a:schemeClr val="bg1"/>
                </a:solidFill>
              </a:rPr>
            </a:br>
            <a:br>
              <a:rPr lang="en-GB" sz="1800" dirty="0">
                <a:solidFill>
                  <a:schemeClr val="bg1"/>
                </a:solidFill>
              </a:rPr>
            </a:br>
            <a:r>
              <a:rPr lang="en-GB" sz="1800" dirty="0">
                <a:solidFill>
                  <a:schemeClr val="bg1"/>
                </a:solidFill>
              </a:rPr>
              <a:t>  </a:t>
            </a:r>
            <a:r>
              <a:rPr lang="en-GB" sz="1800" dirty="0" err="1">
                <a:solidFill>
                  <a:schemeClr val="bg1"/>
                </a:solidFill>
              </a:rPr>
              <a:t>Liss</a:t>
            </a:r>
            <a:r>
              <a:rPr lang="en-GB" sz="1800" dirty="0">
                <a:solidFill>
                  <a:schemeClr val="bg1"/>
                </a:solidFill>
              </a:rPr>
              <a:t>, A. et al. (2020) ‘Complexity of best‐evidenced practice in periodontal therapy: Views of Swedish Dental Hygienists’, International journal of dental hygiene, 18(3), pp. 220–227. doi:10.1111/idh.12431.</a:t>
            </a:r>
            <a:br>
              <a:rPr lang="en-GB" sz="1800" dirty="0">
                <a:solidFill>
                  <a:schemeClr val="bg1"/>
                </a:solidFill>
              </a:rPr>
            </a:br>
            <a:br>
              <a:rPr lang="en-GB" sz="1800" dirty="0"/>
            </a:br>
            <a:br>
              <a:rPr lang="en-GB" sz="1800" dirty="0"/>
            </a:br>
            <a:br>
              <a:rPr lang="en-GB" sz="1800" dirty="0"/>
            </a:br>
            <a:br>
              <a:rPr lang="en-GB" sz="1800" dirty="0"/>
            </a:br>
            <a:br>
              <a:rPr lang="en-GB" sz="1800" dirty="0"/>
            </a:br>
            <a:br>
              <a:rPr lang="en-GB" sz="1800" dirty="0"/>
            </a:br>
            <a:br>
              <a:rPr lang="en-GB" dirty="0"/>
            </a:br>
            <a:br>
              <a:rPr lang="en-GB" dirty="0"/>
            </a:br>
            <a:br>
              <a:rPr lang="en-GB" dirty="0"/>
            </a:br>
            <a:br>
              <a:rPr lang="en-GB" dirty="0"/>
            </a:br>
            <a:br>
              <a:rPr lang="en-GB" dirty="0"/>
            </a:br>
            <a:r>
              <a:rPr lang="en-GB" dirty="0"/>
              <a:t>  </a:t>
            </a:r>
            <a:r>
              <a:rPr lang="en-GB" sz="1600" dirty="0" err="1"/>
              <a:t>Rishel</a:t>
            </a:r>
            <a:r>
              <a:rPr lang="en-GB" sz="1600" dirty="0"/>
              <a:t>, C.W. (2007) ‘Evidence-Based Prevention Practice in Mental Health: What Is It and How Do We Get There?’, American journal of orthopsychiatry, 77(1), pp. 153–164. doi:10.1037/0002-9432.77.1.153.</a:t>
            </a:r>
            <a:br>
              <a:rPr lang="en-GB" sz="1600" dirty="0"/>
            </a:br>
            <a:br>
              <a:rPr lang="en-GB" sz="1600" dirty="0"/>
            </a:br>
            <a:br>
              <a:rPr lang="en-GB" sz="1600" dirty="0"/>
            </a:br>
            <a:br>
              <a:rPr lang="en-GB" dirty="0"/>
            </a:br>
            <a:endParaRPr lang="en-GB" dirty="0"/>
          </a:p>
        </p:txBody>
      </p:sp>
    </p:spTree>
    <p:extLst>
      <p:ext uri="{BB962C8B-B14F-4D97-AF65-F5344CB8AC3E}">
        <p14:creationId xmlns:p14="http://schemas.microsoft.com/office/powerpoint/2010/main" val="335931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B3C42-49CD-4BF4-BB5A-5CEBF5D8169A}"/>
              </a:ext>
            </a:extLst>
          </p:cNvPr>
          <p:cNvSpPr>
            <a:spLocks noGrp="1"/>
          </p:cNvSpPr>
          <p:nvPr>
            <p:ph type="title"/>
          </p:nvPr>
        </p:nvSpPr>
        <p:spPr>
          <a:xfrm>
            <a:off x="762000" y="762000"/>
            <a:ext cx="10668000" cy="6695440"/>
          </a:xfrm>
        </p:spPr>
        <p:txBody>
          <a:bodyPr>
            <a:normAutofit fontScale="90000"/>
          </a:bodyPr>
          <a:lstStyle/>
          <a:p>
            <a:r>
              <a:rPr lang="en-GB" dirty="0"/>
              <a:t>         Reference list 3.</a:t>
            </a:r>
            <a:br>
              <a:rPr lang="en-GB" sz="1200" dirty="0"/>
            </a:br>
            <a:br>
              <a:rPr lang="en-GB" sz="1200" dirty="0"/>
            </a:br>
            <a:r>
              <a:rPr lang="en-GB" sz="1800" dirty="0"/>
              <a:t>  </a:t>
            </a:r>
            <a:r>
              <a:rPr lang="en-GB" sz="1800" dirty="0">
                <a:solidFill>
                  <a:schemeClr val="bg1"/>
                </a:solidFill>
              </a:rPr>
              <a:t>Rubenstein, L.Z. and Wieland, D. (1993) Improving care in the nursing home comprehensive reviews of clinical research. Newbury Park: SAGE.</a:t>
            </a:r>
            <a:br>
              <a:rPr lang="en-GB" sz="1800" dirty="0">
                <a:solidFill>
                  <a:schemeClr val="bg1"/>
                </a:solidFill>
              </a:rPr>
            </a:br>
            <a:br>
              <a:rPr lang="en-GB" sz="1800" dirty="0">
                <a:solidFill>
                  <a:schemeClr val="bg1"/>
                </a:solidFill>
              </a:rPr>
            </a:br>
            <a:br>
              <a:rPr lang="en-GB" sz="1800" dirty="0">
                <a:solidFill>
                  <a:schemeClr val="bg1"/>
                </a:solidFill>
              </a:rPr>
            </a:br>
            <a:r>
              <a:rPr lang="en-GB" sz="1800" dirty="0">
                <a:solidFill>
                  <a:schemeClr val="bg1"/>
                </a:solidFill>
              </a:rPr>
              <a:t>  Freshwater, D. (2002) Therapeutic nursing improving patient care through self-awareness and reflection. London: SAGE.</a:t>
            </a:r>
            <a:br>
              <a:rPr lang="en-GB" sz="1800" dirty="0">
                <a:solidFill>
                  <a:schemeClr val="bg1"/>
                </a:solidFill>
              </a:rPr>
            </a:br>
            <a:br>
              <a:rPr lang="en-GB" sz="1800" dirty="0">
                <a:solidFill>
                  <a:schemeClr val="bg1"/>
                </a:solidFill>
              </a:rPr>
            </a:br>
            <a:br>
              <a:rPr lang="en-GB" sz="1800" dirty="0">
                <a:solidFill>
                  <a:schemeClr val="bg1"/>
                </a:solidFill>
              </a:rPr>
            </a:br>
            <a:r>
              <a:rPr lang="en-GB" sz="1800" dirty="0">
                <a:solidFill>
                  <a:schemeClr val="bg1"/>
                </a:solidFill>
              </a:rPr>
              <a:t>  Klein, R. (2013) The new politics of the NHS : from creation to reinvention. Seventh edition. London: Radcliffe Publishing.</a:t>
            </a:r>
            <a:br>
              <a:rPr lang="en-GB" sz="1800" dirty="0">
                <a:solidFill>
                  <a:schemeClr val="bg1"/>
                </a:solidFill>
              </a:rPr>
            </a:br>
            <a:br>
              <a:rPr lang="en-GB" sz="1800" dirty="0">
                <a:solidFill>
                  <a:schemeClr val="bg1"/>
                </a:solidFill>
              </a:rPr>
            </a:br>
            <a:br>
              <a:rPr lang="en-GB" sz="1800" dirty="0">
                <a:solidFill>
                  <a:schemeClr val="bg1"/>
                </a:solidFill>
              </a:rPr>
            </a:br>
            <a:r>
              <a:rPr lang="en-GB" sz="1800" dirty="0">
                <a:solidFill>
                  <a:schemeClr val="bg1"/>
                </a:solidFill>
              </a:rPr>
              <a:t>  Moule, P. (2018) Making sense of research in nursing, health &amp; social care. 6th edition. London: SAGE.</a:t>
            </a:r>
            <a:br>
              <a:rPr lang="en-GB" sz="1800" dirty="0">
                <a:solidFill>
                  <a:schemeClr val="bg1"/>
                </a:solidFill>
              </a:rPr>
            </a:br>
            <a:br>
              <a:rPr lang="en-GB" sz="1800" dirty="0">
                <a:solidFill>
                  <a:schemeClr val="bg1"/>
                </a:solidFill>
              </a:rPr>
            </a:br>
            <a:r>
              <a:rPr lang="en-GB" sz="1800" dirty="0">
                <a:solidFill>
                  <a:schemeClr val="bg1"/>
                </a:solidFill>
              </a:rPr>
              <a:t>  Parahoo, K. (2014) Nursing research : principles, process and issues. Third edition. Basingstoke: Palgrave Macmillan.</a:t>
            </a:r>
            <a:br>
              <a:rPr lang="en-GB" sz="1800" dirty="0">
                <a:solidFill>
                  <a:schemeClr val="bg1"/>
                </a:solidFill>
              </a:rPr>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endParaRPr lang="en-GB" sz="1800" dirty="0"/>
          </a:p>
        </p:txBody>
      </p:sp>
    </p:spTree>
    <p:extLst>
      <p:ext uri="{BB962C8B-B14F-4D97-AF65-F5344CB8AC3E}">
        <p14:creationId xmlns:p14="http://schemas.microsoft.com/office/powerpoint/2010/main" val="373720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41A6-3FED-4282-ABC9-45B95ACD7177}"/>
              </a:ext>
            </a:extLst>
          </p:cNvPr>
          <p:cNvSpPr>
            <a:spLocks noGrp="1"/>
          </p:cNvSpPr>
          <p:nvPr>
            <p:ph type="title"/>
          </p:nvPr>
        </p:nvSpPr>
        <p:spPr/>
        <p:txBody>
          <a:bodyPr/>
          <a:lstStyle/>
          <a:p>
            <a:r>
              <a:rPr lang="en-GB" b="1" dirty="0">
                <a:solidFill>
                  <a:schemeClr val="bg1"/>
                </a:solidFill>
              </a:rPr>
              <a:t>Questions and answers</a:t>
            </a:r>
            <a:r>
              <a:rPr lang="en-GB" dirty="0"/>
              <a:t>.</a:t>
            </a:r>
          </a:p>
        </p:txBody>
      </p:sp>
    </p:spTree>
    <p:extLst>
      <p:ext uri="{BB962C8B-B14F-4D97-AF65-F5344CB8AC3E}">
        <p14:creationId xmlns:p14="http://schemas.microsoft.com/office/powerpoint/2010/main" val="1076083922"/>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271</TotalTime>
  <Words>992</Words>
  <Application>Microsoft Office PowerPoint</Application>
  <PresentationFormat>Widescreen</PresentationFormat>
  <Paragraphs>55</Paragraphs>
  <Slides>13</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Abadi Extra Light</vt:lpstr>
      <vt:lpstr>Arial</vt:lpstr>
      <vt:lpstr>Avenir Next LT Pro</vt:lpstr>
      <vt:lpstr>Avenir Next LT Pro Light</vt:lpstr>
      <vt:lpstr>Sitka Subheading</vt:lpstr>
      <vt:lpstr>PebbleVTI</vt:lpstr>
      <vt:lpstr>Introduction and aim of my presentation.</vt:lpstr>
      <vt:lpstr>          CONTENTS. 1.What is evidence based practice. 2.How does it improve care. 3.How do we know it works. 4. importance of evidenced based practice. 5.Video of evidenced based practice. 6.When did it first come in practice. 7.My own experiences 8.Conclusion. 9.References. 10.Q&amp;A. .</vt:lpstr>
      <vt:lpstr>Video of evidenced based practise, someone who can explain it better than me. </vt:lpstr>
      <vt:lpstr>Importance of Evidence based practice.  </vt:lpstr>
      <vt:lpstr>What is evidence-based practice and how do we resource the information.</vt:lpstr>
      <vt:lpstr>When did it first come available?. And what are the five stages?  </vt:lpstr>
      <vt:lpstr>         How does It improve care  Care plans?...  </vt:lpstr>
      <vt:lpstr>My own experience.    How i have used the information and passed it on to ensure the correct care is given.</vt:lpstr>
      <vt:lpstr>conclusion</vt:lpstr>
      <vt:lpstr>References</vt:lpstr>
      <vt:lpstr>Reference list 2  Nursing and midwifery council (nmc) (2018a) The code professional standards of practice and behaviour for nurses, midwifes and nursing associates. London.nmc Available at; https;//www,nmc.org.uk/globalassets/sitedocuments/nmc-publications/nmc-code.pdf (accessed on 14th march 2022.    Glicken, M.D. (2005) Improving the effectiveness of the helping professions an evidence-based approach to practice. Thousand Oaks, [Calif.] ;: SAGE.    Dopson, S. and Fitzgerald, L. (2005) Knowledge to Action? Evidence-Based Health Care in Context. Oxford: Oxford University Press.   Liss, A. et al. (2020) ‘Complexity of best‐evidenced practice in periodontal therapy: Views of Swedish Dental Hygienists’, International journal of dental hygiene, 18(3), pp. 220–227. doi:10.1111/idh.12431.     Liss, A. et al. (2020) ‘Complexity of best‐evidenced practice in periodontal therapy: Views of Swedish Dental Hygienists’, International journal of dental hygiene, 18(3), pp. 220–227. doi:10.1111/idh.12431.              Rishel, C.W. (2007) ‘Evidence-Based Prevention Practice in Mental Health: What Is It and How Do We Get There?’, American journal of orthopsychiatry, 77(1), pp. 153–164. doi:10.1037/0002-9432.77.1.153.    </vt:lpstr>
      <vt:lpstr>         Reference list 3.    Rubenstein, L.Z. and Wieland, D. (1993) Improving care in the nursing home comprehensive reviews of clinical research. Newbury Park: SAGE.     Freshwater, D. (2002) Therapeutic nursing improving patient care through self-awareness and reflection. London: SAGE.     Klein, R. (2013) The new politics of the NHS : from creation to reinvention. Seventh edition. London: Radcliffe Publishing.     Moule, P. (2018) Making sense of research in nursing, health &amp; social care. 6th edition. London: SAGE.    Parahoo, K. (2014) Nursing research : principles, process and issues. Third edition. Basingstoke: Palgrave Macmillan.             </vt:lpstr>
      <vt:lpstr>Questions and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presentation by Victoria Hole.</dc:title>
  <dc:creator>Victoria Hole</dc:creator>
  <cp:lastModifiedBy>Victoria Hole</cp:lastModifiedBy>
  <cp:revision>2</cp:revision>
  <dcterms:created xsi:type="dcterms:W3CDTF">2022-02-08T22:39:50Z</dcterms:created>
  <dcterms:modified xsi:type="dcterms:W3CDTF">2022-03-17T14:10:32Z</dcterms:modified>
</cp:coreProperties>
</file>