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59" r:id="rId4"/>
    <p:sldId id="263" r:id="rId5"/>
    <p:sldId id="262" r:id="rId6"/>
    <p:sldId id="269" r:id="rId7"/>
    <p:sldId id="270" r:id="rId8"/>
    <p:sldId id="271" r:id="rId9"/>
    <p:sldId id="268" r:id="rId10"/>
    <p:sldId id="267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383"/>
    <p:restoredTop sz="92739"/>
  </p:normalViewPr>
  <p:slideViewPr>
    <p:cSldViewPr snapToGrid="0">
      <p:cViewPr varScale="1">
        <p:scale>
          <a:sx n="148" d="100"/>
          <a:sy n="148" d="100"/>
        </p:scale>
        <p:origin x="528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395DD9A-69CB-DC4E-991E-E8693E4FEB2C}" type="datetimeFigureOut">
              <a:rPr lang="en-US" smtClean="0"/>
              <a:t>9/7/23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FF00E4D-25D3-5B49-9284-F2893191299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67400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1200" b="0" i="0" u="none" strike="noStrike" dirty="0">
                <a:solidFill>
                  <a:srgbClr val="666666"/>
                </a:solidFill>
                <a:effectLst/>
                <a:latin typeface="Arial" panose="020B0604020202020204" pitchFamily="34" charset="0"/>
              </a:rPr>
              <a:t>JUST 1 SLIDE!!!!!!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1200" b="0" i="0" u="none" strike="noStrike" dirty="0">
                <a:solidFill>
                  <a:srgbClr val="666666"/>
                </a:solidFill>
                <a:effectLst/>
                <a:latin typeface="Arial" panose="020B0604020202020204" pitchFamily="34" charset="0"/>
              </a:rPr>
              <a:t>1…….and is headquartered in San Francisco. The company has an estimated 110 million users worldwide.</a:t>
            </a:r>
            <a:endParaRPr lang="en-GB" sz="1200" b="0" i="1" u="none" strike="noStrike" dirty="0">
              <a:effectLst/>
              <a:latin typeface="Google Sans"/>
            </a:endParaRP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lang="en-GB" sz="1200" i="1" dirty="0">
              <a:latin typeface="Google Sans"/>
            </a:endParaRP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1200" i="1" dirty="0">
                <a:latin typeface="Google Sans"/>
              </a:rPr>
              <a:t>2……with </a:t>
            </a:r>
            <a:r>
              <a:rPr lang="en-GB" sz="1200" b="0" i="1" u="none" strike="noStrike" dirty="0">
                <a:effectLst/>
                <a:latin typeface="Google Sans"/>
              </a:rPr>
              <a:t>a click </a:t>
            </a:r>
            <a:r>
              <a:rPr lang="en-GB" sz="1200" i="1" dirty="0">
                <a:latin typeface="Google Sans"/>
              </a:rPr>
              <a:t>of a button using merely your fingers</a:t>
            </a:r>
            <a:r>
              <a:rPr lang="en-GB" sz="1200" b="0" i="1" u="none" strike="noStrike" dirty="0">
                <a:effectLst/>
                <a:latin typeface="Google Sans"/>
              </a:rPr>
              <a:t> through an</a:t>
            </a:r>
            <a:r>
              <a:rPr lang="en-GB" sz="1200" i="1" dirty="0">
                <a:latin typeface="Google Sans"/>
              </a:rPr>
              <a:t> </a:t>
            </a:r>
            <a:r>
              <a:rPr lang="en-GB" sz="1200" b="0" i="1" u="none" strike="noStrike" dirty="0">
                <a:effectLst/>
                <a:latin typeface="Google Sans"/>
              </a:rPr>
              <a:t>app that can be downloaded on most devices. </a:t>
            </a:r>
            <a:r>
              <a:rPr lang="en-GB" sz="1200" i="1" dirty="0">
                <a:latin typeface="Google Sans"/>
              </a:rPr>
              <a:t> </a:t>
            </a:r>
            <a:r>
              <a:rPr lang="en-GB" sz="1200" b="0" i="1" u="none" strike="noStrike" dirty="0">
                <a:effectLst/>
                <a:latin typeface="Google Sans"/>
              </a:rPr>
              <a:t>Customers can hail a ride and drivers get paid upon completion of the requested ride. 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1200" b="0" i="1" u="none" strike="noStrike" dirty="0">
                <a:effectLst/>
                <a:latin typeface="Google Sans"/>
              </a:rPr>
              <a:t>4…..Uber is a ridesharing operation 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lang="en-GB" sz="1200" b="0" i="1" u="none" strike="noStrike" dirty="0">
              <a:effectLst/>
              <a:latin typeface="Google Sans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FF00E4D-25D3-5B49-9284-F28931912998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987952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Slide 1/2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FF00E4D-25D3-5B49-9284-F28931912998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727501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Slide 2/2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FF00E4D-25D3-5B49-9284-F28931912998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544039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Slide 1/3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FF00E4D-25D3-5B49-9284-F28931912998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105058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Slide 2/3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FF00E4D-25D3-5B49-9284-F28931912998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502400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Slide 3/3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FF00E4D-25D3-5B49-9284-F28931912998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519350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1 Slide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FF00E4D-25D3-5B49-9284-F28931912998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089131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1 Slide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FF00E4D-25D3-5B49-9284-F28931912998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09236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F84CFA-B36F-0DC3-4122-A1F14F59E3F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7BD0D78-D155-8556-B53A-41AECCF2B62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691967-565C-B380-8278-5F60171E08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FFD8ED-6B4D-ED48-BEA2-D5046FB85177}" type="datetimeFigureOut">
              <a:rPr lang="en-US" smtClean="0"/>
              <a:t>9/7/23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4D3729-6E99-8A01-9DC1-85790F0747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B6C613-AA4E-437D-D69A-5699A127C0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CC4F14-7938-4047-A8F6-92C965C971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38207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9DE306-CE60-0C4A-6AAD-AF7B453F4D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FE9B26-BEA0-A8C9-DE7C-89E73B3804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71E312-D320-4A3C-6402-8307A554D2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FFD8ED-6B4D-ED48-BEA2-D5046FB85177}" type="datetimeFigureOut">
              <a:rPr lang="en-US" smtClean="0"/>
              <a:t>9/7/23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D10DD0-DBB9-D08D-0CD2-1DDF06C577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6DB7C2-292F-2D7F-B930-F6C3AC62BE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CC4F14-7938-4047-A8F6-92C965C971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6260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FD4A63-E296-73D1-6E96-80C286E6BC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C015C7-FD04-4174-BDC2-5E74E585E3F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183A8A-9997-E230-D0A0-2CEA7B7703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FFD8ED-6B4D-ED48-BEA2-D5046FB85177}" type="datetimeFigureOut">
              <a:rPr lang="en-US" smtClean="0"/>
              <a:t>9/7/23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421AFB-880C-6B0E-7EE1-26D5422B92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F52DFC-E306-84C0-E499-4696971206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CC4F14-7938-4047-A8F6-92C965C971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18752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D5B416-4415-466E-2C95-6866BC32E9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EA68CB-20B5-F09F-4827-ED888D4433F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AF7D1D2-776F-6FCB-C3F5-6625FC3340B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A97BC96-07F9-E977-EDD4-0D35E954A3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FFD8ED-6B4D-ED48-BEA2-D5046FB85177}" type="datetimeFigureOut">
              <a:rPr lang="en-US" smtClean="0"/>
              <a:t>9/7/23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FE688C1-411F-26EE-061A-C1018AD215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38ACA5-8E50-FC06-8242-8DA57BDD10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CC4F14-7938-4047-A8F6-92C965C971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76911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5CD300-DC40-D855-A2B1-2FA84EB6BD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2CECBB-F541-D10E-A309-179DF6C449D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DB47ED1-5C61-EA6F-254D-90E6BC5D694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A6F586B-EB72-F9D0-470E-82B934A9CA5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99DDC7-FEC1-17B1-7061-FEEBEFE376D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F49BE1C-B325-92A6-B35A-23DA5EED7E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FFD8ED-6B4D-ED48-BEA2-D5046FB85177}" type="datetimeFigureOut">
              <a:rPr lang="en-US" smtClean="0"/>
              <a:t>9/7/23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4500E13-AABC-DDAF-CA83-9E34EF86B7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2C1B1CB-516F-E3FC-23B7-FF557BBFFB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CC4F14-7938-4047-A8F6-92C965C971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4081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756AA2-7C88-1F05-BB5E-0B03C21D98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88F7364-EA6B-6EA1-DB03-05E4D2BE73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FFD8ED-6B4D-ED48-BEA2-D5046FB85177}" type="datetimeFigureOut">
              <a:rPr lang="en-US" smtClean="0"/>
              <a:t>9/7/23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0EA9FA7-C36D-0107-A6CD-9A65938237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9EF9BD0-E935-A330-A13A-D0062DEF17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CC4F14-7938-4047-A8F6-92C965C971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4493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9E40051-8D24-E3DD-8DC2-FA0B57200D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FFD8ED-6B4D-ED48-BEA2-D5046FB85177}" type="datetimeFigureOut">
              <a:rPr lang="en-US" smtClean="0"/>
              <a:t>9/7/23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0207BEF-A8F5-83A9-CFE1-40388D6C14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656B6FC-A4F1-63EA-30EC-277A255C17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CC4F14-7938-4047-A8F6-92C965C971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98019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033C9D-04E6-5323-2297-177AA1BB1A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E71793-50C2-8912-52C8-2C67004616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1D14661-0EE4-D4C5-6543-EE06204FE1C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DEA2BA8-630E-2A64-77D4-89A0BECFEF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FFD8ED-6B4D-ED48-BEA2-D5046FB85177}" type="datetimeFigureOut">
              <a:rPr lang="en-US" smtClean="0"/>
              <a:t>9/7/23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104D0C7-BE4F-113D-6185-14AB8B9344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C1B9CF3-8E1C-F5D4-F5FC-CA3793A9D2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CC4F14-7938-4047-A8F6-92C965C971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84874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8D54A9-C3BA-09BE-20AE-ED85ACD4AE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E6FD211-8CE0-DD9D-FFF9-CB6FF7914B2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5E190C4-AC3E-3205-3D6E-B4DDFC41368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6494C0D-3EA4-83A4-D7E8-CF616824A3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FFD8ED-6B4D-ED48-BEA2-D5046FB85177}" type="datetimeFigureOut">
              <a:rPr lang="en-US" smtClean="0"/>
              <a:t>9/7/23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201665F-B53F-05D8-4189-8BF34CA9AF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0D72F5D-7D30-93B6-8F4B-717DE194BB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CC4F14-7938-4047-A8F6-92C965C971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74758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701A02-846B-6BA0-1038-C2B300F484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F7E6999-50D4-FF75-8EDC-BD93D89D514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22475E-2DA1-6BF8-58B7-A23FFC6CD0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FFD8ED-6B4D-ED48-BEA2-D5046FB85177}" type="datetimeFigureOut">
              <a:rPr lang="en-US" smtClean="0"/>
              <a:t>9/7/23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61C049-5592-75D5-B853-BB58C374F5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D4BC62-2651-F50C-A361-74B0F95985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CC4F14-7938-4047-A8F6-92C965C971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04636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C97B771-7448-DF33-610E-92F57636C05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CF69865-CAFD-B863-F3F5-652C7BA7A01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E850D0-5F5B-3593-E939-8223305CA5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FFD8ED-6B4D-ED48-BEA2-D5046FB85177}" type="datetimeFigureOut">
              <a:rPr lang="en-US" smtClean="0"/>
              <a:t>9/7/23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E973B2-8277-8111-AC42-5B078022D4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AEE59A-D6B0-6D89-2A23-447E09FF3B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CC4F14-7938-4047-A8F6-92C965C971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93071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69D1126-5623-AF63-9F93-0DD01AF27D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D7B5C9A-33AD-6505-B463-0220D8576EB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053AA7-85E9-0556-16B6-424143AB27F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FFD8ED-6B4D-ED48-BEA2-D5046FB85177}" type="datetimeFigureOut">
              <a:rPr lang="en-US" smtClean="0"/>
              <a:t>9/7/23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F289F0-9AA0-6897-AC39-4B6D0218471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940760-5ACA-7311-8EDC-22EF3471776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CC4F14-7938-4047-A8F6-92C965C971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98395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B4A25EAC-74DD-B723-6CFC-F80BDF47A79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955370" y="4559374"/>
            <a:ext cx="9144000" cy="978019"/>
          </a:xfrm>
        </p:spPr>
        <p:txBody>
          <a:bodyPr>
            <a:normAutofit fontScale="92500" lnSpcReduction="20000"/>
          </a:bodyPr>
          <a:lstStyle/>
          <a:p>
            <a:r>
              <a:rPr lang="en-GB" sz="35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Tutor:</a:t>
            </a:r>
          </a:p>
          <a:p>
            <a:r>
              <a:rPr lang="en-GB" sz="35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Nishi Ramsurrun</a:t>
            </a:r>
          </a:p>
          <a:p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692BABA-0CD7-0E32-18F3-B5EA88B90215}"/>
              </a:ext>
            </a:extLst>
          </p:cNvPr>
          <p:cNvSpPr txBox="1"/>
          <p:nvPr/>
        </p:nvSpPr>
        <p:spPr>
          <a:xfrm>
            <a:off x="3874573" y="5913850"/>
            <a:ext cx="494396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By Student ; Flavia Mateus (19117238)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F57A557-BA9B-880C-56D2-E87CBE3EBF5A}"/>
              </a:ext>
            </a:extLst>
          </p:cNvPr>
          <p:cNvSpPr txBox="1"/>
          <p:nvPr/>
        </p:nvSpPr>
        <p:spPr>
          <a:xfrm>
            <a:off x="1218898" y="3270607"/>
            <a:ext cx="1025530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‘</a:t>
            </a:r>
            <a:r>
              <a:rPr lang="en-GB" sz="3600" b="1" i="1" dirty="0">
                <a:solidFill>
                  <a:srgbClr val="000000"/>
                </a:solidFill>
                <a:effectLst/>
                <a:latin typeface="APPLE CHANCERY" panose="03020702040506060504" pitchFamily="66" charset="-79"/>
                <a:ea typeface="Arial" panose="020B0604020202020204" pitchFamily="34" charset="0"/>
                <a:cs typeface="APPLE CHANCERY" panose="03020702040506060504" pitchFamily="66" charset="-79"/>
              </a:rPr>
              <a:t>Training and Development needs for a HR officer</a:t>
            </a:r>
            <a:r>
              <a:rPr lang="en-GB" sz="36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’ </a:t>
            </a:r>
            <a:endParaRPr lang="en-US" sz="36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E9B231D-1503-6C15-78DA-2CADD858B281}"/>
              </a:ext>
            </a:extLst>
          </p:cNvPr>
          <p:cNvSpPr txBox="1"/>
          <p:nvPr/>
        </p:nvSpPr>
        <p:spPr>
          <a:xfrm>
            <a:off x="1363850" y="948648"/>
            <a:ext cx="9965409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>
                <a:effectLst/>
              </a:rPr>
              <a:t>Developing Relationships and Workplace Achievements</a:t>
            </a:r>
            <a:br>
              <a:rPr lang="en-GB" sz="40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US" sz="4000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BD894B1-13C5-E444-3B42-AD321B741083}"/>
              </a:ext>
            </a:extLst>
          </p:cNvPr>
          <p:cNvSpPr txBox="1"/>
          <p:nvPr/>
        </p:nvSpPr>
        <p:spPr>
          <a:xfrm>
            <a:off x="5464257" y="2276514"/>
            <a:ext cx="2432808" cy="5329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68580">
              <a:lnSpc>
                <a:spcPct val="107000"/>
              </a:lnSpc>
              <a:spcAft>
                <a:spcPts val="800"/>
              </a:spcAft>
            </a:pPr>
            <a:r>
              <a:rPr lang="en-GB" sz="2800" dirty="0">
                <a:effectLst/>
              </a:rPr>
              <a:t>BMSW 5102 </a:t>
            </a:r>
            <a:endParaRPr lang="en-GB" sz="2800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053479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6D1A2CED-DA9B-4CCF-8215-CFC65FE71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33" name="Rectangle 1032">
            <a:extLst>
              <a:ext uri="{FF2B5EF4-FFF2-40B4-BE49-F238E27FC236}">
                <a16:creationId xmlns:a16="http://schemas.microsoft.com/office/drawing/2014/main" id="{562DFC44-A40C-4573-9230-B3EDB3EC8E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260019"/>
            <a:ext cx="11167447" cy="5933012"/>
          </a:xfrm>
          <a:prstGeom prst="rect">
            <a:avLst/>
          </a:prstGeom>
          <a:ln w="12700">
            <a:solidFill>
              <a:srgbClr val="DEDEDE"/>
            </a:solidFill>
          </a:ln>
          <a:effectLst>
            <a:outerShdw blurRad="50800" dist="38100" dir="2700000" algn="tl" rotWithShape="0">
              <a:schemeClr val="bg2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56F0F2-628F-B0DD-7A65-C5B7CEE5FF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09521"/>
            <a:ext cx="10232136" cy="1014984"/>
          </a:xfrm>
        </p:spPr>
        <p:txBody>
          <a:bodyPr>
            <a:normAutofit/>
          </a:bodyPr>
          <a:lstStyle/>
          <a:p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US" sz="4000" i="1" dirty="0">
                <a:latin typeface="Apple Braille" pitchFamily="2" charset="0"/>
                <a:cs typeface="Arial" panose="020B0604020202020204" pitchFamily="34" charset="0"/>
              </a:rPr>
              <a:t>The Company I recently worked for --&gt;</a:t>
            </a:r>
          </a:p>
        </p:txBody>
      </p:sp>
      <p:sp>
        <p:nvSpPr>
          <p:cNvPr id="1035" name="Rectangle 1034">
            <a:extLst>
              <a:ext uri="{FF2B5EF4-FFF2-40B4-BE49-F238E27FC236}">
                <a16:creationId xmlns:a16="http://schemas.microsoft.com/office/drawing/2014/main" id="{15589D35-CF9F-4DE9-A792-8571A09E9B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658327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8170871-CDA2-AC60-4BC7-B82C64F29288}"/>
              </a:ext>
            </a:extLst>
          </p:cNvPr>
          <p:cNvSpPr txBox="1"/>
          <p:nvPr/>
        </p:nvSpPr>
        <p:spPr>
          <a:xfrm>
            <a:off x="11814242" y="6434571"/>
            <a:ext cx="41513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557784">
              <a:spcAft>
                <a:spcPts val="600"/>
              </a:spcAft>
            </a:pPr>
            <a:r>
              <a:rPr lang="en-US" sz="1600" b="1" dirty="0"/>
              <a:t>2</a:t>
            </a:r>
          </a:p>
        </p:txBody>
      </p:sp>
      <p:pic>
        <p:nvPicPr>
          <p:cNvPr id="1026" name="Picture 2" descr="Uber Logo PNG Vector">
            <a:extLst>
              <a:ext uri="{FF2B5EF4-FFF2-40B4-BE49-F238E27FC236}">
                <a16:creationId xmlns:a16="http://schemas.microsoft.com/office/drawing/2014/main" id="{02F83C7E-434E-2824-0E35-0117B601460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16147" y="1600628"/>
            <a:ext cx="1515721" cy="15157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F839FE0-1A3B-DCFF-FBFB-BCEC4A8BDF45}"/>
              </a:ext>
            </a:extLst>
          </p:cNvPr>
          <p:cNvSpPr txBox="1"/>
          <p:nvPr/>
        </p:nvSpPr>
        <p:spPr>
          <a:xfrm>
            <a:off x="9404101" y="3098060"/>
            <a:ext cx="1083107" cy="2308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557784">
              <a:spcAft>
                <a:spcPts val="600"/>
              </a:spcAft>
            </a:pPr>
            <a:r>
              <a:rPr lang="en-GB" sz="900" kern="1200" dirty="0">
                <a:solidFill>
                  <a:schemeClr val="tx1"/>
                </a:solidFill>
                <a:latin typeface="Helvetica Neue" panose="02000503000000020004" pitchFamily="2" charset="0"/>
                <a:ea typeface="+mn-ea"/>
                <a:cs typeface="+mn-cs"/>
              </a:rPr>
              <a:t>(SeekLogo, n.d.)</a:t>
            </a:r>
            <a:endParaRPr lang="en-GB" sz="900" dirty="0">
              <a:effectLst/>
              <a:latin typeface="Helvetica Neue" panose="02000503000000020004" pitchFamily="2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B48B51A-EFEE-AC77-3D98-05B88E69A704}"/>
              </a:ext>
            </a:extLst>
          </p:cNvPr>
          <p:cNvSpPr txBox="1"/>
          <p:nvPr/>
        </p:nvSpPr>
        <p:spPr>
          <a:xfrm>
            <a:off x="2519942" y="3623906"/>
            <a:ext cx="7292698" cy="32435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78892" indent="-278892" defTabSz="557784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464" i="1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Founded by Travis Kalanick and Garrett Camp in 2009, </a:t>
            </a:r>
          </a:p>
          <a:p>
            <a:pPr marL="278892" indent="-278892" defTabSz="557784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sz="1464" i="1" kern="1200">
              <a:solidFill>
                <a:schemeClr val="tx1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278892" indent="-278892" defTabSz="557784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464" i="1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Uber provides transportation to individuals or groups of people </a:t>
            </a:r>
          </a:p>
          <a:p>
            <a:pPr defTabSz="557784">
              <a:spcAft>
                <a:spcPts val="600"/>
              </a:spcAft>
            </a:pPr>
            <a:endParaRPr lang="en-GB" sz="1464" i="1" kern="1200">
              <a:solidFill>
                <a:schemeClr val="tx1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278892" indent="-278892" defTabSz="557784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464" i="1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32,800 of employees in 2022</a:t>
            </a:r>
          </a:p>
          <a:p>
            <a:pPr defTabSz="557784">
              <a:spcAft>
                <a:spcPts val="600"/>
              </a:spcAft>
            </a:pPr>
            <a:endParaRPr lang="en-GB" sz="1464" i="1" kern="1200">
              <a:solidFill>
                <a:schemeClr val="tx1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278892" indent="-278892" defTabSz="557784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464" i="1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The company hires independent contractors as drivers, with over 70,000 drivers.</a:t>
            </a:r>
          </a:p>
          <a:p>
            <a:pPr marL="278892" indent="-278892" defTabSz="557784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sz="1464" i="1" kern="1200">
              <a:solidFill>
                <a:schemeClr val="tx1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278892" indent="-278892" defTabSz="557784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sz="1464" i="1" kern="1200">
              <a:solidFill>
                <a:schemeClr val="tx1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457200" indent="-45720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800" i="1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4A6060A-6CE1-9674-D04E-F843CA54C003}"/>
              </a:ext>
            </a:extLst>
          </p:cNvPr>
          <p:cNvSpPr txBox="1"/>
          <p:nvPr/>
        </p:nvSpPr>
        <p:spPr>
          <a:xfrm>
            <a:off x="3348152" y="2253631"/>
            <a:ext cx="3884953" cy="35516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defTabSz="557784">
              <a:spcAft>
                <a:spcPts val="600"/>
              </a:spcAft>
            </a:pPr>
            <a:r>
              <a:rPr lang="en-GB" sz="1708" b="1" kern="1200" dirty="0">
                <a:solidFill>
                  <a:schemeClr val="dk1"/>
                </a:solidFill>
                <a:latin typeface="arial" panose="020B0604020202020204" pitchFamily="34" charset="0"/>
                <a:ea typeface="+mn-ea"/>
                <a:cs typeface="+mn-cs"/>
              </a:rPr>
              <a:t>Uber Technologies Inc (Uber)</a:t>
            </a:r>
            <a:endParaRPr lang="en-US" sz="2800" b="1" dirty="0"/>
          </a:p>
        </p:txBody>
      </p:sp>
    </p:spTree>
    <p:extLst>
      <p:ext uri="{BB962C8B-B14F-4D97-AF65-F5344CB8AC3E}">
        <p14:creationId xmlns:p14="http://schemas.microsoft.com/office/powerpoint/2010/main" val="285775576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2B3F59FA-0DC9-EB54-E776-1F2D6288133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125074" y="87867"/>
            <a:ext cx="4631498" cy="6682266"/>
          </a:xfr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6D034A0-E767-8608-8082-895B3EE9FB22}"/>
              </a:ext>
            </a:extLst>
          </p:cNvPr>
          <p:cNvSpPr txBox="1"/>
          <p:nvPr/>
        </p:nvSpPr>
        <p:spPr>
          <a:xfrm>
            <a:off x="11756572" y="6400801"/>
            <a:ext cx="3087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3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06478D2-CCE0-723B-2159-239A12DAB576}"/>
              </a:ext>
            </a:extLst>
          </p:cNvPr>
          <p:cNvSpPr txBox="1"/>
          <p:nvPr/>
        </p:nvSpPr>
        <p:spPr>
          <a:xfrm>
            <a:off x="126670" y="151637"/>
            <a:ext cx="617386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1) </a:t>
            </a:r>
            <a:r>
              <a:rPr lang="en-GB" sz="1600" dirty="0"/>
              <a:t>Determine appropriate knowledge, skills and behaviours (KSB) that are required by HR professionals across the departments. Please refer to Appendix A for an overview of HR Officer responsibilities.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1932BFB-5656-204D-9B1A-46364D63CCAD}"/>
              </a:ext>
            </a:extLst>
          </p:cNvPr>
          <p:cNvSpPr txBox="1"/>
          <p:nvPr/>
        </p:nvSpPr>
        <p:spPr>
          <a:xfrm>
            <a:off x="126670" y="1178577"/>
            <a:ext cx="6173867" cy="104644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400" dirty="0"/>
              <a:t>As a HR Professional its your responsibility to carry out and develop the correct abilities also implementing characteristics that benefit departments within the workforce. I will be going into depth into some of those aspects that I consider the most beneficial although all are very important.  </a:t>
            </a:r>
            <a:r>
              <a:rPr lang="en-GB" sz="2000" b="1" dirty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6995743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24DD54-660C-95D4-0B3B-F9AA93DE29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SWOT Analysis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073231-F472-F138-007C-23EEF6030AB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800" b="1" dirty="0">
                <a:latin typeface="+mj-lt"/>
              </a:rPr>
              <a:t>Conduct a personal skills audit for yourself including a SWOT analysis (with the use of Appendix B &amp; C) and identify training and development needs considering the knowledge, skills and behaviours you identified in task (1)</a:t>
            </a:r>
          </a:p>
          <a:p>
            <a:endParaRPr lang="en-GB" sz="1800" b="1" dirty="0">
              <a:latin typeface="+mj-lt"/>
            </a:endParaRPr>
          </a:p>
          <a:p>
            <a:endParaRPr lang="en-GB" sz="1800" b="1" dirty="0">
              <a:latin typeface="+mj-lt"/>
            </a:endParaRPr>
          </a:p>
          <a:p>
            <a:endParaRPr lang="en-GB" sz="1800" b="1" dirty="0">
              <a:latin typeface="+mj-lt"/>
            </a:endParaRPr>
          </a:p>
          <a:p>
            <a:endParaRPr lang="en-GB" sz="1800" b="1" dirty="0">
              <a:latin typeface="+mj-lt"/>
            </a:endParaRPr>
          </a:p>
          <a:p>
            <a:endParaRPr lang="en-GB" sz="1800" b="1" dirty="0">
              <a:latin typeface="+mj-lt"/>
            </a:endParaRPr>
          </a:p>
          <a:p>
            <a:r>
              <a:rPr lang="en-GB" sz="1800" b="1" dirty="0">
                <a:solidFill>
                  <a:srgbClr val="000000"/>
                </a:solidFill>
                <a:latin typeface="+mj-lt"/>
                <a:ea typeface="Calibri" panose="020F0502020204030204" pitchFamily="34" charset="0"/>
              </a:rPr>
              <a:t>C</a:t>
            </a:r>
            <a:r>
              <a:rPr lang="en-GB" sz="1800" b="1" dirty="0">
                <a:solidFill>
                  <a:srgbClr val="000000"/>
                </a:solidFill>
                <a:effectLst/>
                <a:latin typeface="+mj-lt"/>
                <a:ea typeface="Calibri" panose="020F0502020204030204" pitchFamily="34" charset="0"/>
              </a:rPr>
              <a:t>omplete a constructive SWOT and the Skills audit and identify your training needs where required such as specialist HR Software training while considering the KSB (</a:t>
            </a:r>
            <a:r>
              <a:rPr lang="en-GB" sz="1800" b="1" dirty="0">
                <a:solidFill>
                  <a:srgbClr val="FF0000"/>
                </a:solidFill>
                <a:effectLst/>
                <a:latin typeface="+mj-lt"/>
                <a:ea typeface="Calibri" panose="020F0502020204030204" pitchFamily="34" charset="0"/>
              </a:rPr>
              <a:t>2 slides</a:t>
            </a:r>
            <a:r>
              <a:rPr lang="en-GB" sz="1800" b="1" dirty="0">
                <a:solidFill>
                  <a:srgbClr val="000000"/>
                </a:solidFill>
                <a:effectLst/>
                <a:latin typeface="+mj-lt"/>
                <a:ea typeface="Calibri" panose="020F0502020204030204" pitchFamily="34" charset="0"/>
              </a:rPr>
              <a:t>) – Use the SWOT template annexe B from A1. The SWOT analysis should be related to the HR officer </a:t>
            </a:r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7E01980-524B-E082-1962-F078C25AE08B}"/>
              </a:ext>
            </a:extLst>
          </p:cNvPr>
          <p:cNvSpPr txBox="1"/>
          <p:nvPr/>
        </p:nvSpPr>
        <p:spPr>
          <a:xfrm>
            <a:off x="11768449" y="6388925"/>
            <a:ext cx="3087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4</a:t>
            </a:r>
          </a:p>
        </p:txBody>
      </p:sp>
    </p:spTree>
    <p:extLst>
      <p:ext uri="{BB962C8B-B14F-4D97-AF65-F5344CB8AC3E}">
        <p14:creationId xmlns:p14="http://schemas.microsoft.com/office/powerpoint/2010/main" val="169254344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E78CF9-A9DA-3994-14EE-6E2625A2AE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91495A-960D-D7A8-3916-DCE64E8606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B99B2D1-A4DD-7B6A-8F28-DF6F19D8987D}"/>
              </a:ext>
            </a:extLst>
          </p:cNvPr>
          <p:cNvSpPr txBox="1"/>
          <p:nvPr/>
        </p:nvSpPr>
        <p:spPr>
          <a:xfrm>
            <a:off x="11768449" y="6388925"/>
            <a:ext cx="3087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5</a:t>
            </a:r>
          </a:p>
        </p:txBody>
      </p:sp>
    </p:spTree>
    <p:extLst>
      <p:ext uri="{BB962C8B-B14F-4D97-AF65-F5344CB8AC3E}">
        <p14:creationId xmlns:p14="http://schemas.microsoft.com/office/powerpoint/2010/main" val="33411385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5" name="Rectangle 2054">
            <a:extLst>
              <a:ext uri="{FF2B5EF4-FFF2-40B4-BE49-F238E27FC236}">
                <a16:creationId xmlns:a16="http://schemas.microsoft.com/office/drawing/2014/main" id="{9AA72BD9-2C5A-4EDC-931F-5AA08EACA0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 descr="The 5 Most Important Home Maintenance Tasks, According to Home Inspectors |  Apartment Therapy">
            <a:extLst>
              <a:ext uri="{FF2B5EF4-FFF2-40B4-BE49-F238E27FC236}">
                <a16:creationId xmlns:a16="http://schemas.microsoft.com/office/drawing/2014/main" id="{58A1FD59-3681-7906-C7FD-61BE9F41E63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304" r="1164" b="8732"/>
          <a:stretch/>
        </p:blipFill>
        <p:spPr bwMode="auto">
          <a:xfrm>
            <a:off x="3522468" y="10"/>
            <a:ext cx="866953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57" name="Rectangle 2056">
            <a:extLst>
              <a:ext uri="{FF2B5EF4-FFF2-40B4-BE49-F238E27FC236}">
                <a16:creationId xmlns:a16="http://schemas.microsoft.com/office/drawing/2014/main" id="{DD3981AC-7B61-4947-BCF3-F7AA7FA38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8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9D6C34-D823-B3A8-5A8D-2B878F80FE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3" y="1161288"/>
            <a:ext cx="4697295" cy="112471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800" dirty="0"/>
              <a:t>HR Officer Flavia Mateus? </a:t>
            </a:r>
          </a:p>
        </p:txBody>
      </p:sp>
      <p:sp>
        <p:nvSpPr>
          <p:cNvPr id="2059" name="Rectangle 2058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061" name="Rectangle 2060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965C751-DB6F-89D1-6627-37DD3688E140}"/>
              </a:ext>
            </a:extLst>
          </p:cNvPr>
          <p:cNvSpPr txBox="1"/>
          <p:nvPr/>
        </p:nvSpPr>
        <p:spPr>
          <a:xfrm>
            <a:off x="371094" y="2718054"/>
            <a:ext cx="8669532" cy="167817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342900" lvl="0" indent="-2286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en-US" sz="1400" b="1" dirty="0">
              <a:effectLst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45AFF4C-E334-F805-8868-6041FB24A51E}"/>
              </a:ext>
            </a:extLst>
          </p:cNvPr>
          <p:cNvSpPr txBox="1"/>
          <p:nvPr/>
        </p:nvSpPr>
        <p:spPr>
          <a:xfrm>
            <a:off x="11875696" y="6488668"/>
            <a:ext cx="3163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6</a:t>
            </a:r>
          </a:p>
        </p:txBody>
      </p:sp>
    </p:spTree>
    <p:extLst>
      <p:ext uri="{BB962C8B-B14F-4D97-AF65-F5344CB8AC3E}">
        <p14:creationId xmlns:p14="http://schemas.microsoft.com/office/powerpoint/2010/main" val="307432743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C0A1ED06-4733-4020-9C60-81D4D80140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3" name="Rectangle 1032">
            <a:extLst>
              <a:ext uri="{FF2B5EF4-FFF2-40B4-BE49-F238E27FC236}">
                <a16:creationId xmlns:a16="http://schemas.microsoft.com/office/drawing/2014/main" id="{B0CA3509-3AF9-45FE-93ED-57BB5D5E8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7388" y="181576"/>
            <a:ext cx="11823637" cy="6501088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L&amp;D has become a true engine of leadership and management growth.">
            <a:extLst>
              <a:ext uri="{FF2B5EF4-FFF2-40B4-BE49-F238E27FC236}">
                <a16:creationId xmlns:a16="http://schemas.microsoft.com/office/drawing/2014/main" id="{0496E95B-FC4A-43F0-3B64-44780A486EE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alphaModFix amt="6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401" b="13139"/>
          <a:stretch/>
        </p:blipFill>
        <p:spPr bwMode="auto">
          <a:xfrm>
            <a:off x="180975" y="815080"/>
            <a:ext cx="11823637" cy="58675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A5934672-EE26-05A3-28A0-394ED1C9216F}"/>
              </a:ext>
            </a:extLst>
          </p:cNvPr>
          <p:cNvSpPr/>
          <p:nvPr/>
        </p:nvSpPr>
        <p:spPr>
          <a:xfrm>
            <a:off x="2823754" y="-464409"/>
            <a:ext cx="7234646" cy="1279489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cap="none" spc="0" dirty="0">
                <a:ln w="12700" cmpd="sng">
                  <a:solidFill>
                    <a:schemeClr val="accent4"/>
                  </a:solidFill>
                  <a:prstDash val="solid"/>
                </a:ln>
                <a:solidFill>
                  <a:srgbClr val="FFFFFF"/>
                </a:solidFill>
                <a:effectLst/>
                <a:latin typeface="+mj-lt"/>
                <a:ea typeface="+mj-ea"/>
                <a:cs typeface="+mj-cs"/>
              </a:rPr>
              <a:t>Are there Benefits to training?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1347D4-9B36-DC09-5BB7-1845860DB6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7487" y="1058109"/>
            <a:ext cx="4051633" cy="2077666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400" b="1" dirty="0"/>
              <a:t>Productivity </a:t>
            </a:r>
          </a:p>
          <a:p>
            <a:pPr marL="0" indent="0">
              <a:buNone/>
            </a:pPr>
            <a:endParaRPr lang="en-US" sz="2000" dirty="0">
              <a:solidFill>
                <a:srgbClr val="FFFFFF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585636A-0099-46F0-D915-EF7892D30A75}"/>
              </a:ext>
            </a:extLst>
          </p:cNvPr>
          <p:cNvSpPr txBox="1"/>
          <p:nvPr/>
        </p:nvSpPr>
        <p:spPr>
          <a:xfrm>
            <a:off x="10503173" y="6299034"/>
            <a:ext cx="159040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>
                <a:effectLst/>
                <a:highlight>
                  <a:srgbClr val="C0C0C0"/>
                </a:highlight>
                <a:latin typeface="Helvetica Neue" panose="02000503000000020004" pitchFamily="2" charset="0"/>
              </a:rPr>
              <a:t>(Loon, 2020) 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39DB52B-492A-337D-311F-7AF68B49DE08}"/>
              </a:ext>
            </a:extLst>
          </p:cNvPr>
          <p:cNvSpPr txBox="1"/>
          <p:nvPr/>
        </p:nvSpPr>
        <p:spPr>
          <a:xfrm>
            <a:off x="11954181" y="6458650"/>
            <a:ext cx="2760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7</a:t>
            </a:r>
          </a:p>
        </p:txBody>
      </p:sp>
    </p:spTree>
    <p:extLst>
      <p:ext uri="{BB962C8B-B14F-4D97-AF65-F5344CB8AC3E}">
        <p14:creationId xmlns:p14="http://schemas.microsoft.com/office/powerpoint/2010/main" val="138584432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Skyscrapers against sunset">
            <a:extLst>
              <a:ext uri="{FF2B5EF4-FFF2-40B4-BE49-F238E27FC236}">
                <a16:creationId xmlns:a16="http://schemas.microsoft.com/office/drawing/2014/main" id="{0FBE2EC8-09A3-1938-BD8E-CF90D332125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881"/>
          <a:stretch/>
        </p:blipFill>
        <p:spPr>
          <a:xfrm>
            <a:off x="-3049" y="0"/>
            <a:ext cx="1219199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CE03B7-2E15-0F7C-39B4-E43948E2C4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200">
                <a:solidFill>
                  <a:srgbClr val="FFFFFF"/>
                </a:solidFill>
              </a:rPr>
              <a:t>And Development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7E9A093-F3FC-732E-9272-886F22B1AE58}"/>
              </a:ext>
            </a:extLst>
          </p:cNvPr>
          <p:cNvSpPr txBox="1"/>
          <p:nvPr/>
        </p:nvSpPr>
        <p:spPr>
          <a:xfrm>
            <a:off x="11749004" y="6383547"/>
            <a:ext cx="2932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8</a:t>
            </a:r>
          </a:p>
        </p:txBody>
      </p:sp>
    </p:spTree>
    <p:extLst>
      <p:ext uri="{BB962C8B-B14F-4D97-AF65-F5344CB8AC3E}">
        <p14:creationId xmlns:p14="http://schemas.microsoft.com/office/powerpoint/2010/main" val="31139024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758F6E-C968-35D5-7993-B7BD7E60B4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4106" y="173722"/>
            <a:ext cx="3169024" cy="361016"/>
          </a:xfrm>
        </p:spPr>
        <p:txBody>
          <a:bodyPr>
            <a:normAutofit fontScale="90000"/>
          </a:bodyPr>
          <a:lstStyle/>
          <a:p>
            <a:r>
              <a:rPr lang="en-US" sz="3200" b="1" dirty="0"/>
              <a:t>Conclusion</a:t>
            </a:r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CBD41A-B2F4-E03B-DB4C-1624E0F526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4106" y="753035"/>
            <a:ext cx="6106384" cy="5931243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586D08-1352-09D8-F4E2-157F7F05B669}"/>
              </a:ext>
            </a:extLst>
          </p:cNvPr>
          <p:cNvSpPr txBox="1"/>
          <p:nvPr/>
        </p:nvSpPr>
        <p:spPr>
          <a:xfrm>
            <a:off x="11602192" y="6388925"/>
            <a:ext cx="4750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9</a:t>
            </a:r>
          </a:p>
        </p:txBody>
      </p:sp>
      <p:pic>
        <p:nvPicPr>
          <p:cNvPr id="5" name="Picture 4" descr="Text&#10;&#10;Description automatically generated">
            <a:extLst>
              <a:ext uri="{FF2B5EF4-FFF2-40B4-BE49-F238E27FC236}">
                <a16:creationId xmlns:a16="http://schemas.microsoft.com/office/drawing/2014/main" id="{57023C63-BE99-A8D0-BC60-6BD3F59AE72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44985" y="393840"/>
            <a:ext cx="4572000" cy="25347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586097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36F400F-DF28-43BC-8D8E-4929793B39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15000"/>
            </a:schemeClr>
          </a:solidFill>
          <a:ln w="127000" cap="sq" cmpd="thinThick">
            <a:solidFill>
              <a:schemeClr val="tx1">
                <a:alpha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802FAB0-6630-85BA-544E-61DF580516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68377"/>
            <a:ext cx="10515600" cy="1325563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/>
          <a:p>
            <a:r>
              <a:rPr lang="en-US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References</a:t>
            </a:r>
            <a:r>
              <a:rPr lang="en-US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A79E98-4E9B-4080-CB39-5B0ADF27FC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77456"/>
            <a:ext cx="5097780" cy="3795748"/>
          </a:xfrm>
        </p:spPr>
        <p:txBody>
          <a:bodyPr vert="horz" lIns="91440" tIns="45720" rIns="91440" bIns="45720" rtlCol="0">
            <a:normAutofit/>
          </a:bodyPr>
          <a:lstStyle/>
          <a:p>
            <a:pPr marL="914400" lvl="2"/>
            <a:endParaRPr lang="en-US" sz="1100">
              <a:effectLst/>
            </a:endParaRPr>
          </a:p>
          <a:p>
            <a:r>
              <a:rPr lang="en-US" sz="1100">
                <a:effectLst/>
              </a:rPr>
              <a:t>How a child's development is like building a House • Kids Creek therapy (2022) Kids Creek Therapy. Available at: https://www.kidscreektherapy.com/how-a-child’s-development-is-like-building-a-house/ (Accessed: March 6, 2023). </a:t>
            </a:r>
          </a:p>
          <a:p>
            <a:pPr marL="0"/>
            <a:endParaRPr lang="en-US" sz="1100"/>
          </a:p>
          <a:p>
            <a:r>
              <a:rPr lang="en-US" sz="1100">
                <a:effectLst/>
              </a:rPr>
              <a:t>Loon, L.van (2020) L&amp;D has become a true engine of leadership and management growth. Ape Software Components, sl. Available at: https://blog.atrivity.com/telework-0 (Accessed: March 6, 2023). </a:t>
            </a:r>
          </a:p>
          <a:p>
            <a:pPr marL="0"/>
            <a:endParaRPr lang="en-US" sz="1100">
              <a:effectLst/>
            </a:endParaRPr>
          </a:p>
          <a:p>
            <a:r>
              <a:rPr lang="en-US" sz="1100">
                <a:effectLst/>
              </a:rPr>
              <a:t>Vulpen, E.van (2022) 18 hr skills every HR generalist needs, AIHR. Available at: https://www.aihr.com/blog/hr-skills/ (Accessed: March 2023).</a:t>
            </a:r>
            <a:endParaRPr lang="en-US" sz="1100"/>
          </a:p>
          <a:p>
            <a:endParaRPr lang="en-US" sz="1100"/>
          </a:p>
          <a:p>
            <a:r>
              <a:rPr lang="en-US" sz="1100">
                <a:effectLst/>
              </a:rPr>
              <a:t>What is HR training and development? (plus, why it's important) (no date). Available at: https://www.indeed.com/career-advice/career-development/hr-training-and-development (Accessed: March 6, 2023). </a:t>
            </a:r>
          </a:p>
          <a:p>
            <a:endParaRPr lang="en-US" sz="1100"/>
          </a:p>
          <a:p>
            <a:endParaRPr lang="en-US" sz="1100"/>
          </a:p>
          <a:p>
            <a:endParaRPr lang="en-US" sz="1100"/>
          </a:p>
          <a:p>
            <a:endParaRPr lang="en-US" sz="1100">
              <a:effectLst/>
            </a:endParaRPr>
          </a:p>
          <a:p>
            <a:endParaRPr lang="en-US" sz="1100"/>
          </a:p>
          <a:p>
            <a:endParaRPr lang="en-US" sz="1100">
              <a:effectLst/>
            </a:endParaRPr>
          </a:p>
          <a:p>
            <a:endParaRPr lang="en-US" sz="1100"/>
          </a:p>
          <a:p>
            <a:pPr marL="0"/>
            <a:endParaRPr lang="en-US" sz="1100">
              <a:effectLst/>
            </a:endParaRPr>
          </a:p>
          <a:p>
            <a:endParaRPr lang="en-US" sz="11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F7A5B0C-505A-E7E0-2615-DBDB3E2C6115}"/>
              </a:ext>
            </a:extLst>
          </p:cNvPr>
          <p:cNvSpPr txBox="1"/>
          <p:nvPr/>
        </p:nvSpPr>
        <p:spPr>
          <a:xfrm>
            <a:off x="11434745" y="6585554"/>
            <a:ext cx="757255" cy="272446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10</a:t>
            </a:r>
          </a:p>
        </p:txBody>
      </p:sp>
    </p:spTree>
    <p:extLst>
      <p:ext uri="{BB962C8B-B14F-4D97-AF65-F5344CB8AC3E}">
        <p14:creationId xmlns:p14="http://schemas.microsoft.com/office/powerpoint/2010/main" val="81761983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3505</TotalTime>
  <Words>554</Words>
  <Application>Microsoft Macintosh PowerPoint</Application>
  <PresentationFormat>Widescreen</PresentationFormat>
  <Paragraphs>78</Paragraphs>
  <Slides>10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9" baseType="lpstr">
      <vt:lpstr>Apple Braille</vt:lpstr>
      <vt:lpstr>APPLE CHANCERY</vt:lpstr>
      <vt:lpstr>Arial</vt:lpstr>
      <vt:lpstr>Arial</vt:lpstr>
      <vt:lpstr>Calibri</vt:lpstr>
      <vt:lpstr>Calibri Light</vt:lpstr>
      <vt:lpstr>Google Sans</vt:lpstr>
      <vt:lpstr>Helvetica Neue</vt:lpstr>
      <vt:lpstr>Office Theme</vt:lpstr>
      <vt:lpstr>PowerPoint Presentation</vt:lpstr>
      <vt:lpstr> The Company I recently worked for --&gt;</vt:lpstr>
      <vt:lpstr>PowerPoint Presentation</vt:lpstr>
      <vt:lpstr>SWOT Analysis </vt:lpstr>
      <vt:lpstr>PowerPoint Presentation</vt:lpstr>
      <vt:lpstr>HR Officer Flavia Mateus? </vt:lpstr>
      <vt:lpstr>PowerPoint Presentation</vt:lpstr>
      <vt:lpstr>And Development </vt:lpstr>
      <vt:lpstr>Conclusion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Flavia Mateus (1917238)</dc:creator>
  <cp:lastModifiedBy>Flavia Mateus (1917238)</cp:lastModifiedBy>
  <cp:revision>5</cp:revision>
  <dcterms:created xsi:type="dcterms:W3CDTF">2023-03-26T03:48:34Z</dcterms:created>
  <dcterms:modified xsi:type="dcterms:W3CDTF">2023-09-07T12:45:21Z</dcterms:modified>
</cp:coreProperties>
</file>