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68" r:id="rId3"/>
    <p:sldId id="257" r:id="rId4"/>
    <p:sldId id="258" r:id="rId5"/>
    <p:sldId id="259" r:id="rId6"/>
    <p:sldId id="260" r:id="rId7"/>
    <p:sldId id="261" r:id="rId8"/>
    <p:sldId id="262" r:id="rId9"/>
    <p:sldId id="263" r:id="rId10"/>
    <p:sldId id="270" r:id="rId11"/>
    <p:sldId id="271" r:id="rId12"/>
    <p:sldId id="264" r:id="rId13"/>
    <p:sldId id="269" r:id="rId14"/>
    <p:sldId id="265" r:id="rId15"/>
    <p:sldId id="266"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中度样式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5" d="100"/>
          <a:sy n="55" d="100"/>
        </p:scale>
        <p:origin x="109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a:p>
        </p:txBody>
      </p:sp>
      <p:sp>
        <p:nvSpPr>
          <p:cNvPr id="4" name="Date Placeholder 3"/>
          <p:cNvSpPr>
            <a:spLocks noGrp="1"/>
          </p:cNvSpPr>
          <p:nvPr>
            <p:ph type="dt" sz="half" idx="10"/>
          </p:nvPr>
        </p:nvSpPr>
        <p:spPr/>
        <p:txBody>
          <a:bodyPr/>
          <a:lstStyle/>
          <a:p>
            <a:fld id="{82F2D826-CF50-48FF-B41B-475D3FC30D3E}"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E1F8D-2002-4C6F-BEE6-3E6226DE5519}"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a:p>
        </p:txBody>
      </p:sp>
      <p:sp>
        <p:nvSpPr>
          <p:cNvPr id="3" name="Content Placeholder 2"/>
          <p:cNvSpPr>
            <a:spLocks noGrp="1"/>
          </p:cNvSpPr>
          <p:nvPr>
            <p:ph idx="1"/>
          </p:nvPr>
        </p:nvSpPr>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GB"/>
          </a:p>
        </p:txBody>
      </p:sp>
      <p:sp>
        <p:nvSpPr>
          <p:cNvPr id="4" name="Date Placeholder 3"/>
          <p:cNvSpPr>
            <a:spLocks noGrp="1"/>
          </p:cNvSpPr>
          <p:nvPr>
            <p:ph type="dt" sz="half" idx="10"/>
          </p:nvPr>
        </p:nvSpPr>
        <p:spPr/>
        <p:txBody>
          <a:bodyPr/>
          <a:lstStyle/>
          <a:p>
            <a:fld id="{82F2D826-CF50-48FF-B41B-475D3FC30D3E}"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E1F8D-2002-4C6F-BEE6-3E6226DE5519}"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endParaRPr lang="en-GB"/>
          </a:p>
        </p:txBody>
      </p:sp>
      <p:sp>
        <p:nvSpPr>
          <p:cNvPr id="4" name="Date Placeholder 3"/>
          <p:cNvSpPr>
            <a:spLocks noGrp="1"/>
          </p:cNvSpPr>
          <p:nvPr>
            <p:ph type="dt" sz="half" idx="10"/>
          </p:nvPr>
        </p:nvSpPr>
        <p:spPr/>
        <p:txBody>
          <a:bodyPr/>
          <a:lstStyle/>
          <a:p>
            <a:fld id="{82F2D826-CF50-48FF-B41B-475D3FC30D3E}"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E1F8D-2002-4C6F-BEE6-3E6226DE5519}"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GB"/>
          </a:p>
        </p:txBody>
      </p:sp>
      <p:sp>
        <p:nvSpPr>
          <p:cNvPr id="5" name="Date Placeholder 4"/>
          <p:cNvSpPr>
            <a:spLocks noGrp="1"/>
          </p:cNvSpPr>
          <p:nvPr>
            <p:ph type="dt" sz="half" idx="10"/>
          </p:nvPr>
        </p:nvSpPr>
        <p:spPr/>
        <p:txBody>
          <a:bodyPr/>
          <a:lstStyle/>
          <a:p>
            <a:fld id="{82F2D826-CF50-48FF-B41B-475D3FC30D3E}"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E1F8D-2002-4C6F-BEE6-3E6226DE5519}"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endParaRPr lang="en-GB"/>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endParaRPr lang="en-GB"/>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GB"/>
          </a:p>
        </p:txBody>
      </p:sp>
      <p:sp>
        <p:nvSpPr>
          <p:cNvPr id="7" name="Date Placeholder 6"/>
          <p:cNvSpPr>
            <a:spLocks noGrp="1"/>
          </p:cNvSpPr>
          <p:nvPr>
            <p:ph type="dt" sz="half" idx="10"/>
          </p:nvPr>
        </p:nvSpPr>
        <p:spPr/>
        <p:txBody>
          <a:bodyPr/>
          <a:lstStyle/>
          <a:p>
            <a:fld id="{82F2D826-CF50-48FF-B41B-475D3FC30D3E}"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FE1F8D-2002-4C6F-BEE6-3E6226DE5519}"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a:p>
        </p:txBody>
      </p:sp>
      <p:sp>
        <p:nvSpPr>
          <p:cNvPr id="3" name="Date Placeholder 2"/>
          <p:cNvSpPr>
            <a:spLocks noGrp="1"/>
          </p:cNvSpPr>
          <p:nvPr>
            <p:ph type="dt" sz="half" idx="10"/>
          </p:nvPr>
        </p:nvSpPr>
        <p:spPr/>
        <p:txBody>
          <a:bodyPr/>
          <a:lstStyle/>
          <a:p>
            <a:fld id="{82F2D826-CF50-48FF-B41B-475D3FC30D3E}"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FE1F8D-2002-4C6F-BEE6-3E6226DE5519}"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F2D826-CF50-48FF-B41B-475D3FC30D3E}"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FE1F8D-2002-4C6F-BEE6-3E6226DE5519}"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82F2D826-CF50-48FF-B41B-475D3FC30D3E}"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E1F8D-2002-4C6F-BEE6-3E6226DE5519}"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82F2D826-CF50-48FF-B41B-475D3FC30D3E}"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E1F8D-2002-4C6F-BEE6-3E6226DE5519}"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GB"/>
          </a:p>
        </p:txBody>
      </p:sp>
      <p:sp>
        <p:nvSpPr>
          <p:cNvPr id="4" name="Date Placeholder 3"/>
          <p:cNvSpPr>
            <a:spLocks noGrp="1"/>
          </p:cNvSpPr>
          <p:nvPr>
            <p:ph type="dt" sz="half" idx="10"/>
          </p:nvPr>
        </p:nvSpPr>
        <p:spPr/>
        <p:txBody>
          <a:bodyPr/>
          <a:lstStyle/>
          <a:p>
            <a:fld id="{82F2D826-CF50-48FF-B41B-475D3FC30D3E}"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E1F8D-2002-4C6F-BEE6-3E6226DE5519}"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GB"/>
          </a:p>
        </p:txBody>
      </p:sp>
      <p:sp>
        <p:nvSpPr>
          <p:cNvPr id="4" name="Date Placeholder 3"/>
          <p:cNvSpPr>
            <a:spLocks noGrp="1"/>
          </p:cNvSpPr>
          <p:nvPr>
            <p:ph type="dt" sz="half" idx="10"/>
          </p:nvPr>
        </p:nvSpPr>
        <p:spPr/>
        <p:txBody>
          <a:bodyPr/>
          <a:lstStyle/>
          <a:p>
            <a:fld id="{82F2D826-CF50-48FF-B41B-475D3FC30D3E}"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E1F8D-2002-4C6F-BEE6-3E6226DE5519}"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F2D826-CF50-48FF-B41B-475D3FC30D3E}" type="datetimeFigureOut">
              <a:rPr lang="en-GB" smtClean="0"/>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FE1F8D-2002-4C6F-BEE6-3E6226DE5519}"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3.pn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707180" y="2271890"/>
            <a:ext cx="6534064" cy="400110"/>
          </a:xfrm>
          <a:prstGeom prst="rect">
            <a:avLst/>
          </a:prstGeom>
          <a:noFill/>
        </p:spPr>
        <p:txBody>
          <a:bodyPr wrap="square">
            <a:spAutoFit/>
          </a:bodyPr>
          <a:lstStyle/>
          <a:p>
            <a:r>
              <a:rPr lang="en-GB" sz="2000" b="1" dirty="0">
                <a:highlight>
                  <a:srgbClr val="FFFF00"/>
                </a:highlight>
              </a:rPr>
              <a:t>Topic : AI powered personalization in e-commerce</a:t>
            </a:r>
            <a:endParaRPr lang="en-GB" sz="2000" b="1" dirty="0">
              <a:highlight>
                <a:srgbClr val="FFFF00"/>
              </a:highlight>
            </a:endParaRPr>
          </a:p>
        </p:txBody>
      </p:sp>
      <p:graphicFrame>
        <p:nvGraphicFramePr>
          <p:cNvPr id="2" name="Table 1"/>
          <p:cNvGraphicFramePr>
            <a:graphicFrameLocks noGrp="1"/>
          </p:cNvGraphicFramePr>
          <p:nvPr/>
        </p:nvGraphicFramePr>
        <p:xfrm>
          <a:off x="3612345" y="4376619"/>
          <a:ext cx="6060440" cy="817879"/>
        </p:xfrm>
        <a:graphic>
          <a:graphicData uri="http://schemas.openxmlformats.org/drawingml/2006/table">
            <a:tbl>
              <a:tblPr>
                <a:tableStyleId>{5C22544A-7EE6-4342-B048-85BDC9FD1C3A}</a:tableStyleId>
              </a:tblPr>
              <a:tblGrid>
                <a:gridCol w="2012580"/>
                <a:gridCol w="4047860"/>
              </a:tblGrid>
              <a:tr h="243260">
                <a:tc>
                  <a:txBody>
                    <a:bodyPr/>
                    <a:lstStyle/>
                    <a:p>
                      <a:pPr algn="just">
                        <a:spcBef>
                          <a:spcPts val="600"/>
                        </a:spcBef>
                        <a:spcAft>
                          <a:spcPts val="600"/>
                        </a:spcAft>
                        <a:buNone/>
                      </a:pPr>
                      <a:r>
                        <a:rPr lang="en-GB" sz="1400">
                          <a:effectLst/>
                        </a:rPr>
                        <a:t>Programme:</a:t>
                      </a:r>
                      <a:endParaRPr lang="en-GB" sz="11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Bef>
                          <a:spcPts val="600"/>
                        </a:spcBef>
                        <a:spcAft>
                          <a:spcPts val="600"/>
                        </a:spcAft>
                        <a:buNone/>
                      </a:pPr>
                      <a:r>
                        <a:rPr lang="en-GB" sz="1400">
                          <a:effectLst/>
                        </a:rPr>
                        <a:t>MSc Data and Artificial Intelligence</a:t>
                      </a:r>
                      <a:endParaRPr lang="en-GB" sz="1100">
                        <a:effectLst/>
                        <a:latin typeface="Times New Roman" panose="02020603050405020304" pitchFamily="18" charset="0"/>
                        <a:ea typeface="Times New Roman" panose="02020603050405020304" pitchFamily="18" charset="0"/>
                      </a:endParaRPr>
                    </a:p>
                  </a:txBody>
                  <a:tcPr marL="68580" marR="68580" marT="0" marB="0"/>
                </a:tc>
              </a:tr>
              <a:tr h="331359">
                <a:tc>
                  <a:txBody>
                    <a:bodyPr/>
                    <a:lstStyle/>
                    <a:p>
                      <a:pPr algn="just">
                        <a:spcBef>
                          <a:spcPts val="600"/>
                        </a:spcBef>
                        <a:spcAft>
                          <a:spcPts val="600"/>
                        </a:spcAft>
                        <a:buNone/>
                      </a:pPr>
                      <a:r>
                        <a:rPr lang="en-GB" sz="1400">
                          <a:effectLst/>
                        </a:rPr>
                        <a:t>Module:</a:t>
                      </a:r>
                      <a:endParaRPr lang="en-GB" sz="11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Bef>
                          <a:spcPts val="600"/>
                        </a:spcBef>
                        <a:spcAft>
                          <a:spcPts val="600"/>
                        </a:spcAft>
                        <a:buNone/>
                      </a:pPr>
                      <a:r>
                        <a:rPr lang="en-GB" sz="1400" dirty="0">
                          <a:effectLst/>
                        </a:rPr>
                        <a:t>Research Methods and Professional Development</a:t>
                      </a:r>
                      <a:endParaRPr lang="en-GB" sz="1100" dirty="0">
                        <a:effectLst/>
                        <a:latin typeface="Times New Roman" panose="02020603050405020304" pitchFamily="18" charset="0"/>
                        <a:ea typeface="Times New Roman" panose="02020603050405020304" pitchFamily="18" charset="0"/>
                      </a:endParaRPr>
                    </a:p>
                  </a:txBody>
                  <a:tcPr marL="68580" marR="68580" marT="0" marB="0"/>
                </a:tc>
              </a:tr>
              <a:tr h="243260">
                <a:tc>
                  <a:txBody>
                    <a:bodyPr/>
                    <a:lstStyle/>
                    <a:p>
                      <a:pPr algn="just">
                        <a:spcBef>
                          <a:spcPts val="600"/>
                        </a:spcBef>
                        <a:spcAft>
                          <a:spcPts val="600"/>
                        </a:spcAft>
                        <a:buNone/>
                      </a:pPr>
                      <a:r>
                        <a:rPr lang="en-GB" sz="1400">
                          <a:effectLst/>
                        </a:rPr>
                        <a:t>Module code:</a:t>
                      </a:r>
                      <a:endParaRPr lang="en-GB" sz="11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spcBef>
                          <a:spcPts val="600"/>
                        </a:spcBef>
                        <a:spcAft>
                          <a:spcPts val="600"/>
                        </a:spcAft>
                        <a:buNone/>
                      </a:pPr>
                      <a:r>
                        <a:rPr lang="en-GB" sz="1400" dirty="0">
                          <a:effectLst/>
                        </a:rPr>
                        <a:t>ACFA7004</a:t>
                      </a:r>
                      <a:endParaRPr lang="en-GB" sz="1100" dirty="0">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
        <p:nvSpPr>
          <p:cNvPr id="4" name="TextBox 3"/>
          <p:cNvSpPr txBox="1"/>
          <p:nvPr/>
        </p:nvSpPr>
        <p:spPr>
          <a:xfrm>
            <a:off x="4203108" y="3156185"/>
            <a:ext cx="5301343" cy="645160"/>
          </a:xfrm>
          <a:prstGeom prst="rect">
            <a:avLst/>
          </a:prstGeom>
          <a:noFill/>
        </p:spPr>
        <p:txBody>
          <a:bodyPr wrap="square" rtlCol="0">
            <a:spAutoFit/>
          </a:bodyPr>
          <a:lstStyle/>
          <a:p>
            <a:r>
              <a:rPr lang="en-GB" dirty="0"/>
              <a:t>Student Name -</a:t>
            </a:r>
            <a:r>
              <a:rPr lang="en-US" altLang="en-GB" dirty="0"/>
              <a:t> Dharmik Vaidya</a:t>
            </a:r>
            <a:r>
              <a:rPr lang="en-GB" dirty="0"/>
              <a:t> </a:t>
            </a:r>
            <a:endParaRPr lang="en-GB" dirty="0"/>
          </a:p>
          <a:p>
            <a:r>
              <a:rPr lang="en-GB" dirty="0"/>
              <a:t>Student ID - </a:t>
            </a:r>
            <a:r>
              <a:rPr lang="en-US" altLang="en-GB" dirty="0"/>
              <a:t>2433624</a:t>
            </a:r>
            <a:endParaRPr lang="en-US" altLang="en-GB" dirty="0"/>
          </a:p>
        </p:txBody>
      </p:sp>
      <p:pic>
        <p:nvPicPr>
          <p:cNvPr id="7" name="Picture 6" descr="UWTSD-Logo1"/>
          <p:cNvPicPr>
            <a:picLocks noChangeAspect="1"/>
          </p:cNvPicPr>
          <p:nvPr/>
        </p:nvPicPr>
        <p:blipFill>
          <a:blip r:embed="rId1"/>
          <a:stretch>
            <a:fillRect/>
          </a:stretch>
        </p:blipFill>
        <p:spPr>
          <a:xfrm>
            <a:off x="4236760" y="412824"/>
            <a:ext cx="4235909" cy="153660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5060520" y="761977"/>
            <a:ext cx="2067560" cy="621427"/>
          </a:xfrm>
          <a:prstGeom prst="rect">
            <a:avLst/>
          </a:prstGeom>
        </p:spPr>
        <p:txBody>
          <a:bodyPr vert="horz" lIns="91440" tIns="45720" rIns="91440" bIns="45720" rtlCol="0" anchor="ctr">
            <a:normAutofit fontScale="85000" lnSpcReduction="20000"/>
          </a:bodyPr>
          <a:lstStyle/>
          <a:p>
            <a:pPr>
              <a:lnSpc>
                <a:spcPct val="90000"/>
              </a:lnSpc>
              <a:spcBef>
                <a:spcPct val="0"/>
              </a:spcBef>
              <a:spcAft>
                <a:spcPts val="600"/>
              </a:spcAft>
            </a:pPr>
            <a:r>
              <a:rPr lang="en-US" sz="5400" b="1" kern="1200" dirty="0">
                <a:solidFill>
                  <a:schemeClr val="tx1"/>
                </a:solidFill>
                <a:latin typeface="+mj-lt"/>
                <a:ea typeface="+mj-ea"/>
                <a:cs typeface="+mj-cs"/>
              </a:rPr>
              <a:t>Context</a:t>
            </a:r>
            <a:endParaRPr lang="en-US" sz="5400" b="1" kern="1200" dirty="0">
              <a:solidFill>
                <a:schemeClr val="tx1"/>
              </a:solidFill>
              <a:latin typeface="+mj-lt"/>
              <a:ea typeface="+mj-ea"/>
              <a:cs typeface="+mj-cs"/>
            </a:endParaRPr>
          </a:p>
        </p:txBody>
      </p:sp>
      <p:sp>
        <p:nvSpPr>
          <p:cNvPr id="5" name="Rectangle 2"/>
          <p:cNvSpPr>
            <a:spLocks noChangeArrowheads="1"/>
          </p:cNvSpPr>
          <p:nvPr/>
        </p:nvSpPr>
        <p:spPr bwMode="auto">
          <a:xfrm>
            <a:off x="1242619" y="1660956"/>
            <a:ext cx="9703362" cy="457020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noAutofit/>
          </a:bodyPr>
          <a:lstStyle/>
          <a:p>
            <a:pPr marL="114300" marR="0" lvl="0" indent="-342900" algn="just" fontAlgn="base">
              <a:lnSpc>
                <a:spcPct val="90000"/>
              </a:lnSpc>
              <a:spcBef>
                <a:spcPct val="0"/>
              </a:spcBef>
              <a:spcAft>
                <a:spcPts val="600"/>
              </a:spcAft>
              <a:buClrTx/>
              <a:buSzTx/>
              <a:buFont typeface="Wingdings" panose="05000000000000000000" pitchFamily="2" charset="2"/>
              <a:buChar char="Ø"/>
            </a:pPr>
            <a:r>
              <a:rPr kumimoji="0" lang="en-US" altLang="en-US" sz="2000" i="0" u="none" strike="noStrike" cap="none" normalizeH="0" baseline="0" dirty="0">
                <a:ln>
                  <a:noFill/>
                </a:ln>
                <a:effectLst/>
              </a:rPr>
              <a:t>Since the arrival of the internet, buying and selling activities have increasingly shifted to online platforms.</a:t>
            </a:r>
            <a:endParaRPr lang="en-US" altLang="en-US" sz="2000" i="0" u="none" strike="noStrike" cap="none" normalizeH="0" baseline="0" dirty="0">
              <a:ln>
                <a:noFill/>
              </a:ln>
              <a:effectLst/>
              <a:ea typeface="Calibri" panose="020F0502020204030204"/>
              <a:cs typeface="Calibri" panose="020F0502020204030204"/>
            </a:endParaRPr>
          </a:p>
          <a:p>
            <a:pPr marL="114300" marR="0" lvl="0" indent="-342900" algn="just" fontAlgn="base">
              <a:lnSpc>
                <a:spcPct val="90000"/>
              </a:lnSpc>
              <a:spcBef>
                <a:spcPct val="0"/>
              </a:spcBef>
              <a:spcAft>
                <a:spcPts val="600"/>
              </a:spcAft>
              <a:buClrTx/>
              <a:buSzTx/>
              <a:buFont typeface="Wingdings" panose="05000000000000000000" pitchFamily="2" charset="2"/>
              <a:buChar char="Ø"/>
            </a:pPr>
            <a:r>
              <a:rPr kumimoji="0" lang="en-US" altLang="en-US" sz="2000" i="0" u="none" strike="noStrike" cap="none" normalizeH="0" baseline="0" dirty="0">
                <a:ln>
                  <a:noFill/>
                </a:ln>
                <a:effectLst/>
              </a:rPr>
              <a:t>E-commerce has become one of the fastest-growing industries, changing how businesses and consumers interact.</a:t>
            </a:r>
            <a:endParaRPr lang="en-US" altLang="en-US" sz="2000" i="0" u="none" strike="noStrike" cap="none" normalizeH="0" baseline="0" dirty="0">
              <a:ln>
                <a:noFill/>
              </a:ln>
              <a:effectLst/>
              <a:ea typeface="Calibri" panose="020F0502020204030204"/>
              <a:cs typeface="Calibri" panose="020F0502020204030204"/>
            </a:endParaRPr>
          </a:p>
          <a:p>
            <a:pPr marL="114300" lvl="0" indent="-342900" algn="just" fontAlgn="base">
              <a:lnSpc>
                <a:spcPct val="90000"/>
              </a:lnSpc>
              <a:spcBef>
                <a:spcPct val="0"/>
              </a:spcBef>
              <a:spcAft>
                <a:spcPts val="600"/>
              </a:spcAft>
              <a:buFont typeface="Wingdings" panose="05000000000000000000" pitchFamily="2" charset="2"/>
              <a:buChar char="Ø"/>
            </a:pPr>
            <a:r>
              <a:rPr lang="en-US" altLang="en-US" sz="2000" dirty="0"/>
              <a:t>Global e-commerce sales grew by 8.4% in 2024 and are projected to grow by 7.8% in 2025 compared to the previous year.</a:t>
            </a:r>
            <a:endParaRPr lang="en-US" altLang="en-US" sz="2000" dirty="0">
              <a:ea typeface="Calibri" panose="020F0502020204030204"/>
              <a:cs typeface="Calibri" panose="020F0502020204030204"/>
            </a:endParaRPr>
          </a:p>
          <a:p>
            <a:pPr marL="114300" lvl="0" indent="-342900" algn="just" fontAlgn="base">
              <a:lnSpc>
                <a:spcPct val="90000"/>
              </a:lnSpc>
              <a:spcBef>
                <a:spcPct val="0"/>
              </a:spcBef>
              <a:spcAft>
                <a:spcPts val="600"/>
              </a:spcAft>
              <a:buFont typeface="Wingdings" panose="05000000000000000000" pitchFamily="2" charset="2"/>
              <a:buChar char="Ø"/>
            </a:pPr>
            <a:r>
              <a:rPr lang="en-US" altLang="en-US" sz="2000" dirty="0"/>
              <a:t>From 2025 to 2030, the global e-commerce market is expected to expand at a compound annual growth rate (CAGR) of 6.37%.</a:t>
            </a:r>
            <a:endParaRPr lang="en-US" altLang="en-US" sz="2000" dirty="0">
              <a:ea typeface="Calibri" panose="020F0502020204030204"/>
              <a:cs typeface="Calibri" panose="020F0502020204030204"/>
            </a:endParaRPr>
          </a:p>
          <a:p>
            <a:pPr marL="114300" lvl="0" indent="-342900" algn="just" fontAlgn="base">
              <a:lnSpc>
                <a:spcPct val="90000"/>
              </a:lnSpc>
              <a:spcBef>
                <a:spcPct val="0"/>
              </a:spcBef>
              <a:spcAft>
                <a:spcPts val="600"/>
              </a:spcAft>
              <a:buFont typeface="Wingdings" panose="05000000000000000000" pitchFamily="2" charset="2"/>
              <a:buChar char="Ø"/>
            </a:pPr>
            <a:r>
              <a:rPr lang="en-US" altLang="en-US" sz="2000" dirty="0"/>
              <a:t>Personalized recommendations play a crucial role in driving e-commerce growth by improving customer engagement and purchase decisions.</a:t>
            </a:r>
            <a:endParaRPr lang="en-US" altLang="en-US" sz="2000" dirty="0">
              <a:ea typeface="Calibri" panose="020F0502020204030204"/>
              <a:cs typeface="Calibri" panose="020F0502020204030204"/>
            </a:endParaRPr>
          </a:p>
          <a:p>
            <a:pPr marL="114300" lvl="0" indent="-342900" algn="just" fontAlgn="base">
              <a:lnSpc>
                <a:spcPct val="90000"/>
              </a:lnSpc>
              <a:spcBef>
                <a:spcPct val="0"/>
              </a:spcBef>
              <a:spcAft>
                <a:spcPts val="600"/>
              </a:spcAft>
              <a:buFont typeface="Wingdings" panose="05000000000000000000" pitchFamily="2" charset="2"/>
              <a:buChar char="Ø"/>
            </a:pPr>
            <a:r>
              <a:rPr lang="en-US" altLang="en-US" sz="2000" dirty="0"/>
              <a:t>Studies show that personalization increases customer satisfaction, boosts conversion rates, and significantly contributes to overall sales growth in online platforms.</a:t>
            </a:r>
            <a:endParaRPr lang="en-US" altLang="en-US" sz="2000" dirty="0">
              <a:ea typeface="Calibri" panose="020F0502020204030204"/>
              <a:cs typeface="Calibri" panose="020F0502020204030204"/>
            </a:endParaRPr>
          </a:p>
          <a:p>
            <a:pPr marL="114300" lvl="0" indent="-342900" algn="just" fontAlgn="base">
              <a:lnSpc>
                <a:spcPct val="90000"/>
              </a:lnSpc>
              <a:spcBef>
                <a:spcPct val="0"/>
              </a:spcBef>
              <a:spcAft>
                <a:spcPts val="600"/>
              </a:spcAft>
              <a:buFont typeface="Wingdings" panose="05000000000000000000" pitchFamily="2" charset="2"/>
              <a:buChar char="Ø"/>
            </a:pPr>
            <a:endParaRPr lang="en-US" altLang="en-US" sz="2000" dirty="0">
              <a:ea typeface="Calibri" panose="020F0502020204030204"/>
              <a:cs typeface="Calibri" panose="020F0502020204030204"/>
            </a:endParaRPr>
          </a:p>
          <a:p>
            <a:pPr marL="114300" marR="0" lvl="0" indent="-342900" algn="just" fontAlgn="base">
              <a:lnSpc>
                <a:spcPct val="90000"/>
              </a:lnSpc>
              <a:spcBef>
                <a:spcPct val="0"/>
              </a:spcBef>
              <a:spcAft>
                <a:spcPts val="600"/>
              </a:spcAft>
              <a:buClrTx/>
              <a:buSzTx/>
              <a:buFont typeface="Wingdings" panose="05000000000000000000" pitchFamily="2" charset="2"/>
              <a:buChar char="Ø"/>
            </a:pPr>
            <a:endParaRPr lang="en-US" altLang="en-US" sz="2000" b="0" i="0" u="none" strike="noStrike" cap="none" normalizeH="0" baseline="0" dirty="0">
              <a:ln>
                <a:noFill/>
              </a:ln>
              <a:effectLst/>
              <a:ea typeface="Calibri" panose="020F0502020204030204"/>
              <a:cs typeface="Calibri" panose="020F0502020204030204"/>
            </a:endParaRPr>
          </a:p>
          <a:p>
            <a:pPr marL="114300" marR="0" lvl="0" indent="-342900" algn="just" fontAlgn="base">
              <a:lnSpc>
                <a:spcPct val="90000"/>
              </a:lnSpc>
              <a:spcBef>
                <a:spcPct val="0"/>
              </a:spcBef>
              <a:spcAft>
                <a:spcPts val="600"/>
              </a:spcAft>
              <a:buClrTx/>
              <a:buSzTx/>
              <a:buFont typeface="Wingdings" panose="05000000000000000000" pitchFamily="2" charset="2"/>
              <a:buChar char="Ø"/>
            </a:pPr>
            <a:endParaRPr lang="en-US" altLang="en-US" sz="2000" b="0" i="0" u="none" strike="noStrike" cap="none" normalizeH="0" baseline="0" dirty="0">
              <a:ln>
                <a:noFill/>
              </a:ln>
              <a:effectLst/>
              <a:ea typeface="Calibri" panose="020F0502020204030204"/>
              <a:cs typeface="Calibri" panose="020F05020202040302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472012" y="897212"/>
            <a:ext cx="8074815" cy="8504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Problem Statement</a:t>
            </a:r>
            <a:endParaRPr lang="en-US" sz="5400" b="1" kern="1200" dirty="0">
              <a:solidFill>
                <a:schemeClr val="tx1"/>
              </a:solidFill>
              <a:latin typeface="+mj-lt"/>
              <a:ea typeface="+mj-ea"/>
              <a:cs typeface="+mj-cs"/>
            </a:endParaRPr>
          </a:p>
        </p:txBody>
      </p:sp>
      <p:sp>
        <p:nvSpPr>
          <p:cNvPr id="4" name="Rectangle 1"/>
          <p:cNvSpPr>
            <a:spLocks noChangeArrowheads="1"/>
          </p:cNvSpPr>
          <p:nvPr/>
        </p:nvSpPr>
        <p:spPr bwMode="auto">
          <a:xfrm>
            <a:off x="1370263" y="1747680"/>
            <a:ext cx="9448074" cy="370987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noAutofit/>
          </a:bodyPr>
          <a:lstStyle/>
          <a:p>
            <a:pPr indent="-228600" algn="just">
              <a:lnSpc>
                <a:spcPct val="90000"/>
              </a:lnSpc>
              <a:spcAft>
                <a:spcPts val="600"/>
              </a:spcAft>
              <a:buFont typeface="Arial" panose="020B0604020202020204" pitchFamily="34" charset="0"/>
              <a:buChar char="•"/>
            </a:pPr>
            <a:r>
              <a:rPr lang="en-US" b="1" dirty="0"/>
              <a:t>Privacy Concerns:</a:t>
            </a:r>
            <a:endParaRPr lang="en-US" dirty="0"/>
          </a:p>
          <a:p>
            <a:pPr algn="just">
              <a:lnSpc>
                <a:spcPct val="90000"/>
              </a:lnSpc>
              <a:spcAft>
                <a:spcPts val="600"/>
              </a:spcAft>
            </a:pPr>
            <a:r>
              <a:rPr lang="en-US" dirty="0"/>
              <a:t>Customers are often required to share personal information, such as browsing history and purchase behavior, to receive AI-powered recommendations. This raises concerns about how their data is stored, used, and shared, especially with third parties. Many users feel uncomfortable or distrustful when they do not fully understand how AI systems process their information.</a:t>
            </a:r>
            <a:endParaRPr lang="en-US" dirty="0">
              <a:ea typeface="Calibri" panose="020F0502020204030204"/>
              <a:cs typeface="Calibri" panose="020F0502020204030204"/>
            </a:endParaRPr>
          </a:p>
          <a:p>
            <a:pPr indent="-228600" algn="just">
              <a:lnSpc>
                <a:spcPct val="90000"/>
              </a:lnSpc>
              <a:spcAft>
                <a:spcPts val="600"/>
              </a:spcAft>
              <a:buFont typeface="Arial" panose="020B0604020202020204" pitchFamily="34" charset="0"/>
              <a:buChar char="•"/>
            </a:pPr>
            <a:endParaRPr lang="en-US" dirty="0">
              <a:ea typeface="Calibri" panose="020F0502020204030204"/>
              <a:cs typeface="Calibri" panose="020F0502020204030204"/>
            </a:endParaRPr>
          </a:p>
          <a:p>
            <a:pPr indent="-228600" algn="just">
              <a:lnSpc>
                <a:spcPct val="90000"/>
              </a:lnSpc>
              <a:spcAft>
                <a:spcPts val="600"/>
              </a:spcAft>
              <a:buFont typeface="Arial" panose="020B0604020202020204" pitchFamily="34" charset="0"/>
              <a:buChar char="•"/>
            </a:pPr>
            <a:r>
              <a:rPr lang="en-US" b="1" dirty="0"/>
              <a:t>Cold-Start Problem:</a:t>
            </a:r>
            <a:endParaRPr lang="en-US" dirty="0"/>
          </a:p>
          <a:p>
            <a:pPr algn="just">
              <a:lnSpc>
                <a:spcPct val="90000"/>
              </a:lnSpc>
              <a:spcAft>
                <a:spcPts val="600"/>
              </a:spcAft>
            </a:pPr>
            <a:r>
              <a:rPr lang="en-US" dirty="0"/>
              <a:t>New or anonymous users with little or no interaction history make it difficult for AI systems to provide accurate recommendations. Without sufficient data, AI models often generate less relevant suggestions. This can result in poor user experience, lower engagement, and potentially lost sales.</a:t>
            </a:r>
            <a:endParaRPr lang="en-US" dirty="0">
              <a:ea typeface="Calibri" panose="020F0502020204030204"/>
              <a:cs typeface="Calibri" panose="020F05020202040302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Triangle 13"/>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799758" y="640178"/>
            <a:ext cx="8074815" cy="85826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chemeClr val="tx1"/>
                </a:solidFill>
                <a:ea typeface="+mj-ea"/>
                <a:cs typeface="+mj-cs"/>
              </a:rPr>
              <a:t>Research Aim and Objectives</a:t>
            </a:r>
            <a:endParaRPr lang="en-US" sz="4000" b="1" kern="1200" dirty="0">
              <a:solidFill>
                <a:schemeClr val="tx1"/>
              </a:solidFill>
              <a:ea typeface="+mj-ea"/>
              <a:cs typeface="+mj-cs"/>
            </a:endParaRPr>
          </a:p>
        </p:txBody>
      </p:sp>
      <p:sp>
        <p:nvSpPr>
          <p:cNvPr id="7" name="TextBox 6"/>
          <p:cNvSpPr txBox="1"/>
          <p:nvPr/>
        </p:nvSpPr>
        <p:spPr>
          <a:xfrm>
            <a:off x="1390629" y="1696155"/>
            <a:ext cx="9407341" cy="4535002"/>
          </a:xfrm>
          <a:prstGeom prst="rect">
            <a:avLst/>
          </a:prstGeom>
        </p:spPr>
        <p:txBody>
          <a:bodyPr vert="horz" lIns="91440" tIns="45720" rIns="91440" bIns="45720" rtlCol="0" anchor="t">
            <a:normAutofit fontScale="92500"/>
          </a:bodyPr>
          <a:lstStyle/>
          <a:p>
            <a:pPr algn="just">
              <a:lnSpc>
                <a:spcPct val="120000"/>
              </a:lnSpc>
              <a:spcAft>
                <a:spcPts val="600"/>
              </a:spcAft>
            </a:pPr>
            <a:r>
              <a:rPr lang="en-US" sz="1900" b="1" dirty="0">
                <a:ea typeface="ADLaM Display" panose="02010000000000000000" pitchFamily="2" charset="0"/>
                <a:cs typeface="ADLaM Display" panose="02010000000000000000" pitchFamily="2" charset="0"/>
              </a:rPr>
              <a:t>Aim</a:t>
            </a:r>
            <a:endParaRPr lang="en-US" sz="1900" b="1" dirty="0">
              <a:ea typeface="ADLaM Display" panose="02010000000000000000" pitchFamily="2" charset="0"/>
              <a:cs typeface="ADLaM Display" panose="02010000000000000000" pitchFamily="2" charset="0"/>
            </a:endParaRPr>
          </a:p>
          <a:p>
            <a:pPr algn="just">
              <a:lnSpc>
                <a:spcPct val="120000"/>
              </a:lnSpc>
              <a:spcAft>
                <a:spcPts val="600"/>
              </a:spcAft>
            </a:pPr>
            <a:r>
              <a:rPr lang="en-US" sz="1600" dirty="0"/>
              <a:t>The aim of this research is to explore how AI-powered personalization can enhance customer experience in e-commerce while addressing key challenges such as privacy concerns, cold-start problems, and trust issues. The study seeks to identify strategies to provide accurate, ethical, and user-trusted personalized recommendations.</a:t>
            </a:r>
            <a:endParaRPr lang="en-US" sz="1600" dirty="0">
              <a:ea typeface="Calibri" panose="020F0502020204030204"/>
              <a:cs typeface="Calibri" panose="020F0502020204030204"/>
            </a:endParaRPr>
          </a:p>
          <a:p>
            <a:pPr algn="just">
              <a:lnSpc>
                <a:spcPct val="120000"/>
              </a:lnSpc>
              <a:spcAft>
                <a:spcPts val="600"/>
              </a:spcAft>
            </a:pPr>
            <a:br>
              <a:rPr lang="en-US" sz="900" dirty="0"/>
            </a:br>
            <a:r>
              <a:rPr lang="en-US" sz="1900" b="1" dirty="0">
                <a:ea typeface="ADLaM Display" panose="02010000000000000000" pitchFamily="2" charset="0"/>
                <a:cs typeface="ADLaM Display" panose="02010000000000000000" pitchFamily="2" charset="0"/>
              </a:rPr>
              <a:t>Research Objectives</a:t>
            </a:r>
            <a:endParaRPr lang="en-US" sz="1900" b="1" dirty="0">
              <a:ea typeface="ADLaM Display" panose="02010000000000000000" pitchFamily="2" charset="0"/>
              <a:cs typeface="ADLaM Display" panose="02010000000000000000" pitchFamily="2" charset="0"/>
            </a:endParaRPr>
          </a:p>
          <a:p>
            <a:pPr marL="971550" lvl="1" indent="-457200" algn="just">
              <a:lnSpc>
                <a:spcPct val="120000"/>
              </a:lnSpc>
              <a:spcAft>
                <a:spcPts val="600"/>
              </a:spcAft>
              <a:buFont typeface="+mj-lt"/>
              <a:buAutoNum type="arabicPeriod"/>
            </a:pPr>
            <a:r>
              <a:rPr lang="en-US" sz="1600" dirty="0"/>
              <a:t>To evaluate existing AI techniques for personalization in e-commerce, including collaborative filtering, content-based, and hybrid models.</a:t>
            </a:r>
            <a:endParaRPr lang="en-US" sz="1600" dirty="0">
              <a:ea typeface="Calibri" panose="020F0502020204030204"/>
              <a:cs typeface="Calibri" panose="020F0502020204030204"/>
            </a:endParaRPr>
          </a:p>
          <a:p>
            <a:pPr marL="971550" lvl="1" indent="-457200" algn="just">
              <a:lnSpc>
                <a:spcPct val="120000"/>
              </a:lnSpc>
              <a:spcAft>
                <a:spcPts val="600"/>
              </a:spcAft>
              <a:buFont typeface="+mj-lt"/>
              <a:buAutoNum type="arabicPeriod"/>
            </a:pPr>
            <a:r>
              <a:rPr lang="en-US" sz="1600" dirty="0"/>
              <a:t>To investigate how privacy concerns affect customer trust and acceptance of AI-driven recommendations.</a:t>
            </a:r>
            <a:endParaRPr lang="en-US" sz="1600" dirty="0">
              <a:ea typeface="Calibri" panose="020F0502020204030204"/>
              <a:cs typeface="Calibri" panose="020F0502020204030204"/>
            </a:endParaRPr>
          </a:p>
          <a:p>
            <a:pPr marL="971550" lvl="1" indent="-457200" algn="just">
              <a:lnSpc>
                <a:spcPct val="120000"/>
              </a:lnSpc>
              <a:spcAft>
                <a:spcPts val="600"/>
              </a:spcAft>
              <a:buFont typeface="+mj-lt"/>
              <a:buAutoNum type="arabicPeriod"/>
            </a:pPr>
            <a:r>
              <a:rPr lang="en-US" sz="1600" dirty="0"/>
              <a:t>To analyze challenges faced by new or anonymous users (cold-start problem) and potential solutions.</a:t>
            </a:r>
            <a:endParaRPr lang="en-US" sz="1600" dirty="0">
              <a:ea typeface="Calibri" panose="020F0502020204030204"/>
              <a:cs typeface="Calibri" panose="020F0502020204030204"/>
            </a:endParaRPr>
          </a:p>
          <a:p>
            <a:pPr marL="971550" lvl="1" indent="-457200" algn="just">
              <a:lnSpc>
                <a:spcPct val="120000"/>
              </a:lnSpc>
              <a:spcAft>
                <a:spcPts val="600"/>
              </a:spcAft>
              <a:buFont typeface="+mj-lt"/>
              <a:buAutoNum type="arabicPeriod"/>
            </a:pPr>
            <a:r>
              <a:rPr lang="en-US" sz="1600" dirty="0"/>
              <a:t>To propose a framework that balances personalization accuracy with ethical data usage and customer trust.</a:t>
            </a:r>
            <a:endParaRPr lang="en-US" sz="1600" dirty="0">
              <a:ea typeface="Calibri" panose="020F0502020204030204"/>
              <a:cs typeface="Calibri" panose="020F0502020204030204"/>
            </a:endParaRPr>
          </a:p>
          <a:p>
            <a:pPr marL="971550" lvl="1" indent="-457200" algn="just">
              <a:lnSpc>
                <a:spcPct val="120000"/>
              </a:lnSpc>
              <a:spcAft>
                <a:spcPts val="600"/>
              </a:spcAft>
              <a:buFont typeface="+mj-lt"/>
              <a:buAutoNum type="arabicPeriod"/>
            </a:pPr>
            <a:r>
              <a:rPr lang="en-US" sz="1600" dirty="0"/>
              <a:t>To provide actionable insights for e-commerce platforms to improve user engagement through responsible AI personalization.</a:t>
            </a:r>
            <a:endParaRPr lang="en-US" sz="1600" dirty="0">
              <a:ea typeface="Calibri" panose="020F0502020204030204"/>
              <a:cs typeface="Calibri" panose="020F05020202040302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117185" y="707572"/>
            <a:ext cx="8074815" cy="66715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dirty="0">
                <a:solidFill>
                  <a:schemeClr val="tx1"/>
                </a:solidFill>
                <a:ea typeface="+mj-ea"/>
                <a:cs typeface="+mj-cs"/>
              </a:rPr>
              <a:t>Literature Review</a:t>
            </a:r>
            <a:endParaRPr lang="en-US" sz="4000" b="1" kern="1200" dirty="0">
              <a:solidFill>
                <a:schemeClr val="tx1"/>
              </a:solidFill>
              <a:ea typeface="+mj-ea"/>
              <a:cs typeface="+mj-cs"/>
            </a:endParaRPr>
          </a:p>
        </p:txBody>
      </p:sp>
      <p:sp>
        <p:nvSpPr>
          <p:cNvPr id="4" name="Rectangle 1"/>
          <p:cNvSpPr>
            <a:spLocks noChangeArrowheads="1"/>
          </p:cNvSpPr>
          <p:nvPr/>
        </p:nvSpPr>
        <p:spPr bwMode="auto">
          <a:xfrm>
            <a:off x="1285240" y="1527013"/>
            <a:ext cx="10014131" cy="462341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noAutofit/>
          </a:bodyPr>
          <a:lstStyle/>
          <a:p>
            <a:pPr marL="114300" marR="0" lvl="0" indent="-342900" algn="just" fontAlgn="base">
              <a:lnSpc>
                <a:spcPct val="90000"/>
              </a:lnSpc>
              <a:spcBef>
                <a:spcPct val="0"/>
              </a:spcBef>
              <a:spcAft>
                <a:spcPts val="600"/>
              </a:spcAft>
              <a:buClrTx/>
              <a:buSzTx/>
              <a:buFont typeface="+mj-lt"/>
              <a:buAutoNum type="arabicPeriod"/>
            </a:pPr>
            <a:r>
              <a:rPr kumimoji="0" lang="en-US" altLang="en-US" i="0" u="none" strike="noStrike" cap="none" normalizeH="0" baseline="0" dirty="0">
                <a:ln>
                  <a:noFill/>
                </a:ln>
                <a:effectLst/>
                <a:latin typeface="+mj-lt"/>
              </a:rPr>
              <a:t>AI-powered personalization is widely used in e-commerce to enhance customer experience and boost sales.</a:t>
            </a:r>
            <a:endParaRPr kumimoji="0" lang="en-US" altLang="en-US" i="0" u="none" strike="noStrike" cap="none" normalizeH="0" baseline="0" dirty="0">
              <a:ln>
                <a:noFill/>
              </a:ln>
              <a:effectLst/>
              <a:latin typeface="+mj-lt"/>
            </a:endParaRPr>
          </a:p>
          <a:p>
            <a:pPr marL="114300" marR="0" lvl="0" indent="-342900" algn="just" fontAlgn="base">
              <a:lnSpc>
                <a:spcPct val="90000"/>
              </a:lnSpc>
              <a:spcBef>
                <a:spcPct val="0"/>
              </a:spcBef>
              <a:spcAft>
                <a:spcPts val="600"/>
              </a:spcAft>
              <a:buClrTx/>
              <a:buSzTx/>
              <a:buFont typeface="+mj-lt"/>
              <a:buAutoNum type="arabicPeriod"/>
            </a:pPr>
            <a:r>
              <a:rPr kumimoji="0" lang="en-US" altLang="en-US" i="0" u="none" strike="noStrike" cap="none" normalizeH="0" baseline="0" dirty="0">
                <a:ln>
                  <a:noFill/>
                </a:ln>
                <a:effectLst/>
                <a:latin typeface="+mj-lt"/>
              </a:rPr>
              <a:t>Common techniques include collaborative filtering, content-based filtering, and hybrid recommendation systems (</a:t>
            </a:r>
            <a:r>
              <a:rPr kumimoji="0" lang="en-US" altLang="en-US" i="0" u="none" strike="noStrike" cap="none" normalizeH="0" baseline="0" dirty="0" err="1">
                <a:ln>
                  <a:noFill/>
                </a:ln>
                <a:effectLst/>
                <a:latin typeface="+mj-lt"/>
              </a:rPr>
              <a:t>Jannach</a:t>
            </a:r>
            <a:r>
              <a:rPr kumimoji="0" lang="en-US" altLang="en-US" i="0" u="none" strike="noStrike" cap="none" normalizeH="0" baseline="0" dirty="0">
                <a:ln>
                  <a:noFill/>
                </a:ln>
                <a:effectLst/>
                <a:latin typeface="+mj-lt"/>
              </a:rPr>
              <a:t> &amp; </a:t>
            </a:r>
            <a:r>
              <a:rPr kumimoji="0" lang="en-US" altLang="en-US" i="0" u="none" strike="noStrike" cap="none" normalizeH="0" baseline="0" dirty="0" err="1">
                <a:ln>
                  <a:noFill/>
                </a:ln>
                <a:effectLst/>
                <a:latin typeface="+mj-lt"/>
              </a:rPr>
              <a:t>Adomavicius</a:t>
            </a:r>
            <a:r>
              <a:rPr kumimoji="0" lang="en-US" altLang="en-US" i="0" u="none" strike="noStrike" cap="none" normalizeH="0" baseline="0" dirty="0">
                <a:ln>
                  <a:noFill/>
                </a:ln>
                <a:effectLst/>
                <a:latin typeface="+mj-lt"/>
              </a:rPr>
              <a:t>, 2023).</a:t>
            </a:r>
            <a:endParaRPr kumimoji="0" lang="en-US" altLang="en-US" i="0" u="none" strike="noStrike" cap="none" normalizeH="0" baseline="0" dirty="0">
              <a:ln>
                <a:noFill/>
              </a:ln>
              <a:effectLst/>
              <a:latin typeface="+mj-lt"/>
            </a:endParaRPr>
          </a:p>
          <a:p>
            <a:pPr marL="114300" marR="0" lvl="0" indent="-342900" algn="just" fontAlgn="base">
              <a:lnSpc>
                <a:spcPct val="90000"/>
              </a:lnSpc>
              <a:spcBef>
                <a:spcPct val="0"/>
              </a:spcBef>
              <a:spcAft>
                <a:spcPts val="600"/>
              </a:spcAft>
              <a:buClrTx/>
              <a:buSzTx/>
              <a:buFont typeface="+mj-lt"/>
              <a:buAutoNum type="arabicPeriod"/>
            </a:pPr>
            <a:r>
              <a:rPr kumimoji="0" lang="en-US" altLang="en-US" i="0" u="none" strike="noStrike" cap="none" normalizeH="0" baseline="0" dirty="0">
                <a:ln>
                  <a:noFill/>
                </a:ln>
                <a:effectLst/>
                <a:latin typeface="+mj-lt"/>
              </a:rPr>
              <a:t>Deep learning methods such as neural networks, transformers, and reinforcement learning improve recommendation accuracy by capturing complex user behavior patterns (Zhang et al., 2022).</a:t>
            </a:r>
            <a:endParaRPr kumimoji="0" lang="en-US" altLang="en-US" i="0" u="none" strike="noStrike" cap="none" normalizeH="0" baseline="0" dirty="0">
              <a:ln>
                <a:noFill/>
              </a:ln>
              <a:effectLst/>
              <a:latin typeface="+mj-lt"/>
            </a:endParaRPr>
          </a:p>
          <a:p>
            <a:pPr marL="114300" marR="0" lvl="0" indent="-342900" algn="just" fontAlgn="base">
              <a:lnSpc>
                <a:spcPct val="90000"/>
              </a:lnSpc>
              <a:spcBef>
                <a:spcPct val="0"/>
              </a:spcBef>
              <a:spcAft>
                <a:spcPts val="600"/>
              </a:spcAft>
              <a:buClrTx/>
              <a:buSzTx/>
              <a:buFont typeface="+mj-lt"/>
              <a:buAutoNum type="arabicPeriod"/>
            </a:pPr>
            <a:r>
              <a:rPr kumimoji="0" lang="en-US" altLang="en-US" i="0" u="none" strike="noStrike" cap="none" normalizeH="0" baseline="0" dirty="0">
                <a:ln>
                  <a:noFill/>
                </a:ln>
                <a:effectLst/>
                <a:latin typeface="+mj-lt"/>
              </a:rPr>
              <a:t>Challenges remain for new or anonymous users due to the cold-start problem, leading to less relevant recommendations (</a:t>
            </a:r>
            <a:r>
              <a:rPr kumimoji="0" lang="en-US" altLang="en-US" i="0" u="none" strike="noStrike" cap="none" normalizeH="0" baseline="0" dirty="0" err="1">
                <a:ln>
                  <a:noFill/>
                </a:ln>
                <a:effectLst/>
                <a:latin typeface="+mj-lt"/>
              </a:rPr>
              <a:t>Komiak</a:t>
            </a:r>
            <a:r>
              <a:rPr kumimoji="0" lang="en-US" altLang="en-US" i="0" u="none" strike="noStrike" cap="none" normalizeH="0" baseline="0" dirty="0">
                <a:ln>
                  <a:noFill/>
                </a:ln>
                <a:effectLst/>
                <a:latin typeface="+mj-lt"/>
              </a:rPr>
              <a:t> &amp; </a:t>
            </a:r>
            <a:r>
              <a:rPr kumimoji="0" lang="en-US" altLang="en-US" i="0" u="none" strike="noStrike" cap="none" normalizeH="0" baseline="0" dirty="0" err="1">
                <a:ln>
                  <a:noFill/>
                </a:ln>
                <a:effectLst/>
                <a:latin typeface="+mj-lt"/>
              </a:rPr>
              <a:t>Benbasat</a:t>
            </a:r>
            <a:r>
              <a:rPr kumimoji="0" lang="en-US" altLang="en-US" i="0" u="none" strike="noStrike" cap="none" normalizeH="0" baseline="0" dirty="0">
                <a:ln>
                  <a:noFill/>
                </a:ln>
                <a:effectLst/>
                <a:latin typeface="+mj-lt"/>
              </a:rPr>
              <a:t>, 2021).</a:t>
            </a:r>
            <a:endParaRPr kumimoji="0" lang="en-US" altLang="en-US" i="0" u="none" strike="noStrike" cap="none" normalizeH="0" baseline="0" dirty="0">
              <a:ln>
                <a:noFill/>
              </a:ln>
              <a:effectLst/>
              <a:latin typeface="+mj-lt"/>
            </a:endParaRPr>
          </a:p>
          <a:p>
            <a:pPr marL="114300" marR="0" lvl="0" indent="-342900" algn="just" fontAlgn="base">
              <a:lnSpc>
                <a:spcPct val="90000"/>
              </a:lnSpc>
              <a:spcBef>
                <a:spcPct val="0"/>
              </a:spcBef>
              <a:spcAft>
                <a:spcPts val="600"/>
              </a:spcAft>
              <a:buClrTx/>
              <a:buSzTx/>
              <a:buFont typeface="+mj-lt"/>
              <a:buAutoNum type="arabicPeriod"/>
            </a:pPr>
            <a:r>
              <a:rPr kumimoji="0" lang="en-US" altLang="en-US" i="0" u="none" strike="noStrike" cap="none" normalizeH="0" baseline="0" dirty="0">
                <a:ln>
                  <a:noFill/>
                </a:ln>
                <a:effectLst/>
                <a:latin typeface="+mj-lt"/>
              </a:rPr>
              <a:t>Privacy concerns arise because extensive user data is required, which may affect customer trust (GDPR, 2021).</a:t>
            </a:r>
            <a:endParaRPr kumimoji="0" lang="en-US" altLang="en-US" i="0" u="none" strike="noStrike" cap="none" normalizeH="0" baseline="0" dirty="0">
              <a:ln>
                <a:noFill/>
              </a:ln>
              <a:effectLst/>
              <a:latin typeface="+mj-lt"/>
            </a:endParaRPr>
          </a:p>
          <a:p>
            <a:pPr marL="114300" marR="0" lvl="0" indent="-342900" algn="just" fontAlgn="base">
              <a:lnSpc>
                <a:spcPct val="90000"/>
              </a:lnSpc>
              <a:spcBef>
                <a:spcPct val="0"/>
              </a:spcBef>
              <a:spcAft>
                <a:spcPts val="600"/>
              </a:spcAft>
              <a:buClrTx/>
              <a:buSzTx/>
              <a:buFont typeface="+mj-lt"/>
              <a:buAutoNum type="arabicPeriod"/>
            </a:pPr>
            <a:r>
              <a:rPr kumimoji="0" lang="en-US" altLang="en-US" i="0" u="none" strike="noStrike" cap="none" normalizeH="0" baseline="0" dirty="0">
                <a:ln>
                  <a:noFill/>
                </a:ln>
                <a:effectLst/>
                <a:latin typeface="+mj-lt"/>
              </a:rPr>
              <a:t>AI systems may show bias and lack transparency, impacting fairness and reducing user confidence (Smith et al., 2022).</a:t>
            </a:r>
            <a:endParaRPr kumimoji="0" lang="en-US" altLang="en-US" i="0" u="none" strike="noStrike" cap="none" normalizeH="0" baseline="0" dirty="0">
              <a:ln>
                <a:noFill/>
              </a:ln>
              <a:effectLst/>
              <a:latin typeface="+mj-lt"/>
            </a:endParaRPr>
          </a:p>
          <a:p>
            <a:pPr marL="114300" marR="0" lvl="0" indent="-342900" algn="just" fontAlgn="base">
              <a:lnSpc>
                <a:spcPct val="90000"/>
              </a:lnSpc>
              <a:spcBef>
                <a:spcPct val="0"/>
              </a:spcBef>
              <a:spcAft>
                <a:spcPts val="600"/>
              </a:spcAft>
              <a:buClrTx/>
              <a:buSzTx/>
              <a:buFont typeface="+mj-lt"/>
              <a:buAutoNum type="arabicPeriod"/>
            </a:pPr>
            <a:r>
              <a:rPr kumimoji="0" lang="en-US" altLang="en-US" i="0" u="none" strike="noStrike" cap="none" normalizeH="0" baseline="0" dirty="0">
                <a:ln>
                  <a:noFill/>
                </a:ln>
                <a:effectLst/>
                <a:latin typeface="+mj-lt"/>
              </a:rPr>
              <a:t>Current research largely focuses on improving algorithm accuracy but offers limited solutions integrating ethics, fairness, and user trust.</a:t>
            </a:r>
            <a:endParaRPr kumimoji="0" lang="en-US" altLang="en-US" i="0" u="none" strike="noStrike" cap="none" normalizeH="0" baseline="0" dirty="0">
              <a:ln>
                <a:noFill/>
              </a:ln>
              <a:effectLst/>
              <a:latin typeface="+mj-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386183" y="798622"/>
            <a:ext cx="8074815" cy="579027"/>
          </a:xfrm>
          <a:prstGeom prst="rect">
            <a:avLst/>
          </a:prstGeom>
        </p:spPr>
        <p:txBody>
          <a:bodyPr vert="horz" lIns="91440" tIns="45720" rIns="91440" bIns="45720" rtlCol="0" anchor="ctr">
            <a:normAutofit fontScale="92500" lnSpcReduction="20000"/>
          </a:bodyPr>
          <a:lstStyle/>
          <a:p>
            <a:pPr>
              <a:lnSpc>
                <a:spcPct val="90000"/>
              </a:lnSpc>
              <a:spcBef>
                <a:spcPct val="0"/>
              </a:spcBef>
              <a:spcAft>
                <a:spcPts val="600"/>
              </a:spcAft>
            </a:pPr>
            <a:r>
              <a:rPr lang="en-US" sz="4400" b="1" kern="1200" dirty="0">
                <a:solidFill>
                  <a:schemeClr val="tx1"/>
                </a:solidFill>
                <a:ea typeface="+mj-ea"/>
                <a:cs typeface="+mj-cs"/>
              </a:rPr>
              <a:t>Identified</a:t>
            </a:r>
            <a:r>
              <a:rPr lang="en-US" sz="4400" b="1" kern="1200" dirty="0">
                <a:solidFill>
                  <a:schemeClr val="tx1"/>
                </a:solidFill>
                <a:latin typeface="+mj-lt"/>
                <a:ea typeface="+mj-ea"/>
                <a:cs typeface="+mj-cs"/>
              </a:rPr>
              <a:t> </a:t>
            </a:r>
            <a:r>
              <a:rPr lang="en-US" sz="4400" b="1" kern="1200" dirty="0">
                <a:solidFill>
                  <a:schemeClr val="tx1"/>
                </a:solidFill>
                <a:ea typeface="+mj-ea"/>
                <a:cs typeface="+mj-cs"/>
              </a:rPr>
              <a:t>Research Gaps</a:t>
            </a:r>
            <a:endParaRPr lang="en-US" sz="4400" b="1" kern="1200" dirty="0">
              <a:solidFill>
                <a:schemeClr val="tx1"/>
              </a:solidFill>
              <a:ea typeface="+mj-ea"/>
              <a:cs typeface="+mj-cs"/>
            </a:endParaRPr>
          </a:p>
        </p:txBody>
      </p:sp>
      <p:sp>
        <p:nvSpPr>
          <p:cNvPr id="4" name="Rectangle 1"/>
          <p:cNvSpPr>
            <a:spLocks noChangeArrowheads="1"/>
          </p:cNvSpPr>
          <p:nvPr/>
        </p:nvSpPr>
        <p:spPr bwMode="auto">
          <a:xfrm>
            <a:off x="1532708" y="1809304"/>
            <a:ext cx="9123183" cy="280039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noAutofit/>
          </a:bodyPr>
          <a:lstStyle/>
          <a:p>
            <a:pPr marL="114300" marR="0" lvl="0" indent="-342900" algn="just" fontAlgn="base">
              <a:lnSpc>
                <a:spcPct val="90000"/>
              </a:lnSpc>
              <a:spcBef>
                <a:spcPct val="0"/>
              </a:spcBef>
              <a:spcAft>
                <a:spcPts val="600"/>
              </a:spcAft>
              <a:buClrTx/>
              <a:buSzTx/>
              <a:buFont typeface="Wingdings" panose="05000000000000000000" pitchFamily="2" charset="2"/>
              <a:buChar char="Ø"/>
            </a:pPr>
            <a:r>
              <a:rPr kumimoji="0" lang="en-US" altLang="en-US" sz="2000" i="0" u="none" strike="noStrike" cap="none" normalizeH="0" baseline="0" dirty="0">
                <a:ln>
                  <a:noFill/>
                </a:ln>
                <a:effectLst/>
              </a:rPr>
              <a:t>Most studies focus on algorithmic accuracy but do not fully address ethical considerations in AI personalization.</a:t>
            </a:r>
            <a:endParaRPr kumimoji="0" lang="en-US" altLang="en-US" sz="2000" i="0" u="none" strike="noStrike" cap="none" normalizeH="0" baseline="0" dirty="0">
              <a:ln>
                <a:noFill/>
              </a:ln>
              <a:effectLst/>
            </a:endParaRPr>
          </a:p>
          <a:p>
            <a:pPr marL="114300" marR="0" lvl="0" indent="-342900" algn="just" fontAlgn="base">
              <a:lnSpc>
                <a:spcPct val="90000"/>
              </a:lnSpc>
              <a:spcBef>
                <a:spcPct val="0"/>
              </a:spcBef>
              <a:spcAft>
                <a:spcPts val="600"/>
              </a:spcAft>
              <a:buClrTx/>
              <a:buSzTx/>
              <a:buFont typeface="Wingdings" panose="05000000000000000000" pitchFamily="2" charset="2"/>
              <a:buChar char="Ø"/>
            </a:pPr>
            <a:endParaRPr kumimoji="0" lang="en-US" altLang="en-US" sz="2000" i="0" u="none" strike="noStrike" cap="none" normalizeH="0" baseline="0" dirty="0">
              <a:ln>
                <a:noFill/>
              </a:ln>
              <a:effectLst/>
            </a:endParaRPr>
          </a:p>
          <a:p>
            <a:pPr marL="114300" marR="0" lvl="0" indent="-342900" algn="just" fontAlgn="base">
              <a:lnSpc>
                <a:spcPct val="90000"/>
              </a:lnSpc>
              <a:spcBef>
                <a:spcPct val="0"/>
              </a:spcBef>
              <a:spcAft>
                <a:spcPts val="600"/>
              </a:spcAft>
              <a:buClrTx/>
              <a:buSzTx/>
              <a:buFont typeface="Wingdings" panose="05000000000000000000" pitchFamily="2" charset="2"/>
              <a:buChar char="Ø"/>
            </a:pPr>
            <a:r>
              <a:rPr kumimoji="0" lang="en-US" altLang="en-US" sz="2000" i="0" u="none" strike="noStrike" cap="none" normalizeH="0" baseline="0" dirty="0">
                <a:ln>
                  <a:noFill/>
                </a:ln>
                <a:effectLst/>
              </a:rPr>
              <a:t>There is limited research on balancing personalization with user privacy while maintaining recommendation effectiveness.</a:t>
            </a:r>
            <a:endParaRPr kumimoji="0" lang="en-US" altLang="en-US" sz="2000" i="0" u="none" strike="noStrike" cap="none" normalizeH="0" baseline="0" dirty="0">
              <a:ln>
                <a:noFill/>
              </a:ln>
              <a:effectLst/>
            </a:endParaRPr>
          </a:p>
          <a:p>
            <a:pPr marL="114300" marR="0" lvl="0" indent="-342900" algn="just" fontAlgn="base">
              <a:lnSpc>
                <a:spcPct val="90000"/>
              </a:lnSpc>
              <a:spcBef>
                <a:spcPct val="0"/>
              </a:spcBef>
              <a:spcAft>
                <a:spcPts val="600"/>
              </a:spcAft>
              <a:buClrTx/>
              <a:buSzTx/>
              <a:buFont typeface="Wingdings" panose="05000000000000000000" pitchFamily="2" charset="2"/>
              <a:buChar char="Ø"/>
            </a:pPr>
            <a:endParaRPr kumimoji="0" lang="en-US" altLang="en-US" sz="2000" i="0" u="none" strike="noStrike" cap="none" normalizeH="0" baseline="0" dirty="0">
              <a:ln>
                <a:noFill/>
              </a:ln>
              <a:effectLst/>
            </a:endParaRPr>
          </a:p>
          <a:p>
            <a:pPr marL="114300" lvl="0" indent="-342900" algn="just" fontAlgn="base">
              <a:lnSpc>
                <a:spcPct val="90000"/>
              </a:lnSpc>
              <a:spcBef>
                <a:spcPct val="0"/>
              </a:spcBef>
              <a:spcAft>
                <a:spcPts val="600"/>
              </a:spcAft>
              <a:buFont typeface="Wingdings" panose="05000000000000000000" pitchFamily="2" charset="2"/>
              <a:buChar char="Ø"/>
            </a:pPr>
            <a:r>
              <a:rPr lang="en-US" sz="2000" dirty="0"/>
              <a:t>Few studies have explored practical solutions in real e-commerce settings, such as combining general trends, demographic data, or hybrid recommendation techniques to improve recommendations for new users but failed to address cold-start problem fully.</a:t>
            </a:r>
            <a:endParaRPr lang="en-US" sz="2000" dirty="0"/>
          </a:p>
          <a:p>
            <a:pPr marL="114300" lvl="0" indent="-342900" algn="just" fontAlgn="base">
              <a:lnSpc>
                <a:spcPct val="90000"/>
              </a:lnSpc>
              <a:spcBef>
                <a:spcPct val="0"/>
              </a:spcBef>
              <a:spcAft>
                <a:spcPts val="600"/>
              </a:spcAft>
              <a:buFont typeface="Wingdings" panose="05000000000000000000" pitchFamily="2" charset="2"/>
              <a:buChar char="Ø"/>
            </a:pPr>
            <a:endParaRPr kumimoji="0" lang="en-US" altLang="en-US" sz="2000" i="0" u="none" strike="noStrike" cap="none" normalizeH="0" baseline="0" dirty="0">
              <a:ln>
                <a:noFill/>
              </a:ln>
              <a:effectLst/>
            </a:endParaRPr>
          </a:p>
          <a:p>
            <a:pPr marL="114300" marR="0" lvl="0" indent="-342900" algn="just" fontAlgn="base">
              <a:lnSpc>
                <a:spcPct val="90000"/>
              </a:lnSpc>
              <a:spcBef>
                <a:spcPct val="0"/>
              </a:spcBef>
              <a:spcAft>
                <a:spcPts val="600"/>
              </a:spcAft>
              <a:buClrTx/>
              <a:buSzTx/>
              <a:buFont typeface="Wingdings" panose="05000000000000000000" pitchFamily="2" charset="2"/>
              <a:buChar char="Ø"/>
            </a:pPr>
            <a:r>
              <a:rPr kumimoji="0" lang="en-US" altLang="en-US" sz="2000" i="0" u="none" strike="noStrike" cap="none" normalizeH="0" baseline="0" dirty="0">
                <a:ln>
                  <a:noFill/>
                </a:ln>
                <a:effectLst/>
              </a:rPr>
              <a:t>Bias and transparency issues in AI recommendation systems remain underexplored, affecting customer trust.</a:t>
            </a:r>
            <a:endParaRPr kumimoji="0" lang="en-US" altLang="en-US" sz="2000" i="0" u="none" strike="noStrike" cap="none" normalizeH="0" baseline="0" dirty="0">
              <a:ln>
                <a:noFill/>
              </a:ln>
              <a:effectLs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Triangle 14"/>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916317" y="290799"/>
            <a:ext cx="5852711" cy="159722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ea typeface="+mj-ea"/>
                <a:cs typeface="+mj-cs"/>
              </a:rPr>
              <a:t>Research Methodology</a:t>
            </a:r>
            <a:endParaRPr lang="en-US" sz="4400" b="1" kern="1200" dirty="0">
              <a:solidFill>
                <a:schemeClr val="tx1"/>
              </a:solidFill>
              <a:ea typeface="+mj-ea"/>
              <a:cs typeface="+mj-cs"/>
            </a:endParaRPr>
          </a:p>
        </p:txBody>
      </p:sp>
      <p:pic>
        <p:nvPicPr>
          <p:cNvPr id="8" name="Picture 7"/>
          <p:cNvPicPr>
            <a:picLocks noChangeAspect="1"/>
          </p:cNvPicPr>
          <p:nvPr/>
        </p:nvPicPr>
        <p:blipFill>
          <a:blip r:embed="rId1"/>
          <a:stretch>
            <a:fillRect/>
          </a:stretch>
        </p:blipFill>
        <p:spPr>
          <a:xfrm>
            <a:off x="1600200" y="1141769"/>
            <a:ext cx="1269413" cy="4574461"/>
          </a:xfrm>
          <a:prstGeom prst="rect">
            <a:avLst/>
          </a:prstGeom>
        </p:spPr>
      </p:pic>
      <p:sp>
        <p:nvSpPr>
          <p:cNvPr id="4" name="Rectangle 1"/>
          <p:cNvSpPr>
            <a:spLocks noChangeArrowheads="1"/>
          </p:cNvSpPr>
          <p:nvPr/>
        </p:nvSpPr>
        <p:spPr bwMode="auto">
          <a:xfrm>
            <a:off x="3690256" y="1741714"/>
            <a:ext cx="7674429" cy="45744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normAutofit/>
          </a:bodyPr>
          <a:lstStyle/>
          <a:p>
            <a:pPr lvl="0" fontAlgn="base">
              <a:lnSpc>
                <a:spcPct val="90000"/>
              </a:lnSpc>
              <a:spcBef>
                <a:spcPct val="0"/>
              </a:spcBef>
              <a:spcAft>
                <a:spcPts val="600"/>
              </a:spcAft>
            </a:pPr>
            <a:r>
              <a:rPr kumimoji="0" lang="en-US" altLang="en-US" sz="1200" b="1" i="0" u="none" strike="noStrike" cap="none" normalizeH="0" baseline="0" dirty="0">
                <a:ln>
                  <a:noFill/>
                </a:ln>
                <a:effectLst/>
                <a:latin typeface="+mj-lt"/>
              </a:rPr>
              <a:t>Data Collection:</a:t>
            </a:r>
            <a:endParaRPr kumimoji="0" lang="en-US" altLang="en-US" sz="1200" b="1" i="0" u="none" strike="noStrike" cap="none" normalizeH="0" baseline="0" dirty="0">
              <a:ln>
                <a:noFill/>
              </a:ln>
              <a:effectLst/>
              <a:latin typeface="+mj-lt"/>
            </a:endParaRPr>
          </a:p>
          <a:p>
            <a:pPr marL="628650" lvl="1" indent="-171450" fontAlgn="base">
              <a:lnSpc>
                <a:spcPct val="90000"/>
              </a:lnSpc>
              <a:spcBef>
                <a:spcPct val="0"/>
              </a:spcBef>
              <a:spcAft>
                <a:spcPts val="600"/>
              </a:spcAft>
              <a:buFont typeface="Wingdings" panose="05000000000000000000" pitchFamily="2" charset="2"/>
              <a:buChar char="v"/>
            </a:pPr>
            <a:r>
              <a:rPr kumimoji="0" lang="en-US" altLang="en-US" sz="1200" i="0" u="none" strike="noStrike" cap="none" normalizeH="0" baseline="0" dirty="0">
                <a:ln>
                  <a:noFill/>
                </a:ln>
                <a:effectLst/>
                <a:latin typeface="+mj-lt"/>
              </a:rPr>
              <a:t>Secondary Data: Academic research and case studies from platforms like Amazon, Alibaba, and Shopify.</a:t>
            </a:r>
            <a:endParaRPr kumimoji="0" lang="en-US" altLang="en-US" sz="1200" i="0" u="none" strike="noStrike" cap="none" normalizeH="0" baseline="0" dirty="0">
              <a:ln>
                <a:noFill/>
              </a:ln>
              <a:effectLst/>
              <a:latin typeface="+mj-lt"/>
            </a:endParaRPr>
          </a:p>
          <a:p>
            <a:pPr marL="628650" lvl="1" indent="-171450" fontAlgn="base">
              <a:lnSpc>
                <a:spcPct val="90000"/>
              </a:lnSpc>
              <a:spcBef>
                <a:spcPct val="0"/>
              </a:spcBef>
              <a:spcAft>
                <a:spcPts val="600"/>
              </a:spcAft>
              <a:buFont typeface="Wingdings" panose="05000000000000000000" pitchFamily="2" charset="2"/>
              <a:buChar char="v"/>
            </a:pPr>
            <a:r>
              <a:rPr kumimoji="0" lang="en-US" altLang="en-US" sz="1200" i="0" u="none" strike="noStrike" cap="none" normalizeH="0" baseline="0" dirty="0">
                <a:ln>
                  <a:noFill/>
                </a:ln>
                <a:effectLst/>
                <a:latin typeface="+mj-lt"/>
              </a:rPr>
              <a:t>Primary Data: Surveys/interviews to gather insights on user trust, privacy concerns, and satisfaction with AI recommendations.</a:t>
            </a:r>
            <a:endParaRPr kumimoji="0" lang="en-US" altLang="en-US" sz="1200" i="0" u="none" strike="noStrike" cap="none" normalizeH="0" baseline="0" dirty="0">
              <a:ln>
                <a:noFill/>
              </a:ln>
              <a:effectLst/>
              <a:latin typeface="+mj-lt"/>
            </a:endParaRPr>
          </a:p>
          <a:p>
            <a:pPr marR="0" lvl="0" fontAlgn="base">
              <a:lnSpc>
                <a:spcPct val="90000"/>
              </a:lnSpc>
              <a:spcBef>
                <a:spcPct val="0"/>
              </a:spcBef>
              <a:spcAft>
                <a:spcPts val="600"/>
              </a:spcAft>
              <a:buClrTx/>
              <a:buSzTx/>
            </a:pPr>
            <a:endParaRPr lang="en-US" altLang="en-US" sz="1200" b="1" dirty="0">
              <a:latin typeface="+mj-lt"/>
            </a:endParaRPr>
          </a:p>
          <a:p>
            <a:pPr marR="0" lvl="0" fontAlgn="base">
              <a:lnSpc>
                <a:spcPct val="90000"/>
              </a:lnSpc>
              <a:spcBef>
                <a:spcPct val="0"/>
              </a:spcBef>
              <a:spcAft>
                <a:spcPts val="600"/>
              </a:spcAft>
              <a:buClrTx/>
              <a:buSzTx/>
            </a:pPr>
            <a:r>
              <a:rPr kumimoji="0" lang="en-US" altLang="en-US" sz="1200" b="1" i="0" u="none" strike="noStrike" cap="none" normalizeH="0" baseline="0" dirty="0">
                <a:ln>
                  <a:noFill/>
                </a:ln>
                <a:effectLst/>
                <a:latin typeface="+mj-lt"/>
              </a:rPr>
              <a:t>Techniques Used:</a:t>
            </a:r>
            <a:endParaRPr kumimoji="0" lang="en-US" altLang="en-US" sz="1200" b="1" i="0" u="none" strike="noStrike" cap="none" normalizeH="0" baseline="0" dirty="0">
              <a:ln>
                <a:noFill/>
              </a:ln>
              <a:effectLst/>
              <a:latin typeface="+mj-lt"/>
            </a:endParaRPr>
          </a:p>
          <a:p>
            <a:pPr marL="628650" lvl="1" indent="-171450" fontAlgn="base">
              <a:lnSpc>
                <a:spcPct val="90000"/>
              </a:lnSpc>
              <a:spcBef>
                <a:spcPct val="0"/>
              </a:spcBef>
              <a:spcAft>
                <a:spcPts val="600"/>
              </a:spcAft>
              <a:buFont typeface="Wingdings" panose="05000000000000000000" pitchFamily="2" charset="2"/>
              <a:buChar char="v"/>
            </a:pPr>
            <a:r>
              <a:rPr kumimoji="0" lang="en-US" altLang="en-US" sz="1200" i="0" u="none" strike="noStrike" cap="none" normalizeH="0" baseline="0" dirty="0">
                <a:ln>
                  <a:noFill/>
                </a:ln>
                <a:effectLst/>
                <a:latin typeface="+mj-lt"/>
              </a:rPr>
              <a:t>Collaborative Filtering: Recommends products based on similarities between users or items, addressing general personalization needs.</a:t>
            </a:r>
            <a:endParaRPr kumimoji="0" lang="en-US" altLang="en-US" sz="1200" i="0" u="none" strike="noStrike" cap="none" normalizeH="0" baseline="0" dirty="0">
              <a:ln>
                <a:noFill/>
              </a:ln>
              <a:effectLst/>
              <a:latin typeface="+mj-lt"/>
            </a:endParaRPr>
          </a:p>
          <a:p>
            <a:pPr marL="628650" lvl="1" indent="-171450" fontAlgn="base">
              <a:lnSpc>
                <a:spcPct val="90000"/>
              </a:lnSpc>
              <a:spcBef>
                <a:spcPct val="0"/>
              </a:spcBef>
              <a:spcAft>
                <a:spcPts val="600"/>
              </a:spcAft>
              <a:buFont typeface="Wingdings" panose="05000000000000000000" pitchFamily="2" charset="2"/>
              <a:buChar char="v"/>
            </a:pPr>
            <a:r>
              <a:rPr kumimoji="0" lang="en-US" altLang="en-US" sz="1200" i="0" u="none" strike="noStrike" cap="none" normalizeH="0" baseline="0" dirty="0">
                <a:ln>
                  <a:noFill/>
                </a:ln>
                <a:effectLst/>
                <a:latin typeface="+mj-lt"/>
              </a:rPr>
              <a:t>Content-Based Filtering: Suggests products based on user preferences and product features to improve recommendation relevance.</a:t>
            </a:r>
            <a:endParaRPr kumimoji="0" lang="en-US" altLang="en-US" sz="1200" i="0" u="none" strike="noStrike" cap="none" normalizeH="0" baseline="0" dirty="0">
              <a:ln>
                <a:noFill/>
              </a:ln>
              <a:effectLst/>
              <a:latin typeface="+mj-lt"/>
            </a:endParaRPr>
          </a:p>
          <a:p>
            <a:pPr marL="628650" lvl="1" indent="-171450" fontAlgn="base">
              <a:lnSpc>
                <a:spcPct val="90000"/>
              </a:lnSpc>
              <a:spcBef>
                <a:spcPct val="0"/>
              </a:spcBef>
              <a:spcAft>
                <a:spcPts val="600"/>
              </a:spcAft>
              <a:buFont typeface="Wingdings" panose="05000000000000000000" pitchFamily="2" charset="2"/>
              <a:buChar char="v"/>
            </a:pPr>
            <a:r>
              <a:rPr kumimoji="0" lang="en-US" altLang="en-US" sz="1200" i="0" u="none" strike="noStrike" cap="none" normalizeH="0" baseline="0" dirty="0">
                <a:ln>
                  <a:noFill/>
                </a:ln>
                <a:effectLst/>
                <a:latin typeface="+mj-lt"/>
              </a:rPr>
              <a:t>Matrix Factorization (SVD, ALS): Extracts latent features from user-item interactions to handle sparse data and improve accuracy, including for cold-start users.</a:t>
            </a:r>
            <a:endParaRPr kumimoji="0" lang="en-US" altLang="en-US" sz="1200" i="0" u="none" strike="noStrike" cap="none" normalizeH="0" baseline="0" dirty="0">
              <a:ln>
                <a:noFill/>
              </a:ln>
              <a:effectLst/>
              <a:latin typeface="+mj-lt"/>
            </a:endParaRPr>
          </a:p>
          <a:p>
            <a:pPr marL="628650" lvl="1" indent="-171450" fontAlgn="base">
              <a:lnSpc>
                <a:spcPct val="90000"/>
              </a:lnSpc>
              <a:spcBef>
                <a:spcPct val="0"/>
              </a:spcBef>
              <a:spcAft>
                <a:spcPts val="600"/>
              </a:spcAft>
              <a:buFont typeface="Wingdings" panose="05000000000000000000" pitchFamily="2" charset="2"/>
              <a:buChar char="v"/>
            </a:pPr>
            <a:r>
              <a:rPr kumimoji="0" lang="en-US" altLang="en-US" sz="1200" i="0" u="none" strike="noStrike" cap="none" normalizeH="0" baseline="0" dirty="0">
                <a:ln>
                  <a:noFill/>
                </a:ln>
                <a:effectLst/>
                <a:latin typeface="+mj-lt"/>
              </a:rPr>
              <a:t>BERT Transformers: Captures contextual and sequential user preferences from interaction history, enhancing recommendation precision and personalization quality.</a:t>
            </a:r>
            <a:endParaRPr kumimoji="0" lang="en-US" altLang="en-US" sz="1200" i="0" u="none" strike="noStrike" cap="none" normalizeH="0" baseline="0" dirty="0">
              <a:ln>
                <a:noFill/>
              </a:ln>
              <a:effectLst/>
              <a:latin typeface="+mj-lt"/>
            </a:endParaRPr>
          </a:p>
          <a:p>
            <a:pPr marR="0" lvl="0" fontAlgn="base">
              <a:lnSpc>
                <a:spcPct val="90000"/>
              </a:lnSpc>
              <a:spcBef>
                <a:spcPct val="0"/>
              </a:spcBef>
              <a:spcAft>
                <a:spcPts val="600"/>
              </a:spcAft>
              <a:buClrTx/>
              <a:buSzTx/>
            </a:pPr>
            <a:endParaRPr kumimoji="0" lang="en-US" altLang="en-US" sz="1200" i="0" u="none" strike="noStrike" cap="none" normalizeH="0" baseline="0" dirty="0">
              <a:ln>
                <a:noFill/>
              </a:ln>
              <a:effectLst/>
              <a:latin typeface="+mj-lt"/>
            </a:endParaRPr>
          </a:p>
          <a:p>
            <a:pPr marR="0" lvl="0" fontAlgn="base">
              <a:lnSpc>
                <a:spcPct val="90000"/>
              </a:lnSpc>
              <a:spcBef>
                <a:spcPct val="0"/>
              </a:spcBef>
              <a:spcAft>
                <a:spcPts val="600"/>
              </a:spcAft>
              <a:buClrTx/>
              <a:buSzTx/>
            </a:pPr>
            <a:r>
              <a:rPr kumimoji="0" lang="en-US" altLang="en-US" sz="1200" b="1" i="0" u="none" strike="noStrike" cap="none" normalizeH="0" baseline="0" dirty="0">
                <a:ln>
                  <a:noFill/>
                </a:ln>
                <a:effectLst/>
                <a:latin typeface="+mj-lt"/>
              </a:rPr>
              <a:t>Evaluation Metrics:</a:t>
            </a:r>
            <a:endParaRPr kumimoji="0" lang="en-US" altLang="en-US" sz="1200" b="1" i="0" u="none" strike="noStrike" cap="none" normalizeH="0" baseline="0" dirty="0">
              <a:ln>
                <a:noFill/>
              </a:ln>
              <a:effectLst/>
              <a:latin typeface="+mj-lt"/>
            </a:endParaRPr>
          </a:p>
          <a:p>
            <a:pPr marL="628650" lvl="1" indent="-171450" fontAlgn="base">
              <a:lnSpc>
                <a:spcPct val="90000"/>
              </a:lnSpc>
              <a:spcBef>
                <a:spcPct val="0"/>
              </a:spcBef>
              <a:spcAft>
                <a:spcPts val="600"/>
              </a:spcAft>
              <a:buFont typeface="Wingdings" panose="05000000000000000000" pitchFamily="2" charset="2"/>
              <a:buChar char="v"/>
            </a:pPr>
            <a:r>
              <a:rPr kumimoji="0" lang="en-US" altLang="en-US" sz="1200" i="0" u="none" strike="noStrike" cap="none" normalizeH="0" baseline="0" dirty="0">
                <a:ln>
                  <a:noFill/>
                </a:ln>
                <a:effectLst/>
                <a:latin typeface="+mj-lt"/>
              </a:rPr>
              <a:t>Accuracy: Precision, Recall, F1-Score, Hit Rate.</a:t>
            </a:r>
            <a:endParaRPr kumimoji="0" lang="en-US" altLang="en-US" sz="1200" i="0" u="none" strike="noStrike" cap="none" normalizeH="0" baseline="0" dirty="0">
              <a:ln>
                <a:noFill/>
              </a:ln>
              <a:effectLst/>
              <a:latin typeface="+mj-lt"/>
            </a:endParaRPr>
          </a:p>
          <a:p>
            <a:pPr marL="628650" lvl="1" indent="-171450" fontAlgn="base">
              <a:lnSpc>
                <a:spcPct val="90000"/>
              </a:lnSpc>
              <a:spcBef>
                <a:spcPct val="0"/>
              </a:spcBef>
              <a:spcAft>
                <a:spcPts val="600"/>
              </a:spcAft>
              <a:buFont typeface="Wingdings" panose="05000000000000000000" pitchFamily="2" charset="2"/>
              <a:buChar char="v"/>
            </a:pPr>
            <a:r>
              <a:rPr kumimoji="0" lang="en-US" altLang="en-US" sz="1200" i="0" u="none" strike="noStrike" cap="none" normalizeH="0" baseline="0" dirty="0">
                <a:ln>
                  <a:noFill/>
                </a:ln>
                <a:effectLst/>
                <a:latin typeface="+mj-lt"/>
              </a:rPr>
              <a:t>Cold-Start Handling: Coverage and Mean Average Precision for new users.</a:t>
            </a:r>
            <a:endParaRPr kumimoji="0" lang="en-US" altLang="en-US" sz="1200" i="0" u="none" strike="noStrike" cap="none" normalizeH="0" baseline="0" dirty="0">
              <a:ln>
                <a:noFill/>
              </a:ln>
              <a:effectLst/>
              <a:latin typeface="+mj-lt"/>
            </a:endParaRPr>
          </a:p>
          <a:p>
            <a:pPr marL="628650" lvl="1" indent="-171450" fontAlgn="base">
              <a:lnSpc>
                <a:spcPct val="90000"/>
              </a:lnSpc>
              <a:spcBef>
                <a:spcPct val="0"/>
              </a:spcBef>
              <a:spcAft>
                <a:spcPts val="600"/>
              </a:spcAft>
              <a:buFont typeface="Wingdings" panose="05000000000000000000" pitchFamily="2" charset="2"/>
              <a:buChar char="v"/>
            </a:pPr>
            <a:r>
              <a:rPr kumimoji="0" lang="en-US" altLang="en-US" sz="1200" i="0" u="none" strike="noStrike" cap="none" normalizeH="0" baseline="0" dirty="0">
                <a:ln>
                  <a:noFill/>
                </a:ln>
                <a:effectLst/>
                <a:latin typeface="+mj-lt"/>
              </a:rPr>
              <a:t>User Trust &amp; Privacy: Survey responses analyzed qualitatively.</a:t>
            </a:r>
            <a:endParaRPr kumimoji="0" lang="en-US" altLang="en-US" sz="1200" i="0" u="none" strike="noStrike" cap="none" normalizeH="0" baseline="0" dirty="0">
              <a:ln>
                <a:noFill/>
              </a:ln>
              <a:effectLst/>
              <a:latin typeface="+mj-lt"/>
            </a:endParaRPr>
          </a:p>
          <a:p>
            <a:pPr marR="0" lvl="0" fontAlgn="base">
              <a:lnSpc>
                <a:spcPct val="90000"/>
              </a:lnSpc>
              <a:spcBef>
                <a:spcPct val="0"/>
              </a:spcBef>
              <a:spcAft>
                <a:spcPts val="600"/>
              </a:spcAft>
              <a:buClrTx/>
              <a:buSzTx/>
            </a:pPr>
            <a:endParaRPr kumimoji="0" lang="en-US" altLang="en-US" sz="1200" i="0" u="none" strike="noStrike" cap="none" normalizeH="0" baseline="0" dirty="0">
              <a:ln>
                <a:noFill/>
              </a:ln>
              <a:effectLst/>
              <a:latin typeface="+mj-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008593" y="2728281"/>
            <a:ext cx="3689096" cy="1215171"/>
          </a:xfrm>
          <a:prstGeom prst="rect">
            <a:avLst/>
          </a:prstGeom>
        </p:spPr>
        <p:txBody>
          <a:bodyPr vert="horz" lIns="91440" tIns="45720" rIns="91440" bIns="45720" rtlCol="0" anchor="b">
            <a:normAutofit fontScale="92500" lnSpcReduction="10000"/>
          </a:bodyPr>
          <a:lstStyle/>
          <a:p>
            <a:pPr algn="r">
              <a:lnSpc>
                <a:spcPct val="90000"/>
              </a:lnSpc>
              <a:spcBef>
                <a:spcPct val="0"/>
              </a:spcBef>
              <a:spcAft>
                <a:spcPts val="600"/>
              </a:spcAft>
            </a:pPr>
            <a:r>
              <a:rPr lang="en-US" sz="4400" kern="1200" dirty="0">
                <a:solidFill>
                  <a:schemeClr val="tx1"/>
                </a:solidFill>
                <a:ea typeface="+mj-ea"/>
                <a:cs typeface="+mj-cs"/>
              </a:rPr>
              <a:t>Project Planning &amp; Resources</a:t>
            </a:r>
            <a:endParaRPr lang="en-US" sz="4400" kern="1200" dirty="0">
              <a:solidFill>
                <a:schemeClr val="tx1"/>
              </a:solidFill>
              <a:ea typeface="+mj-ea"/>
              <a:cs typeface="+mj-cs"/>
            </a:endParaRPr>
          </a:p>
        </p:txBody>
      </p:sp>
      <p:graphicFrame>
        <p:nvGraphicFramePr>
          <p:cNvPr id="4" name="Table 3"/>
          <p:cNvGraphicFramePr>
            <a:graphicFrameLocks noGrp="1"/>
          </p:cNvGraphicFramePr>
          <p:nvPr/>
        </p:nvGraphicFramePr>
        <p:xfrm>
          <a:off x="5064508" y="1149978"/>
          <a:ext cx="6293773" cy="4371776"/>
        </p:xfrm>
        <a:graphic>
          <a:graphicData uri="http://schemas.openxmlformats.org/drawingml/2006/table">
            <a:tbl>
              <a:tblPr>
                <a:solidFill>
                  <a:schemeClr val="bg1"/>
                </a:solidFill>
                <a:tableStyleId>{D7AC3CCA-C797-4891-BE02-D94E43425B78}</a:tableStyleId>
              </a:tblPr>
              <a:tblGrid>
                <a:gridCol w="1804332"/>
                <a:gridCol w="2241734"/>
                <a:gridCol w="2247707"/>
              </a:tblGrid>
              <a:tr h="211275">
                <a:tc>
                  <a:txBody>
                    <a:bodyPr/>
                    <a:lstStyle/>
                    <a:p>
                      <a:pPr>
                        <a:buNone/>
                      </a:pPr>
                      <a:r>
                        <a:rPr lang="en-GB" sz="1200" b="1" cap="none" spc="0">
                          <a:solidFill>
                            <a:schemeClr val="tx1"/>
                          </a:solidFill>
                        </a:rPr>
                        <a:t>Phase / Week</a:t>
                      </a:r>
                      <a:endParaRPr lang="en-GB" sz="1200" cap="none" spc="0">
                        <a:solidFill>
                          <a:schemeClr val="tx1"/>
                        </a:solidFill>
                      </a:endParaRPr>
                    </a:p>
                  </a:txBody>
                  <a:tcPr marL="58026" marR="32678" marT="44636" marB="44636"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buNone/>
                      </a:pPr>
                      <a:r>
                        <a:rPr lang="en-GB" sz="1200" b="1" cap="none" spc="0">
                          <a:solidFill>
                            <a:schemeClr val="tx1"/>
                          </a:solidFill>
                        </a:rPr>
                        <a:t>Tasks</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buNone/>
                      </a:pPr>
                      <a:r>
                        <a:rPr lang="en-GB" sz="1200" b="1" cap="none" spc="0">
                          <a:solidFill>
                            <a:schemeClr val="tx1"/>
                          </a:solidFill>
                        </a:rPr>
                        <a:t>Resources Required</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r>
              <a:tr h="419575">
                <a:tc>
                  <a:txBody>
                    <a:bodyPr/>
                    <a:lstStyle/>
                    <a:p>
                      <a:pPr>
                        <a:buNone/>
                      </a:pPr>
                      <a:r>
                        <a:rPr lang="en-GB" sz="1200" cap="none" spc="0">
                          <a:solidFill>
                            <a:schemeClr val="tx1"/>
                          </a:solidFill>
                        </a:rPr>
                        <a:t>Week 1–2</a:t>
                      </a:r>
                      <a:endParaRPr lang="en-GB" sz="1200" cap="none" spc="0">
                        <a:solidFill>
                          <a:schemeClr val="tx1"/>
                        </a:solidFill>
                      </a:endParaRPr>
                    </a:p>
                  </a:txBody>
                  <a:tcPr marL="58026" marR="32678" marT="44636" marB="44636" anchor="ctr">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200" cap="none" spc="0">
                          <a:solidFill>
                            <a:schemeClr val="tx1"/>
                          </a:solidFill>
                        </a:rPr>
                        <a:t>Conduct literature review on AI personalization, hybrid models, and ethical considerations</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200" cap="none" spc="0">
                          <a:solidFill>
                            <a:schemeClr val="tx1"/>
                          </a:solidFill>
                        </a:rPr>
                        <a:t>Academic papers, journals, case studies, Zotero/Mendeley</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r>
              <a:tr h="315425">
                <a:tc>
                  <a:txBody>
                    <a:bodyPr/>
                    <a:lstStyle/>
                    <a:p>
                      <a:pPr>
                        <a:buNone/>
                      </a:pPr>
                      <a:r>
                        <a:rPr lang="en-GB" sz="1200" cap="none" spc="0">
                          <a:solidFill>
                            <a:schemeClr val="tx1"/>
                          </a:solidFill>
                        </a:rPr>
                        <a:t>Week 3–4</a:t>
                      </a:r>
                      <a:endParaRPr lang="en-GB" sz="1200" cap="none" spc="0">
                        <a:solidFill>
                          <a:schemeClr val="tx1"/>
                        </a:solidFill>
                      </a:endParaRPr>
                    </a:p>
                  </a:txBody>
                  <a:tcPr marL="58026" marR="32678" marT="44636" marB="44636" anchor="ctr">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200" cap="none" spc="0">
                          <a:solidFill>
                            <a:schemeClr val="tx1"/>
                          </a:solidFill>
                        </a:rPr>
                        <a:t>Collect secondary data and design survey/interview questions</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200" cap="none" spc="0">
                          <a:solidFill>
                            <a:schemeClr val="tx1"/>
                          </a:solidFill>
                        </a:rPr>
                        <a:t>Industry reports, survey tools (Google Forms, Qualtrics)</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r>
              <a:tr h="315425">
                <a:tc>
                  <a:txBody>
                    <a:bodyPr/>
                    <a:lstStyle/>
                    <a:p>
                      <a:pPr>
                        <a:buNone/>
                      </a:pPr>
                      <a:r>
                        <a:rPr lang="en-GB" sz="1200" cap="none" spc="0">
                          <a:solidFill>
                            <a:schemeClr val="tx1"/>
                          </a:solidFill>
                        </a:rPr>
                        <a:t>Week 5–6</a:t>
                      </a:r>
                      <a:endParaRPr lang="en-GB" sz="1200" cap="none" spc="0">
                        <a:solidFill>
                          <a:schemeClr val="tx1"/>
                        </a:solidFill>
                      </a:endParaRPr>
                    </a:p>
                  </a:txBody>
                  <a:tcPr marL="58026" marR="32678" marT="44636" marB="44636" anchor="ctr">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200" cap="none" spc="0">
                          <a:solidFill>
                            <a:schemeClr val="tx1"/>
                          </a:solidFill>
                        </a:rPr>
                        <a:t>Conduct primary data collection (surveys &amp; interviews)</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200" cap="none" spc="0">
                          <a:solidFill>
                            <a:schemeClr val="tx1"/>
                          </a:solidFill>
                        </a:rPr>
                        <a:t>Online participants, survey tools, internet access</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r>
              <a:tr h="419575">
                <a:tc>
                  <a:txBody>
                    <a:bodyPr/>
                    <a:lstStyle/>
                    <a:p>
                      <a:pPr>
                        <a:buNone/>
                      </a:pPr>
                      <a:r>
                        <a:rPr lang="en-GB" sz="1200" cap="none" spc="0">
                          <a:solidFill>
                            <a:schemeClr val="tx1"/>
                          </a:solidFill>
                        </a:rPr>
                        <a:t>Week 7–8</a:t>
                      </a:r>
                      <a:endParaRPr lang="en-GB" sz="1200" cap="none" spc="0">
                        <a:solidFill>
                          <a:schemeClr val="tx1"/>
                        </a:solidFill>
                      </a:endParaRPr>
                    </a:p>
                  </a:txBody>
                  <a:tcPr marL="58026" marR="32678" marT="44636" marB="44636" anchor="ctr">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200" cap="none" spc="0" dirty="0">
                          <a:solidFill>
                            <a:schemeClr val="tx1"/>
                          </a:solidFill>
                        </a:rPr>
                        <a:t>Implement AI models: Collaborative Filtering, Content-Based Filtering, Matrix Factorization, BERT Transformers</a:t>
                      </a:r>
                      <a:endParaRPr lang="en-GB" sz="1200" cap="none" spc="0" dirty="0">
                        <a:solidFill>
                          <a:schemeClr val="tx1"/>
                        </a:solidFill>
                      </a:endParaRPr>
                    </a:p>
                  </a:txBody>
                  <a:tcPr marL="58026" marR="32678" marT="44636" marB="4463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200" cap="none" spc="0">
                          <a:solidFill>
                            <a:schemeClr val="tx1"/>
                          </a:solidFill>
                        </a:rPr>
                        <a:t>Python, TensorFlow/PyTorch, Scikit-learn, datasets</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r>
              <a:tr h="315425">
                <a:tc>
                  <a:txBody>
                    <a:bodyPr/>
                    <a:lstStyle/>
                    <a:p>
                      <a:pPr>
                        <a:buNone/>
                      </a:pPr>
                      <a:r>
                        <a:rPr lang="en-GB" sz="1200" cap="none" spc="0">
                          <a:solidFill>
                            <a:schemeClr val="tx1"/>
                          </a:solidFill>
                        </a:rPr>
                        <a:t>Week 9</a:t>
                      </a:r>
                      <a:endParaRPr lang="en-GB" sz="1200" cap="none" spc="0">
                        <a:solidFill>
                          <a:schemeClr val="tx1"/>
                        </a:solidFill>
                      </a:endParaRPr>
                    </a:p>
                  </a:txBody>
                  <a:tcPr marL="58026" marR="32678" marT="44636" marB="44636" anchor="ctr">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200" cap="none" spc="0">
                          <a:solidFill>
                            <a:schemeClr val="tx1"/>
                          </a:solidFill>
                        </a:rPr>
                        <a:t>Evaluate AI models on accuracy, cold-start handling, and user trust</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200" cap="none" spc="0">
                          <a:solidFill>
                            <a:schemeClr val="tx1"/>
                          </a:solidFill>
                        </a:rPr>
                        <a:t>Evaluation metrics, Python libraries (NumPy, Pandas, Scikit-learn)</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r>
              <a:tr h="419575">
                <a:tc>
                  <a:txBody>
                    <a:bodyPr/>
                    <a:lstStyle/>
                    <a:p>
                      <a:pPr>
                        <a:buNone/>
                      </a:pPr>
                      <a:r>
                        <a:rPr lang="en-GB" sz="1200" cap="none" spc="0">
                          <a:solidFill>
                            <a:schemeClr val="tx1"/>
                          </a:solidFill>
                        </a:rPr>
                        <a:t>Week 10</a:t>
                      </a:r>
                      <a:endParaRPr lang="en-GB" sz="1200" cap="none" spc="0">
                        <a:solidFill>
                          <a:schemeClr val="tx1"/>
                        </a:solidFill>
                      </a:endParaRPr>
                    </a:p>
                  </a:txBody>
                  <a:tcPr marL="58026" marR="32678" marT="44636" marB="44636" anchor="ctr">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200" cap="none" spc="0">
                          <a:solidFill>
                            <a:schemeClr val="tx1"/>
                          </a:solidFill>
                        </a:rPr>
                        <a:t>Analyze results and propose framework for ethical, accurate, privacy-preserving personalization</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200" cap="none" spc="0">
                          <a:solidFill>
                            <a:schemeClr val="tx1"/>
                          </a:solidFill>
                        </a:rPr>
                        <a:t>Analysis tools, Python libraries, literature references</a:t>
                      </a:r>
                      <a:endParaRPr lang="en-GB" sz="1200" cap="none" spc="0">
                        <a:solidFill>
                          <a:schemeClr val="tx1"/>
                        </a:solidFill>
                      </a:endParaRPr>
                    </a:p>
                  </a:txBody>
                  <a:tcPr marL="58026" marR="32678" marT="44636" marB="44636"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r>
              <a:tr h="315425">
                <a:tc>
                  <a:txBody>
                    <a:bodyPr/>
                    <a:lstStyle/>
                    <a:p>
                      <a:pPr>
                        <a:buNone/>
                      </a:pPr>
                      <a:r>
                        <a:rPr lang="en-GB" sz="1200" cap="none" spc="0">
                          <a:solidFill>
                            <a:schemeClr val="tx1"/>
                          </a:solidFill>
                        </a:rPr>
                        <a:t>Week 11–12</a:t>
                      </a:r>
                      <a:endParaRPr lang="en-GB" sz="1200" cap="none" spc="0">
                        <a:solidFill>
                          <a:schemeClr val="tx1"/>
                        </a:solidFill>
                      </a:endParaRPr>
                    </a:p>
                  </a:txBody>
                  <a:tcPr marL="58026" marR="32678" marT="44636" marB="44636" anchor="ctr">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buNone/>
                      </a:pPr>
                      <a:r>
                        <a:rPr lang="en-GB" sz="1200" cap="none" spc="0" dirty="0">
                          <a:solidFill>
                            <a:schemeClr val="tx1"/>
                          </a:solidFill>
                        </a:rPr>
                        <a:t>Prepare final report and presentation</a:t>
                      </a:r>
                      <a:endParaRPr lang="en-GB" sz="1200" cap="none" spc="0" dirty="0">
                        <a:solidFill>
                          <a:schemeClr val="tx1"/>
                        </a:solidFill>
                      </a:endParaRPr>
                    </a:p>
                  </a:txBody>
                  <a:tcPr marL="58026" marR="32678" marT="44636" marB="4463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buNone/>
                      </a:pPr>
                      <a:r>
                        <a:rPr lang="en-GB" sz="1200" cap="none" spc="0" dirty="0">
                          <a:solidFill>
                            <a:schemeClr val="tx1"/>
                          </a:solidFill>
                        </a:rPr>
                        <a:t>MS PowerPoint, Word, reference management tools, datasets</a:t>
                      </a:r>
                      <a:endParaRPr lang="en-GB" sz="1200" cap="none" spc="0" dirty="0">
                        <a:solidFill>
                          <a:schemeClr val="tx1"/>
                        </a:solidFill>
                      </a:endParaRPr>
                    </a:p>
                  </a:txBody>
                  <a:tcPr marL="58026" marR="32678" marT="44636" marB="44636" anchor="ctr">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82014" y="128659"/>
            <a:ext cx="2251643" cy="70954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200" b="1" kern="1200" dirty="0">
                <a:solidFill>
                  <a:schemeClr val="tx1"/>
                </a:solidFill>
                <a:ea typeface="+mj-ea"/>
                <a:cs typeface="+mj-cs"/>
              </a:rPr>
              <a:t>Gantt Chart </a:t>
            </a:r>
            <a:endParaRPr lang="en-US" sz="3200" b="1" kern="1200" dirty="0">
              <a:solidFill>
                <a:schemeClr val="tx1"/>
              </a:solidFill>
              <a:ea typeface="+mj-ea"/>
              <a:cs typeface="+mj-cs"/>
            </a:endParaRPr>
          </a:p>
        </p:txBody>
      </p:sp>
      <p:pic>
        <p:nvPicPr>
          <p:cNvPr id="1026"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086531" y="1040960"/>
            <a:ext cx="10209127" cy="50659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473915" y="598909"/>
            <a:ext cx="9487999" cy="56601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Triangle 16"/>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1075767" y="1188637"/>
            <a:ext cx="2988234" cy="4480726"/>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6600" kern="1200" dirty="0">
                <a:solidFill>
                  <a:schemeClr val="tx1"/>
                </a:solidFill>
                <a:ea typeface="+mj-ea"/>
                <a:cs typeface="+mj-cs"/>
              </a:rPr>
              <a:t>Project Impact </a:t>
            </a:r>
            <a:endParaRPr lang="en-US" sz="6600" kern="1200" dirty="0">
              <a:solidFill>
                <a:schemeClr val="tx1"/>
              </a:solidFill>
              <a:ea typeface="+mj-ea"/>
              <a:cs typeface="+mj-cs"/>
            </a:endParaRPr>
          </a:p>
        </p:txBody>
      </p:sp>
      <p:cxnSp>
        <p:nvCxnSpPr>
          <p:cNvPr id="15" name="Straight Connector 14"/>
          <p:cNvCxnSpPr>
            <a:cxnSpLocks noGrp="1" noRot="1" noChangeAspect="1" noMove="1" noResize="1" noEditPoints="1" noAdjustHandles="1" noChangeArrowheads="1" noChangeShapeType="1"/>
          </p:cNvCxnSpPr>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Rectangle 1"/>
          <p:cNvSpPr>
            <a:spLocks noChangeArrowheads="1"/>
          </p:cNvSpPr>
          <p:nvPr/>
        </p:nvSpPr>
        <p:spPr bwMode="auto">
          <a:xfrm>
            <a:off x="5255259" y="1648870"/>
            <a:ext cx="6022339" cy="35602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normAutofit fontScale="92500" lnSpcReduction="10000"/>
          </a:bodyPr>
          <a:lstStyle/>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sz="1600" i="0" u="none" strike="noStrike" cap="none" normalizeH="0" baseline="0" dirty="0">
                <a:ln>
                  <a:noFill/>
                </a:ln>
                <a:effectLst/>
              </a:rPr>
              <a:t>Provides insights into designing ethical and privacy-aware AI personalization systems for e-commerce.</a:t>
            </a:r>
            <a:endParaRPr kumimoji="0" lang="en-US" altLang="en-US" sz="16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endParaRPr kumimoji="0" lang="en-US" altLang="en-US" sz="16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sz="1600" i="0" u="none" strike="noStrike" cap="none" normalizeH="0" baseline="0" dirty="0">
                <a:ln>
                  <a:noFill/>
                </a:ln>
                <a:effectLst/>
              </a:rPr>
              <a:t>Enhances customer experience and engagement through more accurate and relevant recommendations.</a:t>
            </a:r>
            <a:endParaRPr kumimoji="0" lang="en-US" altLang="en-US" sz="16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endParaRPr kumimoji="0" lang="en-US" altLang="en-US" sz="16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sz="1600" i="0" u="none" strike="noStrike" cap="none" normalizeH="0" baseline="0" dirty="0">
                <a:ln>
                  <a:noFill/>
                </a:ln>
                <a:effectLst/>
              </a:rPr>
              <a:t>Helps businesses address the cold-start problem for new or anonymous users.</a:t>
            </a:r>
            <a:endParaRPr kumimoji="0" lang="en-US" altLang="en-US" sz="16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endParaRPr kumimoji="0" lang="en-US" altLang="en-US" sz="16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sz="1600" i="0" u="none" strike="noStrike" cap="none" normalizeH="0" baseline="0" dirty="0">
                <a:ln>
                  <a:noFill/>
                </a:ln>
                <a:effectLst/>
              </a:rPr>
              <a:t>Contributes to academic research by bridging the gap between technical accuracy and user trust/ethics.</a:t>
            </a:r>
            <a:endParaRPr kumimoji="0" lang="en-US" altLang="en-US" sz="16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endParaRPr kumimoji="0" lang="en-US" altLang="en-US" sz="16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sz="1600" i="0" u="none" strike="noStrike" cap="none" normalizeH="0" baseline="0" dirty="0">
                <a:ln>
                  <a:noFill/>
                </a:ln>
                <a:effectLst/>
              </a:rPr>
              <a:t>Offers a framework for balancing personalization, fairness, and transparency in AI recommendation systems</a:t>
            </a:r>
            <a:endParaRPr kumimoji="0" lang="en-US" altLang="en-US" sz="1600" i="0" u="none" strike="noStrike" cap="none" normalizeH="0" baseline="0" dirty="0">
              <a:ln>
                <a:noFill/>
              </a:ln>
              <a:effectLs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888411" y="936171"/>
            <a:ext cx="3537131" cy="723776"/>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800" b="1" kern="1200" dirty="0">
                <a:solidFill>
                  <a:schemeClr val="tx1"/>
                </a:solidFill>
                <a:ea typeface="+mj-ea"/>
                <a:cs typeface="+mj-cs"/>
              </a:rPr>
              <a:t>Limitations</a:t>
            </a:r>
            <a:endParaRPr lang="en-US" sz="4800" b="1" kern="1200" dirty="0">
              <a:solidFill>
                <a:schemeClr val="tx1"/>
              </a:solidFill>
              <a:ea typeface="+mj-ea"/>
              <a:cs typeface="+mj-cs"/>
            </a:endParaRPr>
          </a:p>
        </p:txBody>
      </p:sp>
      <p:sp>
        <p:nvSpPr>
          <p:cNvPr id="4" name="Rectangle 1"/>
          <p:cNvSpPr>
            <a:spLocks noChangeArrowheads="1"/>
          </p:cNvSpPr>
          <p:nvPr/>
        </p:nvSpPr>
        <p:spPr bwMode="auto">
          <a:xfrm>
            <a:off x="1285239" y="2201693"/>
            <a:ext cx="10101217" cy="37201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noAutofit/>
          </a:bodyPr>
          <a:lstStyle/>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sz="2000" i="0" u="none" strike="noStrike" cap="none" normalizeH="0" baseline="0" dirty="0">
                <a:ln>
                  <a:noFill/>
                </a:ln>
                <a:effectLst/>
              </a:rPr>
              <a:t>Limited access to proprietary AI algorithms and real-world customer data from major e-commerce platforms.</a:t>
            </a:r>
            <a:endParaRPr kumimoji="0" lang="en-US" altLang="en-US" sz="20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endParaRPr kumimoji="0" lang="en-US" altLang="en-US" sz="20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sz="2000" i="0" u="none" strike="noStrike" cap="none" normalizeH="0" baseline="0" dirty="0">
                <a:ln>
                  <a:noFill/>
                </a:ln>
                <a:effectLst/>
              </a:rPr>
              <a:t>Survey and interview samples may not fully represent global e-commerce users.</a:t>
            </a:r>
            <a:endParaRPr kumimoji="0" lang="en-US" altLang="en-US" sz="20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endParaRPr kumimoji="0" lang="en-US" altLang="en-US" sz="20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sz="2000" i="0" u="none" strike="noStrike" cap="none" normalizeH="0" baseline="0" dirty="0">
                <a:ln>
                  <a:noFill/>
                </a:ln>
                <a:effectLst/>
              </a:rPr>
              <a:t>Ethical and privacy concerns in AI personalization remain evolving challenges.</a:t>
            </a:r>
            <a:endParaRPr kumimoji="0" lang="en-US" altLang="en-US" sz="20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endParaRPr kumimoji="0" lang="en-US" altLang="en-US" sz="2000"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sz="2000" i="0" u="none" strike="noStrike" cap="none" normalizeH="0" baseline="0" dirty="0">
                <a:ln>
                  <a:noFill/>
                </a:ln>
                <a:effectLst/>
              </a:rPr>
              <a:t>Implementation of advanced models like BERT may require high computational resources, limiting scalability for some small businesses.</a:t>
            </a:r>
            <a:endParaRPr kumimoji="0" lang="en-US" altLang="en-US" sz="2000" i="0" u="none" strike="noStrike" cap="none" normalizeH="0" baseline="0" dirty="0">
              <a:ln>
                <a:noFill/>
              </a:ln>
              <a:effectLst/>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474754" y="1016624"/>
            <a:ext cx="3776617" cy="9306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1"/>
                </a:solidFill>
                <a:ea typeface="+mj-ea"/>
                <a:cs typeface="+mj-cs"/>
              </a:rPr>
              <a:t>Conclusion</a:t>
            </a:r>
            <a:endParaRPr lang="en-US" sz="5400" b="1" kern="1200" dirty="0">
              <a:solidFill>
                <a:schemeClr val="tx1"/>
              </a:solidFill>
              <a:ea typeface="+mj-ea"/>
              <a:cs typeface="+mj-cs"/>
            </a:endParaRPr>
          </a:p>
        </p:txBody>
      </p:sp>
      <p:sp>
        <p:nvSpPr>
          <p:cNvPr id="4" name="Rectangle 1"/>
          <p:cNvSpPr>
            <a:spLocks noChangeArrowheads="1"/>
          </p:cNvSpPr>
          <p:nvPr/>
        </p:nvSpPr>
        <p:spPr bwMode="auto">
          <a:xfrm>
            <a:off x="1285240" y="2408521"/>
            <a:ext cx="9861731" cy="336134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normAutofit/>
          </a:bodyPr>
          <a:lstStyle/>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i="0" u="none" strike="noStrike" cap="none" normalizeH="0" baseline="0" dirty="0">
                <a:ln>
                  <a:noFill/>
                </a:ln>
                <a:effectLst/>
              </a:rPr>
              <a:t>AI-powered personalization is a key driver of e-commerce growth, enhancing customer engagement and sales.</a:t>
            </a:r>
            <a:endParaRPr kumimoji="0" lang="en-US" altLang="en-US"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endParaRPr kumimoji="0" lang="en-US" altLang="en-US"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i="0" u="none" strike="noStrike" cap="none" normalizeH="0" baseline="0" dirty="0">
                <a:ln>
                  <a:noFill/>
                </a:ln>
                <a:effectLst/>
              </a:rPr>
              <a:t>While techniques like Collaborative Filtering, Content-Based Filtering, Matrix Factorization, and BERT Transformers improve accuracy, challenges such as privacy, cold-start, bias, and trust remain.</a:t>
            </a:r>
            <a:endParaRPr kumimoji="0" lang="en-US" altLang="en-US"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endParaRPr kumimoji="0" lang="en-US" altLang="en-US"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i="0" u="none" strike="noStrike" cap="none" normalizeH="0" baseline="0" dirty="0">
                <a:ln>
                  <a:noFill/>
                </a:ln>
                <a:effectLst/>
              </a:rPr>
              <a:t>This research aims to develop a balanced framework that combines technical performance with ethical, privacy-aware, and user-trusted AI recommendations.</a:t>
            </a:r>
            <a:endParaRPr kumimoji="0" lang="en-US" altLang="en-US"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endParaRPr kumimoji="0" lang="en-US" altLang="en-US" i="0" u="none" strike="noStrike" cap="none" normalizeH="0" baseline="0" dirty="0">
              <a:ln>
                <a:noFill/>
              </a:ln>
              <a:effectLst/>
            </a:endParaRPr>
          </a:p>
          <a:p>
            <a:pPr marL="0" marR="0" lvl="0" indent="-228600" fontAlgn="base">
              <a:lnSpc>
                <a:spcPct val="90000"/>
              </a:lnSpc>
              <a:spcBef>
                <a:spcPct val="0"/>
              </a:spcBef>
              <a:spcAft>
                <a:spcPts val="600"/>
              </a:spcAft>
              <a:buClrTx/>
              <a:buSzTx/>
              <a:buFont typeface="Arial" panose="020B0604020202020204" pitchFamily="34" charset="0"/>
              <a:buChar char="•"/>
            </a:pPr>
            <a:r>
              <a:rPr kumimoji="0" lang="en-US" altLang="en-US" i="0" u="none" strike="noStrike" cap="none" normalizeH="0" baseline="0" dirty="0">
                <a:ln>
                  <a:noFill/>
                </a:ln>
                <a:effectLst/>
              </a:rPr>
              <a:t>The study will provide practical insights for e-commerce platforms and contribute to the academic understanding of responsible AI personalization.</a:t>
            </a:r>
            <a:endParaRPr kumimoji="0" lang="en-US" altLang="en-US" i="0" u="none" strike="noStrike" cap="none" normalizeH="0" baseline="0" dirty="0">
              <a:ln>
                <a:noFill/>
              </a:ln>
              <a:effectLs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779554" y="865539"/>
            <a:ext cx="3264989" cy="723776"/>
          </a:xfrm>
          <a:prstGeom prst="rect">
            <a:avLst/>
          </a:prstGeom>
        </p:spPr>
        <p:txBody>
          <a:bodyPr vert="horz" lIns="91440" tIns="45720" rIns="91440" bIns="45720" rtlCol="0" anchor="ctr">
            <a:normAutofit lnSpcReduction="10000"/>
          </a:bodyPr>
          <a:lstStyle/>
          <a:p>
            <a:pPr>
              <a:lnSpc>
                <a:spcPct val="90000"/>
              </a:lnSpc>
              <a:spcBef>
                <a:spcPct val="0"/>
              </a:spcBef>
              <a:spcAft>
                <a:spcPts val="600"/>
              </a:spcAft>
            </a:pPr>
            <a:r>
              <a:rPr lang="en-US" sz="4800" b="1" kern="1200" dirty="0">
                <a:solidFill>
                  <a:schemeClr val="tx1"/>
                </a:solidFill>
                <a:ea typeface="+mj-ea"/>
                <a:cs typeface="+mj-cs"/>
              </a:rPr>
              <a:t>References</a:t>
            </a:r>
            <a:endParaRPr lang="en-US" sz="4800" b="1" kern="1200" dirty="0">
              <a:solidFill>
                <a:schemeClr val="tx1"/>
              </a:solidFill>
              <a:ea typeface="+mj-ea"/>
              <a:cs typeface="+mj-cs"/>
            </a:endParaRPr>
          </a:p>
        </p:txBody>
      </p:sp>
      <p:sp>
        <p:nvSpPr>
          <p:cNvPr id="4" name="Rectangle 1"/>
          <p:cNvSpPr>
            <a:spLocks noChangeArrowheads="1"/>
          </p:cNvSpPr>
          <p:nvPr/>
        </p:nvSpPr>
        <p:spPr bwMode="auto">
          <a:xfrm>
            <a:off x="1285240" y="1741715"/>
            <a:ext cx="9894389" cy="40281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normAutofit fontScale="92500" lnSpcReduction="10000"/>
          </a:bodyPr>
          <a:lstStyle/>
          <a:p>
            <a:pPr marL="342900" marR="0" lvl="0" indent="-228600" fontAlgn="base">
              <a:lnSpc>
                <a:spcPct val="90000"/>
              </a:lnSpc>
              <a:spcBef>
                <a:spcPct val="0"/>
              </a:spcBef>
              <a:spcAft>
                <a:spcPts val="600"/>
              </a:spcAft>
              <a:buClrTx/>
              <a:buSzTx/>
              <a:buFont typeface="Arial" panose="020B0604020202020204" pitchFamily="34" charset="0"/>
              <a:buChar char="•"/>
            </a:pPr>
            <a:r>
              <a:rPr kumimoji="0" lang="en-US" altLang="en-US" b="0" i="0" u="none" strike="noStrike" cap="none" normalizeH="0" baseline="0" dirty="0" err="1">
                <a:ln>
                  <a:noFill/>
                </a:ln>
                <a:effectLst/>
              </a:rPr>
              <a:t>Jannach</a:t>
            </a:r>
            <a:r>
              <a:rPr kumimoji="0" lang="en-US" altLang="en-US" b="0" i="0" u="none" strike="noStrike" cap="none" normalizeH="0" baseline="0" dirty="0">
                <a:ln>
                  <a:noFill/>
                </a:ln>
                <a:effectLst/>
              </a:rPr>
              <a:t>, D. &amp; </a:t>
            </a:r>
            <a:r>
              <a:rPr kumimoji="0" lang="en-US" altLang="en-US" b="0" i="0" u="none" strike="noStrike" cap="none" normalizeH="0" baseline="0" dirty="0" err="1">
                <a:ln>
                  <a:noFill/>
                </a:ln>
                <a:effectLst/>
              </a:rPr>
              <a:t>Adomavicius</a:t>
            </a:r>
            <a:r>
              <a:rPr kumimoji="0" lang="en-US" altLang="en-US" b="0" i="0" u="none" strike="noStrike" cap="none" normalizeH="0" baseline="0" dirty="0">
                <a:ln>
                  <a:noFill/>
                </a:ln>
                <a:effectLst/>
              </a:rPr>
              <a:t>, G., 2023. </a:t>
            </a:r>
            <a:r>
              <a:rPr kumimoji="0" lang="en-US" altLang="en-US" b="0" i="1" u="none" strike="noStrike" cap="none" normalizeH="0" baseline="0" dirty="0">
                <a:ln>
                  <a:noFill/>
                </a:ln>
                <a:effectLst/>
              </a:rPr>
              <a:t>Recommendation Systems: Beyond Algorithms</a:t>
            </a:r>
            <a:r>
              <a:rPr kumimoji="0" lang="en-US" altLang="en-US" b="0" i="0" u="none" strike="noStrike" cap="none" normalizeH="0" baseline="0" dirty="0">
                <a:ln>
                  <a:noFill/>
                </a:ln>
                <a:effectLst/>
              </a:rPr>
              <a:t>. Springer, Cham.</a:t>
            </a:r>
            <a:endParaRPr kumimoji="0" lang="en-US" altLang="en-US" b="0" i="0" u="none" strike="noStrike" cap="none" normalizeH="0" baseline="0" dirty="0">
              <a:ln>
                <a:noFill/>
              </a:ln>
              <a:effectLst/>
            </a:endParaRPr>
          </a:p>
          <a:p>
            <a:pPr marL="342900" marR="0" lvl="0" indent="-228600" fontAlgn="base">
              <a:lnSpc>
                <a:spcPct val="90000"/>
              </a:lnSpc>
              <a:spcBef>
                <a:spcPct val="0"/>
              </a:spcBef>
              <a:spcAft>
                <a:spcPts val="600"/>
              </a:spcAft>
              <a:buClrTx/>
              <a:buSzTx/>
              <a:buFont typeface="Arial" panose="020B0604020202020204" pitchFamily="34" charset="0"/>
              <a:buChar char="•"/>
            </a:pPr>
            <a:r>
              <a:rPr kumimoji="0" lang="en-US" altLang="en-US" b="0" i="0" u="none" strike="noStrike" cap="none" normalizeH="0" baseline="0" dirty="0">
                <a:ln>
                  <a:noFill/>
                </a:ln>
                <a:effectLst/>
              </a:rPr>
              <a:t>Zhang, Y., Chen, X., &amp; Li, H., 2022. “Deep Learning for Personalization in E-commerce.” </a:t>
            </a:r>
            <a:r>
              <a:rPr kumimoji="0" lang="en-US" altLang="en-US" b="0" i="1" u="none" strike="noStrike" cap="none" normalizeH="0" baseline="0" dirty="0">
                <a:ln>
                  <a:noFill/>
                </a:ln>
                <a:effectLst/>
              </a:rPr>
              <a:t>IEEE Transactions on Neural Networks and Learning Systems</a:t>
            </a:r>
            <a:r>
              <a:rPr kumimoji="0" lang="en-US" altLang="en-US" b="0" i="0" u="none" strike="noStrike" cap="none" normalizeH="0" baseline="0" dirty="0">
                <a:ln>
                  <a:noFill/>
                </a:ln>
                <a:effectLst/>
              </a:rPr>
              <a:t>, 33(12), pp. 6542–6555.</a:t>
            </a:r>
            <a:endParaRPr kumimoji="0" lang="en-US" altLang="en-US" b="0" i="0" u="none" strike="noStrike" cap="none" normalizeH="0" baseline="0" dirty="0">
              <a:ln>
                <a:noFill/>
              </a:ln>
              <a:effectLst/>
            </a:endParaRPr>
          </a:p>
          <a:p>
            <a:pPr marL="342900" marR="0" lvl="0" indent="-228600" fontAlgn="base">
              <a:lnSpc>
                <a:spcPct val="90000"/>
              </a:lnSpc>
              <a:spcBef>
                <a:spcPct val="0"/>
              </a:spcBef>
              <a:spcAft>
                <a:spcPts val="600"/>
              </a:spcAft>
              <a:buClrTx/>
              <a:buSzTx/>
              <a:buFont typeface="Arial" panose="020B0604020202020204" pitchFamily="34" charset="0"/>
              <a:buChar char="•"/>
            </a:pPr>
            <a:r>
              <a:rPr kumimoji="0" lang="en-US" altLang="en-US" b="0" i="0" u="none" strike="noStrike" cap="none" normalizeH="0" baseline="0" dirty="0" err="1">
                <a:ln>
                  <a:noFill/>
                </a:ln>
                <a:effectLst/>
              </a:rPr>
              <a:t>Komiak</a:t>
            </a:r>
            <a:r>
              <a:rPr kumimoji="0" lang="en-US" altLang="en-US" b="0" i="0" u="none" strike="noStrike" cap="none" normalizeH="0" baseline="0" dirty="0">
                <a:ln>
                  <a:noFill/>
                </a:ln>
                <a:effectLst/>
              </a:rPr>
              <a:t>, S.Y.X. &amp; </a:t>
            </a:r>
            <a:r>
              <a:rPr kumimoji="0" lang="en-US" altLang="en-US" b="0" i="0" u="none" strike="noStrike" cap="none" normalizeH="0" baseline="0" dirty="0" err="1">
                <a:ln>
                  <a:noFill/>
                </a:ln>
                <a:effectLst/>
              </a:rPr>
              <a:t>Benbasat</a:t>
            </a:r>
            <a:r>
              <a:rPr kumimoji="0" lang="en-US" altLang="en-US" b="0" i="0" u="none" strike="noStrike" cap="none" normalizeH="0" baseline="0" dirty="0">
                <a:ln>
                  <a:noFill/>
                </a:ln>
                <a:effectLst/>
              </a:rPr>
              <a:t>, I., 2021. “The Role of Trust in Personalized Recommendation Systems.” </a:t>
            </a:r>
            <a:r>
              <a:rPr kumimoji="0" lang="en-US" altLang="en-US" b="0" i="1" u="none" strike="noStrike" cap="none" normalizeH="0" baseline="0" dirty="0">
                <a:ln>
                  <a:noFill/>
                </a:ln>
                <a:effectLst/>
              </a:rPr>
              <a:t>MIS Quarterly</a:t>
            </a:r>
            <a:r>
              <a:rPr kumimoji="0" lang="en-US" altLang="en-US" b="0" i="0" u="none" strike="noStrike" cap="none" normalizeH="0" baseline="0" dirty="0">
                <a:ln>
                  <a:noFill/>
                </a:ln>
                <a:effectLst/>
              </a:rPr>
              <a:t>, 45(2), pp. 645–672.</a:t>
            </a:r>
            <a:endParaRPr kumimoji="0" lang="en-US" altLang="en-US" b="0" i="0" u="none" strike="noStrike" cap="none" normalizeH="0" baseline="0" dirty="0">
              <a:ln>
                <a:noFill/>
              </a:ln>
              <a:effectLst/>
            </a:endParaRPr>
          </a:p>
          <a:p>
            <a:pPr marL="342900" marR="0" lvl="0" indent="-228600" fontAlgn="base">
              <a:lnSpc>
                <a:spcPct val="90000"/>
              </a:lnSpc>
              <a:spcBef>
                <a:spcPct val="0"/>
              </a:spcBef>
              <a:spcAft>
                <a:spcPts val="600"/>
              </a:spcAft>
              <a:buClrTx/>
              <a:buSzTx/>
              <a:buFont typeface="Arial" panose="020B0604020202020204" pitchFamily="34" charset="0"/>
              <a:buChar char="•"/>
            </a:pPr>
            <a:r>
              <a:rPr kumimoji="0" lang="en-US" altLang="en-US" b="0" i="0" u="none" strike="noStrike" cap="none" normalizeH="0" baseline="0" dirty="0">
                <a:ln>
                  <a:noFill/>
                </a:ln>
                <a:effectLst/>
              </a:rPr>
              <a:t>Smith, A., Johnson, R. &amp; Lee, K., 2022. “Bias and Transparency in AI Recommendation Systems.” </a:t>
            </a:r>
            <a:r>
              <a:rPr kumimoji="0" lang="en-US" altLang="en-US" b="0" i="1" u="none" strike="noStrike" cap="none" normalizeH="0" baseline="0" dirty="0">
                <a:ln>
                  <a:noFill/>
                </a:ln>
                <a:effectLst/>
              </a:rPr>
              <a:t>Journal of Artificial Intelligence Research</a:t>
            </a:r>
            <a:r>
              <a:rPr kumimoji="0" lang="en-US" altLang="en-US" b="0" i="0" u="none" strike="noStrike" cap="none" normalizeH="0" baseline="0" dirty="0">
                <a:ln>
                  <a:noFill/>
                </a:ln>
                <a:effectLst/>
              </a:rPr>
              <a:t>, 73, pp. 1123–1145.</a:t>
            </a:r>
            <a:endParaRPr kumimoji="0" lang="en-US" altLang="en-US" b="0" i="0" u="none" strike="noStrike" cap="none" normalizeH="0" baseline="0" dirty="0">
              <a:ln>
                <a:noFill/>
              </a:ln>
              <a:effectLst/>
            </a:endParaRPr>
          </a:p>
          <a:p>
            <a:pPr marL="342900" marR="0" lvl="0" indent="-228600" fontAlgn="base">
              <a:lnSpc>
                <a:spcPct val="90000"/>
              </a:lnSpc>
              <a:spcBef>
                <a:spcPct val="0"/>
              </a:spcBef>
              <a:spcAft>
                <a:spcPts val="600"/>
              </a:spcAft>
              <a:buClrTx/>
              <a:buSzTx/>
              <a:buFont typeface="Arial" panose="020B0604020202020204" pitchFamily="34" charset="0"/>
              <a:buChar char="•"/>
            </a:pPr>
            <a:r>
              <a:rPr kumimoji="0" lang="en-US" altLang="en-US" b="0" i="0" u="none" strike="noStrike" cap="none" normalizeH="0" baseline="0" dirty="0">
                <a:ln>
                  <a:noFill/>
                </a:ln>
                <a:effectLst/>
              </a:rPr>
              <a:t>Statista, 2024. </a:t>
            </a:r>
            <a:r>
              <a:rPr kumimoji="0" lang="en-US" altLang="en-US" b="0" i="1" u="none" strike="noStrike" cap="none" normalizeH="0" baseline="0" dirty="0">
                <a:ln>
                  <a:noFill/>
                </a:ln>
                <a:effectLst/>
              </a:rPr>
              <a:t>Global E-commerce Market Size 2023–2030</a:t>
            </a:r>
            <a:r>
              <a:rPr kumimoji="0" lang="en-US" altLang="en-US" b="0" i="0" u="none" strike="noStrike" cap="none" normalizeH="0" baseline="0" dirty="0">
                <a:ln>
                  <a:noFill/>
                </a:ln>
                <a:effectLst/>
              </a:rPr>
              <a:t>. [online] Available at: https://www.statista.com/outlook/dmo/ecommerce/worldwide [Accessed 19 September 2025].</a:t>
            </a:r>
            <a:endParaRPr kumimoji="0" lang="en-US" altLang="en-US" b="0" i="0" u="none" strike="noStrike" cap="none" normalizeH="0" baseline="0" dirty="0">
              <a:ln>
                <a:noFill/>
              </a:ln>
              <a:effectLst/>
            </a:endParaRPr>
          </a:p>
          <a:p>
            <a:pPr marL="342900" marR="0" lvl="0" indent="-228600" fontAlgn="base">
              <a:lnSpc>
                <a:spcPct val="90000"/>
              </a:lnSpc>
              <a:spcBef>
                <a:spcPct val="0"/>
              </a:spcBef>
              <a:spcAft>
                <a:spcPts val="600"/>
              </a:spcAft>
              <a:buClrTx/>
              <a:buSzTx/>
              <a:buFont typeface="Arial" panose="020B0604020202020204" pitchFamily="34" charset="0"/>
              <a:buChar char="•"/>
            </a:pPr>
            <a:r>
              <a:rPr kumimoji="0" lang="en-US" altLang="en-US" b="0" i="0" u="none" strike="noStrike" cap="none" normalizeH="0" baseline="0" dirty="0">
                <a:ln>
                  <a:noFill/>
                </a:ln>
                <a:effectLst/>
              </a:rPr>
              <a:t>GDPR, 2021. </a:t>
            </a:r>
            <a:r>
              <a:rPr kumimoji="0" lang="en-US" altLang="en-US" b="0" i="1" u="none" strike="noStrike" cap="none" normalizeH="0" baseline="0" dirty="0">
                <a:ln>
                  <a:noFill/>
                </a:ln>
                <a:effectLst/>
              </a:rPr>
              <a:t>General Data Protection Regulation (EU) 2016/679</a:t>
            </a:r>
            <a:r>
              <a:rPr kumimoji="0" lang="en-US" altLang="en-US" b="0" i="0" u="none" strike="noStrike" cap="none" normalizeH="0" baseline="0" dirty="0">
                <a:ln>
                  <a:noFill/>
                </a:ln>
                <a:effectLst/>
              </a:rPr>
              <a:t>. [online] Available at: https://gdpr-info.eu/ [Accessed 19 September 2025].</a:t>
            </a:r>
            <a:endParaRPr kumimoji="0" lang="en-US" altLang="en-US" b="0" i="0" u="none" strike="noStrike" cap="none" normalizeH="0" baseline="0" dirty="0">
              <a:ln>
                <a:noFill/>
              </a:ln>
              <a:effectLst/>
            </a:endParaRPr>
          </a:p>
          <a:p>
            <a:pPr marL="342900" marR="0" lvl="0" indent="-228600" fontAlgn="base">
              <a:lnSpc>
                <a:spcPct val="90000"/>
              </a:lnSpc>
              <a:spcBef>
                <a:spcPct val="0"/>
              </a:spcBef>
              <a:spcAft>
                <a:spcPts val="600"/>
              </a:spcAft>
              <a:buClrTx/>
              <a:buSzTx/>
              <a:buFont typeface="Arial" panose="020B0604020202020204" pitchFamily="34" charset="0"/>
              <a:buChar char="•"/>
            </a:pPr>
            <a:r>
              <a:rPr kumimoji="0" lang="en-US" altLang="en-US" b="0" i="0" u="none" strike="noStrike" cap="none" normalizeH="0" baseline="0" dirty="0">
                <a:ln>
                  <a:noFill/>
                </a:ln>
                <a:effectLst/>
              </a:rPr>
              <a:t>Koren, Y., Bell, R. &amp; Volinsky, C., 2009. “Matrix Factorization Techniques for Recommender Systems.” </a:t>
            </a:r>
            <a:r>
              <a:rPr kumimoji="0" lang="en-US" altLang="en-US" b="0" i="1" u="none" strike="noStrike" cap="none" normalizeH="0" baseline="0" dirty="0">
                <a:ln>
                  <a:noFill/>
                </a:ln>
                <a:effectLst/>
              </a:rPr>
              <a:t>Computer</a:t>
            </a:r>
            <a:r>
              <a:rPr kumimoji="0" lang="en-US" altLang="en-US" b="0" i="0" u="none" strike="noStrike" cap="none" normalizeH="0" baseline="0" dirty="0">
                <a:ln>
                  <a:noFill/>
                </a:ln>
                <a:effectLst/>
              </a:rPr>
              <a:t>, 42(8), pp. 30–37.</a:t>
            </a:r>
            <a:endParaRPr kumimoji="0" lang="en-US" altLang="en-US" b="0" i="0" u="none" strike="noStrike" cap="none" normalizeH="0" baseline="0" dirty="0">
              <a:ln>
                <a:noFill/>
              </a:ln>
              <a:effectLst/>
            </a:endParaRPr>
          </a:p>
          <a:p>
            <a:pPr marL="342900" marR="0" lvl="0" indent="-228600" fontAlgn="base">
              <a:lnSpc>
                <a:spcPct val="90000"/>
              </a:lnSpc>
              <a:spcBef>
                <a:spcPct val="0"/>
              </a:spcBef>
              <a:spcAft>
                <a:spcPts val="600"/>
              </a:spcAft>
              <a:buClrTx/>
              <a:buSzTx/>
              <a:buFont typeface="Arial" panose="020B0604020202020204" pitchFamily="34" charset="0"/>
              <a:buChar char="•"/>
            </a:pPr>
            <a:r>
              <a:rPr kumimoji="0" lang="en-US" altLang="en-US" b="0" i="0" u="none" strike="noStrike" cap="none" normalizeH="0" baseline="0" dirty="0">
                <a:ln>
                  <a:noFill/>
                </a:ln>
                <a:effectLst/>
              </a:rPr>
              <a:t>Vaswani, A. et al., 2017. “Attention is All You Need.” </a:t>
            </a:r>
            <a:r>
              <a:rPr kumimoji="0" lang="en-US" altLang="en-US" b="0" i="1" u="none" strike="noStrike" cap="none" normalizeH="0" baseline="0" dirty="0">
                <a:ln>
                  <a:noFill/>
                </a:ln>
                <a:effectLst/>
              </a:rPr>
              <a:t>Advances in Neural Information Processing Systems</a:t>
            </a:r>
            <a:r>
              <a:rPr kumimoji="0" lang="en-US" altLang="en-US" b="0" i="0" u="none" strike="noStrike" cap="none" normalizeH="0" baseline="0" dirty="0">
                <a:ln>
                  <a:noFill/>
                </a:ln>
                <a:effectLst/>
              </a:rPr>
              <a:t>, 30, pp. 5998–6008.</a:t>
            </a:r>
            <a:endParaRPr kumimoji="0" lang="en-US" altLang="en-US" b="0" i="0" u="none" strike="noStrike" cap="none" normalizeH="0" baseline="0" dirty="0">
              <a:ln>
                <a:noFill/>
              </a:ln>
              <a:effectLs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p:cNvSpPr>
            <a:spLocks noGrp="1" noRot="1" noChangeAspect="1" noMove="1" noResize="1" noEditPoints="1" noAdjustHandles="1" noChangeArrowheads="1" noChangeShapeType="1" noTextEdit="1"/>
          </p:cNvSpPr>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a:spLocks noGrp="1" noRot="1" noChangeAspect="1" noMove="1" noResize="1" noEditPoints="1" noAdjustHandles="1" noChangeArrowheads="1" noChangeShapeType="1" noTextEdit="1"/>
          </p:cNvSpPr>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3930468" y="2496541"/>
            <a:ext cx="8074815" cy="2800395"/>
          </a:xfrm>
          <a:prstGeom prst="rect">
            <a:avLst/>
          </a:prstGeom>
        </p:spPr>
        <p:txBody>
          <a:bodyPr vert="horz" lIns="91440" tIns="45720" rIns="91440" bIns="45720" rtlCol="0" anchor="t">
            <a:normAutofit/>
          </a:bodyPr>
          <a:lstStyle/>
          <a:p>
            <a:pPr>
              <a:lnSpc>
                <a:spcPct val="90000"/>
              </a:lnSpc>
              <a:spcAft>
                <a:spcPts val="600"/>
              </a:spcAft>
            </a:pPr>
            <a:r>
              <a:rPr lang="en-US" sz="7200" dirty="0"/>
              <a:t>Thank You</a:t>
            </a:r>
            <a:endParaRPr lang="en-US" sz="7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8926</Words>
  <Application>WPS Presentation</Application>
  <PresentationFormat>Widescreen</PresentationFormat>
  <Paragraphs>183</Paragraphs>
  <Slides>15</Slides>
  <Notes>0</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15</vt:i4>
      </vt:variant>
    </vt:vector>
  </HeadingPairs>
  <TitlesOfParts>
    <vt:vector size="27" baseType="lpstr">
      <vt:lpstr>Arial</vt:lpstr>
      <vt:lpstr>SimSun</vt:lpstr>
      <vt:lpstr>Wingdings</vt:lpstr>
      <vt:lpstr>Times New Roman</vt:lpstr>
      <vt:lpstr>Calibri</vt:lpstr>
      <vt:lpstr>ADLaM Display</vt:lpstr>
      <vt:lpstr>Verdana</vt:lpstr>
      <vt:lpstr>Microsoft YaHei</vt:lpstr>
      <vt:lpstr>Arial Unicode MS</vt:lpstr>
      <vt:lpstr>Calibri Light</vt:lpstr>
      <vt:lpstr>Calibri</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dharmik</dc:creator>
  <cp:lastModifiedBy>Mr.Dharmik Vaidya</cp:lastModifiedBy>
  <cp:revision>68</cp:revision>
  <dcterms:created xsi:type="dcterms:W3CDTF">2025-09-18T22:22:00Z</dcterms:created>
  <dcterms:modified xsi:type="dcterms:W3CDTF">2025-10-28T09:32:32Z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F9E34B883DDE4A1B96CAAA1A416A67CF_12</vt:lpwstr>
  </property>
  <property fmtid="{D5CDD505-2E9C-101B-9397-08002B2CF9AE}" pid="3" name="KSOProductBuildVer">
    <vt:lpwstr>1033-12.2.0.22549</vt:lpwstr>
  </property>
</Properties>
</file>