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sldIdLst>
    <p:sldId id="257" r:id="rId2"/>
    <p:sldId id="316" r:id="rId3"/>
    <p:sldId id="284" r:id="rId4"/>
    <p:sldId id="285" r:id="rId5"/>
    <p:sldId id="385" r:id="rId6"/>
    <p:sldId id="286" r:id="rId7"/>
    <p:sldId id="405" r:id="rId8"/>
    <p:sldId id="406" r:id="rId9"/>
    <p:sldId id="380" r:id="rId10"/>
    <p:sldId id="302" r:id="rId11"/>
    <p:sldId id="322" r:id="rId12"/>
    <p:sldId id="303" r:id="rId13"/>
    <p:sldId id="308" r:id="rId14"/>
    <p:sldId id="323" r:id="rId15"/>
    <p:sldId id="333" r:id="rId16"/>
    <p:sldId id="365" r:id="rId17"/>
    <p:sldId id="378" r:id="rId18"/>
    <p:sldId id="332" r:id="rId19"/>
    <p:sldId id="295" r:id="rId20"/>
    <p:sldId id="296" r:id="rId21"/>
    <p:sldId id="379" r:id="rId22"/>
    <p:sldId id="281" r:id="rId23"/>
    <p:sldId id="287" r:id="rId24"/>
    <p:sldId id="409" r:id="rId25"/>
    <p:sldId id="408" r:id="rId26"/>
    <p:sldId id="410" r:id="rId27"/>
    <p:sldId id="411" r:id="rId28"/>
    <p:sldId id="382" r:id="rId29"/>
    <p:sldId id="412" r:id="rId30"/>
    <p:sldId id="384" r:id="rId31"/>
    <p:sldId id="368" r:id="rId32"/>
    <p:sldId id="345" r:id="rId33"/>
    <p:sldId id="381" r:id="rId34"/>
    <p:sldId id="374" r:id="rId35"/>
    <p:sldId id="414" r:id="rId36"/>
    <p:sldId id="415" r:id="rId37"/>
    <p:sldId id="386" r:id="rId38"/>
    <p:sldId id="360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5" autoAdjust="0"/>
    <p:restoredTop sz="94660"/>
  </p:normalViewPr>
  <p:slideViewPr>
    <p:cSldViewPr snapToGrid="0">
      <p:cViewPr varScale="1">
        <p:scale>
          <a:sx n="67" d="100"/>
          <a:sy n="67" d="100"/>
        </p:scale>
        <p:origin x="5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6E60F9-69D1-4B49-A70C-5FC298533634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00DFAE-69F3-4174-A78B-C979559F0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823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lbin.com/meredith.htm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2F7859B5-EEAC-4C29-91E4-2D1E17D7229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66D4207C-186F-4A48-BFDF-14ED02F63C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F9A59B27-9B80-4B78-8D96-8E79F7B070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9D25DE8-C7B5-4888-8A62-B7901F077AA7}" type="slidenum">
              <a:rPr lang="en-GB" altLang="en-US" sz="1200">
                <a:latin typeface="Times New Roman" panose="02020603050405020304" pitchFamily="18" charset="0"/>
              </a:rPr>
              <a:pPr/>
              <a:t>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DD058AED-69B6-4D2E-8696-5C5EA3F0930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61490E02-ADA1-4C24-86D3-14A70DE931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E57B5BDA-2505-46CB-825B-C53371B74F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C943176-6307-4D44-89B1-ECCA87F2C58F}" type="slidenum">
              <a:rPr lang="en-GB" altLang="en-US" sz="1200">
                <a:latin typeface="Times New Roman" panose="02020603050405020304" pitchFamily="18" charset="0"/>
              </a:rPr>
              <a:pPr/>
              <a:t>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7E57FC34-58CE-4F4E-B950-036A4EFBD2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2DE9FF41-1E2E-478E-A7BD-CFAC60E405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1982673F-33CF-460F-AFE3-2D4A9BD3D1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4A60B32-7BC8-4F34-A959-2F733267E042}" type="slidenum">
              <a:rPr lang="en-GB" altLang="en-US" sz="1200">
                <a:latin typeface="Times New Roman" panose="02020603050405020304" pitchFamily="18" charset="0"/>
              </a:rPr>
              <a:pPr/>
              <a:t>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E77B5F77-E216-401E-AE9E-BF52BC5EB63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5FD19563-BBF7-4777-9EFA-F44C6D007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3D13B8BF-3A53-4718-A105-DA14816AF7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551AF34-F46B-4956-90BE-88AA2EEA1C4E}" type="slidenum">
              <a:rPr lang="en-GB" altLang="en-US" sz="1200">
                <a:latin typeface="Times New Roman" panose="02020603050405020304" pitchFamily="18" charset="0"/>
              </a:rPr>
              <a:pPr/>
              <a:t>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AFFB402E-279A-4E7A-B264-D137636541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36845E3-3E08-446A-AEED-3A12DFC9AAB3}" type="slidenum">
              <a:rPr lang="en-GB" altLang="en-US" sz="1200">
                <a:latin typeface="Times New Roman" panose="02020603050405020304" pitchFamily="18" charset="0"/>
              </a:rPr>
              <a:pPr/>
              <a:t>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3EE4DAE3-FB60-4C44-B065-21045C5B42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7ADE6EBC-F9D9-4A08-97D1-83A1D019FE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31D16A70-E30A-4306-A8C7-D412C24919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7ADA177-2CFD-4A45-99FD-DB56485D147F}" type="slidenum">
              <a:rPr lang="en-GB" altLang="en-US" sz="1200">
                <a:latin typeface="Times New Roman" panose="02020603050405020304" pitchFamily="18" charset="0"/>
              </a:rPr>
              <a:pPr/>
              <a:t>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C09E13CB-C0F4-428C-A49D-C942FF5AAF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82BFC87E-9307-44DF-BF00-73CA855B03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Breadth – the Body Of Knowledge</a:t>
            </a:r>
          </a:p>
          <a:p>
            <a:r>
              <a:rPr lang="en-US" altLang="en-US"/>
              <a:t>Depth – Competencies</a:t>
            </a:r>
          </a:p>
          <a:p>
            <a:r>
              <a:rPr lang="en-US" altLang="en-US"/>
              <a:t>Achievement – Portfolio of Success / Qualifications</a:t>
            </a:r>
          </a:p>
          <a:p>
            <a:r>
              <a:rPr lang="en-US" altLang="en-US"/>
              <a:t>Commitment – CPD</a:t>
            </a:r>
          </a:p>
          <a:p>
            <a:r>
              <a:rPr lang="en-US" altLang="en-US"/>
              <a:t>Accountability - Membership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61ED39F8-667E-4307-BA8D-3DC9F54169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8FB2E81-5C1C-4EEF-9E53-4E584FC75512}" type="slidenum">
              <a:rPr lang="en-GB" altLang="en-US" sz="1200">
                <a:latin typeface="Times New Roman" panose="02020603050405020304" pitchFamily="18" charset="0"/>
              </a:rPr>
              <a:pPr/>
              <a:t>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B3EEF499-5F98-4B1E-BF0C-4FCF37802E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7E61585D-489B-4472-9893-6CC8B12C5A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Breadth – the Body Of Knowledge</a:t>
            </a:r>
          </a:p>
          <a:p>
            <a:r>
              <a:rPr lang="en-US" altLang="en-US"/>
              <a:t>Depth – Competencies</a:t>
            </a:r>
          </a:p>
          <a:p>
            <a:r>
              <a:rPr lang="en-US" altLang="en-US"/>
              <a:t>Achievement – Portfolio of Success / Qualifications</a:t>
            </a:r>
          </a:p>
          <a:p>
            <a:r>
              <a:rPr lang="en-US" altLang="en-US"/>
              <a:t>Commitment – CPD</a:t>
            </a:r>
          </a:p>
          <a:p>
            <a:r>
              <a:rPr lang="en-US" altLang="en-US"/>
              <a:t>Accountability - Membership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C8E926DE-5940-4A04-BE0C-78BA707F9F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A9D4D86-F61A-4FA9-B61C-D074124D38D6}" type="slidenum">
              <a:rPr lang="en-GB" altLang="en-US" sz="1200">
                <a:latin typeface="Times New Roman" panose="02020603050405020304" pitchFamily="18" charset="0"/>
              </a:rPr>
              <a:pPr/>
              <a:t>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6CBB9D43-D45E-42A7-84ED-8D1A0079FD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1DB53FB7-E301-4BB3-9264-7ACEAD0DF7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>
            <a:extLst>
              <a:ext uri="{FF2B5EF4-FFF2-40B4-BE49-F238E27FC236}">
                <a16:creationId xmlns:a16="http://schemas.microsoft.com/office/drawing/2014/main" id="{BA9F4935-1221-43AE-BC5A-D16910E5139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>
            <a:extLst>
              <a:ext uri="{FF2B5EF4-FFF2-40B4-BE49-F238E27FC236}">
                <a16:creationId xmlns:a16="http://schemas.microsoft.com/office/drawing/2014/main" id="{01F4E2F6-EB57-4B10-9B0F-1F757A8A6F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2468" name="Slide Number Placeholder 3">
            <a:extLst>
              <a:ext uri="{FF2B5EF4-FFF2-40B4-BE49-F238E27FC236}">
                <a16:creationId xmlns:a16="http://schemas.microsoft.com/office/drawing/2014/main" id="{35C7C10F-90C0-42A9-9411-850584288D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AC83C70-4303-4581-88B5-1AA4BEDE7D55}" type="slidenum">
              <a:rPr lang="en-GB" altLang="en-US" sz="1200">
                <a:latin typeface="Times New Roman" panose="02020603050405020304" pitchFamily="18" charset="0"/>
              </a:rPr>
              <a:pPr/>
              <a:t>10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0273DAF6-CB42-4A7F-87BB-1B6D8D1A3F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7107A744-CBE7-434E-AB40-0181AC1E7A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45FB187A-D41E-459E-ADD9-1C92E00DEB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D031103-E49E-4C5B-B068-79754A5B9F82}" type="slidenum">
              <a:rPr lang="en-GB" altLang="en-US" sz="1200">
                <a:latin typeface="Times New Roman" panose="02020603050405020304" pitchFamily="18" charset="0"/>
              </a:rPr>
              <a:pPr/>
              <a:t>11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C72822E5-1B75-446F-AF2A-174C2C1B458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2D09D45A-9A5B-4AAF-93B4-3FC6FDE7CD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E9EFBF19-EDEF-4AC5-B281-B50AC3D72E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5B74BE2-F903-4984-8057-A1257F7A755C}" type="slidenum">
              <a:rPr lang="en-GB" altLang="en-US" sz="1200">
                <a:latin typeface="Times New Roman" panose="02020603050405020304" pitchFamily="18" charset="0"/>
              </a:rPr>
              <a:pPr/>
              <a:t>12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>
            <a:extLst>
              <a:ext uri="{FF2B5EF4-FFF2-40B4-BE49-F238E27FC236}">
                <a16:creationId xmlns:a16="http://schemas.microsoft.com/office/drawing/2014/main" id="{C32812F5-8754-4C41-8961-093A28B292B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>
            <a:extLst>
              <a:ext uri="{FF2B5EF4-FFF2-40B4-BE49-F238E27FC236}">
                <a16:creationId xmlns:a16="http://schemas.microsoft.com/office/drawing/2014/main" id="{36DBB823-79D6-4C35-8E23-E55832B6E4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8612" name="Slide Number Placeholder 3">
            <a:extLst>
              <a:ext uri="{FF2B5EF4-FFF2-40B4-BE49-F238E27FC236}">
                <a16:creationId xmlns:a16="http://schemas.microsoft.com/office/drawing/2014/main" id="{88EE80DB-8327-4E8B-8579-E06FD7C944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A3C0E96-A402-4232-BFB0-8C9DFEB46BDA}" type="slidenum">
              <a:rPr lang="en-GB" altLang="en-US" sz="1200">
                <a:latin typeface="Times New Roman" panose="02020603050405020304" pitchFamily="18" charset="0"/>
              </a:rPr>
              <a:pPr/>
              <a:t>13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3AF05D40-D433-41EE-A529-551DA60EDC9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48F29EA7-22A0-448E-8221-40E8939950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7BD5B488-2307-4339-92B0-1CEE6E3AB0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1C69D0C-3C24-404A-A738-B150871B5168}" type="slidenum">
              <a:rPr lang="en-GB" altLang="en-US" sz="1200">
                <a:latin typeface="Times New Roman" panose="02020603050405020304" pitchFamily="18" charset="0"/>
              </a:rPr>
              <a:pPr/>
              <a:t>14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538DCF01-893F-48CA-99F3-005882444F5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766534B4-41E5-4E20-992A-AD5186E67E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417A09CC-E6B7-492D-A44A-43BD4C0B2F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AB85A57-32A0-4D11-BE8C-864AB8E8BD87}" type="slidenum">
              <a:rPr lang="en-GB" altLang="en-US" sz="1200">
                <a:latin typeface="Times New Roman" panose="02020603050405020304" pitchFamily="18" charset="0"/>
              </a:rPr>
              <a:pPr/>
              <a:t>15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>
            <a:extLst>
              <a:ext uri="{FF2B5EF4-FFF2-40B4-BE49-F238E27FC236}">
                <a16:creationId xmlns:a16="http://schemas.microsoft.com/office/drawing/2014/main" id="{194C50E3-52B7-4680-B960-C62E6B8FA0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5" name="Notes Placeholder 2">
            <a:extLst>
              <a:ext uri="{FF2B5EF4-FFF2-40B4-BE49-F238E27FC236}">
                <a16:creationId xmlns:a16="http://schemas.microsoft.com/office/drawing/2014/main" id="{97C6E566-C491-477F-BAD9-7C4C272BF8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4756" name="Slide Number Placeholder 3">
            <a:extLst>
              <a:ext uri="{FF2B5EF4-FFF2-40B4-BE49-F238E27FC236}">
                <a16:creationId xmlns:a16="http://schemas.microsoft.com/office/drawing/2014/main" id="{0A1DDD53-470E-4C85-A8EF-53A53ABA18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E2BDE4C-8D9E-4204-8FEC-6A56FD84179E}" type="slidenum">
              <a:rPr lang="en-GB" altLang="en-US" sz="1200">
                <a:latin typeface="Times New Roman" panose="02020603050405020304" pitchFamily="18" charset="0"/>
              </a:rPr>
              <a:pPr/>
              <a:t>16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6C33967D-68B8-4EF5-85F8-BAEEBE5991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644822AD-0E30-4843-ACBD-C21030EF6F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EA4480D1-8E23-4E33-BAEB-2AF4514136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1FA3448-0A7C-41C7-9CC0-B27B87EB87B6}" type="slidenum">
              <a:rPr lang="en-GB" altLang="en-US" sz="1200">
                <a:latin typeface="Times New Roman" panose="02020603050405020304" pitchFamily="18" charset="0"/>
              </a:rPr>
              <a:pPr/>
              <a:t>17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>
            <a:extLst>
              <a:ext uri="{FF2B5EF4-FFF2-40B4-BE49-F238E27FC236}">
                <a16:creationId xmlns:a16="http://schemas.microsoft.com/office/drawing/2014/main" id="{97118CD9-EBBD-40BF-97F6-1EEC3A9D5E7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>
            <a:extLst>
              <a:ext uri="{FF2B5EF4-FFF2-40B4-BE49-F238E27FC236}">
                <a16:creationId xmlns:a16="http://schemas.microsoft.com/office/drawing/2014/main" id="{4C5B6307-63E1-45E5-BD81-DB99BF18D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2948" name="Slide Number Placeholder 3">
            <a:extLst>
              <a:ext uri="{FF2B5EF4-FFF2-40B4-BE49-F238E27FC236}">
                <a16:creationId xmlns:a16="http://schemas.microsoft.com/office/drawing/2014/main" id="{5825B7A6-34B8-4083-96F3-9F5361A035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D992306-A80D-4CF1-9711-3FDCDC34A797}" type="slidenum">
              <a:rPr lang="en-GB" altLang="en-US" sz="1200">
                <a:latin typeface="Times New Roman" panose="02020603050405020304" pitchFamily="18" charset="0"/>
              </a:rPr>
              <a:pPr/>
              <a:t>18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>
            <a:extLst>
              <a:ext uri="{FF2B5EF4-FFF2-40B4-BE49-F238E27FC236}">
                <a16:creationId xmlns:a16="http://schemas.microsoft.com/office/drawing/2014/main" id="{37D5E779-37E9-4C2C-94B3-B83750BC4D3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>
            <a:extLst>
              <a:ext uri="{FF2B5EF4-FFF2-40B4-BE49-F238E27FC236}">
                <a16:creationId xmlns:a16="http://schemas.microsoft.com/office/drawing/2014/main" id="{2D1FFAE3-FFD3-460D-863B-184EB20CC5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4996" name="Slide Number Placeholder 3">
            <a:extLst>
              <a:ext uri="{FF2B5EF4-FFF2-40B4-BE49-F238E27FC236}">
                <a16:creationId xmlns:a16="http://schemas.microsoft.com/office/drawing/2014/main" id="{AA3D2F67-955E-455F-8F7A-3A745A886C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50FF74A-E339-4A34-A45C-A1986F102E2B}" type="slidenum">
              <a:rPr lang="en-GB" altLang="en-US" sz="1200">
                <a:latin typeface="Times New Roman" panose="02020603050405020304" pitchFamily="18" charset="0"/>
              </a:rPr>
              <a:pPr/>
              <a:t>19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>
            <a:extLst>
              <a:ext uri="{FF2B5EF4-FFF2-40B4-BE49-F238E27FC236}">
                <a16:creationId xmlns:a16="http://schemas.microsoft.com/office/drawing/2014/main" id="{AD98A459-8A50-4F45-84F3-7C790FC49D2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>
            <a:extLst>
              <a:ext uri="{FF2B5EF4-FFF2-40B4-BE49-F238E27FC236}">
                <a16:creationId xmlns:a16="http://schemas.microsoft.com/office/drawing/2014/main" id="{C20C9098-40DE-4B84-AF7F-66A3DED45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7044" name="Slide Number Placeholder 3">
            <a:extLst>
              <a:ext uri="{FF2B5EF4-FFF2-40B4-BE49-F238E27FC236}">
                <a16:creationId xmlns:a16="http://schemas.microsoft.com/office/drawing/2014/main" id="{B13A06E0-8F18-4F75-9C94-1735C4CB2A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F5D4D06-B292-4103-A448-648B11E46AC5}" type="slidenum">
              <a:rPr lang="en-GB" altLang="en-US" sz="1200">
                <a:latin typeface="Times New Roman" panose="02020603050405020304" pitchFamily="18" charset="0"/>
              </a:rPr>
              <a:pPr/>
              <a:t>20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>
            <a:extLst>
              <a:ext uri="{FF2B5EF4-FFF2-40B4-BE49-F238E27FC236}">
                <a16:creationId xmlns:a16="http://schemas.microsoft.com/office/drawing/2014/main" id="{915DF15B-D83F-4035-AEFC-776333B785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>
            <a:extLst>
              <a:ext uri="{FF2B5EF4-FFF2-40B4-BE49-F238E27FC236}">
                <a16:creationId xmlns:a16="http://schemas.microsoft.com/office/drawing/2014/main" id="{08F06FF9-EA3E-430A-A243-1381C9EEE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9092" name="Slide Number Placeholder 3">
            <a:extLst>
              <a:ext uri="{FF2B5EF4-FFF2-40B4-BE49-F238E27FC236}">
                <a16:creationId xmlns:a16="http://schemas.microsoft.com/office/drawing/2014/main" id="{D485075E-DDCE-4F94-9340-49E99ED241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4E7B76F-33A6-4EB3-A305-F7746FB0B565}" type="slidenum">
              <a:rPr lang="en-GB" altLang="en-US" sz="1200">
                <a:latin typeface="Times New Roman" panose="02020603050405020304" pitchFamily="18" charset="0"/>
              </a:rPr>
              <a:pPr/>
              <a:t>21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>
            <a:extLst>
              <a:ext uri="{FF2B5EF4-FFF2-40B4-BE49-F238E27FC236}">
                <a16:creationId xmlns:a16="http://schemas.microsoft.com/office/drawing/2014/main" id="{08E8211E-A80F-46C5-AF7A-7D0B4A7F462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>
            <a:extLst>
              <a:ext uri="{FF2B5EF4-FFF2-40B4-BE49-F238E27FC236}">
                <a16:creationId xmlns:a16="http://schemas.microsoft.com/office/drawing/2014/main" id="{129C9787-6F1A-4E49-BAFE-30837CB9B3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1140" name="Slide Number Placeholder 3">
            <a:extLst>
              <a:ext uri="{FF2B5EF4-FFF2-40B4-BE49-F238E27FC236}">
                <a16:creationId xmlns:a16="http://schemas.microsoft.com/office/drawing/2014/main" id="{E8838CFB-356E-4280-BA04-8E3B03C171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47FEDF5-5203-453F-B4D8-547E7D4C81CA}" type="slidenum">
              <a:rPr lang="en-GB" altLang="en-US" sz="1200">
                <a:latin typeface="Times New Roman" panose="02020603050405020304" pitchFamily="18" charset="0"/>
              </a:rPr>
              <a:pPr/>
              <a:t>22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>
            <a:extLst>
              <a:ext uri="{FF2B5EF4-FFF2-40B4-BE49-F238E27FC236}">
                <a16:creationId xmlns:a16="http://schemas.microsoft.com/office/drawing/2014/main" id="{58F48119-CF1D-4965-BBCD-14B7E1AECB7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>
            <a:extLst>
              <a:ext uri="{FF2B5EF4-FFF2-40B4-BE49-F238E27FC236}">
                <a16:creationId xmlns:a16="http://schemas.microsoft.com/office/drawing/2014/main" id="{EE28C583-472E-4D3C-8E61-3557C8FBEA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3188" name="Slide Number Placeholder 3">
            <a:extLst>
              <a:ext uri="{FF2B5EF4-FFF2-40B4-BE49-F238E27FC236}">
                <a16:creationId xmlns:a16="http://schemas.microsoft.com/office/drawing/2014/main" id="{FD8F2962-B357-484E-B2B1-E7650D4295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71EFB3-777A-4DB7-83FA-140D712DEAEF}" type="slidenum">
              <a:rPr lang="en-GB" altLang="en-US" sz="1200">
                <a:latin typeface="Times New Roman" panose="02020603050405020304" pitchFamily="18" charset="0"/>
              </a:rPr>
              <a:pPr/>
              <a:t>23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>
            <a:extLst>
              <a:ext uri="{FF2B5EF4-FFF2-40B4-BE49-F238E27FC236}">
                <a16:creationId xmlns:a16="http://schemas.microsoft.com/office/drawing/2014/main" id="{EB66E00C-BA8C-4B5F-85AE-911E46AD54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5235" name="Notes Placeholder 2">
            <a:extLst>
              <a:ext uri="{FF2B5EF4-FFF2-40B4-BE49-F238E27FC236}">
                <a16:creationId xmlns:a16="http://schemas.microsoft.com/office/drawing/2014/main" id="{1EFD7D6B-48B8-4ED2-B389-F11FAB3909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5236" name="Slide Number Placeholder 3">
            <a:extLst>
              <a:ext uri="{FF2B5EF4-FFF2-40B4-BE49-F238E27FC236}">
                <a16:creationId xmlns:a16="http://schemas.microsoft.com/office/drawing/2014/main" id="{6C7D6B90-9B8D-4AA1-AF0C-F8929A4DFB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8A30184-36D4-40F4-945B-C19B6083AAD9}" type="slidenum">
              <a:rPr lang="en-GB" altLang="en-US" sz="1200">
                <a:latin typeface="Times New Roman" panose="02020603050405020304" pitchFamily="18" charset="0"/>
              </a:rPr>
              <a:pPr/>
              <a:t>24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>
            <a:extLst>
              <a:ext uri="{FF2B5EF4-FFF2-40B4-BE49-F238E27FC236}">
                <a16:creationId xmlns:a16="http://schemas.microsoft.com/office/drawing/2014/main" id="{BD0D07D1-B52F-409F-AE67-02A5D245E6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7283" name="Notes Placeholder 2">
            <a:extLst>
              <a:ext uri="{FF2B5EF4-FFF2-40B4-BE49-F238E27FC236}">
                <a16:creationId xmlns:a16="http://schemas.microsoft.com/office/drawing/2014/main" id="{11FFD28D-20FD-40FD-B9FE-507B6CBC7C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7284" name="Slide Number Placeholder 3">
            <a:extLst>
              <a:ext uri="{FF2B5EF4-FFF2-40B4-BE49-F238E27FC236}">
                <a16:creationId xmlns:a16="http://schemas.microsoft.com/office/drawing/2014/main" id="{31CB994E-0FA8-4F50-8418-79BF6B811F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B98B82F-F59E-4492-B564-3BD306A53B55}" type="slidenum">
              <a:rPr lang="en-GB" altLang="en-US" sz="1200">
                <a:latin typeface="Times New Roman" panose="02020603050405020304" pitchFamily="18" charset="0"/>
              </a:rPr>
              <a:pPr/>
              <a:t>25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Image Placeholder 1">
            <a:extLst>
              <a:ext uri="{FF2B5EF4-FFF2-40B4-BE49-F238E27FC236}">
                <a16:creationId xmlns:a16="http://schemas.microsoft.com/office/drawing/2014/main" id="{A049636C-4CFF-4807-B305-05136B0E2A0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9331" name="Notes Placeholder 2">
            <a:extLst>
              <a:ext uri="{FF2B5EF4-FFF2-40B4-BE49-F238E27FC236}">
                <a16:creationId xmlns:a16="http://schemas.microsoft.com/office/drawing/2014/main" id="{1AD9C8CD-9D5A-468F-ABB9-243C166BF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9332" name="Slide Number Placeholder 3">
            <a:extLst>
              <a:ext uri="{FF2B5EF4-FFF2-40B4-BE49-F238E27FC236}">
                <a16:creationId xmlns:a16="http://schemas.microsoft.com/office/drawing/2014/main" id="{4AB9E0D4-0B43-4BC2-BCC2-2EA6A2876F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E1ABE3F-9908-4009-8C53-27D098CFC35D}" type="slidenum">
              <a:rPr lang="en-GB" altLang="en-US" sz="1200">
                <a:latin typeface="Times New Roman" panose="02020603050405020304" pitchFamily="18" charset="0"/>
              </a:rPr>
              <a:pPr/>
              <a:t>26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>
            <a:extLst>
              <a:ext uri="{FF2B5EF4-FFF2-40B4-BE49-F238E27FC236}">
                <a16:creationId xmlns:a16="http://schemas.microsoft.com/office/drawing/2014/main" id="{6C8EA0CA-A921-4AD8-9E16-124206402E3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1379" name="Notes Placeholder 2">
            <a:extLst>
              <a:ext uri="{FF2B5EF4-FFF2-40B4-BE49-F238E27FC236}">
                <a16:creationId xmlns:a16="http://schemas.microsoft.com/office/drawing/2014/main" id="{115C7330-656A-4D1E-86C6-121B4E40D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01380" name="Slide Number Placeholder 3">
            <a:extLst>
              <a:ext uri="{FF2B5EF4-FFF2-40B4-BE49-F238E27FC236}">
                <a16:creationId xmlns:a16="http://schemas.microsoft.com/office/drawing/2014/main" id="{4820B519-FD19-429D-9663-7CA9C6F913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47A35AD-F015-4A8B-BB40-C1E4095CC4F8}" type="slidenum">
              <a:rPr lang="en-GB" altLang="en-US" sz="1200">
                <a:latin typeface="Times New Roman" panose="02020603050405020304" pitchFamily="18" charset="0"/>
              </a:rPr>
              <a:pPr/>
              <a:t>27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4EAD4B4-A699-4985-92DD-6159C5B366C3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6949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4EAD4B4-A699-4985-92DD-6159C5B366C3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573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4EAD4B4-A699-4985-92DD-6159C5B366C3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50254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4EAD4B4-A699-4985-92DD-6159C5B366C3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85817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4529E2-6D7A-48B0-8130-BEBB55D41481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Over a period of over nine years, 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  <a:hlinkClick r:id="rId3"/>
              </a:rPr>
              <a:t>Meredith Belbin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and his team of researchers based at Henley Management College, England, studied the behaviour of managers from all over the world. Managers taking part in the study were given a battery of psychometric tests and put into teams of varying composition, in which they engaged in a complex management exercise.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99816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4EAD4B4-A699-4985-92DD-6159C5B366C3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24985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Slide Image Placeholder 1">
            <a:extLst>
              <a:ext uri="{FF2B5EF4-FFF2-40B4-BE49-F238E27FC236}">
                <a16:creationId xmlns:a16="http://schemas.microsoft.com/office/drawing/2014/main" id="{1923BF33-1577-4F0B-A7FC-795B4EE2CEE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3427" name="Notes Placeholder 2">
            <a:extLst>
              <a:ext uri="{FF2B5EF4-FFF2-40B4-BE49-F238E27FC236}">
                <a16:creationId xmlns:a16="http://schemas.microsoft.com/office/drawing/2014/main" id="{745F7ECF-D234-4815-A301-83528BA8B7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03428" name="Slide Number Placeholder 3">
            <a:extLst>
              <a:ext uri="{FF2B5EF4-FFF2-40B4-BE49-F238E27FC236}">
                <a16:creationId xmlns:a16="http://schemas.microsoft.com/office/drawing/2014/main" id="{AAB5A5E6-C3DE-4507-B7F2-8E066C47FF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BB3EDE-CF10-4EA1-B381-94C4D534EE80}" type="slidenum">
              <a:rPr lang="en-GB" altLang="en-US" sz="1200">
                <a:latin typeface="Times New Roman" panose="02020603050405020304" pitchFamily="18" charset="0"/>
              </a:rPr>
              <a:pPr/>
              <a:t>38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254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209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44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464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971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99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53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114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288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357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575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549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pm.org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mi.org/" TargetMode="External"/><Relationship Id="rId4" Type="http://schemas.openxmlformats.org/officeDocument/2006/relationships/hyperlink" Target="http://www.pmi.org.uk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pma.ch/membership/member-associations/europe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lbin.com/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75756" y="559532"/>
            <a:ext cx="7992888" cy="4824536"/>
          </a:xfrm>
        </p:spPr>
        <p:txBody>
          <a:bodyPr>
            <a:normAutofit/>
          </a:bodyPr>
          <a:lstStyle/>
          <a:p>
            <a:br>
              <a:rPr lang="en-GB" altLang="en-US" sz="2400" dirty="0"/>
            </a:br>
            <a:br>
              <a:rPr lang="en-GB" altLang="en-US" b="1" dirty="0"/>
            </a:br>
            <a:r>
              <a:rPr lang="en-GB" b="1" dirty="0"/>
              <a:t>Project Management LCBB5005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Module Induction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CD2DC4E8-3E42-42BD-AF14-2FADBCF559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Verdana" panose="020B0604030504040204" pitchFamily="34" charset="0"/>
              </a:rPr>
              <a:t>Learning Objectives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0B4A028F-0379-40AC-B964-073B926468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828801"/>
            <a:ext cx="7772400" cy="2644775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To introduce students to the world of Project Management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To establish what a project is and those who deliver projects( team)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48BFFB43-C651-4BCB-B548-DC718AA40A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Standards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C3D87889-BB30-4278-9B2B-1A89B2AA04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19289" y="1557339"/>
            <a:ext cx="8421687" cy="264477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British Standard 6079-1:2010 Project management. Guide to project management</a:t>
            </a:r>
            <a:endParaRPr lang="en-GB" altLang="en-US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British Standard 6079-2:2000 Project management. Vocabulary</a:t>
            </a:r>
            <a:endParaRPr lang="en-GB" altLang="en-US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British Standard 6079-3:2000 Project management. Guide to the management of business related project risk</a:t>
            </a:r>
            <a:r>
              <a:rPr lang="en-GB" altLang="en-US" dirty="0">
                <a:latin typeface="Verdana" panose="020B0604030504040204" pitchFamily="34" charset="0"/>
              </a:rPr>
              <a:t>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British Standard 6079-4:2006 Guide to project management in the construction industry </a:t>
            </a:r>
          </a:p>
          <a:p>
            <a:pPr>
              <a:lnSpc>
                <a:spcPct val="90000"/>
              </a:lnSpc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81BA6CFB-4D68-4CC9-9E6B-1FA4AD4691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Organisations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B9F4B26C-BD61-4EE8-9B45-82D2EE0A3D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12975" y="1773239"/>
            <a:ext cx="8421688" cy="401796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</a:rPr>
              <a:t>Association of Project Management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  <a:hlinkClick r:id="rId3"/>
              </a:rPr>
              <a:t>www.apm.org.uk</a:t>
            </a:r>
            <a:endParaRPr lang="en-GB" altLang="en-US" dirty="0">
              <a:latin typeface="Verdana" panose="020B0604030504040204" pitchFamily="34" charset="0"/>
            </a:endParaRPr>
          </a:p>
          <a:p>
            <a:pPr lvl="1">
              <a:lnSpc>
                <a:spcPct val="90000"/>
              </a:lnSpc>
            </a:pPr>
            <a:endParaRPr lang="en-GB" altLang="en-US" dirty="0">
              <a:latin typeface="Verdana" panose="020B060403050404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</a:rPr>
              <a:t>Project Management Institute 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  <a:hlinkClick r:id="rId4"/>
              </a:rPr>
              <a:t>www.pmi.org.uk</a:t>
            </a:r>
            <a:r>
              <a:rPr lang="en-GB" altLang="en-US" dirty="0">
                <a:latin typeface="Verdana" panose="020B0604030504040204" pitchFamily="34" charset="0"/>
              </a:rPr>
              <a:t> UK Chapter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  <a:hlinkClick r:id="rId5"/>
              </a:rPr>
              <a:t>www.pmi.org/</a:t>
            </a:r>
            <a:endParaRPr lang="en-GB" altLang="en-US" dirty="0">
              <a:latin typeface="Verdana" panose="020B060403050404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dirty="0">
              <a:latin typeface="Verdana" panose="020B060403050404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B98D7675-E0D2-4E71-AD8E-6DEBDA5C88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Organisations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2576D9BE-E298-4625-8103-076F3CC790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1773239"/>
            <a:ext cx="8421687" cy="264477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dirty="0">
                <a:latin typeface="Verdana" panose="020B0604030504040204" pitchFamily="34" charset="0"/>
              </a:rPr>
              <a:t>The International Project Management    Association, is an international network of national project management societies.</a:t>
            </a:r>
            <a:r>
              <a:rPr lang="en-US" altLang="en-US" dirty="0"/>
              <a:t> </a:t>
            </a:r>
            <a:endParaRPr lang="en-GB" altLang="en-US" dirty="0">
              <a:latin typeface="Verdana" panose="020B060403050404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</a:rPr>
              <a:t>www.ipma.ch/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</a:rPr>
              <a:t>70 members currently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  <a:hlinkClick r:id="rId3"/>
              </a:rPr>
              <a:t>http://ipma.ch/membership/member-associations/europe/</a:t>
            </a:r>
            <a:endParaRPr lang="en-GB" altLang="en-US" dirty="0">
              <a:latin typeface="Verdana" panose="020B060403050404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</a:rPr>
              <a:t>Via this association the APM ‘Body of Knowledge’ </a:t>
            </a:r>
            <a:r>
              <a:rPr lang="en-GB" altLang="en-US" dirty="0" err="1">
                <a:latin typeface="Verdana" panose="020B0604030504040204" pitchFamily="34" charset="0"/>
              </a:rPr>
              <a:t>BoK</a:t>
            </a:r>
            <a:r>
              <a:rPr lang="en-GB" altLang="en-US" dirty="0">
                <a:latin typeface="Verdana" panose="020B0604030504040204" pitchFamily="34" charset="0"/>
              </a:rPr>
              <a:t> is used in many European countries.</a:t>
            </a:r>
          </a:p>
          <a:p>
            <a:pPr>
              <a:lnSpc>
                <a:spcPct val="90000"/>
              </a:lnSpc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D4B11B68-11FB-4BE5-B35F-D479EB727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Knowledge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6444D6A8-3234-4A8A-B92D-2E764DACD8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05840" y="1557338"/>
            <a:ext cx="9662161" cy="460851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APM Body of Knowledge – Free CD for APM members.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Student membership £25. 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PMI have their own </a:t>
            </a:r>
            <a:r>
              <a:rPr lang="en-GB" altLang="en-US" dirty="0" err="1">
                <a:latin typeface="Verdana" panose="020B0604030504040204" pitchFamily="34" charset="0"/>
              </a:rPr>
              <a:t>BoK</a:t>
            </a:r>
            <a:r>
              <a:rPr lang="en-GB" altLang="en-US" dirty="0">
                <a:latin typeface="Verdana" panose="020B0604030504040204" pitchFamily="34" charset="0"/>
              </a:rPr>
              <a:t> 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A </a:t>
            </a:r>
            <a:r>
              <a:rPr lang="en-GB" altLang="en-US" dirty="0" err="1">
                <a:latin typeface="Verdana" panose="020B0604030504040204" pitchFamily="34" charset="0"/>
              </a:rPr>
              <a:t>BoK</a:t>
            </a:r>
            <a:r>
              <a:rPr lang="en-GB" altLang="en-US" dirty="0">
                <a:latin typeface="Verdana" panose="020B0604030504040204" pitchFamily="34" charset="0"/>
              </a:rPr>
              <a:t> (Body of Knowledge) is what you should be doing. The methodology is how.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Knowledge by itself is useless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Does following a methodology stop innovation?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Knowledge needs to be accessible!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291B8C17-FC87-4E92-B88D-FE942FEE0B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Professional</a:t>
            </a:r>
          </a:p>
        </p:txBody>
      </p:sp>
      <p:pic>
        <p:nvPicPr>
          <p:cNvPr id="55299" name="Picture 2" descr="C:\Users\cex428\AppData\Local\Microsoft\Windows\Temporary Internet Files\Content.IE5\77XNGBVF\MC900437016[1].wmf">
            <a:extLst>
              <a:ext uri="{FF2B5EF4-FFF2-40B4-BE49-F238E27FC236}">
                <a16:creationId xmlns:a16="http://schemas.microsoft.com/office/drawing/2014/main" id="{7D579139-ACA0-4859-934E-6013E8E5E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550" y="1465263"/>
            <a:ext cx="2286000" cy="202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14FCC5D-510E-453D-AE8E-2298436EA24F}"/>
              </a:ext>
            </a:extLst>
          </p:cNvPr>
          <p:cNvSpPr/>
          <p:nvPr/>
        </p:nvSpPr>
        <p:spPr bwMode="auto">
          <a:xfrm>
            <a:off x="3143251" y="5013325"/>
            <a:ext cx="1800225" cy="1511300"/>
          </a:xfrm>
          <a:prstGeom prst="rect">
            <a:avLst/>
          </a:prstGeom>
          <a:solidFill>
            <a:schemeClr val="accent3">
              <a:lumMod val="8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>
                <a:latin typeface="Arial" charset="0"/>
              </a:rPr>
              <a:t>Breadth</a:t>
            </a:r>
          </a:p>
        </p:txBody>
      </p:sp>
      <p:sp>
        <p:nvSpPr>
          <p:cNvPr id="55301" name="Rectangle 6">
            <a:extLst>
              <a:ext uri="{FF2B5EF4-FFF2-40B4-BE49-F238E27FC236}">
                <a16:creationId xmlns:a16="http://schemas.microsoft.com/office/drawing/2014/main" id="{C6FC2CA5-535B-4BDA-9127-3D87C348B7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3950" y="5013325"/>
            <a:ext cx="1778000" cy="1511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Depth</a:t>
            </a:r>
          </a:p>
        </p:txBody>
      </p:sp>
      <p:sp>
        <p:nvSpPr>
          <p:cNvPr id="55302" name="Rectangle 7">
            <a:extLst>
              <a:ext uri="{FF2B5EF4-FFF2-40B4-BE49-F238E27FC236}">
                <a16:creationId xmlns:a16="http://schemas.microsoft.com/office/drawing/2014/main" id="{72B0F680-3D32-4C77-99DC-20A3BB1AA9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2263" y="5013325"/>
            <a:ext cx="2087562" cy="151130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Achievements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20EBD7-A7F6-45F9-B3F8-295611FF9E5E}"/>
              </a:ext>
            </a:extLst>
          </p:cNvPr>
          <p:cNvSpPr/>
          <p:nvPr/>
        </p:nvSpPr>
        <p:spPr bwMode="auto">
          <a:xfrm>
            <a:off x="3935414" y="3500439"/>
            <a:ext cx="2016125" cy="1512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>
                <a:latin typeface="Arial" charset="0"/>
              </a:rPr>
              <a:t>Commitment</a:t>
            </a:r>
          </a:p>
        </p:txBody>
      </p:sp>
      <p:sp>
        <p:nvSpPr>
          <p:cNvPr id="55304" name="Rectangle 9">
            <a:extLst>
              <a:ext uri="{FF2B5EF4-FFF2-40B4-BE49-F238E27FC236}">
                <a16:creationId xmlns:a16="http://schemas.microsoft.com/office/drawing/2014/main" id="{DF2C78A5-C429-4A2B-9153-B3BD548390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24551" y="3500439"/>
            <a:ext cx="2043113" cy="1512887"/>
          </a:xfrm>
          <a:prstGeom prst="rect">
            <a:avLst/>
          </a:prstGeom>
          <a:solidFill>
            <a:srgbClr val="B594CA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Accountability</a:t>
            </a:r>
          </a:p>
        </p:txBody>
      </p:sp>
      <p:pic>
        <p:nvPicPr>
          <p:cNvPr id="55305" name="Picture 4" descr="RPP logo">
            <a:extLst>
              <a:ext uri="{FF2B5EF4-FFF2-40B4-BE49-F238E27FC236}">
                <a16:creationId xmlns:a16="http://schemas.microsoft.com/office/drawing/2014/main" id="{0A7B102D-0835-46AF-963A-728AF7B80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900" y="1782764"/>
            <a:ext cx="10858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6" name="Picture 6" descr="http://www.apm.org.uk/sites/default/files/5DP%20logo%20for%20sift_0.jpg">
            <a:extLst>
              <a:ext uri="{FF2B5EF4-FFF2-40B4-BE49-F238E27FC236}">
                <a16:creationId xmlns:a16="http://schemas.microsoft.com/office/drawing/2014/main" id="{984760D7-5643-46F8-90F8-03232B09A8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5" y="4117975"/>
            <a:ext cx="142875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BA8A27D7-5725-478D-92D5-875503E240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Professional</a:t>
            </a:r>
          </a:p>
        </p:txBody>
      </p:sp>
      <p:pic>
        <p:nvPicPr>
          <p:cNvPr id="57347" name="Picture 2">
            <a:extLst>
              <a:ext uri="{FF2B5EF4-FFF2-40B4-BE49-F238E27FC236}">
                <a16:creationId xmlns:a16="http://schemas.microsoft.com/office/drawing/2014/main" id="{13DEB43A-AF68-4A1D-BEEA-11C605295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5" t="16721" r="19666" b="2370"/>
          <a:stretch>
            <a:fillRect/>
          </a:stretch>
        </p:blipFill>
        <p:spPr bwMode="auto">
          <a:xfrm>
            <a:off x="1531938" y="1196976"/>
            <a:ext cx="9136062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66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879569B1-2B4D-472F-B651-BD973AE37E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Methodologies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8399E249-35BB-49E1-8821-7BD1EB12FF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384426"/>
            <a:ext cx="8421687" cy="264477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PRINCE 2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Kerzner </a:t>
            </a:r>
          </a:p>
          <a:p>
            <a:r>
              <a:rPr lang="en-GB" altLang="en-US">
                <a:latin typeface="Verdana" panose="020B0604030504040204" pitchFamily="34" charset="0"/>
              </a:rPr>
              <a:t>MSProject</a:t>
            </a:r>
          </a:p>
          <a:p>
            <a:r>
              <a:rPr lang="en-GB" altLang="en-US">
                <a:latin typeface="Verdana" panose="020B0604030504040204" pitchFamily="34" charset="0"/>
              </a:rPr>
              <a:t>Goal Directed</a:t>
            </a:r>
          </a:p>
          <a:p>
            <a:r>
              <a:rPr lang="en-GB" altLang="en-US">
                <a:latin typeface="Verdana" panose="020B0604030504040204" pitchFamily="34" charset="0"/>
              </a:rPr>
              <a:t>Critical Chain Project Management</a:t>
            </a:r>
          </a:p>
          <a:p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C9F75EC7-B2B8-4673-B496-D6F00D15EC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Methodologies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EC7454B5-6F0A-4B71-A6E3-CFCF53306A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133601"/>
            <a:ext cx="8421687" cy="264477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b="1">
                <a:latin typeface="Verdana" panose="020B0604030504040204" pitchFamily="34" charset="0"/>
              </a:rPr>
              <a:t>PRINCE</a:t>
            </a:r>
            <a:r>
              <a:rPr lang="en-GB" altLang="en-US">
                <a:latin typeface="Verdana" panose="020B0604030504040204" pitchFamily="34" charset="0"/>
              </a:rPr>
              <a:t> 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PRojects IN Controlled Environments</a:t>
            </a:r>
          </a:p>
          <a:p>
            <a:r>
              <a:rPr lang="en-GB" altLang="en-US" b="1">
                <a:solidFill>
                  <a:srgbClr val="000000"/>
                </a:solidFill>
                <a:latin typeface="Arial" panose="020B0604020202020204" pitchFamily="34" charset="0"/>
              </a:rPr>
              <a:t>PROMPT</a:t>
            </a:r>
          </a:p>
          <a:p>
            <a:pPr lvl="1"/>
            <a:r>
              <a:rPr lang="en-GB" altLang="en-US">
                <a:solidFill>
                  <a:srgbClr val="000000"/>
                </a:solidFill>
                <a:latin typeface="Verdana" panose="020B0604030504040204" pitchFamily="34" charset="0"/>
              </a:rPr>
              <a:t>Project, Resource, Organisation, Management and Planning</a:t>
            </a:r>
            <a:br>
              <a:rPr lang="en-GB" altLang="en-US">
                <a:solidFill>
                  <a:srgbClr val="000000"/>
                </a:solidFill>
                <a:latin typeface="Verdana" panose="020B0604030504040204" pitchFamily="34" charset="0"/>
              </a:rPr>
            </a:br>
            <a:r>
              <a:rPr lang="en-GB" altLang="en-US">
                <a:solidFill>
                  <a:srgbClr val="000000"/>
                </a:solidFill>
                <a:latin typeface="Verdana" panose="020B0604030504040204" pitchFamily="34" charset="0"/>
              </a:rPr>
              <a:t>Techniques</a:t>
            </a:r>
            <a:endParaRPr lang="en-GB" altLang="en-US">
              <a:latin typeface="Verdana" panose="020B0604030504040204" pitchFamily="34" charset="0"/>
            </a:endParaRPr>
          </a:p>
          <a:p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F712EAEA-2D11-4BC3-A219-A4F527184C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Methodologies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C829ED41-D80C-45D9-9D60-CFFBA6C5BB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1905001"/>
            <a:ext cx="8421687" cy="2644775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PRINCE2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Launched in 1996.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Based on PRINCE initially launched in 1989, and PROMPT in 1975.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PRINCE focussed on IT projects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PRINCE2 is more general.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UK recognised accreditation.</a:t>
            </a:r>
          </a:p>
          <a:p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97453F24-A4F3-4CFE-AC1A-38FFDB6F30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Management Methodologies</a:t>
            </a:r>
          </a:p>
        </p:txBody>
      </p:sp>
      <p:sp>
        <p:nvSpPr>
          <p:cNvPr id="115717" name="Text Box 5">
            <a:extLst>
              <a:ext uri="{FF2B5EF4-FFF2-40B4-BE49-F238E27FC236}">
                <a16:creationId xmlns:a16="http://schemas.microsoft.com/office/drawing/2014/main" id="{300551F7-377D-4527-A602-3E6F828595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0" y="1981200"/>
            <a:ext cx="6477000" cy="40011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Directing a Project</a:t>
            </a:r>
          </a:p>
        </p:txBody>
      </p:sp>
      <p:sp>
        <p:nvSpPr>
          <p:cNvPr id="115718" name="Text Box 6">
            <a:extLst>
              <a:ext uri="{FF2B5EF4-FFF2-40B4-BE49-F238E27FC236}">
                <a16:creationId xmlns:a16="http://schemas.microsoft.com/office/drawing/2014/main" id="{EE164E39-3782-4CE8-B3E4-050F3177BC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90288" y="3733800"/>
            <a:ext cx="1537600" cy="70788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Starting up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a project</a:t>
            </a:r>
          </a:p>
        </p:txBody>
      </p:sp>
      <p:sp>
        <p:nvSpPr>
          <p:cNvPr id="115719" name="Text Box 7">
            <a:extLst>
              <a:ext uri="{FF2B5EF4-FFF2-40B4-BE49-F238E27FC236}">
                <a16:creationId xmlns:a16="http://schemas.microsoft.com/office/drawing/2014/main" id="{EE140CD0-9400-45EC-BDB0-B169D0321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0" y="5638800"/>
            <a:ext cx="6553200" cy="40011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Planning</a:t>
            </a:r>
          </a:p>
        </p:txBody>
      </p:sp>
      <p:sp>
        <p:nvSpPr>
          <p:cNvPr id="115720" name="Text Box 8">
            <a:extLst>
              <a:ext uri="{FF2B5EF4-FFF2-40B4-BE49-F238E27FC236}">
                <a16:creationId xmlns:a16="http://schemas.microsoft.com/office/drawing/2014/main" id="{7B008B93-D604-4796-9448-187AF54AD9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18076" y="4191001"/>
            <a:ext cx="1477963" cy="10445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Managing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Product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Delivery</a:t>
            </a:r>
          </a:p>
        </p:txBody>
      </p:sp>
      <p:sp>
        <p:nvSpPr>
          <p:cNvPr id="115721" name="Text Box 9">
            <a:extLst>
              <a:ext uri="{FF2B5EF4-FFF2-40B4-BE49-F238E27FC236}">
                <a16:creationId xmlns:a16="http://schemas.microsoft.com/office/drawing/2014/main" id="{566CE32D-5A6D-43F8-9B29-1D81408FC0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96576" y="3124200"/>
            <a:ext cx="1622560" cy="70788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Controlling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a stage</a:t>
            </a:r>
          </a:p>
        </p:txBody>
      </p:sp>
      <p:sp>
        <p:nvSpPr>
          <p:cNvPr id="115722" name="Text Box 10">
            <a:extLst>
              <a:ext uri="{FF2B5EF4-FFF2-40B4-BE49-F238E27FC236}">
                <a16:creationId xmlns:a16="http://schemas.microsoft.com/office/drawing/2014/main" id="{9CEA2F20-1D6F-4052-8C0C-1DECF061F0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8595" y="3124200"/>
            <a:ext cx="2337499" cy="70788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Managing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stage Boundaries</a:t>
            </a:r>
          </a:p>
        </p:txBody>
      </p:sp>
      <p:sp>
        <p:nvSpPr>
          <p:cNvPr id="115723" name="Text Box 11">
            <a:extLst>
              <a:ext uri="{FF2B5EF4-FFF2-40B4-BE49-F238E27FC236}">
                <a16:creationId xmlns:a16="http://schemas.microsoft.com/office/drawing/2014/main" id="{4E6AAE3C-9F10-4C23-A046-DF7B239029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9795" y="4419600"/>
            <a:ext cx="1409360" cy="70788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Closing a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Project</a:t>
            </a:r>
          </a:p>
        </p:txBody>
      </p:sp>
      <p:sp>
        <p:nvSpPr>
          <p:cNvPr id="115724" name="Text Box 12">
            <a:extLst>
              <a:ext uri="{FF2B5EF4-FFF2-40B4-BE49-F238E27FC236}">
                <a16:creationId xmlns:a16="http://schemas.microsoft.com/office/drawing/2014/main" id="{DAE44390-AC54-4DC9-9C6C-A425536EA1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01354" y="2667000"/>
            <a:ext cx="1252266" cy="70788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Initiating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US" altLang="en-US" sz="2000" b="1">
                <a:latin typeface="Arial" panose="020B0604020202020204" pitchFamily="34" charset="0"/>
              </a:rPr>
              <a:t>a project</a:t>
            </a:r>
          </a:p>
        </p:txBody>
      </p:sp>
      <p:sp>
        <p:nvSpPr>
          <p:cNvPr id="115725" name="Line 13">
            <a:extLst>
              <a:ext uri="{FF2B5EF4-FFF2-40B4-BE49-F238E27FC236}">
                <a16:creationId xmlns:a16="http://schemas.microsoft.com/office/drawing/2014/main" id="{9011E954-D8A6-4E2F-8141-20E57B59F6D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00400" y="4495800"/>
            <a:ext cx="0" cy="1143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26" name="Line 14">
            <a:extLst>
              <a:ext uri="{FF2B5EF4-FFF2-40B4-BE49-F238E27FC236}">
                <a16:creationId xmlns:a16="http://schemas.microsoft.com/office/drawing/2014/main" id="{D30C07EC-E101-4690-9335-F8BC7F0BF72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00400" y="2438400"/>
            <a:ext cx="0" cy="1295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27" name="Line 15">
            <a:extLst>
              <a:ext uri="{FF2B5EF4-FFF2-40B4-BE49-F238E27FC236}">
                <a16:creationId xmlns:a16="http://schemas.microsoft.com/office/drawing/2014/main" id="{16772B10-20BD-4703-8D99-DD09CA522E1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14800" y="3429000"/>
            <a:ext cx="0" cy="2209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28" name="Line 16">
            <a:extLst>
              <a:ext uri="{FF2B5EF4-FFF2-40B4-BE49-F238E27FC236}">
                <a16:creationId xmlns:a16="http://schemas.microsoft.com/office/drawing/2014/main" id="{BE9C0B24-EB1D-459C-B698-D0E36AFB9E38}"/>
              </a:ext>
            </a:extLst>
          </p:cNvPr>
          <p:cNvSpPr>
            <a:spLocks noChangeShapeType="1"/>
          </p:cNvSpPr>
          <p:nvPr/>
        </p:nvSpPr>
        <p:spPr bwMode="auto">
          <a:xfrm>
            <a:off x="3733800" y="2438400"/>
            <a:ext cx="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29" name="Line 17">
            <a:extLst>
              <a:ext uri="{FF2B5EF4-FFF2-40B4-BE49-F238E27FC236}">
                <a16:creationId xmlns:a16="http://schemas.microsoft.com/office/drawing/2014/main" id="{FDA3FE16-4320-4AB8-A484-2F8E71603C4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95800" y="2438400"/>
            <a:ext cx="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0" name="Line 18">
            <a:extLst>
              <a:ext uri="{FF2B5EF4-FFF2-40B4-BE49-F238E27FC236}">
                <a16:creationId xmlns:a16="http://schemas.microsoft.com/office/drawing/2014/main" id="{FBE450C8-69DB-4010-87D6-1115028367B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638800" y="5257800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1" name="Line 19">
            <a:extLst>
              <a:ext uri="{FF2B5EF4-FFF2-40B4-BE49-F238E27FC236}">
                <a16:creationId xmlns:a16="http://schemas.microsoft.com/office/drawing/2014/main" id="{65EED61C-B5B2-4084-8EAA-D7B7A2A53E25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4000" y="3886200"/>
            <a:ext cx="0" cy="304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2" name="Line 20">
            <a:extLst>
              <a:ext uri="{FF2B5EF4-FFF2-40B4-BE49-F238E27FC236}">
                <a16:creationId xmlns:a16="http://schemas.microsoft.com/office/drawing/2014/main" id="{26DC80E9-2201-467C-916B-5A435D9635D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72200" y="3886200"/>
            <a:ext cx="0" cy="304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3" name="Line 21">
            <a:extLst>
              <a:ext uri="{FF2B5EF4-FFF2-40B4-BE49-F238E27FC236}">
                <a16:creationId xmlns:a16="http://schemas.microsoft.com/office/drawing/2014/main" id="{DE1B1107-E592-4EF5-AAF0-64DCBEAD3CC9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4000" y="2438400"/>
            <a:ext cx="0" cy="685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4" name="Line 22">
            <a:extLst>
              <a:ext uri="{FF2B5EF4-FFF2-40B4-BE49-F238E27FC236}">
                <a16:creationId xmlns:a16="http://schemas.microsoft.com/office/drawing/2014/main" id="{F664270B-38D5-4A07-B7DC-A19FA437B17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72200" y="2438400"/>
            <a:ext cx="0" cy="685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5" name="Line 23">
            <a:extLst>
              <a:ext uri="{FF2B5EF4-FFF2-40B4-BE49-F238E27FC236}">
                <a16:creationId xmlns:a16="http://schemas.microsoft.com/office/drawing/2014/main" id="{E2AFC99F-1FF4-44FD-9FA2-FE216C421329}"/>
              </a:ext>
            </a:extLst>
          </p:cNvPr>
          <p:cNvSpPr>
            <a:spLocks noChangeShapeType="1"/>
          </p:cNvSpPr>
          <p:nvPr/>
        </p:nvSpPr>
        <p:spPr bwMode="auto">
          <a:xfrm>
            <a:off x="6553200" y="3505200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6" name="Line 24">
            <a:extLst>
              <a:ext uri="{FF2B5EF4-FFF2-40B4-BE49-F238E27FC236}">
                <a16:creationId xmlns:a16="http://schemas.microsoft.com/office/drawing/2014/main" id="{3BE1F732-06AE-435C-AEFD-81CB7BA333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924800" y="3810000"/>
            <a:ext cx="0" cy="1828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7" name="Line 25">
            <a:extLst>
              <a:ext uri="{FF2B5EF4-FFF2-40B4-BE49-F238E27FC236}">
                <a16:creationId xmlns:a16="http://schemas.microsoft.com/office/drawing/2014/main" id="{BFE13E62-F5BE-4BD4-8430-D732C4F46A1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924800" y="2438400"/>
            <a:ext cx="0" cy="685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8" name="Line 26">
            <a:extLst>
              <a:ext uri="{FF2B5EF4-FFF2-40B4-BE49-F238E27FC236}">
                <a16:creationId xmlns:a16="http://schemas.microsoft.com/office/drawing/2014/main" id="{6B4470DB-86A2-42A6-ABF6-FC2EE2D7B623}"/>
              </a:ext>
            </a:extLst>
          </p:cNvPr>
          <p:cNvSpPr>
            <a:spLocks noChangeShapeType="1"/>
          </p:cNvSpPr>
          <p:nvPr/>
        </p:nvSpPr>
        <p:spPr bwMode="auto">
          <a:xfrm>
            <a:off x="8839200" y="3886200"/>
            <a:ext cx="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739" name="Line 27">
            <a:extLst>
              <a:ext uri="{FF2B5EF4-FFF2-40B4-BE49-F238E27FC236}">
                <a16:creationId xmlns:a16="http://schemas.microsoft.com/office/drawing/2014/main" id="{180D72DD-3124-4F21-BD51-77D75CA7479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372600" y="2438400"/>
            <a:ext cx="0" cy="1981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5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5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5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5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5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5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57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57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57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57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5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5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5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5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5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5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5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5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57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57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9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5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5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57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57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0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157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57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0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1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57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157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1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57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157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 animBg="1" autoUpdateAnimBg="0"/>
      <p:bldP spid="115718" grpId="0" animBg="1" autoUpdateAnimBg="0"/>
      <p:bldP spid="115719" grpId="0" animBg="1" autoUpdateAnimBg="0"/>
      <p:bldP spid="115720" grpId="0" animBg="1" autoUpdateAnimBg="0"/>
      <p:bldP spid="115721" grpId="0" animBg="1" autoUpdateAnimBg="0"/>
      <p:bldP spid="115722" grpId="0" animBg="1" autoUpdateAnimBg="0"/>
      <p:bldP spid="115723" grpId="0" animBg="1" autoUpdateAnimBg="0"/>
      <p:bldP spid="115724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91FD6671-8BB9-4DD9-BB0A-CBE9719814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What is a project?</a:t>
            </a:r>
          </a:p>
        </p:txBody>
      </p:sp>
      <p:sp>
        <p:nvSpPr>
          <p:cNvPr id="120835" name="Rectangle 3">
            <a:extLst>
              <a:ext uri="{FF2B5EF4-FFF2-40B4-BE49-F238E27FC236}">
                <a16:creationId xmlns:a16="http://schemas.microsoft.com/office/drawing/2014/main" id="{BD603186-5B41-4A5A-A7C7-B4AEACCDF2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0" y="1600200"/>
            <a:ext cx="3767138" cy="46863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2012 London Olympics</a:t>
            </a:r>
          </a:p>
          <a:p>
            <a:pPr lvl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Bid Project</a:t>
            </a:r>
          </a:p>
          <a:p>
            <a:pPr lvl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Construction Project</a:t>
            </a:r>
          </a:p>
          <a:p>
            <a:pPr lvl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Event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endParaRPr lang="en-GB" altLang="en-US">
              <a:latin typeface="Verdana" panose="020B0604030504040204" pitchFamily="34" charset="0"/>
            </a:endParaRPr>
          </a:p>
        </p:txBody>
      </p:sp>
      <p:pic>
        <p:nvPicPr>
          <p:cNvPr id="67588" name="Picture 5">
            <a:extLst>
              <a:ext uri="{FF2B5EF4-FFF2-40B4-BE49-F238E27FC236}">
                <a16:creationId xmlns:a16="http://schemas.microsoft.com/office/drawing/2014/main" id="{778431B5-C22C-478D-BDBC-88D2E134F4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813" y="1643064"/>
            <a:ext cx="445770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5" grpId="0" build="p" bldLvl="3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7689A4CA-1645-4D2B-988C-4D9F775BFA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What is a project?</a:t>
            </a:r>
          </a:p>
        </p:txBody>
      </p:sp>
      <p:sp>
        <p:nvSpPr>
          <p:cNvPr id="138243" name="Rectangle 3">
            <a:extLst>
              <a:ext uri="{FF2B5EF4-FFF2-40B4-BE49-F238E27FC236}">
                <a16:creationId xmlns:a16="http://schemas.microsoft.com/office/drawing/2014/main" id="{328D9CC2-19E1-44E7-A9A1-01B065330F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05000" y="1524001"/>
            <a:ext cx="8421688" cy="2644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New Products:</a:t>
            </a:r>
          </a:p>
          <a:p>
            <a:pPr>
              <a:lnSpc>
                <a:spcPct val="90000"/>
              </a:lnSpc>
            </a:pPr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Cars				Airliners</a:t>
            </a:r>
          </a:p>
        </p:txBody>
      </p:sp>
      <p:pic>
        <p:nvPicPr>
          <p:cNvPr id="69636" name="Picture 7">
            <a:extLst>
              <a:ext uri="{FF2B5EF4-FFF2-40B4-BE49-F238E27FC236}">
                <a16:creationId xmlns:a16="http://schemas.microsoft.com/office/drawing/2014/main" id="{79CC7B66-E0BB-4A87-8AD9-D2786B7BB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3286126"/>
            <a:ext cx="3830638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637" name="Picture 8">
            <a:extLst>
              <a:ext uri="{FF2B5EF4-FFF2-40B4-BE49-F238E27FC236}">
                <a16:creationId xmlns:a16="http://schemas.microsoft.com/office/drawing/2014/main" id="{13254E90-10C4-46BA-BF73-BEE9337248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3286125"/>
            <a:ext cx="3714750" cy="288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3" grpId="0" build="p" bldLvl="3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1026">
            <a:extLst>
              <a:ext uri="{FF2B5EF4-FFF2-40B4-BE49-F238E27FC236}">
                <a16:creationId xmlns:a16="http://schemas.microsoft.com/office/drawing/2014/main" id="{3B9795D5-AE0A-461F-B38C-45709287E7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What is a project?</a:t>
            </a:r>
          </a:p>
        </p:txBody>
      </p:sp>
      <p:sp>
        <p:nvSpPr>
          <p:cNvPr id="71683" name="Rectangle 1027">
            <a:extLst>
              <a:ext uri="{FF2B5EF4-FFF2-40B4-BE49-F238E27FC236}">
                <a16:creationId xmlns:a16="http://schemas.microsoft.com/office/drawing/2014/main" id="{0031ECC6-9B29-48A4-9498-22C085B8E0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384426"/>
            <a:ext cx="8421687" cy="2644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>
                <a:solidFill>
                  <a:srgbClr val="003399"/>
                </a:solidFill>
                <a:latin typeface="Verdana" panose="020B0604030504040204" pitchFamily="34" charset="0"/>
              </a:rPr>
              <a:t>A piece of planned work or an activity which is completed over a period of time and intended to achieve a particular aim</a:t>
            </a:r>
          </a:p>
          <a:p>
            <a:pPr lvl="4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(Dictionary definition)</a:t>
            </a:r>
          </a:p>
          <a:p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3334DF5A-DC9C-4507-BEF9-9E36DD9DBC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What is a project?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71836BD3-AD18-4596-B834-5748B19CCC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38314" y="2143125"/>
            <a:ext cx="3500437" cy="4191000"/>
          </a:xfrm>
        </p:spPr>
        <p:txBody>
          <a:bodyPr>
            <a:normAutofit fontScale="92500"/>
          </a:bodyPr>
          <a:lstStyle/>
          <a:p>
            <a:pPr lvl="1">
              <a:lnSpc>
                <a:spcPct val="90000"/>
              </a:lnSpc>
            </a:pPr>
            <a:r>
              <a:rPr lang="en-GB" altLang="en-US">
                <a:solidFill>
                  <a:srgbClr val="003399"/>
                </a:solidFill>
                <a:latin typeface="Verdana" panose="020B0604030504040204" pitchFamily="34" charset="0"/>
              </a:rPr>
              <a:t>1999 - 2004</a:t>
            </a:r>
          </a:p>
          <a:p>
            <a:pPr lvl="1">
              <a:lnSpc>
                <a:spcPct val="90000"/>
              </a:lnSpc>
            </a:pPr>
            <a:r>
              <a:rPr lang="en-GB" altLang="en-US">
                <a:solidFill>
                  <a:srgbClr val="003399"/>
                </a:solidFill>
                <a:latin typeface="Verdana" panose="020B0604030504040204" pitchFamily="34" charset="0"/>
              </a:rPr>
              <a:t>Estimated cost at between £10m and £40m</a:t>
            </a:r>
          </a:p>
          <a:p>
            <a:pPr lvl="1">
              <a:lnSpc>
                <a:spcPct val="90000"/>
              </a:lnSpc>
            </a:pPr>
            <a:endParaRPr lang="en-GB" altLang="en-US">
              <a:solidFill>
                <a:srgbClr val="003399"/>
              </a:solidFill>
              <a:latin typeface="Verdana" panose="020B0604030504040204" pitchFamily="34" charset="0"/>
            </a:endParaRPr>
          </a:p>
          <a:p>
            <a:pPr lvl="1">
              <a:lnSpc>
                <a:spcPct val="90000"/>
              </a:lnSpc>
            </a:pPr>
            <a:endParaRPr lang="en-GB" altLang="en-US">
              <a:solidFill>
                <a:srgbClr val="003399"/>
              </a:solidFill>
              <a:latin typeface="Verdana" panose="020B0604030504040204" pitchFamily="34" charset="0"/>
            </a:endParaRPr>
          </a:p>
          <a:p>
            <a:pPr lvl="1">
              <a:lnSpc>
                <a:spcPct val="90000"/>
              </a:lnSpc>
            </a:pPr>
            <a:endParaRPr lang="en-GB" altLang="en-US">
              <a:solidFill>
                <a:srgbClr val="003399"/>
              </a:solidFill>
              <a:latin typeface="Verdana" panose="020B060403050404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altLang="en-US">
                <a:solidFill>
                  <a:srgbClr val="003399"/>
                </a:solidFill>
                <a:latin typeface="Verdana" panose="020B0604030504040204" pitchFamily="34" charset="0"/>
              </a:rPr>
              <a:t>Actual Cost £431 Million!</a:t>
            </a:r>
            <a:endParaRPr lang="en-GB" altLang="en-US">
              <a:latin typeface="Verdana" panose="020B0604030504040204" pitchFamily="34" charset="0"/>
            </a:endParaRPr>
          </a:p>
          <a:p>
            <a:endParaRPr lang="en-GB" altLang="en-US">
              <a:latin typeface="Verdana" panose="020B0604030504040204" pitchFamily="34" charset="0"/>
            </a:endParaRPr>
          </a:p>
        </p:txBody>
      </p:sp>
      <p:pic>
        <p:nvPicPr>
          <p:cNvPr id="73732" name="Picture 5" descr="adf-Foyer%202000_jpg">
            <a:extLst>
              <a:ext uri="{FF2B5EF4-FFF2-40B4-BE49-F238E27FC236}">
                <a16:creationId xmlns:a16="http://schemas.microsoft.com/office/drawing/2014/main" id="{174AB762-2CE3-40EC-9EB6-6413CB7C7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1" y="2133601"/>
            <a:ext cx="5287963" cy="396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3" name="Rectangle 6">
            <a:extLst>
              <a:ext uri="{FF2B5EF4-FFF2-40B4-BE49-F238E27FC236}">
                <a16:creationId xmlns:a16="http://schemas.microsoft.com/office/drawing/2014/main" id="{008EBB4E-9E3D-41C4-A073-AA6F6ECCD6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1524000"/>
            <a:ext cx="82296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>
                <a:solidFill>
                  <a:srgbClr val="003399"/>
                </a:solidFill>
                <a:latin typeface="Verdana" panose="020B0604030504040204" pitchFamily="34" charset="0"/>
              </a:rPr>
              <a:t>Scottish Parliament building</a:t>
            </a:r>
          </a:p>
          <a:p>
            <a:endParaRPr lang="en-GB" altLang="en-US" sz="2800">
              <a:latin typeface="Verdana" panose="020B0604030504040204" pitchFamily="34" charset="0"/>
            </a:endParaRPr>
          </a:p>
          <a:p>
            <a:endParaRPr lang="en-GB" altLang="en-US" sz="2800">
              <a:latin typeface="Verdana" panose="020B0604030504040204" pitchFamily="34" charset="0"/>
            </a:endParaRPr>
          </a:p>
          <a:p>
            <a:endParaRPr lang="en-GB" altLang="en-US" sz="280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0402E926-FFB1-40CA-8C5E-E33C51EE63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What is a project?</a:t>
            </a:r>
          </a:p>
        </p:txBody>
      </p:sp>
      <p:pic>
        <p:nvPicPr>
          <p:cNvPr id="77827" name="Picture 6" descr="Airbus A380">
            <a:extLst>
              <a:ext uri="{FF2B5EF4-FFF2-40B4-BE49-F238E27FC236}">
                <a16:creationId xmlns:a16="http://schemas.microsoft.com/office/drawing/2014/main" id="{4FF3FE5E-E001-43CD-AF8A-0ECAEE01E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564" y="3281364"/>
            <a:ext cx="5362575" cy="3576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828" name="Rectangle 4">
            <a:extLst>
              <a:ext uri="{FF2B5EF4-FFF2-40B4-BE49-F238E27FC236}">
                <a16:creationId xmlns:a16="http://schemas.microsoft.com/office/drawing/2014/main" id="{BF8CFE78-C38B-4168-8D09-7C4C6904E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1341438"/>
            <a:ext cx="82296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>
                <a:solidFill>
                  <a:srgbClr val="003399"/>
                </a:solidFill>
                <a:latin typeface="Verdana" panose="020B0604030504040204" pitchFamily="34" charset="0"/>
              </a:rPr>
              <a:t>Airbus A380</a:t>
            </a:r>
          </a:p>
          <a:p>
            <a:endParaRPr lang="en-GB" altLang="en-US" sz="2800">
              <a:latin typeface="Verdana" panose="020B0604030504040204" pitchFamily="34" charset="0"/>
            </a:endParaRPr>
          </a:p>
        </p:txBody>
      </p:sp>
      <p:sp>
        <p:nvSpPr>
          <p:cNvPr id="77829" name="Rectangle 3">
            <a:extLst>
              <a:ext uri="{FF2B5EF4-FFF2-40B4-BE49-F238E27FC236}">
                <a16:creationId xmlns:a16="http://schemas.microsoft.com/office/drawing/2014/main" id="{B0808853-EA07-4344-B797-88218F078F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2313" y="1773238"/>
            <a:ext cx="5975350" cy="4191000"/>
          </a:xfrm>
        </p:spPr>
        <p:txBody>
          <a:bodyPr/>
          <a:lstStyle/>
          <a:p>
            <a:r>
              <a:rPr lang="en-GB" altLang="en-US">
                <a:solidFill>
                  <a:srgbClr val="003399"/>
                </a:solidFill>
                <a:latin typeface="Verdana" panose="020B0604030504040204" pitchFamily="34" charset="0"/>
              </a:rPr>
              <a:t>Financial problems </a:t>
            </a:r>
          </a:p>
          <a:p>
            <a:r>
              <a:rPr lang="en-GB" altLang="en-US">
                <a:solidFill>
                  <a:srgbClr val="003399"/>
                </a:solidFill>
                <a:latin typeface="Verdana" panose="020B0604030504040204" pitchFamily="34" charset="0"/>
              </a:rPr>
              <a:t>Delivery delay problems</a:t>
            </a:r>
          </a:p>
          <a:p>
            <a:pPr lvl="1"/>
            <a:r>
              <a:rPr lang="en-GB" altLang="en-US" sz="2000">
                <a:solidFill>
                  <a:srgbClr val="003399"/>
                </a:solidFill>
                <a:latin typeface="Verdana" panose="020B0604030504040204" pitchFamily="34" charset="0"/>
              </a:rPr>
              <a:t>First Flight due August 2007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endParaRPr lang="en-GB" altLang="en-US" sz="360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E2FD23EE-43D4-44FD-9A29-5788E3928F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What is a project?</a:t>
            </a:r>
          </a:p>
        </p:txBody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FC4D4DC8-60BC-47D4-9506-3ACC8E2777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384426"/>
            <a:ext cx="8421687" cy="2644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A venture with…</a:t>
            </a:r>
          </a:p>
          <a:p>
            <a:pPr lvl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A defined start</a:t>
            </a:r>
          </a:p>
          <a:p>
            <a:pPr lvl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A defined end</a:t>
            </a:r>
          </a:p>
          <a:p>
            <a:pPr lvl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Some identifiable objective or goal</a:t>
            </a:r>
          </a:p>
          <a:p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>
            <a:extLst>
              <a:ext uri="{FF2B5EF4-FFF2-40B4-BE49-F238E27FC236}">
                <a16:creationId xmlns:a16="http://schemas.microsoft.com/office/drawing/2014/main" id="{8620FFF8-B069-43EA-AFCC-27018AF9BB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What is a project?</a:t>
            </a:r>
          </a:p>
        </p:txBody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B5CBC821-0B34-46EA-90EC-F741FC9FA2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828801"/>
            <a:ext cx="8421688" cy="26447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BS6079 - 1</a:t>
            </a:r>
          </a:p>
          <a:p>
            <a:pPr>
              <a:lnSpc>
                <a:spcPct val="90000"/>
              </a:lnSpc>
            </a:pPr>
            <a:endParaRPr lang="en-GB" altLang="en-US">
              <a:latin typeface="Verdana" panose="020B060403050404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“A unique process consisting of coordinated and controlled activities with start and finish dates, undertaken to achieve an objective conforming to specific requirements, including the constraints of time, cost and resources” </a:t>
            </a:r>
          </a:p>
          <a:p>
            <a:pPr>
              <a:lnSpc>
                <a:spcPct val="90000"/>
              </a:lnSpc>
            </a:pPr>
            <a:endParaRPr lang="en-GB" altLang="en-US">
              <a:latin typeface="Verdana" panose="020B060403050404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>
            <a:extLst>
              <a:ext uri="{FF2B5EF4-FFF2-40B4-BE49-F238E27FC236}">
                <a16:creationId xmlns:a16="http://schemas.microsoft.com/office/drawing/2014/main" id="{4BDCACF9-B038-4DAA-8DFF-98DFADDCE6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Characteristics</a:t>
            </a:r>
          </a:p>
        </p:txBody>
      </p:sp>
      <p:sp>
        <p:nvSpPr>
          <p:cNvPr id="86019" name="Rectangle 3">
            <a:extLst>
              <a:ext uri="{FF2B5EF4-FFF2-40B4-BE49-F238E27FC236}">
                <a16:creationId xmlns:a16="http://schemas.microsoft.com/office/drawing/2014/main" id="{78DF1033-9DC0-4312-8F1E-73952AAD02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63775" y="1851026"/>
            <a:ext cx="8421688" cy="2644775"/>
          </a:xfrm>
        </p:spPr>
        <p:txBody>
          <a:bodyPr/>
          <a:lstStyle/>
          <a:p>
            <a:r>
              <a:rPr lang="en-GB" altLang="en-US">
                <a:solidFill>
                  <a:schemeClr val="bg1"/>
                </a:solidFill>
                <a:latin typeface="Verdana" panose="020B0604030504040204" pitchFamily="34" charset="0"/>
              </a:rPr>
              <a:t>List of project characteristics and activities of project management</a:t>
            </a:r>
          </a:p>
          <a:p>
            <a:endParaRPr lang="en-GB" altLang="en-US">
              <a:solidFill>
                <a:schemeClr val="bg1"/>
              </a:solidFill>
              <a:latin typeface="Verdana" panose="020B0604030504040204" pitchFamily="34" charset="0"/>
            </a:endParaRPr>
          </a:p>
        </p:txBody>
      </p:sp>
      <p:sp>
        <p:nvSpPr>
          <p:cNvPr id="86020" name="Text Box 8">
            <a:extLst>
              <a:ext uri="{FF2B5EF4-FFF2-40B4-BE49-F238E27FC236}">
                <a16:creationId xmlns:a16="http://schemas.microsoft.com/office/drawing/2014/main" id="{B898FDE2-058E-4091-86D1-B8DEED8E5A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15240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 b="1">
                <a:latin typeface="Arial" panose="020B0604020202020204" pitchFamily="34" charset="0"/>
              </a:rPr>
              <a:t>Characteristics of a project</a:t>
            </a:r>
          </a:p>
        </p:txBody>
      </p:sp>
      <p:sp>
        <p:nvSpPr>
          <p:cNvPr id="86021" name="Text Box 9">
            <a:extLst>
              <a:ext uri="{FF2B5EF4-FFF2-40B4-BE49-F238E27FC236}">
                <a16:creationId xmlns:a16="http://schemas.microsoft.com/office/drawing/2014/main" id="{559C5380-323A-4535-ACE0-5100311480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15240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 b="1">
                <a:latin typeface="Arial" panose="020B0604020202020204" pitchFamily="34" charset="0"/>
              </a:rPr>
              <a:t>Activities of project management</a:t>
            </a:r>
          </a:p>
        </p:txBody>
      </p:sp>
      <p:sp>
        <p:nvSpPr>
          <p:cNvPr id="86022" name="Text Box 10">
            <a:extLst>
              <a:ext uri="{FF2B5EF4-FFF2-40B4-BE49-F238E27FC236}">
                <a16:creationId xmlns:a16="http://schemas.microsoft.com/office/drawing/2014/main" id="{DCA74E9F-72AD-4787-9E6C-85411605ED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19812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Finite time span</a:t>
            </a:r>
          </a:p>
        </p:txBody>
      </p:sp>
      <p:sp>
        <p:nvSpPr>
          <p:cNvPr id="86023" name="Text Box 11">
            <a:extLst>
              <a:ext uri="{FF2B5EF4-FFF2-40B4-BE49-F238E27FC236}">
                <a16:creationId xmlns:a16="http://schemas.microsoft.com/office/drawing/2014/main" id="{B189FE3B-0881-4460-B8B0-843CD0094B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24384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Specific purpose</a:t>
            </a:r>
          </a:p>
        </p:txBody>
      </p:sp>
      <p:sp>
        <p:nvSpPr>
          <p:cNvPr id="86024" name="Text Box 12">
            <a:extLst>
              <a:ext uri="{FF2B5EF4-FFF2-40B4-BE49-F238E27FC236}">
                <a16:creationId xmlns:a16="http://schemas.microsoft.com/office/drawing/2014/main" id="{A8B5DF9F-2504-4413-8C98-7084F20271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28956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Often unique</a:t>
            </a:r>
          </a:p>
        </p:txBody>
      </p:sp>
      <p:sp>
        <p:nvSpPr>
          <p:cNvPr id="86025" name="Text Box 13">
            <a:extLst>
              <a:ext uri="{FF2B5EF4-FFF2-40B4-BE49-F238E27FC236}">
                <a16:creationId xmlns:a16="http://schemas.microsoft.com/office/drawing/2014/main" id="{ED165463-FD20-4E71-8B38-5726CC91B2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33528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Often for a client</a:t>
            </a:r>
          </a:p>
        </p:txBody>
      </p:sp>
      <p:sp>
        <p:nvSpPr>
          <p:cNvPr id="86026" name="Text Box 14">
            <a:extLst>
              <a:ext uri="{FF2B5EF4-FFF2-40B4-BE49-F238E27FC236}">
                <a16:creationId xmlns:a16="http://schemas.microsoft.com/office/drawing/2014/main" id="{3CE4C7F3-528B-4964-940C-41CAD50A9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38100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Often complex set of activities</a:t>
            </a:r>
          </a:p>
        </p:txBody>
      </p:sp>
      <p:sp>
        <p:nvSpPr>
          <p:cNvPr id="86027" name="Text Box 15">
            <a:extLst>
              <a:ext uri="{FF2B5EF4-FFF2-40B4-BE49-F238E27FC236}">
                <a16:creationId xmlns:a16="http://schemas.microsoft.com/office/drawing/2014/main" id="{8B9B3259-9BE2-48BA-9AB0-23A1021738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42672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Often done by a MD team</a:t>
            </a:r>
          </a:p>
        </p:txBody>
      </p:sp>
      <p:sp>
        <p:nvSpPr>
          <p:cNvPr id="86028" name="Text Box 16">
            <a:extLst>
              <a:ext uri="{FF2B5EF4-FFF2-40B4-BE49-F238E27FC236}">
                <a16:creationId xmlns:a16="http://schemas.microsoft.com/office/drawing/2014/main" id="{4F633FB9-2038-4E16-8004-578107F4B6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47244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Often with</a:t>
            </a:r>
            <a:r>
              <a:rPr lang="en-GB" altLang="en-US" sz="1400">
                <a:latin typeface="Arial" panose="020B0604020202020204" pitchFamily="34" charset="0"/>
              </a:rPr>
              <a:t> </a:t>
            </a:r>
            <a:r>
              <a:rPr lang="en-GB" altLang="en-US" sz="1800">
                <a:latin typeface="Arial" panose="020B0604020202020204" pitchFamily="34" charset="0"/>
              </a:rPr>
              <a:t>limited and costly</a:t>
            </a:r>
            <a:r>
              <a:rPr lang="en-GB" altLang="en-US" sz="2000">
                <a:latin typeface="Arial" panose="020B0604020202020204" pitchFamily="34" charset="0"/>
              </a:rPr>
              <a:t> resources</a:t>
            </a:r>
          </a:p>
        </p:txBody>
      </p:sp>
      <p:sp>
        <p:nvSpPr>
          <p:cNvPr id="86029" name="Text Box 17">
            <a:extLst>
              <a:ext uri="{FF2B5EF4-FFF2-40B4-BE49-F238E27FC236}">
                <a16:creationId xmlns:a16="http://schemas.microsoft.com/office/drawing/2014/main" id="{1D7049F9-94FE-4E90-93DE-1D4F2602B9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5181601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Must be completed on cost</a:t>
            </a:r>
          </a:p>
        </p:txBody>
      </p:sp>
      <p:sp>
        <p:nvSpPr>
          <p:cNvPr id="108562" name="Text Box 18">
            <a:extLst>
              <a:ext uri="{FF2B5EF4-FFF2-40B4-BE49-F238E27FC236}">
                <a16:creationId xmlns:a16="http://schemas.microsoft.com/office/drawing/2014/main" id="{5C9BA683-A890-43B1-BF2F-C4C9F89949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19812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Plan, Monitor and control progress</a:t>
            </a:r>
          </a:p>
        </p:txBody>
      </p:sp>
      <p:sp>
        <p:nvSpPr>
          <p:cNvPr id="108563" name="Text Box 19">
            <a:extLst>
              <a:ext uri="{FF2B5EF4-FFF2-40B4-BE49-F238E27FC236}">
                <a16:creationId xmlns:a16="http://schemas.microsoft.com/office/drawing/2014/main" id="{6C7FCF4C-947A-4899-9B26-3DAE2F4975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24384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Define </a:t>
            </a:r>
            <a:r>
              <a:rPr lang="en-GB" altLang="en-US" sz="1800">
                <a:latin typeface="Arial" panose="020B0604020202020204" pitchFamily="34" charset="0"/>
              </a:rPr>
              <a:t>and maintain</a:t>
            </a:r>
            <a:r>
              <a:rPr lang="en-GB" altLang="en-US" sz="2000">
                <a:latin typeface="Arial" panose="020B0604020202020204" pitchFamily="34" charset="0"/>
              </a:rPr>
              <a:t> focus on objectives</a:t>
            </a:r>
          </a:p>
        </p:txBody>
      </p:sp>
      <p:sp>
        <p:nvSpPr>
          <p:cNvPr id="108564" name="Text Box 20">
            <a:extLst>
              <a:ext uri="{FF2B5EF4-FFF2-40B4-BE49-F238E27FC236}">
                <a16:creationId xmlns:a16="http://schemas.microsoft.com/office/drawing/2014/main" id="{5B955A87-48F7-4C43-A77F-BB7070020F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28956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Prove project viability</a:t>
            </a:r>
          </a:p>
        </p:txBody>
      </p:sp>
      <p:sp>
        <p:nvSpPr>
          <p:cNvPr id="108565" name="Text Box 21">
            <a:extLst>
              <a:ext uri="{FF2B5EF4-FFF2-40B4-BE49-F238E27FC236}">
                <a16:creationId xmlns:a16="http://schemas.microsoft.com/office/drawing/2014/main" id="{B011C7C8-5357-4991-9866-A163E1B071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33528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Control contractual aspects</a:t>
            </a:r>
          </a:p>
        </p:txBody>
      </p:sp>
      <p:sp>
        <p:nvSpPr>
          <p:cNvPr id="108566" name="Text Box 22">
            <a:extLst>
              <a:ext uri="{FF2B5EF4-FFF2-40B4-BE49-F238E27FC236}">
                <a16:creationId xmlns:a16="http://schemas.microsoft.com/office/drawing/2014/main" id="{9DDD2ACD-EB9C-481B-AD51-C688650FCE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38100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Plan and control sequence of activities</a:t>
            </a:r>
          </a:p>
        </p:txBody>
      </p:sp>
      <p:sp>
        <p:nvSpPr>
          <p:cNvPr id="108567" name="Text Box 23">
            <a:extLst>
              <a:ext uri="{FF2B5EF4-FFF2-40B4-BE49-F238E27FC236}">
                <a16:creationId xmlns:a16="http://schemas.microsoft.com/office/drawing/2014/main" id="{587A9724-83ED-4128-BD6E-1EB7EEF8F9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42672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Build and lead a project team</a:t>
            </a:r>
          </a:p>
        </p:txBody>
      </p:sp>
      <p:sp>
        <p:nvSpPr>
          <p:cNvPr id="108568" name="Text Box 24">
            <a:extLst>
              <a:ext uri="{FF2B5EF4-FFF2-40B4-BE49-F238E27FC236}">
                <a16:creationId xmlns:a16="http://schemas.microsoft.com/office/drawing/2014/main" id="{4F688B1D-1250-4007-9E38-4B8AFD728E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47244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Plan and control resources</a:t>
            </a:r>
          </a:p>
        </p:txBody>
      </p:sp>
      <p:sp>
        <p:nvSpPr>
          <p:cNvPr id="108569" name="Text Box 25">
            <a:extLst>
              <a:ext uri="{FF2B5EF4-FFF2-40B4-BE49-F238E27FC236}">
                <a16:creationId xmlns:a16="http://schemas.microsoft.com/office/drawing/2014/main" id="{8E97C575-44FC-45AC-8116-F2B33FE58F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5181601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Budget and control costs</a:t>
            </a:r>
          </a:p>
        </p:txBody>
      </p:sp>
      <p:sp>
        <p:nvSpPr>
          <p:cNvPr id="86038" name="Text Box 26">
            <a:extLst>
              <a:ext uri="{FF2B5EF4-FFF2-40B4-BE49-F238E27FC236}">
                <a16:creationId xmlns:a16="http://schemas.microsoft.com/office/drawing/2014/main" id="{3D3789E4-7882-4AC1-A628-7742086478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1463" y="5703889"/>
            <a:ext cx="4419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Often implies change </a:t>
            </a:r>
            <a:r>
              <a:rPr lang="en-GB" altLang="en-US" sz="1800">
                <a:latin typeface="Arial" panose="020B0604020202020204" pitchFamily="34" charset="0"/>
              </a:rPr>
              <a:t>for other</a:t>
            </a:r>
            <a:r>
              <a:rPr lang="en-GB" altLang="en-US" sz="2000">
                <a:latin typeface="Arial" panose="020B0604020202020204" pitchFamily="34" charset="0"/>
              </a:rPr>
              <a:t> people</a:t>
            </a:r>
          </a:p>
        </p:txBody>
      </p:sp>
      <p:sp>
        <p:nvSpPr>
          <p:cNvPr id="108571" name="Text Box 27">
            <a:extLst>
              <a:ext uri="{FF2B5EF4-FFF2-40B4-BE49-F238E27FC236}">
                <a16:creationId xmlns:a16="http://schemas.microsoft.com/office/drawing/2014/main" id="{2BC618A3-41C8-4EE0-B2A0-298E6A6B16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1063" y="5703889"/>
            <a:ext cx="4648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Manage human implications of change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8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8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8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8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8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8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8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85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85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62" grpId="0" animBg="1" autoUpdateAnimBg="0"/>
      <p:bldP spid="108563" grpId="0" animBg="1" autoUpdateAnimBg="0"/>
      <p:bldP spid="108564" grpId="0" animBg="1" autoUpdateAnimBg="0"/>
      <p:bldP spid="108565" grpId="0" animBg="1" autoUpdateAnimBg="0"/>
      <p:bldP spid="108566" grpId="0" animBg="1" autoUpdateAnimBg="0"/>
      <p:bldP spid="108567" grpId="0" animBg="1" autoUpdateAnimBg="0"/>
      <p:bldP spid="108568" grpId="0" animBg="1" autoUpdateAnimBg="0"/>
      <p:bldP spid="108569" grpId="0" animBg="1" autoUpdateAnimBg="0"/>
      <p:bldP spid="108571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026">
            <a:extLst>
              <a:ext uri="{FF2B5EF4-FFF2-40B4-BE49-F238E27FC236}">
                <a16:creationId xmlns:a16="http://schemas.microsoft.com/office/drawing/2014/main" id="{27216697-DE48-4B69-AF29-37569A07DF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v Operations</a:t>
            </a:r>
          </a:p>
        </p:txBody>
      </p:sp>
      <p:sp>
        <p:nvSpPr>
          <p:cNvPr id="88067" name="Text Box 1028">
            <a:extLst>
              <a:ext uri="{FF2B5EF4-FFF2-40B4-BE49-F238E27FC236}">
                <a16:creationId xmlns:a16="http://schemas.microsoft.com/office/drawing/2014/main" id="{E10EFF3C-4971-4362-814F-F7CA6EE189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3988" y="1524001"/>
            <a:ext cx="26098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Projects</a:t>
            </a:r>
          </a:p>
        </p:txBody>
      </p:sp>
      <p:sp>
        <p:nvSpPr>
          <p:cNvPr id="88068" name="Text Box 1029">
            <a:extLst>
              <a:ext uri="{FF2B5EF4-FFF2-40B4-BE49-F238E27FC236}">
                <a16:creationId xmlns:a16="http://schemas.microsoft.com/office/drawing/2014/main" id="{60754F9B-0756-4E6D-9450-251836EC68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18300" y="1524001"/>
            <a:ext cx="3289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Operations</a:t>
            </a:r>
          </a:p>
        </p:txBody>
      </p:sp>
      <p:sp>
        <p:nvSpPr>
          <p:cNvPr id="209926" name="Text Box 1030">
            <a:extLst>
              <a:ext uri="{FF2B5EF4-FFF2-40B4-BE49-F238E27FC236}">
                <a16:creationId xmlns:a16="http://schemas.microsoft.com/office/drawing/2014/main" id="{46594DAA-516C-4E19-86C9-F32EE1AE20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4100" y="1981200"/>
            <a:ext cx="4419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Unique?</a:t>
            </a:r>
          </a:p>
        </p:txBody>
      </p:sp>
      <p:sp>
        <p:nvSpPr>
          <p:cNvPr id="209927" name="Text Box 1031">
            <a:extLst>
              <a:ext uri="{FF2B5EF4-FFF2-40B4-BE49-F238E27FC236}">
                <a16:creationId xmlns:a16="http://schemas.microsoft.com/office/drawing/2014/main" id="{7BFDA3FA-87B8-4A81-98EF-A89B2C595C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4100" y="2438400"/>
            <a:ext cx="4419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Finite</a:t>
            </a:r>
          </a:p>
        </p:txBody>
      </p:sp>
      <p:sp>
        <p:nvSpPr>
          <p:cNvPr id="209928" name="Text Box 1032">
            <a:extLst>
              <a:ext uri="{FF2B5EF4-FFF2-40B4-BE49-F238E27FC236}">
                <a16:creationId xmlns:a16="http://schemas.microsoft.com/office/drawing/2014/main" id="{53FF5627-E4EF-4A84-9ED3-00B4086BDD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4100" y="2895600"/>
            <a:ext cx="4419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Risk and Uncertainty</a:t>
            </a:r>
          </a:p>
        </p:txBody>
      </p:sp>
      <p:sp>
        <p:nvSpPr>
          <p:cNvPr id="209934" name="Text Box 1038">
            <a:extLst>
              <a:ext uri="{FF2B5EF4-FFF2-40B4-BE49-F238E27FC236}">
                <a16:creationId xmlns:a16="http://schemas.microsoft.com/office/drawing/2014/main" id="{79A76F8F-B68D-4336-AB75-BC22797717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9913" y="1981200"/>
            <a:ext cx="464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Repetitive</a:t>
            </a:r>
          </a:p>
        </p:txBody>
      </p:sp>
      <p:sp>
        <p:nvSpPr>
          <p:cNvPr id="209935" name="Text Box 1039">
            <a:extLst>
              <a:ext uri="{FF2B5EF4-FFF2-40B4-BE49-F238E27FC236}">
                <a16:creationId xmlns:a16="http://schemas.microsoft.com/office/drawing/2014/main" id="{5101A033-60CA-40F8-BD25-5C2CD85623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9913" y="2438400"/>
            <a:ext cx="464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Eternal</a:t>
            </a:r>
          </a:p>
        </p:txBody>
      </p:sp>
      <p:sp>
        <p:nvSpPr>
          <p:cNvPr id="209936" name="Text Box 1040">
            <a:extLst>
              <a:ext uri="{FF2B5EF4-FFF2-40B4-BE49-F238E27FC236}">
                <a16:creationId xmlns:a16="http://schemas.microsoft.com/office/drawing/2014/main" id="{C4BFA8CE-08C0-441E-BCA0-D9F9DC9EEB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9913" y="2895600"/>
            <a:ext cx="464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Experience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9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9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99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9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9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9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99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99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9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9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9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9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926" grpId="0"/>
      <p:bldP spid="209927" grpId="0"/>
      <p:bldP spid="209928" grpId="0"/>
      <p:bldP spid="209934" grpId="0"/>
      <p:bldP spid="209935" grpId="0"/>
      <p:bldP spid="20993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DF27C0E7-C9F1-4DB3-90CD-EC753E4CD6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Why Run Projects?</a:t>
            </a:r>
          </a:p>
        </p:txBody>
      </p:sp>
      <p:sp>
        <p:nvSpPr>
          <p:cNvPr id="90115" name="Rectangle 3">
            <a:extLst>
              <a:ext uri="{FF2B5EF4-FFF2-40B4-BE49-F238E27FC236}">
                <a16:creationId xmlns:a16="http://schemas.microsoft.com/office/drawing/2014/main" id="{81A4419D-A297-471C-9CD6-7A207C208F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1905001"/>
            <a:ext cx="8421687" cy="264477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To improve productivity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To improve efficiency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To reduce waste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To introduce new products 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To make a profit</a:t>
            </a:r>
          </a:p>
          <a:p>
            <a:pPr>
              <a:lnSpc>
                <a:spcPct val="90000"/>
              </a:lnSpc>
            </a:pPr>
            <a:r>
              <a:rPr lang="en-GB" altLang="en-US" sz="6600" b="1">
                <a:solidFill>
                  <a:srgbClr val="FF0000"/>
                </a:solidFill>
                <a:latin typeface="Verdana" panose="020B0604030504040204" pitchFamily="34" charset="0"/>
              </a:rPr>
              <a:t>To Make Money!</a:t>
            </a:r>
            <a:endParaRPr lang="en-GB" altLang="en-US">
              <a:latin typeface="Verdana" panose="020B060403050404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5B21E7A5-D810-4AEE-8DEA-30BDC3F689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Types of Project</a:t>
            </a:r>
          </a:p>
        </p:txBody>
      </p:sp>
      <p:sp>
        <p:nvSpPr>
          <p:cNvPr id="92163" name="Rectangle 3">
            <a:extLst>
              <a:ext uri="{FF2B5EF4-FFF2-40B4-BE49-F238E27FC236}">
                <a16:creationId xmlns:a16="http://schemas.microsoft.com/office/drawing/2014/main" id="{DC77A1FA-47CE-4BF1-8819-A7353595B7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057401"/>
            <a:ext cx="3925887" cy="26447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Capital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Revenue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Large/Small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Research</a:t>
            </a:r>
          </a:p>
          <a:p>
            <a:pPr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Change Management</a:t>
            </a:r>
          </a:p>
          <a:p>
            <a:pPr>
              <a:lnSpc>
                <a:spcPct val="90000"/>
              </a:lnSpc>
            </a:pPr>
            <a:endParaRPr lang="en-GB" altLang="en-US">
              <a:latin typeface="Verdana" panose="020B060403050404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>
              <a:latin typeface="Verdana" panose="020B0604030504040204" pitchFamily="34" charset="0"/>
            </a:endParaRPr>
          </a:p>
        </p:txBody>
      </p:sp>
      <p:sp>
        <p:nvSpPr>
          <p:cNvPr id="92164" name="Rectangle 6">
            <a:extLst>
              <a:ext uri="{FF2B5EF4-FFF2-40B4-BE49-F238E27FC236}">
                <a16:creationId xmlns:a16="http://schemas.microsoft.com/office/drawing/2014/main" id="{098018D9-D716-4521-93EB-67580BE0E3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2200" y="1981200"/>
            <a:ext cx="4102100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defTabSz="76200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Verdana" panose="020B0604030504040204" pitchFamily="34" charset="0"/>
              </a:rPr>
              <a:t>Software</a:t>
            </a:r>
          </a:p>
          <a:p>
            <a:r>
              <a:rPr lang="en-GB" altLang="en-US">
                <a:latin typeface="Verdana" panose="020B0604030504040204" pitchFamily="34" charset="0"/>
              </a:rPr>
              <a:t>Product Development</a:t>
            </a:r>
          </a:p>
          <a:p>
            <a:r>
              <a:rPr lang="en-GB" altLang="en-US">
                <a:latin typeface="Verdana" panose="020B0604030504040204" pitchFamily="34" charset="0"/>
              </a:rPr>
              <a:t>Process Improvement</a:t>
            </a:r>
          </a:p>
          <a:p>
            <a:r>
              <a:rPr lang="en-GB" altLang="en-US">
                <a:latin typeface="Verdana" panose="020B0604030504040204" pitchFamily="34" charset="0"/>
              </a:rPr>
              <a:t>Construction</a:t>
            </a:r>
          </a:p>
          <a:p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CAF72F29-B198-4C85-A579-05F00B40D2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Context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1AC9185-E7B2-408E-B636-59CEBEA9BD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1700214"/>
            <a:ext cx="8421687" cy="264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2800" kern="0" dirty="0">
                <a:latin typeface="Verdana" pitchFamily="34" charset="0"/>
              </a:rPr>
              <a:t>Project ‘Context’ or ‘Environment’</a:t>
            </a:r>
          </a:p>
          <a:p>
            <a:pPr>
              <a:lnSpc>
                <a:spcPct val="90000"/>
              </a:lnSpc>
              <a:defRPr/>
            </a:pPr>
            <a:endParaRPr lang="en-GB" altLang="en-US" sz="2800" kern="0" dirty="0">
              <a:latin typeface="Verdana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sz="2800" kern="0" dirty="0">
                <a:latin typeface="Verdana" pitchFamily="34" charset="0"/>
              </a:rPr>
              <a:t>Projects operate within a context of the: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The Company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The Stakeholders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The Environment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The Big Wide World</a:t>
            </a:r>
          </a:p>
          <a:p>
            <a:pPr lvl="1">
              <a:lnSpc>
                <a:spcPct val="90000"/>
              </a:lnSpc>
              <a:defRPr/>
            </a:pPr>
            <a:endParaRPr lang="en-GB" altLang="en-US" kern="0" dirty="0">
              <a:latin typeface="Verdana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This environment changes</a:t>
            </a:r>
          </a:p>
          <a:p>
            <a:pPr>
              <a:lnSpc>
                <a:spcPct val="90000"/>
              </a:lnSpc>
              <a:defRPr/>
            </a:pPr>
            <a:endParaRPr lang="en-GB" altLang="en-US" kern="0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876E7887-BA67-45B4-84FB-174584FE42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Context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ED561B2-C4AC-4A15-B1BB-22583CBC21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1700214"/>
            <a:ext cx="8421687" cy="264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2800" kern="0" dirty="0">
                <a:latin typeface="Verdana" pitchFamily="34" charset="0"/>
              </a:rPr>
              <a:t>Stakeholders have different views and objectives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kern="0" dirty="0">
                <a:latin typeface="Verdana" pitchFamily="34" charset="0"/>
              </a:rPr>
              <a:t>Ignoring the context leads to increased risk </a:t>
            </a:r>
          </a:p>
          <a:p>
            <a:pPr>
              <a:lnSpc>
                <a:spcPct val="90000"/>
              </a:lnSpc>
              <a:defRPr/>
            </a:pPr>
            <a:endParaRPr lang="en-GB" altLang="en-US" sz="2800" kern="0" dirty="0">
              <a:latin typeface="Verdana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sz="2800" kern="0" dirty="0">
                <a:latin typeface="Verdana" pitchFamily="34" charset="0"/>
              </a:rPr>
              <a:t>PESTLE analysis is one way to analyse and understand the context of a project.</a:t>
            </a:r>
          </a:p>
          <a:p>
            <a:pPr>
              <a:lnSpc>
                <a:spcPct val="90000"/>
              </a:lnSpc>
              <a:defRPr/>
            </a:pPr>
            <a:endParaRPr lang="en-GB" altLang="en-US" sz="2800" kern="0" dirty="0">
              <a:latin typeface="Verdana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sz="2800" kern="0" dirty="0">
                <a:latin typeface="Verdana" pitchFamily="34" charset="0"/>
              </a:rPr>
              <a:t>Helps you to think and consider the wider environment into which the project is delivered.</a:t>
            </a:r>
            <a:endParaRPr lang="en-GB" altLang="en-US" kern="0" dirty="0">
              <a:latin typeface="Verdana" pitchFamily="34" charset="0"/>
            </a:endParaRPr>
          </a:p>
          <a:p>
            <a:pPr>
              <a:lnSpc>
                <a:spcPct val="90000"/>
              </a:lnSpc>
              <a:defRPr/>
            </a:pPr>
            <a:endParaRPr lang="en-GB" altLang="en-US" kern="0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51BC7011-721A-43AC-BC62-192FFECE2D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Context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C3206357-14C6-4CF1-93DD-02F5646F4E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1700214"/>
            <a:ext cx="8421687" cy="264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2800" kern="0" dirty="0">
                <a:latin typeface="Verdana" pitchFamily="34" charset="0"/>
              </a:rPr>
              <a:t>PESTLE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Political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Economic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Sociological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Technical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Legal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Environmental (green)</a:t>
            </a:r>
          </a:p>
          <a:p>
            <a:pPr>
              <a:lnSpc>
                <a:spcPct val="90000"/>
              </a:lnSpc>
              <a:defRPr/>
            </a:pPr>
            <a:endParaRPr lang="en-GB" altLang="en-US" kern="0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>
            <a:extLst>
              <a:ext uri="{FF2B5EF4-FFF2-40B4-BE49-F238E27FC236}">
                <a16:creationId xmlns:a16="http://schemas.microsoft.com/office/drawing/2014/main" id="{7D3EB2EC-563E-4EDB-AE5A-1E72CAE7B4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Context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F9A9532-7616-4E20-A92A-8F8AC5CAFC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1700214"/>
            <a:ext cx="8421687" cy="264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2800" kern="0" dirty="0">
                <a:latin typeface="Verdana" pitchFamily="34" charset="0"/>
              </a:rPr>
              <a:t>PESTLE – New City Tram Example</a:t>
            </a:r>
          </a:p>
          <a:p>
            <a:pPr>
              <a:lnSpc>
                <a:spcPct val="90000"/>
              </a:lnSpc>
              <a:defRPr/>
            </a:pPr>
            <a:endParaRPr lang="en-GB" altLang="en-US" sz="2800" kern="0" dirty="0">
              <a:latin typeface="Verdana" pitchFamily="34" charset="0"/>
            </a:endParaRP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P: Pet project for the local council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E: Finance for the project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S: Reduce use of cars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T: Design speeds and objectives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L: Purchase of land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kern="0" dirty="0">
                <a:latin typeface="Verdana" pitchFamily="34" charset="0"/>
              </a:rPr>
              <a:t>E: Electricity use and noise reduction</a:t>
            </a:r>
          </a:p>
          <a:p>
            <a:pPr>
              <a:lnSpc>
                <a:spcPct val="90000"/>
              </a:lnSpc>
              <a:defRPr/>
            </a:pPr>
            <a:endParaRPr lang="en-GB" altLang="en-US" kern="0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Belbin</a:t>
            </a:r>
            <a:r>
              <a:rPr lang="en-GB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Team Role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Developed by Dr. M </a:t>
            </a:r>
            <a:r>
              <a:rPr lang="en-GB" dirty="0" err="1">
                <a:latin typeface="Calibri" panose="020F0502020204030204" pitchFamily="34" charset="0"/>
              </a:rPr>
              <a:t>Belbin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Research on team management for effective and successful team </a:t>
            </a:r>
          </a:p>
          <a:p>
            <a:r>
              <a:rPr lang="en-GB" dirty="0">
                <a:latin typeface="Calibri" panose="020F0502020204030204" pitchFamily="34" charset="0"/>
              </a:rPr>
              <a:t>9 team roles </a:t>
            </a:r>
          </a:p>
          <a:p>
            <a:endParaRPr 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Definition of Team </a:t>
            </a:r>
            <a:endParaRPr lang="en-US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>
                <a:latin typeface="Calibri" panose="020F0502020204030204" pitchFamily="34" charset="0"/>
              </a:rPr>
              <a:t>“A team is not a bunch of people with job titles, but a congregation of individuals, each of whom has a role which is understood by other members. </a:t>
            </a:r>
          </a:p>
          <a:p>
            <a:r>
              <a:rPr lang="en-GB" dirty="0">
                <a:latin typeface="Calibri" panose="020F0502020204030204" pitchFamily="34" charset="0"/>
              </a:rPr>
              <a:t>Members of a team seek out certain roles and they perform most effectively in the ones that are most natural to them.”</a:t>
            </a:r>
          </a:p>
          <a:p>
            <a:pPr>
              <a:buNone/>
            </a:pPr>
            <a:r>
              <a:rPr lang="en-GB" b="1" dirty="0">
                <a:latin typeface="Calibri" panose="020F0502020204030204" pitchFamily="34" charset="0"/>
              </a:rPr>
              <a:t>					Dr. R. M. </a:t>
            </a:r>
            <a:r>
              <a:rPr lang="en-GB" b="1" dirty="0" err="1">
                <a:latin typeface="Calibri" panose="020F0502020204030204" pitchFamily="34" charset="0"/>
              </a:rPr>
              <a:t>Belbin</a:t>
            </a:r>
            <a:endParaRPr lang="en-GB" dirty="0">
              <a:latin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35480" y="1524000"/>
            <a:ext cx="4236720" cy="4724400"/>
          </a:xfrm>
        </p:spPr>
        <p:txBody>
          <a:bodyPr/>
          <a:lstStyle/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Group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People work for themselves,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Objectives may be unclear,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Failure is often blamed on others, 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Goals may be personal/Individual,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Leadership may not be apparent,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Disagreement,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Fire Fighting,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Organised chaos,</a:t>
            </a:r>
          </a:p>
          <a:p>
            <a:pPr marL="0" lvl="1" indent="0"/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Amateur.</a:t>
            </a:r>
          </a:p>
          <a:p>
            <a:pPr marL="0" lvl="1" indent="0"/>
            <a:endParaRPr lang="en-GB" alt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lvl="1" indent="0"/>
            <a:endParaRPr lang="en-GB" alt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24000"/>
            <a:ext cx="4191000" cy="4724400"/>
          </a:xfrm>
        </p:spPr>
        <p:txBody>
          <a:bodyPr/>
          <a:lstStyle/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Team</a:t>
            </a:r>
          </a:p>
          <a:p>
            <a:pPr marL="0" lvl="1" indent="0">
              <a:buFontTx/>
              <a:buChar char="–"/>
              <a:tabLst>
                <a:tab pos="441325" algn="l"/>
              </a:tabLst>
            </a:pPr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People work for each other,</a:t>
            </a:r>
          </a:p>
          <a:p>
            <a:pPr marL="0" lvl="1" indent="0">
              <a:buFontTx/>
              <a:buChar char="–"/>
              <a:tabLst>
                <a:tab pos="441325" algn="l"/>
              </a:tabLst>
            </a:pPr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Objectives are always clear,</a:t>
            </a:r>
          </a:p>
          <a:p>
            <a:pPr marL="0" lvl="1" indent="0">
              <a:buFontTx/>
              <a:buChar char="–"/>
              <a:tabLst>
                <a:tab pos="441325" algn="l"/>
              </a:tabLst>
            </a:pPr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Success and failure are shared,</a:t>
            </a:r>
          </a:p>
          <a:p>
            <a:pPr marL="0" lvl="1" indent="0">
              <a:buFontTx/>
              <a:buChar char="–"/>
              <a:tabLst>
                <a:tab pos="441325" algn="l"/>
              </a:tabLst>
            </a:pPr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Goals are common to all,</a:t>
            </a:r>
          </a:p>
          <a:p>
            <a:pPr marL="0" lvl="1" indent="0">
              <a:buFontTx/>
              <a:buChar char="–"/>
              <a:tabLst>
                <a:tab pos="441325" algn="l"/>
              </a:tabLst>
            </a:pPr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Good leadership prevails</a:t>
            </a:r>
          </a:p>
          <a:p>
            <a:pPr marL="0" lvl="1" indent="0">
              <a:buFontTx/>
              <a:buChar char="–"/>
              <a:tabLst>
                <a:tab pos="441325" algn="l"/>
              </a:tabLst>
            </a:pPr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Agreed strategy to achieve goal,</a:t>
            </a:r>
          </a:p>
          <a:p>
            <a:pPr marL="0" lvl="1" indent="0">
              <a:buFontTx/>
              <a:buChar char="–"/>
              <a:tabLst>
                <a:tab pos="441325" algn="l"/>
              </a:tabLst>
            </a:pPr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Professional approach,</a:t>
            </a:r>
          </a:p>
          <a:p>
            <a:pPr marL="0" lvl="1" indent="0">
              <a:buFontTx/>
              <a:buChar char="–"/>
              <a:tabLst>
                <a:tab pos="441325" algn="l"/>
              </a:tabLst>
            </a:pPr>
            <a:r>
              <a:rPr lang="en-GB" alt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Friendly / Fun.</a:t>
            </a:r>
          </a:p>
          <a:p>
            <a:pPr marL="342900" lvl="1" indent="-342900">
              <a:buFontTx/>
              <a:buChar char="-"/>
              <a:tabLst>
                <a:tab pos="441325" algn="l"/>
              </a:tabLst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342900" lvl="1" indent="-342900">
              <a:buFontTx/>
              <a:buChar char="-"/>
              <a:tabLst>
                <a:tab pos="441325" algn="l"/>
              </a:tabLst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342900" lvl="1" indent="-342900">
              <a:buFontTx/>
              <a:buChar char="-"/>
              <a:tabLst>
                <a:tab pos="441325" algn="l"/>
              </a:tabLst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342900" lvl="1" indent="-342900">
              <a:buFontTx/>
              <a:buChar char="-"/>
              <a:tabLst>
                <a:tab pos="441325" algn="l"/>
              </a:tabLst>
            </a:pPr>
            <a:endParaRPr lang="en-GB" alt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1" indent="-342900">
              <a:buFontTx/>
              <a:buChar char="-"/>
              <a:tabLst>
                <a:tab pos="441325" algn="l"/>
              </a:tabLst>
            </a:pPr>
            <a:endParaRPr lang="en-GB" alt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lvl="1" indent="0">
              <a:buFontTx/>
              <a:buChar char="-"/>
              <a:tabLst>
                <a:tab pos="441325" algn="l"/>
              </a:tabLst>
            </a:pPr>
            <a:endParaRPr lang="en-GB" alt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1" indent="-342900">
              <a:buFontTx/>
              <a:buChar char="-"/>
              <a:tabLst>
                <a:tab pos="441325" algn="l"/>
              </a:tabLst>
            </a:pPr>
            <a:endParaRPr lang="en-GB" alt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Verdana" pitchFamily="34" charset="0"/>
              </a:rPr>
              <a:t>Groups &amp; Teams</a:t>
            </a:r>
          </a:p>
        </p:txBody>
      </p:sp>
    </p:spTree>
    <p:extLst>
      <p:ext uri="{BB962C8B-B14F-4D97-AF65-F5344CB8AC3E}">
        <p14:creationId xmlns:p14="http://schemas.microsoft.com/office/powerpoint/2010/main" val="7426140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Team Role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524000"/>
            <a:ext cx="8168640" cy="4724400"/>
          </a:xfrm>
        </p:spPr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“A tendency to behave, contribute and interrelate with others in a particular way”</a:t>
            </a:r>
          </a:p>
          <a:p>
            <a:pPr marL="0" lvl="8" indent="0">
              <a:buNone/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					</a:t>
            </a:r>
            <a:r>
              <a:rPr lang="en-GB" sz="3200" dirty="0" err="1">
                <a:latin typeface="Arial" pitchFamily="34" charset="0"/>
                <a:cs typeface="Arial" pitchFamily="34" charset="0"/>
              </a:rPr>
              <a:t>Dr.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 R. M. Belbin</a:t>
            </a:r>
          </a:p>
          <a:p>
            <a:pPr marL="0" lvl="8" indent="0">
              <a:buNone/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 </a:t>
            </a:r>
            <a:endParaRPr lang="en-US" sz="32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We tend to have two roles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Functional role (acquired knowledge, professional experience)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Team role (basic capacities, personal characteristics, ability to relate with others)  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Verdana" pitchFamily="34" charset="0"/>
              </a:rPr>
              <a:t>Project Team</a:t>
            </a:r>
          </a:p>
        </p:txBody>
      </p:sp>
      <p:sp>
        <p:nvSpPr>
          <p:cNvPr id="233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16088" y="1524000"/>
            <a:ext cx="5797550" cy="4724400"/>
          </a:xfrm>
        </p:spPr>
        <p:txBody>
          <a:bodyPr/>
          <a:lstStyle/>
          <a:p>
            <a:r>
              <a:rPr lang="en-GB" altLang="en-US" dirty="0" err="1">
                <a:latin typeface="Verdana" pitchFamily="34" charset="0"/>
              </a:rPr>
              <a:t>Belbin</a:t>
            </a:r>
            <a:r>
              <a:rPr lang="en-GB" altLang="en-US" dirty="0">
                <a:latin typeface="Verdana" pitchFamily="34" charset="0"/>
              </a:rPr>
              <a:t> </a:t>
            </a:r>
          </a:p>
          <a:p>
            <a:pPr lvl="1"/>
            <a:r>
              <a:rPr lang="en-GB" altLang="en-US" sz="2400" dirty="0">
                <a:latin typeface="Verdana" pitchFamily="34" charset="0"/>
                <a:hlinkClick r:id="rId3"/>
              </a:rPr>
              <a:t>www.belbin.com</a:t>
            </a:r>
            <a:endParaRPr lang="en-GB" altLang="en-US" sz="2400" dirty="0">
              <a:latin typeface="Verdana" pitchFamily="34" charset="0"/>
            </a:endParaRPr>
          </a:p>
          <a:p>
            <a:pPr lvl="1"/>
            <a:r>
              <a:rPr lang="en-GB" altLang="en-US" sz="2400" dirty="0">
                <a:solidFill>
                  <a:srgbClr val="0000FF"/>
                </a:solidFill>
                <a:latin typeface="Arial" charset="0"/>
                <a:cs typeface="Arial" charset="0"/>
              </a:rPr>
              <a:t>Understand your own identity in terms of team roles</a:t>
            </a:r>
            <a:endParaRPr lang="en-GB" altLang="en-US" sz="2400" dirty="0">
              <a:solidFill>
                <a:srgbClr val="0000FF"/>
              </a:solidFill>
              <a:latin typeface="Verdana" pitchFamily="34" charset="0"/>
            </a:endParaRPr>
          </a:p>
          <a:p>
            <a:pPr lvl="1"/>
            <a:r>
              <a:rPr lang="en-GB" altLang="en-US" sz="2400" dirty="0">
                <a:solidFill>
                  <a:srgbClr val="0000FF"/>
                </a:solidFill>
                <a:latin typeface="Arial" charset="0"/>
                <a:cs typeface="Arial" charset="0"/>
              </a:rPr>
              <a:t>Manage your strengths and weaknesses</a:t>
            </a:r>
            <a:endParaRPr lang="en-GB" altLang="en-US" sz="2400" dirty="0">
              <a:solidFill>
                <a:srgbClr val="0000FF"/>
              </a:solidFill>
              <a:latin typeface="Verdana" pitchFamily="34" charset="0"/>
            </a:endParaRPr>
          </a:p>
          <a:p>
            <a:pPr lvl="1"/>
            <a:r>
              <a:rPr lang="en-GB" altLang="en-US" sz="2400" dirty="0">
                <a:solidFill>
                  <a:srgbClr val="0000FF"/>
                </a:solidFill>
                <a:latin typeface="Arial" charset="0"/>
                <a:cs typeface="Arial" charset="0"/>
              </a:rPr>
              <a:t>Learn how to develop your team roles</a:t>
            </a:r>
            <a:endParaRPr lang="en-GB" altLang="en-US" sz="2400" dirty="0">
              <a:solidFill>
                <a:srgbClr val="0000FF"/>
              </a:solidFill>
              <a:latin typeface="Verdana" pitchFamily="34" charset="0"/>
            </a:endParaRPr>
          </a:p>
          <a:p>
            <a:pPr lvl="1"/>
            <a:r>
              <a:rPr lang="en-GB" altLang="en-US" sz="2400" dirty="0">
                <a:solidFill>
                  <a:srgbClr val="0000FF"/>
                </a:solidFill>
                <a:latin typeface="Arial" charset="0"/>
                <a:cs typeface="Arial" charset="0"/>
              </a:rPr>
              <a:t>Project yourself in the best possible way</a:t>
            </a:r>
            <a:endParaRPr lang="en-GB" altLang="en-US" sz="2400" dirty="0">
              <a:solidFill>
                <a:srgbClr val="0000FF"/>
              </a:solidFill>
              <a:latin typeface="Verdana" pitchFamily="34" charset="0"/>
            </a:endParaRPr>
          </a:p>
          <a:p>
            <a:pPr lvl="1"/>
            <a:r>
              <a:rPr lang="en-GB" altLang="en-US" sz="2400" dirty="0">
                <a:solidFill>
                  <a:srgbClr val="0000FF"/>
                </a:solidFill>
                <a:latin typeface="Arial" charset="0"/>
                <a:cs typeface="Arial" charset="0"/>
              </a:rPr>
              <a:t>Work more effectively in teams</a:t>
            </a:r>
            <a:endParaRPr lang="en-GB" altLang="en-US" sz="2400" dirty="0">
              <a:solidFill>
                <a:srgbClr val="0000FF"/>
              </a:solidFill>
              <a:latin typeface="Verdana" pitchFamily="34" charset="0"/>
            </a:endParaRPr>
          </a:p>
          <a:p>
            <a:pPr lvl="1"/>
            <a:endParaRPr lang="en-GB" altLang="en-US" dirty="0">
              <a:latin typeface="Verdana" pitchFamily="34" charset="0"/>
            </a:endParaRPr>
          </a:p>
        </p:txBody>
      </p:sp>
      <p:pic>
        <p:nvPicPr>
          <p:cNvPr id="7172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3964" y="2189164"/>
            <a:ext cx="2770187" cy="35956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3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3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3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3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3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3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3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3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3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3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34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34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3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3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3475" grpId="0" build="p" bldLvl="5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Verdana" pitchFamily="34" charset="0"/>
              </a:rPr>
              <a:t>Project Team Roles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There are nine (9) team roles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Co-ordinator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Plants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Resource investigator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Monitor evaluator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Implementer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Completer finisher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Team worker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Shaper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Specialist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Team Role</a:t>
            </a:r>
            <a:endParaRPr lang="en-US" dirty="0"/>
          </a:p>
        </p:txBody>
      </p:sp>
      <p:pic>
        <p:nvPicPr>
          <p:cNvPr id="573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lum bright="20000" contrast="30000"/>
          </a:blip>
          <a:srcRect/>
          <a:stretch>
            <a:fillRect/>
          </a:stretch>
        </p:blipFill>
        <p:spPr bwMode="auto">
          <a:xfrm>
            <a:off x="2831200" y="1592452"/>
            <a:ext cx="6021648" cy="4783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Benefits </a:t>
            </a:r>
            <a:endParaRPr lang="en-US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Individual profiles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Team role preferences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Job placement and career discussion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The gap between self perception and the view of others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Job counselling for more effective use of skills in team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Tapping unused team talent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Helps identify training and development needs 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Team Role Benefits </a:t>
            </a:r>
            <a:endParaRPr lang="en-US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Team profiles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Teambuilding to make better use of team resources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Putting together project effective teams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Feedback on effectiveness prior to making team selection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Identify team deficiencies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Conflict resolution 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Relationship building 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95058" y="72310"/>
            <a:ext cx="54049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b="1" dirty="0">
                <a:solidFill>
                  <a:srgbClr val="00279F"/>
                </a:solidFill>
                <a:latin typeface="+mj-lt"/>
                <a:ea typeface="+mj-ea"/>
                <a:cs typeface="+mj-cs"/>
              </a:rPr>
              <a:t>What is PM?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82141" y="1651818"/>
            <a:ext cx="6120581" cy="40324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Activity</a:t>
            </a:r>
          </a:p>
          <a:p>
            <a:pPr algn="ctr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Use a flip chart to design a poster illustrating the meaning of PM</a:t>
            </a:r>
          </a:p>
        </p:txBody>
      </p:sp>
    </p:spTree>
    <p:extLst>
      <p:ext uri="{BB962C8B-B14F-4D97-AF65-F5344CB8AC3E}">
        <p14:creationId xmlns:p14="http://schemas.microsoft.com/office/powerpoint/2010/main" val="2472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50C9D543-1436-4D08-BF14-024EEE569D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Post Lecture Work</a:t>
            </a:r>
          </a:p>
        </p:txBody>
      </p:sp>
      <p:sp>
        <p:nvSpPr>
          <p:cNvPr id="102403" name="Rectangle 3">
            <a:extLst>
              <a:ext uri="{FF2B5EF4-FFF2-40B4-BE49-F238E27FC236}">
                <a16:creationId xmlns:a16="http://schemas.microsoft.com/office/drawing/2014/main" id="{4BB8609A-FD3C-4BCB-87F9-18886F1E93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384426"/>
            <a:ext cx="8421687" cy="264477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Read any Project Management Book 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“what is a project?”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Gain Access to BS 6079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Google “Project Management”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Team conflict and effective project teams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1375</Words>
  <Application>Microsoft Office PowerPoint</Application>
  <PresentationFormat>Widescreen</PresentationFormat>
  <Paragraphs>324</Paragraphs>
  <Slides>38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Myriad Pro</vt:lpstr>
      <vt:lpstr>Times New Roman</vt:lpstr>
      <vt:lpstr>Verdana</vt:lpstr>
      <vt:lpstr>20140311PresentationUWTSDTemplate</vt:lpstr>
      <vt:lpstr>  Project Management LCBB5005   WEEK 1 Module Induction</vt:lpstr>
      <vt:lpstr>Learning Objectives</vt:lpstr>
      <vt:lpstr>Project Management Standards</vt:lpstr>
      <vt:lpstr>Project Management Organisations</vt:lpstr>
      <vt:lpstr>Project Management Organisations</vt:lpstr>
      <vt:lpstr>Project Management Knowledge</vt:lpstr>
      <vt:lpstr>Project Management Professional</vt:lpstr>
      <vt:lpstr>Project Management Professional</vt:lpstr>
      <vt:lpstr>Project Management Methodologies</vt:lpstr>
      <vt:lpstr>Project Management Methodologies</vt:lpstr>
      <vt:lpstr>Project Management Methodologies</vt:lpstr>
      <vt:lpstr>Project Management Methodologies</vt:lpstr>
      <vt:lpstr>What is a project?</vt:lpstr>
      <vt:lpstr>What is a project?</vt:lpstr>
      <vt:lpstr>What is a project?</vt:lpstr>
      <vt:lpstr>What is a project?</vt:lpstr>
      <vt:lpstr>What is a project?</vt:lpstr>
      <vt:lpstr>What is a project?</vt:lpstr>
      <vt:lpstr>What is a project?</vt:lpstr>
      <vt:lpstr>Project Characteristics</vt:lpstr>
      <vt:lpstr>Project v Operations</vt:lpstr>
      <vt:lpstr>Why Run Projects?</vt:lpstr>
      <vt:lpstr>Types of Project</vt:lpstr>
      <vt:lpstr>Project Context</vt:lpstr>
      <vt:lpstr>Project Context</vt:lpstr>
      <vt:lpstr>Project Context</vt:lpstr>
      <vt:lpstr>Project Context</vt:lpstr>
      <vt:lpstr>Belbin Team Role</vt:lpstr>
      <vt:lpstr>Definition of Team </vt:lpstr>
      <vt:lpstr>Groups &amp; Teams</vt:lpstr>
      <vt:lpstr>Team Role</vt:lpstr>
      <vt:lpstr>Project Team</vt:lpstr>
      <vt:lpstr>Project Team Roles </vt:lpstr>
      <vt:lpstr>Team Role</vt:lpstr>
      <vt:lpstr>Benefits </vt:lpstr>
      <vt:lpstr>Team Role Benefits </vt:lpstr>
      <vt:lpstr>PowerPoint Presentation</vt:lpstr>
      <vt:lpstr>Post Lecture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Project Management   WEEK 1 Module Induction</dc:title>
  <dc:creator>Tarila</dc:creator>
  <cp:lastModifiedBy>Tarila</cp:lastModifiedBy>
  <cp:revision>3</cp:revision>
  <dcterms:created xsi:type="dcterms:W3CDTF">2021-09-06T09:27:20Z</dcterms:created>
  <dcterms:modified xsi:type="dcterms:W3CDTF">2021-09-06T10:50:42Z</dcterms:modified>
</cp:coreProperties>
</file>