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56" r:id="rId2"/>
  </p:sldMasterIdLst>
  <p:notesMasterIdLst>
    <p:notesMasterId r:id="rId35"/>
  </p:notesMasterIdLst>
  <p:handoutMasterIdLst>
    <p:handoutMasterId r:id="rId36"/>
  </p:handoutMasterIdLst>
  <p:sldIdLst>
    <p:sldId id="270" r:id="rId3"/>
    <p:sldId id="269" r:id="rId4"/>
    <p:sldId id="352" r:id="rId5"/>
    <p:sldId id="346" r:id="rId6"/>
    <p:sldId id="312" r:id="rId7"/>
    <p:sldId id="271" r:id="rId8"/>
    <p:sldId id="313" r:id="rId9"/>
    <p:sldId id="325" r:id="rId10"/>
    <p:sldId id="348" r:id="rId11"/>
    <p:sldId id="349" r:id="rId12"/>
    <p:sldId id="274" r:id="rId13"/>
    <p:sldId id="329" r:id="rId14"/>
    <p:sldId id="275" r:id="rId15"/>
    <p:sldId id="330" r:id="rId16"/>
    <p:sldId id="276" r:id="rId17"/>
    <p:sldId id="331" r:id="rId18"/>
    <p:sldId id="278" r:id="rId19"/>
    <p:sldId id="332" r:id="rId20"/>
    <p:sldId id="280" r:id="rId21"/>
    <p:sldId id="350" r:id="rId22"/>
    <p:sldId id="334" r:id="rId23"/>
    <p:sldId id="336" r:id="rId24"/>
    <p:sldId id="285" r:id="rId25"/>
    <p:sldId id="287" r:id="rId26"/>
    <p:sldId id="321" r:id="rId27"/>
    <p:sldId id="322" r:id="rId28"/>
    <p:sldId id="323" r:id="rId29"/>
    <p:sldId id="324" r:id="rId30"/>
    <p:sldId id="290" r:id="rId31"/>
    <p:sldId id="343" r:id="rId32"/>
    <p:sldId id="344" r:id="rId33"/>
    <p:sldId id="345" r:id="rId34"/>
  </p:sldIdLst>
  <p:sldSz cx="12192000" cy="6858000"/>
  <p:notesSz cx="6858000" cy="9144000"/>
  <p:custDataLst>
    <p:tags r:id="rId37"/>
  </p:custDataLst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anose="020B05030201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766BC"/>
    <a:srgbClr val="D7D7D7"/>
    <a:srgbClr val="069E51"/>
    <a:srgbClr val="6A6A6A"/>
    <a:srgbClr val="B93737"/>
    <a:srgbClr val="F49C0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15" autoAdjust="0"/>
    <p:restoredTop sz="85620" autoAdjust="0"/>
  </p:normalViewPr>
  <p:slideViewPr>
    <p:cSldViewPr snapToGrid="0" snapToObjects="1">
      <p:cViewPr varScale="1">
        <p:scale>
          <a:sx n="78" d="100"/>
          <a:sy n="78" d="100"/>
        </p:scale>
        <p:origin x="208" y="39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-1647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viewProps" Target="viewProps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ags" Target="tags/tag1.xml"/><Relationship Id="rId40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87A2C252-5688-44A0-BFF9-CFA8D34B8E5E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D254FF0-9A45-4C62-8064-44E4CC66855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2150865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fld id="{96CCC59E-CCE7-404B-AA4E-0DEAD720DA9F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9D8F4014-75F9-474D-8DFA-1137431863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7318868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92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Franklin Gothic Book" panose="020B0503020102020204" pitchFamily="34" charset="0"/>
              </a:defRPr>
            </a:lvl9pPr>
          </a:lstStyle>
          <a:p>
            <a:fld id="{FD04A828-DE20-4F48-8F63-2913C8DB7556}" type="slidenum">
              <a:rPr lang="en-US" altLang="en-US">
                <a:latin typeface="Calibri" panose="020F0502020204030204" pitchFamily="34" charset="0"/>
              </a:rPr>
              <a:pPr/>
              <a:t>2</a:t>
            </a:fld>
            <a:endParaRPr lang="en-US" altLang="en-US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1703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Note: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These are rough estimates for men and women aged 18-40 years. The term </a:t>
            </a:r>
            <a:r>
              <a:rPr lang="en-US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athletic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 this context refers to sports in which low body fat is an advantage.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92113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5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948343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14.1 Three different body composition models. The numbers in the figure are for illustration purposes only. </a:t>
            </a:r>
          </a:p>
          <a:p>
            <a:r>
              <a:rPr lang="nb-NO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sym typeface="Symbol" panose="05050102010706020507" pitchFamily="18" charset="2"/>
              </a:rPr>
              <a:t>© Asker Jeukendrup. www.mysportscience.com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70517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14.2 Relationship between height, weight, and body mass index (BMI) and criteria for healthy BMI, overweight BMI, and obese BMI.</a:t>
            </a: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Adapted from Dietary Guidelines for Americans (2000). Available: www.health.gov/dietaryguidelines/dga2000/document/frontcover.htm.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12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192863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14.3 Two people with the same height and weight and the same BMI but very different body compositions.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14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6884431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14.4 Waist-to-hip ratio.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16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4849152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14.5 </a:t>
            </a:r>
            <a:r>
              <a:rPr lang="en-US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(a)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With the underwater or hydrostatic weighing technique, a person’s body density is determined using Archimedes’ principle.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18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6695173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14.6 Skinfold measurement using calipers (subscapular and abdominal sites).</a:t>
            </a: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© Human Kinetics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20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749211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fontAlgn="auto">
              <a:lnSpc>
                <a:spcPct val="12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Figure 14.7 The four sites used for measuring skinfold thickness.</a:t>
            </a:r>
          </a:p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Based on Jackson and Pollock (1978).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21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923843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Infographic 14.1 Athlete body composition.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8F4014-75F9-474D-8DFA-11374318636E}" type="slidenum">
              <a:rPr lang="en-US" altLang="en-US" smtClean="0"/>
              <a:pPr/>
              <a:t>31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5587336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2387158"/>
            <a:ext cx="9144000" cy="1866319"/>
          </a:xfrm>
          <a:prstGeom prst="rect">
            <a:avLst/>
          </a:prstGeom>
        </p:spPr>
        <p:txBody>
          <a:bodyPr anchor="t"/>
          <a:lstStyle>
            <a:lvl1pPr algn="ctr">
              <a:defRPr sz="6000" b="1" i="0" cap="all" baseline="0">
                <a:ln>
                  <a:noFill/>
                </a:ln>
                <a:solidFill>
                  <a:srgbClr val="3766BC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1975134"/>
            <a:ext cx="9144000" cy="412024"/>
          </a:xfrm>
        </p:spPr>
        <p:txBody>
          <a:bodyPr>
            <a:normAutofit/>
          </a:bodyPr>
          <a:lstStyle>
            <a:lvl1pPr marL="0" indent="0" algn="ctr">
              <a:buNone/>
              <a:defRPr sz="2200" cap="all" baseline="0">
                <a:solidFill>
                  <a:srgbClr val="6A6A6A"/>
                </a:solidFill>
                <a:latin typeface="Helvetica Neue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0"/>
          </p:nvPr>
        </p:nvSpPr>
        <p:spPr>
          <a:xfrm>
            <a:off x="0" y="5845552"/>
            <a:ext cx="12192000" cy="457277"/>
          </a:xfrm>
        </p:spPr>
        <p:txBody>
          <a:bodyPr>
            <a:normAutofit/>
          </a:bodyPr>
          <a:lstStyle>
            <a:lvl1pPr marL="0" indent="0" algn="ctr">
              <a:buFontTx/>
              <a:buNone/>
              <a:defRPr sz="1800" baseline="0">
                <a:solidFill>
                  <a:srgbClr val="D7D7D7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20231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algn="ctr">
              <a:defRPr sz="3800" b="1" i="0" cap="none" baseline="0">
                <a:solidFill>
                  <a:srgbClr val="3766BC"/>
                </a:solidFill>
                <a:latin typeface="Helvetica Neue Condensed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07919"/>
            <a:ext cx="10515600" cy="4168338"/>
          </a:xfrm>
        </p:spPr>
        <p:txBody>
          <a:bodyPr>
            <a:noAutofit/>
          </a:bodyPr>
          <a:lstStyle>
            <a:lvl1pPr>
              <a:defRPr b="1" baseline="0">
                <a:latin typeface="Helvetica" pitchFamily="34" charset="0"/>
              </a:defRPr>
            </a:lvl1pPr>
            <a:lvl2pPr>
              <a:defRPr b="1" baseline="0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 baseline="0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38977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41954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41953"/>
            <a:ext cx="5181600" cy="4134303"/>
          </a:xfrm>
        </p:spPr>
        <p:txBody>
          <a:bodyPr>
            <a:noAutofit/>
          </a:bodyPr>
          <a:lstStyle>
            <a:lvl1pPr>
              <a:defRPr b="1">
                <a:latin typeface="Helvetica" pitchFamily="34" charset="0"/>
              </a:defRPr>
            </a:lvl1pPr>
            <a:lvl2pPr>
              <a:defRPr b="1">
                <a:latin typeface="Helvetica" pitchFamily="34" charset="0"/>
              </a:defRPr>
            </a:lvl2pPr>
            <a:lvl3pPr>
              <a:defRPr b="1">
                <a:latin typeface="Helvetica" pitchFamily="34" charset="0"/>
              </a:defRPr>
            </a:lvl3pPr>
            <a:lvl4pPr>
              <a:defRPr b="1">
                <a:latin typeface="Helvetica" pitchFamily="34" charset="0"/>
              </a:defRPr>
            </a:lvl4pPr>
            <a:lvl5pPr>
              <a:defRPr b="1">
                <a:latin typeface="Helvetica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838200" y="969560"/>
            <a:ext cx="10515600" cy="409790"/>
          </a:xfrm>
          <a:prstGeom prst="rect">
            <a:avLst/>
          </a:prstGeom>
        </p:spPr>
        <p:txBody>
          <a:bodyPr lIns="0" tIns="0" rIns="0" bIns="0">
            <a:normAutofit/>
          </a:bodyPr>
          <a:lstStyle>
            <a:lvl1pPr algn="ctr">
              <a:defRPr sz="3800" b="1" i="0" baseline="0">
                <a:solidFill>
                  <a:srgbClr val="3766BC"/>
                </a:solidFill>
                <a:latin typeface="Helvetica Neue Condensed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105059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37BA7D-B68D-4CAB-B007-9C48419216CD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7474A3-2782-4698-B0C3-200C78EED7D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54330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9FC19-6F6B-40BB-A551-5B23405E1A22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8DB88A-3BFC-43D6-A0B9-1F9382ED257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042760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08C940-C326-4E22-A072-F58D9986B6CC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C6C458-612D-410B-A23A-38C22B1AD289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25558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B050E1-B9F5-47B8-8A5F-7ADCF818B579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8573AA-BCB7-4BEE-8B0C-22CEC8BA279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463767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56B03A-8A4D-4B18-85EA-C920101115C2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1E2BBD-6DFD-4051-B524-3C412915A2B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185609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3BF81C-7F74-4E4D-BD97-843E430D1755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981CFFC-F819-4CCF-95AB-0B72F07DC821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2913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AB519A-78B7-4C0F-8A15-E9B5323AC18E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AA1434-A6A6-46B9-BAF2-FED71B7A5BEC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080850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6E29B-72B0-4DFE-BAF8-4FA4CD0AE990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F52ED4-BC79-47BF-8A23-39D94FF7F8D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290217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3273E4-1673-4F49-A000-75434E831798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2C659B-36D2-41BC-8F83-C5BFD5B8992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916826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297C10-F4CF-4AAF-9394-2137F383A334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110FCE6-E227-4E91-84F8-5EF6FA89DEE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2762175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66095-A1A3-4C98-A61E-8857A55537CF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A75FD8-31B5-4DD0-A600-3D54C457EDB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36197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7" name="Title Placeholder 8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Franklin Gothic Medium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 smtClean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fld id="{BE4AE11F-9285-4F6F-A6B2-1A6388682792}" type="datetimeFigureOut">
              <a:rPr lang="en-US" altLang="en-US"/>
              <a:pPr>
                <a:defRPr/>
              </a:pPr>
              <a:t>9/26/25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 smtClean="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A8AA81F6-E4F9-4273-BDEA-24C02A580AF1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 kern="1200">
          <a:solidFill>
            <a:srgbClr val="3766BC"/>
          </a:solidFill>
          <a:latin typeface="Helvetica Neue Condensed" charset="0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>
          <a:solidFill>
            <a:srgbClr val="3766BC"/>
          </a:solidFill>
          <a:latin typeface="Helvetica Neue Condensed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>
          <a:solidFill>
            <a:srgbClr val="3766BC"/>
          </a:solidFill>
          <a:latin typeface="Helvetica Neue Condensed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>
          <a:solidFill>
            <a:srgbClr val="3766BC"/>
          </a:solidFill>
          <a:latin typeface="Helvetica Neue Condensed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800">
          <a:solidFill>
            <a:srgbClr val="3766BC"/>
          </a:solidFill>
          <a:latin typeface="Helvetica Neue Condensed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Helvetica Bold" charset="0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Helvetica Bold" charset="0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Helvetica Bold" charset="0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 Bold" charset="0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Helvetica Bold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gangtalife.tistory.com/entry/%EC%9D%B8%EB%B0%94%EB%94%94%EC%B2%B4%EC%84%B1%EB%B6%84-%EB%B6%84%EC%84%9D%EA%B8%B0-%EC%B8%A1%EC%A0%95-%EC%9B%90%EB%A6%AC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bodyraw-francolaroccapersonaltrainer.blogspot.com/2017/09/percentuale-di-grasso-corporeo-ideale.html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darksayings.blogspot.com/2019/02/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nobaproject.com/modules/social-neuroscience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wave.cl/link.cgi/Medwave/PuestaDia/Congresos/3986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Rectangle 6152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155" name="Group 6154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6156" name="Freeform: Shape 6155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57" name="Freeform: Shape 6156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58" name="Freeform: Shape 6157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59" name="Freeform: Shape 6158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60" name="Freeform: Shape 6159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  <p:sp>
          <p:nvSpPr>
            <p:cNvPr id="6161" name="Freeform: Shape 6160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162" name="Freeform: Shape 6161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eaLnBrk="1" hangingPunct="1"/>
            <a:r>
              <a:rPr lang="en-US" altLang="en-US" sz="5200" kern="1200" cap="none">
                <a:solidFill>
                  <a:schemeClr val="tx2"/>
                </a:solidFill>
                <a:latin typeface="+mj-lt"/>
                <a:ea typeface="+mj-ea"/>
                <a:cs typeface="+mj-cs"/>
              </a:rPr>
              <a:t>Body Composition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8EB866-65AB-2474-AA86-EC60D539D8F1}"/>
              </a:ext>
            </a:extLst>
          </p:cNvPr>
          <p:cNvSpPr txBox="1"/>
          <p:nvPr/>
        </p:nvSpPr>
        <p:spPr>
          <a:xfrm>
            <a:off x="3215729" y="4165152"/>
            <a:ext cx="5760846" cy="68207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algn="ctr" eaLnBrk="1" hangingPunct="1">
              <a:lnSpc>
                <a:spcPct val="90000"/>
              </a:lnSpc>
              <a:spcBef>
                <a:spcPts val="1000"/>
              </a:spcBef>
            </a:pPr>
            <a:r>
              <a:rPr lang="en-US" sz="20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Based on Ch14 of Jeukendrup &amp; Gleeson (2025)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 eaLnBrk="1" hangingPunct="1"/>
            <a:r>
              <a:rPr lang="en-US" altLang="en-US" sz="3200" dirty="0">
                <a:solidFill>
                  <a:srgbClr val="003366"/>
                </a:solidFill>
                <a:latin typeface="Calibri"/>
              </a:rPr>
              <a:t>Body Composition and Sports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838200" y="1808163"/>
            <a:ext cx="10515600" cy="4168775"/>
          </a:xfrm>
        </p:spPr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  <a:cs typeface="Helvetica"/>
              </a:rPr>
              <a:t>Body weight and body composition are important determinants of performance in many sports, and also of health.</a:t>
            </a:r>
            <a:endParaRPr lang="en-US" b="0" dirty="0">
              <a:cs typeface="Helvetica"/>
            </a:endParaRP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  <a:cs typeface="Helvetica"/>
              </a:rPr>
              <a:t>Some athletes try to achieve weight loss, and others try to achieve weight gain.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  <a:cs typeface="Helvetica"/>
              </a:rPr>
              <a:t>In some sports, reducing body fat is important, whereas in other sports, increasing lean body mass is important.</a:t>
            </a:r>
          </a:p>
          <a:p>
            <a:pPr algn="l"/>
            <a:endParaRPr lang="en-US" dirty="0">
              <a:cs typeface="Helvetica"/>
            </a:endParaRPr>
          </a:p>
          <a:p>
            <a:pPr marL="0" indent="0" algn="l">
              <a:buNone/>
            </a:pPr>
            <a:endParaRPr lang="en-GB" dirty="0">
              <a:cs typeface="Helvetica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3CBD09-88E7-5AAD-B224-7A7B90CA0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Body composition goals – the 3 M's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1A92DF-C7A2-8099-EFDE-AC10405568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  <a:cs typeface="Helvetica"/>
              </a:rPr>
              <a:t>Does your athlete need to:</a:t>
            </a:r>
          </a:p>
          <a:p>
            <a:pPr lvl="1" algn="l">
              <a:buFont typeface="Courier New" panose="020B0604020202020204" pitchFamily="34" charset="0"/>
              <a:buChar char="o"/>
            </a:pPr>
            <a:r>
              <a:rPr lang="en-GB" sz="2400" b="0" dirty="0">
                <a:solidFill>
                  <a:srgbClr val="003366"/>
                </a:solidFill>
                <a:latin typeface="Calibri"/>
                <a:cs typeface="Helvetica"/>
              </a:rPr>
              <a:t>Minimise</a:t>
            </a:r>
          </a:p>
          <a:p>
            <a:pPr lvl="1" algn="l">
              <a:buFont typeface="Courier New" panose="020B0604020202020204" pitchFamily="34" charset="0"/>
              <a:buChar char="o"/>
            </a:pPr>
            <a:r>
              <a:rPr lang="en-GB" sz="2400" b="0" dirty="0">
                <a:solidFill>
                  <a:srgbClr val="003366"/>
                </a:solidFill>
                <a:latin typeface="Calibri"/>
                <a:cs typeface="Helvetica"/>
              </a:rPr>
              <a:t>Maintain</a:t>
            </a:r>
          </a:p>
          <a:p>
            <a:pPr lvl="1" algn="l">
              <a:buFont typeface="Courier New" panose="020B0604020202020204" pitchFamily="34" charset="0"/>
              <a:buChar char="o"/>
            </a:pPr>
            <a:r>
              <a:rPr lang="en-GB" sz="2400" b="0" dirty="0">
                <a:solidFill>
                  <a:srgbClr val="003366"/>
                </a:solidFill>
                <a:latin typeface="Calibri"/>
                <a:cs typeface="Helvetica"/>
              </a:rPr>
              <a:t>Maximise</a:t>
            </a:r>
          </a:p>
        </p:txBody>
      </p:sp>
    </p:spTree>
    <p:extLst>
      <p:ext uri="{BB962C8B-B14F-4D97-AF65-F5344CB8AC3E}">
        <p14:creationId xmlns:p14="http://schemas.microsoft.com/office/powerpoint/2010/main" val="40135131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217BB85B-44B2-4D56-A6F2-ED872BF5C2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2897436"/>
              </p:ext>
            </p:extLst>
          </p:nvPr>
        </p:nvGraphicFramePr>
        <p:xfrm>
          <a:off x="1001486" y="1915886"/>
          <a:ext cx="9158514" cy="2929086"/>
        </p:xfrm>
        <a:graphic>
          <a:graphicData uri="http://schemas.openxmlformats.org/drawingml/2006/table">
            <a:tbl>
              <a:tblPr firstRow="1">
                <a:tableStyleId>{F5AB1C69-6EDB-4FF4-983F-18BD219EF322}</a:tableStyleId>
              </a:tblPr>
              <a:tblGrid>
                <a:gridCol w="3052838">
                  <a:extLst>
                    <a:ext uri="{9D8B030D-6E8A-4147-A177-3AD203B41FA5}">
                      <a16:colId xmlns:a16="http://schemas.microsoft.com/office/drawing/2014/main" val="4080820100"/>
                    </a:ext>
                  </a:extLst>
                </a:gridCol>
                <a:gridCol w="3052838">
                  <a:extLst>
                    <a:ext uri="{9D8B030D-6E8A-4147-A177-3AD203B41FA5}">
                      <a16:colId xmlns:a16="http://schemas.microsoft.com/office/drawing/2014/main" val="2246841482"/>
                    </a:ext>
                  </a:extLst>
                </a:gridCol>
                <a:gridCol w="3052838">
                  <a:extLst>
                    <a:ext uri="{9D8B030D-6E8A-4147-A177-3AD203B41FA5}">
                      <a16:colId xmlns:a16="http://schemas.microsoft.com/office/drawing/2014/main" val="2819541665"/>
                    </a:ext>
                  </a:extLst>
                </a:gridCol>
              </a:tblGrid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Men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Women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Rating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066365949"/>
                  </a:ext>
                </a:extLst>
              </a:tr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5-10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8-15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Athletic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89044596"/>
                  </a:ext>
                </a:extLst>
              </a:tr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11-14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16-23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Good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2323895"/>
                  </a:ext>
                </a:extLst>
              </a:tr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15-20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24-30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Acceptable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3589488"/>
                  </a:ext>
                </a:extLst>
              </a:tr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21-24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31-36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Overweight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6816992"/>
                  </a:ext>
                </a:extLst>
              </a:tr>
              <a:tr h="488181"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&gt;24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&gt;36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Obese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41095845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DAB12AFB-D235-4B19-A034-04A4FE958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399" y="288834"/>
            <a:ext cx="8229600" cy="914400"/>
          </a:xfrm>
        </p:spPr>
        <p:txBody>
          <a:bodyPr/>
          <a:lstStyle/>
          <a:p>
            <a:pPr algn="ctr"/>
            <a:r>
              <a:rPr lang="en-US" altLang="en-US" sz="3600" dirty="0">
                <a:solidFill>
                  <a:srgbClr val="003366"/>
                </a:solidFill>
                <a:latin typeface="Calibri"/>
                <a:ea typeface="ＭＳ Ｐゴシック" panose="020B0600070205080204" pitchFamily="34" charset="-128"/>
              </a:rPr>
              <a:t>Body-Fat Percentages for Men and Women and Their Classification</a:t>
            </a:r>
            <a:endParaRPr lang="en-US" altLang="en-US" sz="3600" dirty="0">
              <a:solidFill>
                <a:srgbClr val="FF0000"/>
              </a:solidFill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948175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3">
            <a:extLst>
              <a:ext uri="{FF2B5EF4-FFF2-40B4-BE49-F238E27FC236}">
                <a16:creationId xmlns:a16="http://schemas.microsoft.com/office/drawing/2014/main" id="{C9B1EAC4-DB4F-4F97-8DD2-14671B0F7A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9843909"/>
              </p:ext>
            </p:extLst>
          </p:nvPr>
        </p:nvGraphicFramePr>
        <p:xfrm>
          <a:off x="613995" y="1699722"/>
          <a:ext cx="10964010" cy="3708400"/>
        </p:xfrm>
        <a:graphic>
          <a:graphicData uri="http://schemas.openxmlformats.org/drawingml/2006/table">
            <a:tbl>
              <a:tblPr firstRow="1">
                <a:tableStyleId>{F5AB1C69-6EDB-4FF4-983F-18BD219EF322}</a:tableStyleId>
              </a:tblPr>
              <a:tblGrid>
                <a:gridCol w="2470638">
                  <a:extLst>
                    <a:ext uri="{9D8B030D-6E8A-4147-A177-3AD203B41FA5}">
                      <a16:colId xmlns:a16="http://schemas.microsoft.com/office/drawing/2014/main" val="3583906784"/>
                    </a:ext>
                  </a:extLst>
                </a:gridCol>
                <a:gridCol w="1184032">
                  <a:extLst>
                    <a:ext uri="{9D8B030D-6E8A-4147-A177-3AD203B41FA5}">
                      <a16:colId xmlns:a16="http://schemas.microsoft.com/office/drawing/2014/main" val="3137023845"/>
                    </a:ext>
                  </a:extLst>
                </a:gridCol>
                <a:gridCol w="1365738">
                  <a:extLst>
                    <a:ext uri="{9D8B030D-6E8A-4147-A177-3AD203B41FA5}">
                      <a16:colId xmlns:a16="http://schemas.microsoft.com/office/drawing/2014/main" val="3509788292"/>
                    </a:ext>
                  </a:extLst>
                </a:gridCol>
                <a:gridCol w="2288932">
                  <a:extLst>
                    <a:ext uri="{9D8B030D-6E8A-4147-A177-3AD203B41FA5}">
                      <a16:colId xmlns:a16="http://schemas.microsoft.com/office/drawing/2014/main" val="2430240726"/>
                    </a:ext>
                  </a:extLst>
                </a:gridCol>
                <a:gridCol w="1827335">
                  <a:extLst>
                    <a:ext uri="{9D8B030D-6E8A-4147-A177-3AD203B41FA5}">
                      <a16:colId xmlns:a16="http://schemas.microsoft.com/office/drawing/2014/main" val="1212243166"/>
                    </a:ext>
                  </a:extLst>
                </a:gridCol>
                <a:gridCol w="1827335">
                  <a:extLst>
                    <a:ext uri="{9D8B030D-6E8A-4147-A177-3AD203B41FA5}">
                      <a16:colId xmlns:a16="http://schemas.microsoft.com/office/drawing/2014/main" val="22067264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Sport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Male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Female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Sport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Male</a:t>
                      </a: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Helvetica" panose="020B0604020202020204" pitchFamily="34" charset="0"/>
                          <a:cs typeface="Helvetica" panose="020B0604020202020204" pitchFamily="34" charset="0"/>
                        </a:rPr>
                        <a:t>Female</a:t>
                      </a: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9312021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Basketball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6-12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20-27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Rowing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6-14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12-18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90830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Bodybuilding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5-8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10-15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Shot put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16-20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20-28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08381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Cycling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5-15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15-20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Skiing (cross-country)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7-12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16-22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940855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Football</a:t>
                      </a:r>
                      <a:endParaRPr lang="en-US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7-15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13-20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Sprinting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8-10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12-20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591676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Gymnastics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5-12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10-16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Swimming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9-12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14-24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79754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High and long jumping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7-12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10-18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Tennis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12-16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16-24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51424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Ice and field hockey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8-15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12-18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Triathlon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5-12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10-15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0062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Marathon running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5-11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10-15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Volleyball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11-14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16-25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801235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Racquetball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8-13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15-22</a:t>
                      </a:r>
                      <a:endParaRPr lang="en-US">
                        <a:latin typeface="Helvetica"/>
                        <a:cs typeface="Helvetica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Weightlifting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9-16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 data</a:t>
                      </a:r>
                      <a:endParaRPr lang="en-US" dirty="0">
                        <a:latin typeface="Helvetica" panose="020B0604020202020204" pitchFamily="34" charset="0"/>
                        <a:cs typeface="Helvetica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8117416"/>
                  </a:ext>
                </a:extLst>
              </a:tr>
            </a:tbl>
          </a:graphicData>
        </a:graphic>
      </p:graphicFrame>
      <p:sp>
        <p:nvSpPr>
          <p:cNvPr id="6" name="Title 1">
            <a:extLst>
              <a:ext uri="{FF2B5EF4-FFF2-40B4-BE49-F238E27FC236}">
                <a16:creationId xmlns:a16="http://schemas.microsoft.com/office/drawing/2014/main" id="{66A43532-9E87-4348-AAAC-2D4640ED1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US" altLang="en-US" sz="3200" dirty="0">
                <a:solidFill>
                  <a:srgbClr val="003366"/>
                </a:solidFill>
                <a:latin typeface="Calibri"/>
                <a:ea typeface="ＭＳ Ｐゴシック"/>
              </a:rPr>
              <a:t> Body-Fat Percentages for Athletes</a:t>
            </a:r>
            <a:endParaRPr lang="en-US" altLang="en-US" sz="2600" dirty="0">
              <a:solidFill>
                <a:srgbClr val="FF0000"/>
              </a:solidFill>
              <a:latin typeface="Helvetica Neue Condensed"/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256642369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Uses of Body Composition Measurements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To monitor the effectiveness of a training program or dietary regimen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To estimate optimal body weight or competition weight in weight-category sports, such as boxing, lightweight rowing, and wrestling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To screen and monitor health status of athletes to prevent disorders associated with extremely low levels of body fat </a:t>
            </a:r>
            <a:endParaRPr lang="en-GB" b="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872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Two-, Three-, and Four-Component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Body mass = FFM + FM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Body mass = TBW + FFDM + FM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Body mass = TBW + BM + FM + residual</a:t>
            </a:r>
          </a:p>
          <a:p>
            <a:pPr marL="0" indent="0" algn="l">
              <a:buNone/>
            </a:pPr>
            <a:endParaRPr lang="en-US" b="0" dirty="0"/>
          </a:p>
          <a:p>
            <a:pPr marL="0" indent="0" algn="l">
              <a:buNone/>
            </a:pPr>
            <a:r>
              <a:rPr lang="en-US" sz="2400" dirty="0">
                <a:solidFill>
                  <a:srgbClr val="003366"/>
                </a:solidFill>
                <a:latin typeface="Calibri"/>
              </a:rPr>
              <a:t>FFM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= fat-free mass (or lean body mass), which includes water, protein, mineral (bone and soft tissue), and glycogen</a:t>
            </a:r>
          </a:p>
          <a:p>
            <a:pPr marL="0" indent="0" algn="l">
              <a:buNone/>
            </a:pPr>
            <a:r>
              <a:rPr lang="en-US" sz="2400" dirty="0">
                <a:solidFill>
                  <a:srgbClr val="003366"/>
                </a:solidFill>
                <a:latin typeface="Calibri"/>
              </a:rPr>
              <a:t>FFDM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= fat-free dry mass; </a:t>
            </a:r>
            <a:r>
              <a:rPr lang="en-US" sz="2400" dirty="0">
                <a:solidFill>
                  <a:srgbClr val="003366"/>
                </a:solidFill>
                <a:latin typeface="Calibri"/>
              </a:rPr>
              <a:t>TBW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= total body water; </a:t>
            </a:r>
          </a:p>
          <a:p>
            <a:pPr marL="0" indent="0" algn="l">
              <a:buNone/>
            </a:pPr>
            <a:r>
              <a:rPr lang="en-US" sz="2400" dirty="0">
                <a:solidFill>
                  <a:srgbClr val="003366"/>
                </a:solidFill>
                <a:latin typeface="Calibri"/>
              </a:rPr>
              <a:t>FM 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= fat mass; </a:t>
            </a:r>
            <a:r>
              <a:rPr lang="en-US" sz="2400" dirty="0">
                <a:solidFill>
                  <a:srgbClr val="003366"/>
                </a:solidFill>
                <a:latin typeface="Calibri"/>
              </a:rPr>
              <a:t>BM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= bone mineral; residual = FFDM – BM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21859406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E1F58-BA25-A918-E3DD-4C73047872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diagram of a person's body&#10;&#10;Description automatically generated">
            <a:extLst>
              <a:ext uri="{FF2B5EF4-FFF2-40B4-BE49-F238E27FC236}">
                <a16:creationId xmlns:a16="http://schemas.microsoft.com/office/drawing/2014/main" id="{D9976E67-AC7E-70CF-B04C-A21DB84BA6A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054642" y="785479"/>
            <a:ext cx="7828992" cy="5446255"/>
          </a:xfrm>
        </p:spPr>
      </p:pic>
    </p:spTree>
    <p:extLst>
      <p:ext uri="{BB962C8B-B14F-4D97-AF65-F5344CB8AC3E}">
        <p14:creationId xmlns:p14="http://schemas.microsoft.com/office/powerpoint/2010/main" val="33842720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1AA4D-C032-89B1-9C3D-8F1C2CDA4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Methods of Estimating Body Composition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3A87DF-886E-34D1-3838-7DF4B7BB6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Body mass index (BMI)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Waist circumference or waist-to-hip ratio (WHR)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Densitometry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Skinfold thickness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Bioelectrical impedance (BI)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Dual-energy X-ray absorptiometry (DXA)</a:t>
            </a:r>
          </a:p>
          <a:p>
            <a:pPr marL="0" indent="0" algn="l">
              <a:buNone/>
            </a:pPr>
            <a:endParaRPr lang="en-US" sz="1400" b="0" i="1" dirty="0"/>
          </a:p>
          <a:p>
            <a:pPr marL="0" indent="0" algn="l">
              <a:buNone/>
            </a:pPr>
            <a:endParaRPr lang="en-US" sz="1400" b="0" i="1" dirty="0"/>
          </a:p>
          <a:p>
            <a:pPr marL="0" indent="0" algn="l">
              <a:buNone/>
            </a:pPr>
            <a:endParaRPr lang="en-US" sz="1400" b="0" i="1" dirty="0"/>
          </a:p>
          <a:p>
            <a:pPr marL="0" indent="0" algn="l">
              <a:buNone/>
            </a:pPr>
            <a:r>
              <a:rPr lang="en-US" sz="2400" b="0" i="1" dirty="0">
                <a:solidFill>
                  <a:srgbClr val="003366"/>
                </a:solidFill>
                <a:latin typeface="Calibri"/>
              </a:rPr>
              <a:t>(continued)</a:t>
            </a:r>
            <a:endParaRPr lang="en-GB" sz="1400" b="0" i="1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28860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C7F83-1C72-7D1A-EA3A-10887EEE9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Methods of Estimating Body Composition </a:t>
            </a:r>
            <a:r>
              <a:rPr lang="en-GB" sz="2400" i="1" dirty="0">
                <a:solidFill>
                  <a:srgbClr val="003366"/>
                </a:solidFill>
                <a:latin typeface="Calibri"/>
              </a:rPr>
              <a:t>(continued)</a:t>
            </a:r>
            <a:endParaRPr lang="en-US" sz="2400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1EDE4-774E-FD5F-0BD6-CAED9B5789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Computed tomography (CT)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Magnetic resonance imaging (MRI)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Air displacement plethysmography (e.g., Bod Pod)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techniques differ in terms of costs, practicality, and accuracy. Each has advantages and disadvantages.</a:t>
            </a:r>
            <a:endParaRPr lang="en-GB" sz="2800" b="0" dirty="0"/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3104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Body Mass Index Classifications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Body mass index (BMI) = body mass in kg × (height in m)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2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&lt;18.5 Underweight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18.5-24.9 Normal weight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25.0-29.9 Overweight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30.0-34.9 Obesity class I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35.0-39.9 Obesity class II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&gt;40.0 Obesity class III (extreme obesity)</a:t>
            </a:r>
            <a:endParaRPr lang="en-GB" b="0" dirty="0"/>
          </a:p>
          <a:p>
            <a:pPr marL="0" indent="0" algn="l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129220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8EFED-C56B-6B4F-76C9-DF69C399EF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graph with a number of numbers&#10;&#10;Description automatically generated with medium confidence">
            <a:extLst>
              <a:ext uri="{FF2B5EF4-FFF2-40B4-BE49-F238E27FC236}">
                <a16:creationId xmlns:a16="http://schemas.microsoft.com/office/drawing/2014/main" id="{438C5B41-8BDF-5281-8F49-D3B6A82FB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257800" y="641100"/>
            <a:ext cx="4630143" cy="5682252"/>
          </a:xfrm>
        </p:spPr>
      </p:pic>
    </p:spTree>
    <p:extLst>
      <p:ext uri="{BB962C8B-B14F-4D97-AF65-F5344CB8AC3E}">
        <p14:creationId xmlns:p14="http://schemas.microsoft.com/office/powerpoint/2010/main" val="847540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The Problem With BMI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  <a:cs typeface="Helvetica"/>
              </a:rPr>
              <a:t>Even when using BMI rather than just body weight, a lean bodybuilder 1.8 m tall and weighing 100 kg would be classified as overweight or even obese because the equation does not take into account body composition: BMI = 100/(1.80)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  <a:cs typeface="Helvetica"/>
              </a:rPr>
              <a:t>2</a:t>
            </a:r>
            <a:r>
              <a:rPr lang="en-US" sz="2400" b="0" dirty="0">
                <a:solidFill>
                  <a:srgbClr val="003366"/>
                </a:solidFill>
                <a:latin typeface="Calibri"/>
                <a:cs typeface="Helvetica"/>
              </a:rPr>
              <a:t> = 30.9</a:t>
            </a:r>
          </a:p>
          <a:p>
            <a:pPr marL="0" indent="0" algn="l">
              <a:buNone/>
            </a:pPr>
            <a:endParaRPr lang="en-US" dirty="0">
              <a:cs typeface="Helvetica"/>
            </a:endParaRPr>
          </a:p>
        </p:txBody>
      </p:sp>
    </p:spTree>
    <p:extLst>
      <p:ext uri="{BB962C8B-B14F-4D97-AF65-F5344CB8AC3E}">
        <p14:creationId xmlns:p14="http://schemas.microsoft.com/office/powerpoint/2010/main" val="16366529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E5404-E88F-2067-71BA-E73BE6B3D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person standing on scales&#10;&#10;Description automatically generated">
            <a:extLst>
              <a:ext uri="{FF2B5EF4-FFF2-40B4-BE49-F238E27FC236}">
                <a16:creationId xmlns:a16="http://schemas.microsoft.com/office/drawing/2014/main" id="{2E23E83C-3E90-763E-4700-114C80014B8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71211" y="713290"/>
            <a:ext cx="5389217" cy="5483765"/>
          </a:xfrm>
        </p:spPr>
      </p:pic>
    </p:spTree>
    <p:extLst>
      <p:ext uri="{BB962C8B-B14F-4D97-AF65-F5344CB8AC3E}">
        <p14:creationId xmlns:p14="http://schemas.microsoft.com/office/powerpoint/2010/main" val="123915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Waist-to-Hip Ratio (WHR)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WHR measurement gives an index of body-fat distribution.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Because it gives an indication of the body fat distributed around the torso, it can be used to help determine obesity.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distribution of fat is evaluated by dividing waist size by hip size: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A person with a 75 cm waist and 100 cm hips has a WHR of 0.75.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A person with an 82 cm waist and 78 cm hips has a WHR of 1.05. 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higher the WHR is (&gt;0.80 for females and &gt;0.91 for males), the higher is the risk of heart disease and other obesity-related disorders. 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199693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95D220-323C-3EF4-FF14-73B4422BC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person wearing a green underwear&#10;&#10;Description automatically generated">
            <a:extLst>
              <a:ext uri="{FF2B5EF4-FFF2-40B4-BE49-F238E27FC236}">
                <a16:creationId xmlns:a16="http://schemas.microsoft.com/office/drawing/2014/main" id="{A1A36AD5-A1EF-1AA8-7914-C39F16C689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78094" y="1808163"/>
            <a:ext cx="2835812" cy="4168775"/>
          </a:xfrm>
        </p:spPr>
      </p:pic>
    </p:spTree>
    <p:extLst>
      <p:ext uri="{BB962C8B-B14F-4D97-AF65-F5344CB8AC3E}">
        <p14:creationId xmlns:p14="http://schemas.microsoft.com/office/powerpoint/2010/main" val="20092134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Densitometry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Several techniques of densitometry have been developed: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Carbohydrate (typically &lt;1% of body mass)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Minerals (~4%) and fat (~15%) 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Protein (~20%) and water (~60%)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Each of these components has a different density: 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Bone density = 1.3 to 1.4 g/cm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3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Fat density = 0.9 g/cm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3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Fat-free (lean) tissue density = 1.1 g/cm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3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A lower total-body density value represents a higher fat mass.</a:t>
            </a: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38910778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7F1853-85B1-6E52-7539-3A597F718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person in a swing&#10;&#10;Description automatically generated">
            <a:extLst>
              <a:ext uri="{FF2B5EF4-FFF2-40B4-BE49-F238E27FC236}">
                <a16:creationId xmlns:a16="http://schemas.microsoft.com/office/drawing/2014/main" id="{4C11F2CD-7923-1150-2EBC-0B0530291B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089358" y="665163"/>
            <a:ext cx="2501606" cy="5609928"/>
          </a:xfrm>
        </p:spPr>
      </p:pic>
    </p:spTree>
    <p:extLst>
      <p:ext uri="{BB962C8B-B14F-4D97-AF65-F5344CB8AC3E}">
        <p14:creationId xmlns:p14="http://schemas.microsoft.com/office/powerpoint/2010/main" val="65455619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From Body Density to Percentage Body Fat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Siri (1956) developed a method to estimate the percentage body fat from measurements of body density. The method assumes a density of 0.90 g/cm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3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for the density of fat and 1.10 g/cm</a:t>
            </a:r>
            <a:r>
              <a:rPr lang="en-US" sz="2400" b="0" baseline="30000" dirty="0">
                <a:solidFill>
                  <a:srgbClr val="003366"/>
                </a:solidFill>
                <a:latin typeface="Calibri"/>
              </a:rPr>
              <a:t>3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 for the density of fat-free tissues. </a:t>
            </a:r>
          </a:p>
          <a:p>
            <a:pPr marL="0" indent="0" algn="l">
              <a:buNone/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		% body fat = (495 / body density) – 450</a:t>
            </a:r>
            <a:endParaRPr lang="en-GB" sz="2800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In very muscular persons, the Siri equation will overestimate body fat and underestimate fat-free mass. A slightly modified equation may give more accurate results for this population.</a:t>
            </a:r>
          </a:p>
          <a:p>
            <a:pPr marL="0" indent="0" algn="l">
              <a:buNone/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		% body fat = (521 / body density) – 478</a:t>
            </a:r>
            <a:endParaRPr lang="en-GB" b="0" dirty="0"/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39336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person measuring a person's back&#10;&#10;Description automatically generated">
            <a:extLst>
              <a:ext uri="{FF2B5EF4-FFF2-40B4-BE49-F238E27FC236}">
                <a16:creationId xmlns:a16="http://schemas.microsoft.com/office/drawing/2014/main" id="{BFE0DD28-9A89-FBF4-CDB9-3E752E01DF9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32623" y="1841500"/>
            <a:ext cx="4392754" cy="4135438"/>
          </a:xfrm>
        </p:spPr>
      </p:pic>
      <p:pic>
        <p:nvPicPr>
          <p:cNvPr id="8" name="Content Placeholder 7" descr="A person measuring a person's waist&#10;&#10;Description automatically generated">
            <a:extLst>
              <a:ext uri="{FF2B5EF4-FFF2-40B4-BE49-F238E27FC236}">
                <a16:creationId xmlns:a16="http://schemas.microsoft.com/office/drawing/2014/main" id="{FC18FA95-5CB2-92B3-E3E1-4C64C3E762E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511484" y="1841500"/>
            <a:ext cx="4503032" cy="4135438"/>
          </a:xfr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C6911CAF-27C6-F564-BAEA-1AA53053E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>
            <a:noAutofit/>
          </a:bodyPr>
          <a:lstStyle/>
          <a:p>
            <a:pPr algn="ctr"/>
            <a:r>
              <a:rPr lang="en-US" sz="3200" dirty="0">
                <a:solidFill>
                  <a:srgbClr val="003366"/>
                </a:solidFill>
                <a:latin typeface="Calibri"/>
              </a:rPr>
              <a:t>Skinfold measurements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5961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D6830-B73C-5926-6C99-744F008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person in underwear with the names of the same person&#10;&#10;Description automatically generated with medium confidence">
            <a:extLst>
              <a:ext uri="{FF2B5EF4-FFF2-40B4-BE49-F238E27FC236}">
                <a16:creationId xmlns:a16="http://schemas.microsoft.com/office/drawing/2014/main" id="{34D96C6E-8178-8414-A351-4F594C7577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656222" y="642506"/>
            <a:ext cx="4010630" cy="5572988"/>
          </a:xfrm>
        </p:spPr>
      </p:pic>
    </p:spTree>
    <p:extLst>
      <p:ext uri="{BB962C8B-B14F-4D97-AF65-F5344CB8AC3E}">
        <p14:creationId xmlns:p14="http://schemas.microsoft.com/office/powerpoint/2010/main" val="1738012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Limitations of Skinfold Measurements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The equations are based on a very specific population, and extrapolating this to another population such as athletes can be problematic. 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In general, estimating percentage body fat for populations other than the population the equations were based on is likely to result in large errors. 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Skinfold measurements, when properly taken, correlate highly (</a:t>
            </a:r>
            <a:r>
              <a:rPr lang="en-GB" sz="2400" b="0" i="1" dirty="0">
                <a:solidFill>
                  <a:srgbClr val="003366"/>
                </a:solidFill>
                <a:latin typeface="Calibri"/>
              </a:rPr>
              <a:t>r</a:t>
            </a:r>
            <a:r>
              <a:rPr lang="en-GB" sz="2400" b="0" dirty="0">
                <a:solidFill>
                  <a:srgbClr val="003366"/>
                </a:solidFill>
                <a:latin typeface="Calibri"/>
              </a:rPr>
              <a:t> = 0.83-0.89) with hydrostatic weighing.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Sport scientists therefore often stay with the skinfold thickness measurement and don’t convert it to % body fat. </a:t>
            </a:r>
          </a:p>
        </p:txBody>
      </p:sp>
    </p:spTree>
    <p:extLst>
      <p:ext uri="{BB962C8B-B14F-4D97-AF65-F5344CB8AC3E}">
        <p14:creationId xmlns:p14="http://schemas.microsoft.com/office/powerpoint/2010/main" val="19155035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Bioelectrical Impedance Analysis (BIA)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51802"/>
            <a:ext cx="7848600" cy="4168338"/>
          </a:xfrm>
        </p:spPr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BIA is based on the principle that different tissues and substances have different impedance (resistance) to an electrical current.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For example, impedance or conductivity is quite different for fat tissue and water.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Electrodes are placed on different parts of the body, often the hand and foot, and a small, safe current is applied to one of those electrodes and is measured at the other one.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lower the resistance, the higher is the total body-water content.</a:t>
            </a:r>
            <a:endParaRPr lang="en-GB" b="0" dirty="0"/>
          </a:p>
        </p:txBody>
      </p:sp>
      <p:pic>
        <p:nvPicPr>
          <p:cNvPr id="5" name="Picture 4" descr="A white and grey scale&#10;&#10;AI-generated content may be incorrect.">
            <a:extLst>
              <a:ext uri="{FF2B5EF4-FFF2-40B4-BE49-F238E27FC236}">
                <a16:creationId xmlns:a16="http://schemas.microsoft.com/office/drawing/2014/main" id="{A471FA69-469B-4FAB-DC67-3AD8CBADCC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11607" y="1896382"/>
            <a:ext cx="1774610" cy="3065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195981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Dual-Energy X-Ray Absorptiometry (DXA)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369568"/>
            <a:ext cx="10515600" cy="3214112"/>
          </a:xfrm>
        </p:spPr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clinical standard for measuring bone density.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principle is based on absorption of low-energy X-rays.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short duration of exposure gives only a minimal radiation dose.</a:t>
            </a:r>
            <a:endParaRPr lang="en-GB" b="0" dirty="0"/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During the measurement, the subject lies supine on a table. A source and detector probe pass across the body at a relatively low speed (about 60 cm/min; a whole-body scan may take 6-15 minutes). </a:t>
            </a:r>
            <a:endParaRPr lang="en-US" sz="1400" b="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buNone/>
            </a:pPr>
            <a:r>
              <a:rPr lang="en-US" sz="2400" b="0" i="1" dirty="0">
                <a:solidFill>
                  <a:srgbClr val="003366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(continued)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marL="0" indent="0" algn="l">
              <a:buNone/>
            </a:pPr>
            <a:endParaRPr lang="en-GB" dirty="0"/>
          </a:p>
        </p:txBody>
      </p:sp>
      <p:pic>
        <p:nvPicPr>
          <p:cNvPr id="5" name="Picture 4" descr="A person lying on a machine&#10;&#10;AI-generated content may be incorrect.">
            <a:extLst>
              <a:ext uri="{FF2B5EF4-FFF2-40B4-BE49-F238E27FC236}">
                <a16:creationId xmlns:a16="http://schemas.microsoft.com/office/drawing/2014/main" id="{C9D3AD1C-BD71-398B-3CA0-AECBC65F59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43400" y="1188720"/>
            <a:ext cx="4506686" cy="1975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0836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Dual-Energy X-Ray Absorptiometry (DXA) </a:t>
            </a:r>
            <a:r>
              <a:rPr lang="en-GB" sz="2400" b="0" i="1" dirty="0">
                <a:solidFill>
                  <a:srgbClr val="003366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6046"/>
            <a:ext cx="10515600" cy="4168338"/>
          </a:xfrm>
        </p:spPr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loss of signal in various parts of the tissue is recorded.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measurement is performed at two intensities.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DXA instrument’s software can distinguish between: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Soft tissues and bone-mineral content</a:t>
            </a:r>
          </a:p>
          <a:p>
            <a:pPr lvl="1"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Fat-free mass and fat mass </a:t>
            </a:r>
          </a:p>
          <a:p>
            <a:pPr marL="228600" lvl="1" algn="l">
              <a:spcBef>
                <a:spcPts val="1000"/>
              </a:spcBef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The derivation of fat and fat-free soft tissue from DXA scans is based on the ratio of soft-tissue attenuation of the low-energy and high-energy photon beams as they pass through the body.</a:t>
            </a:r>
          </a:p>
          <a:p>
            <a:pPr marL="0" indent="0" algn="l">
              <a:buNone/>
            </a:pPr>
            <a:r>
              <a:rPr lang="en-US" sz="2400" b="0" i="1" dirty="0">
                <a:solidFill>
                  <a:srgbClr val="003366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(continued)</a:t>
            </a:r>
          </a:p>
          <a:p>
            <a:pPr marL="0" indent="0" algn="l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6590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Dual-Energy X-Ray Absorptiometry (DXA) </a:t>
            </a:r>
            <a:r>
              <a:rPr lang="en-GB" sz="2400" b="0" i="1" dirty="0">
                <a:solidFill>
                  <a:srgbClr val="003366"/>
                </a:solidFill>
                <a:latin typeface="Calibri" panose="020B0604020202020204" pitchFamily="34" charset="0"/>
                <a:cs typeface="Arial" panose="020B0604020202020204" pitchFamily="34" charset="0"/>
              </a:rPr>
              <a:t>(continued)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96046"/>
            <a:ext cx="10515600" cy="4168338"/>
          </a:xfrm>
        </p:spPr>
        <p:txBody>
          <a:bodyPr/>
          <a:lstStyle/>
          <a:p>
            <a:pPr marL="228600" lvl="1" algn="l">
              <a:spcBef>
                <a:spcPts val="1000"/>
              </a:spcBef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The DXA instrument can compute estimates of bone mineral, fat-free soft tissue, and fat-tissue content of the total body.</a:t>
            </a:r>
          </a:p>
          <a:p>
            <a:pPr marL="228600" lvl="1" algn="l">
              <a:spcBef>
                <a:spcPts val="1000"/>
              </a:spcBef>
            </a:pPr>
            <a:r>
              <a:rPr lang="en-US" sz="2400" b="0" dirty="0">
                <a:solidFill>
                  <a:srgbClr val="003366"/>
                </a:solidFill>
                <a:latin typeface="Calibri"/>
              </a:rPr>
              <a:t>It can also divide the body into anatomic segments: arms, legs, trunk, and head</a:t>
            </a:r>
            <a:r>
              <a:rPr lang="en-US" sz="2400" dirty="0">
                <a:solidFill>
                  <a:srgbClr val="003366"/>
                </a:solidFill>
                <a:latin typeface="Calibri"/>
              </a:rPr>
              <a:t>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3941766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673795"/>
            <a:ext cx="6417129" cy="914400"/>
          </a:xfrm>
        </p:spPr>
        <p:txBody>
          <a:bodyPr/>
          <a:lstStyle/>
          <a:p>
            <a:br>
              <a:rPr lang="en-GB" dirty="0"/>
            </a:br>
            <a:r>
              <a:rPr lang="en-GB" sz="3200" dirty="0">
                <a:solidFill>
                  <a:srgbClr val="003366"/>
                </a:solidFill>
                <a:latin typeface="Calibri"/>
              </a:rPr>
              <a:t>Computed Tomography (CT)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868754"/>
            <a:ext cx="10515600" cy="4168338"/>
          </a:xfrm>
        </p:spPr>
        <p:txBody>
          <a:bodyPr/>
          <a:lstStyle/>
          <a:p>
            <a:pPr algn="l"/>
            <a:endParaRPr lang="en-GB" dirty="0"/>
          </a:p>
          <a:p>
            <a:pPr algn="l"/>
            <a:r>
              <a:rPr lang="en-GB" sz="2400" dirty="0">
                <a:solidFill>
                  <a:srgbClr val="003366"/>
                </a:solidFill>
                <a:latin typeface="Calibri"/>
              </a:rPr>
              <a:t>Computed tomography (CT) scans use ionizing radiation by an X-ray beam to create images of body segments. </a:t>
            </a:r>
          </a:p>
          <a:p>
            <a:pPr algn="l"/>
            <a:r>
              <a:rPr lang="en-GB" sz="2400" dirty="0">
                <a:solidFill>
                  <a:srgbClr val="003366"/>
                </a:solidFill>
                <a:latin typeface="Calibri"/>
              </a:rPr>
              <a:t>The CT scan produces qualitative and quantitative information about the total area of the tissue investigated and the thickness and volume of tissues within an organ.</a:t>
            </a:r>
          </a:p>
          <a:p>
            <a:pPr algn="l"/>
            <a:r>
              <a:rPr lang="en-GB" sz="2400" dirty="0">
                <a:solidFill>
                  <a:srgbClr val="003366"/>
                </a:solidFill>
                <a:latin typeface="Calibri"/>
              </a:rPr>
              <a:t>Fat surrounding a tissue as well as within a tissue can be measured.  </a:t>
            </a:r>
            <a:r>
              <a:rPr lang="en-US" sz="2400" dirty="0">
                <a:solidFill>
                  <a:srgbClr val="003366"/>
                </a:solidFill>
                <a:latin typeface="Calibri"/>
              </a:rPr>
              <a:t> </a:t>
            </a:r>
          </a:p>
          <a:p>
            <a:pPr algn="l"/>
            <a:endParaRPr lang="en-GB" dirty="0"/>
          </a:p>
        </p:txBody>
      </p:sp>
      <p:pic>
        <p:nvPicPr>
          <p:cNvPr id="5" name="Picture 4" descr="A large ct scanner in a room&#10;&#10;AI-generated content may be incorrect.">
            <a:extLst>
              <a:ext uri="{FF2B5EF4-FFF2-40B4-BE49-F238E27FC236}">
                <a16:creationId xmlns:a16="http://schemas.microsoft.com/office/drawing/2014/main" id="{433B6578-2ED1-8A0B-728B-84DFCE9608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779981" y="307636"/>
            <a:ext cx="4226961" cy="2837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13624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391886" y="1025435"/>
            <a:ext cx="8229600" cy="914400"/>
          </a:xfrm>
        </p:spPr>
        <p:txBody>
          <a:bodyPr/>
          <a:lstStyle/>
          <a:p>
            <a:br>
              <a:rPr lang="en-GB" dirty="0"/>
            </a:br>
            <a:r>
              <a:rPr lang="en-GB" sz="3200" dirty="0">
                <a:solidFill>
                  <a:srgbClr val="003366"/>
                </a:solidFill>
                <a:latin typeface="Calibri"/>
              </a:rPr>
              <a:t>Magnetic Resonance Imaging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313584"/>
            <a:ext cx="10515600" cy="2891273"/>
          </a:xfrm>
        </p:spPr>
        <p:txBody>
          <a:bodyPr/>
          <a:lstStyle/>
          <a:p>
            <a:pPr algn="l"/>
            <a:endParaRPr lang="en-GB" dirty="0"/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Magnetic resonance imaging (MRI) provides r</a:t>
            </a:r>
            <a:r>
              <a:rPr lang="en-US" sz="2400" b="0" dirty="0">
                <a:solidFill>
                  <a:srgbClr val="003366"/>
                </a:solidFill>
                <a:latin typeface="Calibri"/>
              </a:rPr>
              <a:t>esults similar to those obtained by CT scan, but with MRI, non-ionizing electromagnetic radiation is used rather than potentially damaging ionizing radiation.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MRI scanner itself is a cylindrical, open-ended machine in which the subject lies supine. </a:t>
            </a:r>
            <a:endParaRPr lang="en-GB" b="0" dirty="0"/>
          </a:p>
          <a:p>
            <a:pPr algn="l"/>
            <a:endParaRPr lang="en-GB" dirty="0"/>
          </a:p>
        </p:txBody>
      </p:sp>
      <p:pic>
        <p:nvPicPr>
          <p:cNvPr id="8" name="Picture 7" descr="A person getting a ct scan&#10;&#10;AI-generated content may be incorrect.">
            <a:extLst>
              <a:ext uri="{FF2B5EF4-FFF2-40B4-BE49-F238E27FC236}">
                <a16:creationId xmlns:a16="http://schemas.microsoft.com/office/drawing/2014/main" id="{20219A56-6C8B-F983-FF89-070DB59698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67668" y="415178"/>
            <a:ext cx="4809290" cy="3013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0642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4735286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Air Displacement </a:t>
            </a:r>
            <a:br>
              <a:rPr lang="en-GB" sz="3200" dirty="0">
                <a:solidFill>
                  <a:srgbClr val="003366"/>
                </a:solidFill>
                <a:latin typeface="Calibri"/>
              </a:rPr>
            </a:br>
            <a:r>
              <a:rPr lang="en-GB" sz="3200" dirty="0">
                <a:solidFill>
                  <a:srgbClr val="003366"/>
                </a:solidFill>
                <a:latin typeface="Calibri"/>
              </a:rPr>
              <a:t>Plethysmography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3097876"/>
            <a:ext cx="10515600" cy="3090652"/>
          </a:xfrm>
        </p:spPr>
        <p:txBody>
          <a:bodyPr/>
          <a:lstStyle/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A relatively new and promising method to estimate whole-body volume is a small chamber in which air displacement is measured. 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technique is called air displacement plethysmography, and it is marketed commercially as Bod Pod.</a:t>
            </a:r>
          </a:p>
          <a:p>
            <a:pPr algn="l"/>
            <a:r>
              <a:rPr lang="en-US" sz="2400" b="0" dirty="0">
                <a:solidFill>
                  <a:srgbClr val="003366"/>
                </a:solidFill>
                <a:latin typeface="Calibri"/>
              </a:rPr>
              <a:t>The advantages of this technique are that it is convenient for the subject because it takes place while the subject is sitting in a small chamber, measurements take 3 to 5 minutes, and the reproducibility is good.</a:t>
            </a:r>
            <a:endParaRPr lang="en-GB" b="0" dirty="0"/>
          </a:p>
        </p:txBody>
      </p:sp>
      <p:pic>
        <p:nvPicPr>
          <p:cNvPr id="8" name="Picture 7" descr="A white urinal in a room&#10;&#10;AI-generated content may be incorrect.">
            <a:extLst>
              <a:ext uri="{FF2B5EF4-FFF2-40B4-BE49-F238E27FC236}">
                <a16:creationId xmlns:a16="http://schemas.microsoft.com/office/drawing/2014/main" id="{0D2C5F26-6682-476B-87A8-A37C82147C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02829" y="458106"/>
            <a:ext cx="5431971" cy="2569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60042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25173-11B2-D427-6A82-36F2D2E7F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l"/>
            <a:endParaRPr lang="en-GB" dirty="0"/>
          </a:p>
        </p:txBody>
      </p:sp>
      <p:pic>
        <p:nvPicPr>
          <p:cNvPr id="5" name="Content Placeholder 4" descr="A table of information&#10;&#10;Description automatically generated with medium confidence">
            <a:extLst>
              <a:ext uri="{FF2B5EF4-FFF2-40B4-BE49-F238E27FC236}">
                <a16:creationId xmlns:a16="http://schemas.microsoft.com/office/drawing/2014/main" id="{FFCE0DDE-DBC5-CAE4-BC47-D707663011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37945" y="538842"/>
            <a:ext cx="10681553" cy="5584371"/>
          </a:xfrm>
        </p:spPr>
      </p:pic>
    </p:spTree>
    <p:extLst>
      <p:ext uri="{BB962C8B-B14F-4D97-AF65-F5344CB8AC3E}">
        <p14:creationId xmlns:p14="http://schemas.microsoft.com/office/powerpoint/2010/main" val="198108174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erson in a leotard jumping over a measuring tape&#10;&#10;Description automatically generated">
            <a:extLst>
              <a:ext uri="{FF2B5EF4-FFF2-40B4-BE49-F238E27FC236}">
                <a16:creationId xmlns:a16="http://schemas.microsoft.com/office/drawing/2014/main" id="{B11F12B7-1217-0971-B464-DCCB471F39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696630" y="274320"/>
            <a:ext cx="8913859" cy="6205505"/>
          </a:xfrm>
        </p:spPr>
      </p:pic>
    </p:spTree>
    <p:extLst>
      <p:ext uri="{BB962C8B-B14F-4D97-AF65-F5344CB8AC3E}">
        <p14:creationId xmlns:p14="http://schemas.microsoft.com/office/powerpoint/2010/main" val="2964705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F8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D8E03-E13B-50BD-D5C1-3E9F2D297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320"/>
            <a:ext cx="8229600" cy="914400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rgbClr val="003366"/>
                </a:solidFill>
                <a:latin typeface="Calibri"/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1AD5CA-92BF-D497-78D5-E3F0B97CF6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Measure with a clear purpose that is clearly explained to all involved and that the athlete can understand and buy into.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Decide at an individual level whether the measurements would cause anxiety for the athlete. If the athlete experiences anxiety, this should be addressed before proceeding with any measurements. 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Measure discreetly and professionally (for example, no weighing or composition measurements in front of a team).</a:t>
            </a:r>
          </a:p>
          <a:p>
            <a:pPr algn="l"/>
            <a:r>
              <a:rPr lang="en-GB" sz="2400" b="0" dirty="0">
                <a:solidFill>
                  <a:srgbClr val="003366"/>
                </a:solidFill>
                <a:latin typeface="Calibri"/>
              </a:rPr>
              <a:t>Make sure the data are interpreted correctly and used in an appropriate way. </a:t>
            </a:r>
          </a:p>
        </p:txBody>
      </p:sp>
    </p:spTree>
    <p:extLst>
      <p:ext uri="{BB962C8B-B14F-4D97-AF65-F5344CB8AC3E}">
        <p14:creationId xmlns:p14="http://schemas.microsoft.com/office/powerpoint/2010/main" val="114967600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UIDATA" val="&lt;database version=&quot;10.0&quot;&gt;&lt;object type=&quot;1&quot; unique_id=&quot;10001&quot;&gt;&lt;object type=&quot;2&quot; unique_id=&quot;10002&quot;&gt;&lt;object type=&quot;3&quot; unique_id=&quot;10003&quot;&gt;&lt;property id=&quot;20148&quot; value=&quot;5&quot;/&gt;&lt;property id=&quot;20300&quot; value=&quot;Slide 1&quot;/&gt;&lt;property id=&quot;20307&quot; value=&quot;270&quot;/&gt;&lt;/object&gt;&lt;object type=&quot;3&quot; unique_id=&quot;10004&quot;&gt;&lt;property id=&quot;20148&quot; value=&quot;5&quot;/&gt;&lt;property id=&quot;20300&quot; value=&quot;Slide 2&quot;/&gt;&lt;property id=&quot;20307&quot; value=&quot;269&quot;/&gt;&lt;/object&gt;&lt;/object&gt;&lt;object type=&quot;8&quot; unique_id=&quot;10008&quot;&gt;&lt;/object&gt;&lt;/object&gt;&lt;/database&gt;"/>
  <p:tag name="MMPROD_NEXTUNIQUEID" val="10009"/>
  <p:tag name="SECTOMILLISECCONVERTED" val="1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 panose="020B0603020102020204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1867</TotalTime>
  <Words>1728</Words>
  <Application>Microsoft Macintosh PowerPoint</Application>
  <PresentationFormat>Widescreen</PresentationFormat>
  <Paragraphs>224</Paragraphs>
  <Slides>32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32</vt:i4>
      </vt:variant>
    </vt:vector>
  </HeadingPairs>
  <TitlesOfParts>
    <vt:vector size="46" baseType="lpstr">
      <vt:lpstr>ＭＳ Ｐゴシック</vt:lpstr>
      <vt:lpstr>Arial</vt:lpstr>
      <vt:lpstr>Calibri</vt:lpstr>
      <vt:lpstr>Calibri Light</vt:lpstr>
      <vt:lpstr>Courier New</vt:lpstr>
      <vt:lpstr>Franklin Gothic Book</vt:lpstr>
      <vt:lpstr>Franklin Gothic Medium</vt:lpstr>
      <vt:lpstr>Helvetica</vt:lpstr>
      <vt:lpstr>Helvetica Bold</vt:lpstr>
      <vt:lpstr>Helvetica Neue</vt:lpstr>
      <vt:lpstr>Helvetica Neue Condensed</vt:lpstr>
      <vt:lpstr>Times New Roman</vt:lpstr>
      <vt:lpstr>Office Theme</vt:lpstr>
      <vt:lpstr>Custom Design</vt:lpstr>
      <vt:lpstr>Body Composition</vt:lpstr>
      <vt:lpstr>Body Composition and Sports</vt:lpstr>
      <vt:lpstr>Body composition goals – the 3 M's</vt:lpstr>
      <vt:lpstr>Body-Fat Percentages for Men and Women and Their Classification</vt:lpstr>
      <vt:lpstr> Body-Fat Percentages for Athletes</vt:lpstr>
      <vt:lpstr>Uses of Body Composition Measurements</vt:lpstr>
      <vt:lpstr>Two-, Three-, and Four-Component Models</vt:lpstr>
      <vt:lpstr>PowerPoint Presentation</vt:lpstr>
      <vt:lpstr>Methods of Estimating Body Composition</vt:lpstr>
      <vt:lpstr>Methods of Estimating Body Composition (continued)</vt:lpstr>
      <vt:lpstr>Body Mass Index Classifications</vt:lpstr>
      <vt:lpstr>PowerPoint Presentation</vt:lpstr>
      <vt:lpstr>The Problem With BMI</vt:lpstr>
      <vt:lpstr>PowerPoint Presentation</vt:lpstr>
      <vt:lpstr>Waist-to-Hip Ratio (WHR)</vt:lpstr>
      <vt:lpstr>PowerPoint Presentation</vt:lpstr>
      <vt:lpstr>Densitometry</vt:lpstr>
      <vt:lpstr>PowerPoint Presentation</vt:lpstr>
      <vt:lpstr>From Body Density to Percentage Body Fat</vt:lpstr>
      <vt:lpstr>Skinfold measurements</vt:lpstr>
      <vt:lpstr>PowerPoint Presentation</vt:lpstr>
      <vt:lpstr>Limitations of Skinfold Measurements</vt:lpstr>
      <vt:lpstr>Bioelectrical Impedance Analysis (BIA)</vt:lpstr>
      <vt:lpstr>Dual-Energy X-Ray Absorptiometry (DXA)</vt:lpstr>
      <vt:lpstr>Dual-Energy X-Ray Absorptiometry (DXA) (continued)</vt:lpstr>
      <vt:lpstr>Dual-Energy X-Ray Absorptiometry (DXA) (continued)</vt:lpstr>
      <vt:lpstr> Computed Tomography (CT)</vt:lpstr>
      <vt:lpstr> Magnetic Resonance Imaging</vt:lpstr>
      <vt:lpstr>Air Displacement  Plethysmography</vt:lpstr>
      <vt:lpstr>PowerPoint Presentation</vt:lpstr>
      <vt:lpstr>PowerPoint Presentation</vt:lpstr>
      <vt:lpstr>Recommendations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AGING</dc:title>
  <dc:creator>Microsoft Office User</dc:creator>
  <cp:lastModifiedBy>Geraint Forster</cp:lastModifiedBy>
  <cp:revision>175</cp:revision>
  <cp:lastPrinted>2017-03-14T16:50:08Z</cp:lastPrinted>
  <dcterms:created xsi:type="dcterms:W3CDTF">2017-03-14T15:11:25Z</dcterms:created>
  <dcterms:modified xsi:type="dcterms:W3CDTF">2025-09-26T13:29:30Z</dcterms:modified>
</cp:coreProperties>
</file>