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9" r:id="rId3"/>
    <p:sldId id="270" r:id="rId4"/>
    <p:sldId id="257" r:id="rId5"/>
    <p:sldId id="260" r:id="rId6"/>
    <p:sldId id="259" r:id="rId7"/>
    <p:sldId id="258" r:id="rId8"/>
    <p:sldId id="261" r:id="rId9"/>
    <p:sldId id="262" r:id="rId10"/>
    <p:sldId id="263" r:id="rId11"/>
    <p:sldId id="264" r:id="rId12"/>
    <p:sldId id="265" r:id="rId13"/>
    <p:sldId id="266" r:id="rId14"/>
    <p:sldId id="267"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8" d="100"/>
          <a:sy n="78" d="100"/>
        </p:scale>
        <p:origin x="27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11/13/2017</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11/13/2017</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11/13/2017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11/13/2017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11/13/2017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11/13/2017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11/13/2017</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11/13/2017</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11/13/2017</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Paraphrasing</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7668311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Paraphrase?</a:t>
            </a:r>
            <a:endParaRPr lang="en-GB" dirty="0"/>
          </a:p>
        </p:txBody>
      </p:sp>
      <p:pic>
        <p:nvPicPr>
          <p:cNvPr id="4" name="Content Placeholder 3"/>
          <p:cNvPicPr>
            <a:picLocks noGrp="1" noChangeAspect="1"/>
          </p:cNvPicPr>
          <p:nvPr>
            <p:ph idx="1"/>
          </p:nvPr>
        </p:nvPicPr>
        <p:blipFill>
          <a:blip r:embed="rId2"/>
          <a:stretch>
            <a:fillRect/>
          </a:stretch>
        </p:blipFill>
        <p:spPr>
          <a:xfrm>
            <a:off x="701039" y="2074523"/>
            <a:ext cx="10349801" cy="3696357"/>
          </a:xfrm>
          <a:prstGeom prst="rect">
            <a:avLst/>
          </a:prstGeom>
        </p:spPr>
      </p:pic>
    </p:spTree>
    <p:extLst>
      <p:ext uri="{BB962C8B-B14F-4D97-AF65-F5344CB8AC3E}">
        <p14:creationId xmlns:p14="http://schemas.microsoft.com/office/powerpoint/2010/main" val="3817659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Paraphrasing</a:t>
            </a:r>
            <a:endParaRPr lang="en-GB" dirty="0"/>
          </a:p>
        </p:txBody>
      </p:sp>
      <p:sp>
        <p:nvSpPr>
          <p:cNvPr id="3" name="Content Placeholder 2"/>
          <p:cNvSpPr>
            <a:spLocks noGrp="1"/>
          </p:cNvSpPr>
          <p:nvPr>
            <p:ph idx="1"/>
          </p:nvPr>
        </p:nvSpPr>
        <p:spPr/>
        <p:txBody>
          <a:bodyPr/>
          <a:lstStyle/>
          <a:p>
            <a:r>
              <a:rPr lang="en-GB" dirty="0"/>
              <a:t>So how can we write about research without plagiarising?</a:t>
            </a:r>
          </a:p>
          <a:p>
            <a:endParaRPr lang="en-GB" dirty="0"/>
          </a:p>
        </p:txBody>
      </p:sp>
    </p:spTree>
    <p:extLst>
      <p:ext uri="{BB962C8B-B14F-4D97-AF65-F5344CB8AC3E}">
        <p14:creationId xmlns:p14="http://schemas.microsoft.com/office/powerpoint/2010/main" val="14527423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Paraphrasing</a:t>
            </a:r>
            <a:endParaRPr lang="en-GB" dirty="0"/>
          </a:p>
        </p:txBody>
      </p:sp>
      <p:sp>
        <p:nvSpPr>
          <p:cNvPr id="3" name="Content Placeholder 2"/>
          <p:cNvSpPr>
            <a:spLocks noGrp="1"/>
          </p:cNvSpPr>
          <p:nvPr>
            <p:ph idx="1"/>
          </p:nvPr>
        </p:nvSpPr>
        <p:spPr>
          <a:xfrm>
            <a:off x="838200" y="1310640"/>
            <a:ext cx="10515600" cy="4866323"/>
          </a:xfrm>
        </p:spPr>
        <p:txBody>
          <a:bodyPr>
            <a:normAutofit/>
          </a:bodyPr>
          <a:lstStyle/>
          <a:p>
            <a:endParaRPr lang="en-GB" dirty="0"/>
          </a:p>
          <a:p>
            <a:r>
              <a:rPr lang="en-GB" dirty="0"/>
              <a:t>The original passage</a:t>
            </a:r>
            <a:r>
              <a:rPr lang="en-GB" dirty="0" smtClean="0"/>
              <a:t>:</a:t>
            </a:r>
            <a:endParaRPr lang="en-GB" dirty="0"/>
          </a:p>
          <a:p>
            <a:r>
              <a:rPr lang="en-GB" dirty="0">
                <a:solidFill>
                  <a:schemeClr val="accent1">
                    <a:lumMod val="75000"/>
                  </a:schemeClr>
                </a:solidFill>
              </a:rPr>
              <a:t>Students frequently overuse direct quotation in taking notes, and as a result they overuse quotations in the final [research] paper. Probably only about 10% of your final manuscript should appear as directly quoted matter. Therefore, you should strive to limit the amount of exact transcribing of source materials while taking notes. Lester, James D. Writing Research Papers. 2nd ed. (1976): 46-47</a:t>
            </a:r>
            <a:r>
              <a:rPr lang="en-GB" dirty="0" smtClean="0">
                <a:solidFill>
                  <a:schemeClr val="accent1">
                    <a:lumMod val="75000"/>
                  </a:schemeClr>
                </a:solidFill>
              </a:rPr>
              <a:t>.</a:t>
            </a:r>
            <a:endParaRPr lang="en-GB" dirty="0">
              <a:solidFill>
                <a:schemeClr val="accent1">
                  <a:lumMod val="75000"/>
                </a:schemeClr>
              </a:solidFill>
            </a:endParaRPr>
          </a:p>
        </p:txBody>
      </p:sp>
    </p:spTree>
    <p:extLst>
      <p:ext uri="{BB962C8B-B14F-4D97-AF65-F5344CB8AC3E}">
        <p14:creationId xmlns:p14="http://schemas.microsoft.com/office/powerpoint/2010/main" val="30862624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legitimate paraphrase:</a:t>
            </a:r>
            <a:br>
              <a:rPr lang="en-GB" dirty="0"/>
            </a:br>
            <a:endParaRPr lang="en-GB" dirty="0"/>
          </a:p>
        </p:txBody>
      </p:sp>
      <p:sp>
        <p:nvSpPr>
          <p:cNvPr id="3" name="Content Placeholder 2"/>
          <p:cNvSpPr>
            <a:spLocks noGrp="1"/>
          </p:cNvSpPr>
          <p:nvPr>
            <p:ph idx="1"/>
          </p:nvPr>
        </p:nvSpPr>
        <p:spPr/>
        <p:txBody>
          <a:bodyPr/>
          <a:lstStyle/>
          <a:p>
            <a:r>
              <a:rPr lang="en-GB" dirty="0" smtClean="0">
                <a:solidFill>
                  <a:schemeClr val="accent6">
                    <a:lumMod val="75000"/>
                  </a:schemeClr>
                </a:solidFill>
              </a:rPr>
              <a:t>In </a:t>
            </a:r>
            <a:r>
              <a:rPr lang="en-GB" dirty="0">
                <a:solidFill>
                  <a:schemeClr val="accent6">
                    <a:lumMod val="75000"/>
                  </a:schemeClr>
                </a:solidFill>
              </a:rPr>
              <a:t>research papers students often quote excessively, failing to keep quoted material down to a desirable level. Since the problem usually originates during note taking, it is essential to minimize the material recorded verbatim (Lester 46-47).</a:t>
            </a:r>
          </a:p>
          <a:p>
            <a:endParaRPr lang="en-GB" dirty="0"/>
          </a:p>
        </p:txBody>
      </p:sp>
    </p:spTree>
    <p:extLst>
      <p:ext uri="{BB962C8B-B14F-4D97-AF65-F5344CB8AC3E}">
        <p14:creationId xmlns:p14="http://schemas.microsoft.com/office/powerpoint/2010/main" val="35382961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acceptable summary:</a:t>
            </a:r>
            <a:br>
              <a:rPr lang="en-GB" dirty="0"/>
            </a:br>
            <a:endParaRPr lang="en-GB" dirty="0"/>
          </a:p>
        </p:txBody>
      </p:sp>
      <p:sp>
        <p:nvSpPr>
          <p:cNvPr id="3" name="Content Placeholder 2"/>
          <p:cNvSpPr>
            <a:spLocks noGrp="1"/>
          </p:cNvSpPr>
          <p:nvPr>
            <p:ph idx="1"/>
          </p:nvPr>
        </p:nvSpPr>
        <p:spPr/>
        <p:txBody>
          <a:bodyPr/>
          <a:lstStyle/>
          <a:p>
            <a:r>
              <a:rPr lang="en-GB" dirty="0" smtClean="0">
                <a:solidFill>
                  <a:schemeClr val="accent6">
                    <a:lumMod val="75000"/>
                  </a:schemeClr>
                </a:solidFill>
              </a:rPr>
              <a:t>Students </a:t>
            </a:r>
            <a:r>
              <a:rPr lang="en-GB" dirty="0">
                <a:solidFill>
                  <a:schemeClr val="accent6">
                    <a:lumMod val="75000"/>
                  </a:schemeClr>
                </a:solidFill>
              </a:rPr>
              <a:t>should take just a few notes in direct quotation from sources to help minimize the amount of quoted material in a research paper (Lester 46-47).</a:t>
            </a:r>
          </a:p>
          <a:p>
            <a:endParaRPr lang="en-GB" dirty="0"/>
          </a:p>
        </p:txBody>
      </p:sp>
    </p:spTree>
    <p:extLst>
      <p:ext uri="{BB962C8B-B14F-4D97-AF65-F5344CB8AC3E}">
        <p14:creationId xmlns:p14="http://schemas.microsoft.com/office/powerpoint/2010/main" val="4226021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a:r>
              <a:rPr lang="en-GB" dirty="0">
                <a:solidFill>
                  <a:srgbClr val="191B0E"/>
                </a:solidFill>
              </a:rPr>
              <a:t>A plagiarized version:</a:t>
            </a:r>
            <a:br>
              <a:rPr lang="en-GB" dirty="0">
                <a:solidFill>
                  <a:srgbClr val="191B0E"/>
                </a:solidFill>
              </a:rPr>
            </a:br>
            <a:endParaRPr lang="en-GB" dirty="0"/>
          </a:p>
        </p:txBody>
      </p:sp>
      <p:sp>
        <p:nvSpPr>
          <p:cNvPr id="4" name="Rectangle 3"/>
          <p:cNvSpPr/>
          <p:nvPr/>
        </p:nvSpPr>
        <p:spPr>
          <a:xfrm>
            <a:off x="1485900" y="2148650"/>
            <a:ext cx="7658100" cy="1538883"/>
          </a:xfrm>
          <a:prstGeom prst="rect">
            <a:avLst/>
          </a:prstGeom>
        </p:spPr>
        <p:txBody>
          <a:bodyPr wrap="square">
            <a:spAutoFit/>
          </a:bodyPr>
          <a:lstStyle/>
          <a:p>
            <a:pPr marL="384048" lvl="0" indent="-384048" defTabSz="914400">
              <a:lnSpc>
                <a:spcPct val="94000"/>
              </a:lnSpc>
              <a:spcBef>
                <a:spcPts val="1000"/>
              </a:spcBef>
              <a:spcAft>
                <a:spcPts val="200"/>
              </a:spcAft>
              <a:buFont typeface="Franklin Gothic Book" panose="020B0503020102020204" pitchFamily="34" charset="0"/>
              <a:buChar char="■"/>
            </a:pPr>
            <a:r>
              <a:rPr lang="en-GB" sz="2000" dirty="0" smtClean="0">
                <a:solidFill>
                  <a:srgbClr val="FF0000"/>
                </a:solidFill>
              </a:rPr>
              <a:t>Students </a:t>
            </a:r>
            <a:r>
              <a:rPr lang="en-GB" sz="2000" dirty="0">
                <a:solidFill>
                  <a:srgbClr val="FF0000"/>
                </a:solidFill>
              </a:rPr>
              <a:t>often use too many direct quotations when they take notes, resulting in too many of them in the final research paper. In fact, probably only about 10% of the final copy should consist of directly quoted material. So it is important to limit the amount of source material copied while taking notes.</a:t>
            </a:r>
          </a:p>
        </p:txBody>
      </p:sp>
    </p:spTree>
    <p:extLst>
      <p:ext uri="{BB962C8B-B14F-4D97-AF65-F5344CB8AC3E}">
        <p14:creationId xmlns:p14="http://schemas.microsoft.com/office/powerpoint/2010/main" val="41161922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Paraphrasing</a:t>
            </a:r>
            <a:endParaRPr lang="en-GB" dirty="0"/>
          </a:p>
        </p:txBody>
      </p:sp>
      <p:graphicFrame>
        <p:nvGraphicFramePr>
          <p:cNvPr id="6" name="Content Placeholder 5"/>
          <p:cNvGraphicFramePr>
            <a:graphicFrameLocks noGrp="1"/>
          </p:cNvGraphicFramePr>
          <p:nvPr>
            <p:ph idx="1"/>
            <p:extLst/>
          </p:nvPr>
        </p:nvGraphicFramePr>
        <p:xfrm>
          <a:off x="838200" y="1466503"/>
          <a:ext cx="10515600" cy="265684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Original Quote</a:t>
                      </a:r>
                      <a:endParaRPr lang="en-GB" dirty="0"/>
                    </a:p>
                  </a:txBody>
                  <a:tcPr/>
                </a:tc>
                <a:tc>
                  <a:txBody>
                    <a:bodyPr/>
                    <a:lstStyle/>
                    <a:p>
                      <a:r>
                        <a:rPr lang="en-GB" dirty="0" smtClean="0"/>
                        <a:t>Paraphrase</a:t>
                      </a:r>
                      <a:endParaRPr lang="en-GB" dirty="0"/>
                    </a:p>
                  </a:txBody>
                  <a:tcPr/>
                </a:tc>
              </a:tr>
              <a:tr h="370840">
                <a:tc>
                  <a:txBody>
                    <a:bodyPr/>
                    <a:lstStyle/>
                    <a:p>
                      <a:r>
                        <a:rPr lang="en-GB" dirty="0" smtClean="0"/>
                        <a:t>“New tracks aside,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dirty="0" err="1" smtClean="0"/>
                        <a:t>Kimmelman</a:t>
                      </a:r>
                      <a:r>
                        <a:rPr lang="en-GB" dirty="0" smtClean="0"/>
                        <a:t>, The New York Times</a:t>
                      </a:r>
                    </a:p>
                    <a:p>
                      <a:endParaRPr lang="en-GB" dirty="0"/>
                    </a:p>
                  </a:txBody>
                  <a:tcPr/>
                </a:tc>
                <a:tc>
                  <a:txBody>
                    <a:bodyPr/>
                    <a:lstStyle/>
                    <a:p>
                      <a:r>
                        <a:rPr lang="en-GB" dirty="0" smtClean="0"/>
                        <a:t>Besides replacing the railroad tracks, the toughest part is to at least bring air and light to Penn Station. Millions of people in New York are deserving of a new civic hub, constructed in the same essence</a:t>
                      </a:r>
                      <a:r>
                        <a:rPr lang="en-GB" baseline="0" dirty="0" smtClean="0"/>
                        <a:t> of the one that was levelled so many years ago. Moving forward with such a development ties in with the city’s enthusiasm for beauty and architecture</a:t>
                      </a:r>
                      <a:endParaRPr lang="en-GB" dirty="0"/>
                    </a:p>
                  </a:txBody>
                  <a:tcPr/>
                </a:tc>
              </a:tr>
            </a:tbl>
          </a:graphicData>
        </a:graphic>
      </p:graphicFrame>
      <p:sp>
        <p:nvSpPr>
          <p:cNvPr id="8" name="Rectangle 7"/>
          <p:cNvSpPr/>
          <p:nvPr/>
        </p:nvSpPr>
        <p:spPr>
          <a:xfrm>
            <a:off x="5862320" y="6200834"/>
            <a:ext cx="6096000" cy="369332"/>
          </a:xfrm>
          <a:prstGeom prst="rect">
            <a:avLst/>
          </a:prstGeom>
        </p:spPr>
        <p:txBody>
          <a:bodyPr>
            <a:spAutoFit/>
          </a:bodyPr>
          <a:lstStyle/>
          <a:p>
            <a:r>
              <a:rPr lang="en-GB" sz="900" dirty="0"/>
              <a:t>http://www.easybib.com/guides/students/research-guide/paraphrasing-patchwriting-direct-quotes/c-an-example-of-a-poor-paraphrase/</a:t>
            </a:r>
          </a:p>
        </p:txBody>
      </p:sp>
    </p:spTree>
    <p:extLst>
      <p:ext uri="{BB962C8B-B14F-4D97-AF65-F5344CB8AC3E}">
        <p14:creationId xmlns:p14="http://schemas.microsoft.com/office/powerpoint/2010/main" val="4027282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paraphrasing</a:t>
            </a:r>
            <a:endParaRPr lang="en-GB" dirty="0"/>
          </a:p>
        </p:txBody>
      </p:sp>
      <p:graphicFrame>
        <p:nvGraphicFramePr>
          <p:cNvPr id="6" name="Content Placeholder 5"/>
          <p:cNvGraphicFramePr>
            <a:graphicFrameLocks noGrp="1"/>
          </p:cNvGraphicFramePr>
          <p:nvPr>
            <p:ph idx="1"/>
            <p:extLst/>
          </p:nvPr>
        </p:nvGraphicFramePr>
        <p:xfrm>
          <a:off x="838200" y="1466503"/>
          <a:ext cx="10515600" cy="265684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Original Quote</a:t>
                      </a:r>
                      <a:endParaRPr lang="en-GB" dirty="0"/>
                    </a:p>
                  </a:txBody>
                  <a:tcPr/>
                </a:tc>
                <a:tc>
                  <a:txBody>
                    <a:bodyPr/>
                    <a:lstStyle/>
                    <a:p>
                      <a:r>
                        <a:rPr lang="en-GB" dirty="0" smtClean="0"/>
                        <a:t>Poor Paraphrase</a:t>
                      </a:r>
                      <a:endParaRPr lang="en-GB" dirty="0"/>
                    </a:p>
                  </a:txBody>
                  <a:tcPr/>
                </a:tc>
              </a:tr>
              <a:tr h="370840">
                <a:tc>
                  <a:txBody>
                    <a:bodyPr/>
                    <a:lstStyle/>
                    <a:p>
                      <a:r>
                        <a:rPr lang="en-GB" dirty="0" smtClean="0"/>
                        <a:t>“New tracks aside,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dirty="0" err="1" smtClean="0"/>
                        <a:t>Kimmelman</a:t>
                      </a:r>
                      <a:r>
                        <a:rPr lang="en-GB" dirty="0" smtClean="0"/>
                        <a:t>, The New York Times</a:t>
                      </a:r>
                    </a:p>
                    <a:p>
                      <a:endParaRPr lang="en-GB" dirty="0"/>
                    </a:p>
                  </a:txBody>
                  <a:tcPr/>
                </a:tc>
                <a:tc>
                  <a:txBody>
                    <a:bodyPr/>
                    <a:lstStyle/>
                    <a:p>
                      <a:r>
                        <a:rPr lang="en-GB" dirty="0" smtClean="0"/>
                        <a:t>Besides replacing the railroad tracks, the toughest part is to at least bring air and light to Penn Station. Millions of people in New York are deserving of a new civic hub, constructed in the same essence</a:t>
                      </a:r>
                      <a:r>
                        <a:rPr lang="en-GB" baseline="0" dirty="0" smtClean="0"/>
                        <a:t> of the one that was levelled so many years ago. Moving forward with such a development ties in with the city’s enthusiasm for beauty and architecture</a:t>
                      </a:r>
                      <a:endParaRPr lang="en-GB" dirty="0"/>
                    </a:p>
                  </a:txBody>
                  <a:tcPr/>
                </a:tc>
              </a:tr>
            </a:tbl>
          </a:graphicData>
        </a:graphic>
      </p:graphicFrame>
      <p:sp>
        <p:nvSpPr>
          <p:cNvPr id="7" name="TextBox 6"/>
          <p:cNvSpPr txBox="1"/>
          <p:nvPr/>
        </p:nvSpPr>
        <p:spPr>
          <a:xfrm>
            <a:off x="909320" y="4347558"/>
            <a:ext cx="7482840" cy="1754326"/>
          </a:xfrm>
          <a:prstGeom prst="rect">
            <a:avLst/>
          </a:prstGeom>
          <a:noFill/>
        </p:spPr>
        <p:txBody>
          <a:bodyPr wrap="square" rtlCol="0">
            <a:spAutoFit/>
          </a:bodyPr>
          <a:lstStyle/>
          <a:p>
            <a:r>
              <a:rPr lang="en-GB" dirty="0" smtClean="0"/>
              <a:t>The paraphrase has a very similar sentence structure to the original quote, it essentially has a few different words from the original quote and does not flow well. </a:t>
            </a:r>
          </a:p>
          <a:p>
            <a:r>
              <a:rPr lang="en-GB" dirty="0" smtClean="0"/>
              <a:t>The term “civic hub” is not in quotes (it should be as it is a unique phrase used in the original quote). </a:t>
            </a:r>
          </a:p>
          <a:p>
            <a:r>
              <a:rPr lang="en-GB" dirty="0" smtClean="0"/>
              <a:t>There is no citation crediting the source of the idea.</a:t>
            </a:r>
            <a:endParaRPr lang="en-GB" dirty="0"/>
          </a:p>
        </p:txBody>
      </p:sp>
      <p:sp>
        <p:nvSpPr>
          <p:cNvPr id="8" name="Rectangle 7"/>
          <p:cNvSpPr/>
          <p:nvPr/>
        </p:nvSpPr>
        <p:spPr>
          <a:xfrm>
            <a:off x="5862320" y="6200834"/>
            <a:ext cx="6096000" cy="369332"/>
          </a:xfrm>
          <a:prstGeom prst="rect">
            <a:avLst/>
          </a:prstGeom>
        </p:spPr>
        <p:txBody>
          <a:bodyPr>
            <a:spAutoFit/>
          </a:bodyPr>
          <a:lstStyle/>
          <a:p>
            <a:r>
              <a:rPr lang="en-GB" sz="900" dirty="0"/>
              <a:t>http://www.easybib.com/guides/students/research-guide/paraphrasing-patchwriting-direct-quotes/c-an-example-of-a-poor-paraphrase/</a:t>
            </a:r>
          </a:p>
        </p:txBody>
      </p:sp>
    </p:spTree>
    <p:extLst>
      <p:ext uri="{BB962C8B-B14F-4D97-AF65-F5344CB8AC3E}">
        <p14:creationId xmlns:p14="http://schemas.microsoft.com/office/powerpoint/2010/main" val="18545759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Paraphrasing</a:t>
            </a:r>
            <a:endParaRPr lang="en-GB" dirty="0"/>
          </a:p>
        </p:txBody>
      </p:sp>
      <p:graphicFrame>
        <p:nvGraphicFramePr>
          <p:cNvPr id="4" name="Content Placeholder 3"/>
          <p:cNvGraphicFramePr>
            <a:graphicFrameLocks noGrp="1"/>
          </p:cNvGraphicFramePr>
          <p:nvPr>
            <p:ph idx="1"/>
            <p:extLst/>
          </p:nvPr>
        </p:nvGraphicFramePr>
        <p:xfrm>
          <a:off x="838200" y="1696720"/>
          <a:ext cx="10515600" cy="2511425"/>
        </p:xfrm>
        <a:graphic>
          <a:graphicData uri="http://schemas.openxmlformats.org/drawingml/2006/table">
            <a:tbl>
              <a:tblPr firstRow="1" bandRow="1">
                <a:tableStyleId>{5C22544A-7EE6-4342-B048-85BDC9FD1C3A}</a:tableStyleId>
              </a:tblPr>
              <a:tblGrid>
                <a:gridCol w="5257800"/>
                <a:gridCol w="5257800"/>
              </a:tblGrid>
              <a:tr h="499745">
                <a:tc>
                  <a:txBody>
                    <a:bodyPr/>
                    <a:lstStyle/>
                    <a:p>
                      <a:r>
                        <a:rPr lang="en-GB" dirty="0" smtClean="0"/>
                        <a:t>Original Quote</a:t>
                      </a:r>
                      <a:endParaRPr lang="en-GB" dirty="0"/>
                    </a:p>
                  </a:txBody>
                  <a:tcPr/>
                </a:tc>
                <a:tc>
                  <a:txBody>
                    <a:bodyPr/>
                    <a:lstStyle/>
                    <a:p>
                      <a:r>
                        <a:rPr lang="en-GB" dirty="0" smtClean="0"/>
                        <a:t>Paraphrase</a:t>
                      </a:r>
                      <a:endParaRPr lang="en-GB" dirty="0"/>
                    </a:p>
                  </a:txBody>
                  <a:tcPr/>
                </a:tc>
              </a:tr>
              <a:tr h="370840">
                <a:tc>
                  <a:txBody>
                    <a:bodyPr/>
                    <a:lstStyle/>
                    <a:p>
                      <a:r>
                        <a:rPr lang="en-GB" dirty="0" smtClean="0"/>
                        <a:t>“New tracks aside,</a:t>
                      </a:r>
                      <a:r>
                        <a:rPr lang="en-GB" baseline="0" dirty="0" smtClean="0"/>
                        <a:t>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baseline="0" dirty="0" err="1" smtClean="0"/>
                        <a:t>Kimmelman</a:t>
                      </a:r>
                      <a:r>
                        <a:rPr lang="en-GB" baseline="0" dirty="0" smtClean="0"/>
                        <a:t>, The New York Times</a:t>
                      </a:r>
                      <a:endParaRPr lang="en-GB" dirty="0"/>
                    </a:p>
                  </a:txBody>
                  <a:tcPr/>
                </a:tc>
                <a:tc>
                  <a:txBody>
                    <a:bodyPr/>
                    <a:lstStyle/>
                    <a:p>
                      <a:r>
                        <a:rPr lang="en-GB" dirty="0" smtClean="0"/>
                        <a:t>One of the biggest issues facing Penn Station’s revitalisation is developing a brighter airier space. It is an abysmal “underground purgatory”, and with so many New Yorkers and tourists travelling in and out of its doors every day, should be reconstructed to better reflect the endeavours and passions of the city. (</a:t>
                      </a:r>
                      <a:r>
                        <a:rPr lang="en-GB" dirty="0" err="1" smtClean="0"/>
                        <a:t>Kimmelman</a:t>
                      </a:r>
                      <a:r>
                        <a:rPr lang="en-GB" dirty="0" smtClean="0"/>
                        <a:t>)</a:t>
                      </a:r>
                      <a:endParaRPr lang="en-GB" dirty="0"/>
                    </a:p>
                  </a:txBody>
                  <a:tcPr/>
                </a:tc>
              </a:tr>
            </a:tbl>
          </a:graphicData>
        </a:graphic>
      </p:graphicFrame>
    </p:spTree>
    <p:extLst>
      <p:ext uri="{BB962C8B-B14F-4D97-AF65-F5344CB8AC3E}">
        <p14:creationId xmlns:p14="http://schemas.microsoft.com/office/powerpoint/2010/main" val="4227427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paraphrasing</a:t>
            </a:r>
            <a:endParaRPr lang="en-GB" dirty="0"/>
          </a:p>
        </p:txBody>
      </p:sp>
      <p:graphicFrame>
        <p:nvGraphicFramePr>
          <p:cNvPr id="4" name="Content Placeholder 3"/>
          <p:cNvGraphicFramePr>
            <a:graphicFrameLocks noGrp="1"/>
          </p:cNvGraphicFramePr>
          <p:nvPr>
            <p:ph idx="1"/>
            <p:extLst/>
          </p:nvPr>
        </p:nvGraphicFramePr>
        <p:xfrm>
          <a:off x="838200" y="1696720"/>
          <a:ext cx="10515600" cy="2511425"/>
        </p:xfrm>
        <a:graphic>
          <a:graphicData uri="http://schemas.openxmlformats.org/drawingml/2006/table">
            <a:tbl>
              <a:tblPr firstRow="1" bandRow="1">
                <a:tableStyleId>{5C22544A-7EE6-4342-B048-85BDC9FD1C3A}</a:tableStyleId>
              </a:tblPr>
              <a:tblGrid>
                <a:gridCol w="5257800"/>
                <a:gridCol w="5257800"/>
              </a:tblGrid>
              <a:tr h="499745">
                <a:tc>
                  <a:txBody>
                    <a:bodyPr/>
                    <a:lstStyle/>
                    <a:p>
                      <a:r>
                        <a:rPr lang="en-GB" dirty="0" smtClean="0"/>
                        <a:t>Original Quote</a:t>
                      </a:r>
                      <a:endParaRPr lang="en-GB" dirty="0"/>
                    </a:p>
                  </a:txBody>
                  <a:tcPr/>
                </a:tc>
                <a:tc>
                  <a:txBody>
                    <a:bodyPr/>
                    <a:lstStyle/>
                    <a:p>
                      <a:r>
                        <a:rPr lang="en-GB" dirty="0" smtClean="0"/>
                        <a:t>Effective Paraphrase</a:t>
                      </a:r>
                      <a:endParaRPr lang="en-GB" dirty="0"/>
                    </a:p>
                  </a:txBody>
                  <a:tcPr/>
                </a:tc>
              </a:tr>
              <a:tr h="370840">
                <a:tc>
                  <a:txBody>
                    <a:bodyPr/>
                    <a:lstStyle/>
                    <a:p>
                      <a:r>
                        <a:rPr lang="en-GB" dirty="0" smtClean="0"/>
                        <a:t>“New tracks aside,</a:t>
                      </a:r>
                      <a:r>
                        <a:rPr lang="en-GB" baseline="0" dirty="0" smtClean="0"/>
                        <a:t> the challenge is at the bare minimum to bring light and air into this underground purgatory and, beyond that, to create for millions of people a new space worthy of New York, a civic hub in the spirit of the great demolished one, more attuned to the city’s aspirations and democratic ideals.” – Michael </a:t>
                      </a:r>
                      <a:r>
                        <a:rPr lang="en-GB" baseline="0" dirty="0" err="1" smtClean="0"/>
                        <a:t>Kimmelman</a:t>
                      </a:r>
                      <a:r>
                        <a:rPr lang="en-GB" baseline="0" dirty="0" smtClean="0"/>
                        <a:t>, The New York Times</a:t>
                      </a:r>
                      <a:endParaRPr lang="en-GB" dirty="0"/>
                    </a:p>
                  </a:txBody>
                  <a:tcPr/>
                </a:tc>
                <a:tc>
                  <a:txBody>
                    <a:bodyPr/>
                    <a:lstStyle/>
                    <a:p>
                      <a:r>
                        <a:rPr lang="en-GB" dirty="0" smtClean="0"/>
                        <a:t>One of the biggest issues facing Penn Station’s revitalisation is developing a brighter airier space. It is an abysmal “underground purgatory”, and with so many New Yorkers and tourists travelling in and out of its doors every day, should be reconstructed to better reflect the endeavours and passions of the city. (</a:t>
                      </a:r>
                      <a:r>
                        <a:rPr lang="en-GB" dirty="0" err="1" smtClean="0"/>
                        <a:t>Kimmelman</a:t>
                      </a:r>
                      <a:r>
                        <a:rPr lang="en-GB" dirty="0" smtClean="0"/>
                        <a:t>)</a:t>
                      </a:r>
                      <a:endParaRPr lang="en-GB" dirty="0"/>
                    </a:p>
                  </a:txBody>
                  <a:tcPr/>
                </a:tc>
              </a:tr>
            </a:tbl>
          </a:graphicData>
        </a:graphic>
      </p:graphicFrame>
      <p:sp>
        <p:nvSpPr>
          <p:cNvPr id="6" name="TextBox 5"/>
          <p:cNvSpPr txBox="1"/>
          <p:nvPr/>
        </p:nvSpPr>
        <p:spPr>
          <a:xfrm>
            <a:off x="1280160" y="4846320"/>
            <a:ext cx="6634480" cy="1477328"/>
          </a:xfrm>
          <a:prstGeom prst="rect">
            <a:avLst/>
          </a:prstGeom>
          <a:noFill/>
        </p:spPr>
        <p:txBody>
          <a:bodyPr wrap="square" rtlCol="0">
            <a:spAutoFit/>
          </a:bodyPr>
          <a:lstStyle/>
          <a:p>
            <a:r>
              <a:rPr lang="en-GB" dirty="0" smtClean="0"/>
              <a:t>The paraphrase reflects the same ideas as the original quote but is in its own words and writing style.</a:t>
            </a:r>
          </a:p>
          <a:p>
            <a:r>
              <a:rPr lang="en-GB" dirty="0" smtClean="0"/>
              <a:t>The term “underground purgatory” is placed in quotes, as it is a unique phrase used in the original quote.</a:t>
            </a:r>
          </a:p>
          <a:p>
            <a:r>
              <a:rPr lang="en-GB" dirty="0" smtClean="0"/>
              <a:t>There is a parenthetical citation, citing the source of the idea</a:t>
            </a:r>
            <a:endParaRPr lang="en-GB" dirty="0"/>
          </a:p>
        </p:txBody>
      </p:sp>
    </p:spTree>
    <p:extLst>
      <p:ext uri="{BB962C8B-B14F-4D97-AF65-F5344CB8AC3E}">
        <p14:creationId xmlns:p14="http://schemas.microsoft.com/office/powerpoint/2010/main" val="2045446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Paraphrase Method 1</a:t>
            </a:r>
            <a:endParaRPr lang="en-GB" dirty="0"/>
          </a:p>
        </p:txBody>
      </p:sp>
      <p:sp>
        <p:nvSpPr>
          <p:cNvPr id="3" name="Content Placeholder 2"/>
          <p:cNvSpPr>
            <a:spLocks noGrp="1"/>
          </p:cNvSpPr>
          <p:nvPr>
            <p:ph idx="1"/>
          </p:nvPr>
        </p:nvSpPr>
        <p:spPr/>
        <p:txBody>
          <a:bodyPr/>
          <a:lstStyle/>
          <a:p>
            <a:r>
              <a:rPr lang="en-GB" dirty="0" smtClean="0"/>
              <a:t>Read the source several times until you understand the paragraph.</a:t>
            </a:r>
          </a:p>
          <a:p>
            <a:r>
              <a:rPr lang="en-GB" dirty="0" smtClean="0"/>
              <a:t>Decide which parts of the paragraph would help you make a point in your paper.</a:t>
            </a:r>
          </a:p>
          <a:p>
            <a:r>
              <a:rPr lang="en-GB" dirty="0" smtClean="0"/>
              <a:t>Put the source away.</a:t>
            </a:r>
          </a:p>
          <a:p>
            <a:r>
              <a:rPr lang="en-GB" dirty="0" smtClean="0"/>
              <a:t>Write some notes on the ideas in the paragraph as if you were telling someone else  (a friend) what the source said. </a:t>
            </a:r>
          </a:p>
          <a:p>
            <a:r>
              <a:rPr lang="en-GB" dirty="0" smtClean="0"/>
              <a:t>Put the notes away for a day then use them to draft your own paragraph in your own style</a:t>
            </a:r>
            <a:endParaRPr lang="en-GB" dirty="0"/>
          </a:p>
        </p:txBody>
      </p:sp>
    </p:spTree>
    <p:extLst>
      <p:ext uri="{BB962C8B-B14F-4D97-AF65-F5344CB8AC3E}">
        <p14:creationId xmlns:p14="http://schemas.microsoft.com/office/powerpoint/2010/main" val="1144629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Paraphrase </a:t>
            </a:r>
            <a:r>
              <a:rPr lang="en-GB" dirty="0" smtClean="0"/>
              <a:t>Method 2</a:t>
            </a:r>
            <a:endParaRPr lang="en-GB" dirty="0"/>
          </a:p>
        </p:txBody>
      </p:sp>
      <p:sp>
        <p:nvSpPr>
          <p:cNvPr id="3" name="Content Placeholder 2"/>
          <p:cNvSpPr>
            <a:spLocks noGrp="1"/>
          </p:cNvSpPr>
          <p:nvPr>
            <p:ph idx="1"/>
          </p:nvPr>
        </p:nvSpPr>
        <p:spPr/>
        <p:txBody>
          <a:bodyPr/>
          <a:lstStyle/>
          <a:p>
            <a:r>
              <a:rPr lang="en-GB" dirty="0" smtClean="0"/>
              <a:t>Change the structure</a:t>
            </a:r>
          </a:p>
          <a:p>
            <a:pPr marL="0" indent="0">
              <a:buNone/>
            </a:pPr>
            <a:r>
              <a:rPr lang="en-GB" dirty="0" smtClean="0"/>
              <a:t>Start at a different place in the passage, this will make you change the sentence round. Break up long sentences, combine short ones, add more information for clarity or reduce information to make it concise.</a:t>
            </a:r>
          </a:p>
          <a:p>
            <a:r>
              <a:rPr lang="en-GB" dirty="0" smtClean="0"/>
              <a:t>Change the words</a:t>
            </a:r>
          </a:p>
          <a:p>
            <a:pPr marL="0" indent="0">
              <a:buNone/>
            </a:pPr>
            <a:r>
              <a:rPr lang="en-GB" dirty="0" smtClean="0"/>
              <a:t>Use a thesaurus to find synonyms or phrases meaning the same. If you have to use the same words put quote marks around them unless it is shared language (technical terms such as chemical names)</a:t>
            </a:r>
          </a:p>
          <a:p>
            <a:r>
              <a:rPr lang="en-GB" dirty="0" smtClean="0"/>
              <a:t>You may need to repeat the process till you are happy</a:t>
            </a:r>
          </a:p>
          <a:p>
            <a:pPr marL="0" indent="0">
              <a:buNone/>
            </a:pPr>
            <a:endParaRPr lang="en-GB" dirty="0"/>
          </a:p>
        </p:txBody>
      </p:sp>
    </p:spTree>
    <p:extLst>
      <p:ext uri="{BB962C8B-B14F-4D97-AF65-F5344CB8AC3E}">
        <p14:creationId xmlns:p14="http://schemas.microsoft.com/office/powerpoint/2010/main" val="381009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Paraphrase Exercise</a:t>
            </a:r>
            <a:endParaRPr lang="en-GB" dirty="0"/>
          </a:p>
        </p:txBody>
      </p:sp>
      <p:sp>
        <p:nvSpPr>
          <p:cNvPr id="3" name="Content Placeholder 2"/>
          <p:cNvSpPr>
            <a:spLocks noGrp="1"/>
          </p:cNvSpPr>
          <p:nvPr>
            <p:ph idx="1"/>
          </p:nvPr>
        </p:nvSpPr>
        <p:spPr/>
        <p:txBody>
          <a:bodyPr/>
          <a:lstStyle/>
          <a:p>
            <a:r>
              <a:rPr lang="en-GB" dirty="0" smtClean="0"/>
              <a:t>Undertake the paraphrasing activity</a:t>
            </a:r>
          </a:p>
          <a:p>
            <a:r>
              <a:rPr lang="en-GB" dirty="0" smtClean="0"/>
              <a:t>This can be included in your profile</a:t>
            </a:r>
            <a:endParaRPr lang="en-GB" dirty="0"/>
          </a:p>
        </p:txBody>
      </p:sp>
    </p:spTree>
    <p:extLst>
      <p:ext uri="{BB962C8B-B14F-4D97-AF65-F5344CB8AC3E}">
        <p14:creationId xmlns:p14="http://schemas.microsoft.com/office/powerpoint/2010/main" val="2604032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Paraphrase </a:t>
            </a:r>
            <a:endParaRPr lang="en-GB" dirty="0"/>
          </a:p>
        </p:txBody>
      </p:sp>
      <p:sp>
        <p:nvSpPr>
          <p:cNvPr id="3" name="Content Placeholder 2"/>
          <p:cNvSpPr>
            <a:spLocks noGrp="1"/>
          </p:cNvSpPr>
          <p:nvPr>
            <p:ph idx="1"/>
          </p:nvPr>
        </p:nvSpPr>
        <p:spPr/>
        <p:txBody>
          <a:bodyPr/>
          <a:lstStyle/>
          <a:p>
            <a:r>
              <a:rPr lang="en-GB" i="1" dirty="0"/>
              <a:t>Abstract.</a:t>
            </a:r>
            <a:r>
              <a:rPr lang="en-GB" dirty="0"/>
              <a:t> Study skills are fundamental to academic competence. Effective study skills are associated with positive outcomes across multiple academic content areas and for diverse learners. The purpose of this article is to describe an information-processing perspective on the contribution of study skills to academic competence, and to identify evidence-based strategies that are effective in helping students to improve their study skills. Using an information-processing framework, study skills are grouped into four clusters: repetition-based skills, procedural study skills, cognitive-based study skills, and metacognitive skills. Key elements of effective study-strategy training are delineated.</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337797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Paraphrase</a:t>
            </a:r>
            <a:endParaRPr lang="en-GB" dirty="0"/>
          </a:p>
        </p:txBody>
      </p:sp>
      <p:sp>
        <p:nvSpPr>
          <p:cNvPr id="3" name="Content Placeholder 2"/>
          <p:cNvSpPr>
            <a:spLocks noGrp="1"/>
          </p:cNvSpPr>
          <p:nvPr>
            <p:ph idx="1"/>
          </p:nvPr>
        </p:nvSpPr>
        <p:spPr/>
        <p:txBody>
          <a:bodyPr>
            <a:normAutofit/>
          </a:bodyPr>
          <a:lstStyle/>
          <a:p>
            <a:pPr marL="0" indent="0">
              <a:buNone/>
            </a:pPr>
            <a:r>
              <a:rPr lang="en-GB" dirty="0"/>
              <a:t>The effectiveness of study skills within an academic setting is fundamentally important to students learning within their academic years which will benefit them in their future careers. Study skills offers several skills which are advantageous to students and their prospective careers, these skills offer technical, repetitive, intellectual and awareness which will improve students competence in these fields of study. There are many beneficial strategies which can enhance these skills which will be further examined through an “information-processing framework” that will consider the efficiency of these skills and the outcomes of this information. </a:t>
            </a:r>
            <a:br>
              <a:rPr lang="en-GB" dirty="0"/>
            </a:br>
            <a:endParaRPr lang="en-GB" dirty="0"/>
          </a:p>
        </p:txBody>
      </p:sp>
    </p:spTree>
    <p:extLst>
      <p:ext uri="{BB962C8B-B14F-4D97-AF65-F5344CB8AC3E}">
        <p14:creationId xmlns:p14="http://schemas.microsoft.com/office/powerpoint/2010/main" val="299711263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
  <TotalTime>12</TotalTime>
  <Words>1216</Words>
  <Application>Microsoft Office PowerPoint</Application>
  <PresentationFormat>Widescreen</PresentationFormat>
  <Paragraphs>61</Paragraphs>
  <Slides>16</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16</vt:i4>
      </vt:variant>
    </vt:vector>
  </HeadingPairs>
  <TitlesOfParts>
    <vt:vector size="18" baseType="lpstr">
      <vt:lpstr>Franklin Gothic Book</vt:lpstr>
      <vt:lpstr>Crop</vt:lpstr>
      <vt:lpstr>Paraphrasing</vt:lpstr>
      <vt:lpstr>Why Paraphrase?</vt:lpstr>
      <vt:lpstr>Paraphrasing</vt:lpstr>
      <vt:lpstr>Paraphrasing</vt:lpstr>
      <vt:lpstr>A legitimate paraphrase: </vt:lpstr>
      <vt:lpstr>An acceptable summary: </vt:lpstr>
      <vt:lpstr>A plagiarized version: </vt:lpstr>
      <vt:lpstr>Paraphrasing</vt:lpstr>
      <vt:lpstr>Poor paraphrasing</vt:lpstr>
      <vt:lpstr>Paraphrasing</vt:lpstr>
      <vt:lpstr>Effective paraphrasing</vt:lpstr>
      <vt:lpstr>How to Paraphrase Method 1</vt:lpstr>
      <vt:lpstr>How to Paraphrase Method 2</vt:lpstr>
      <vt:lpstr>Paraphrase Exercise</vt:lpstr>
      <vt:lpstr>Paraphrase </vt:lpstr>
      <vt:lpstr>Paraphrase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Paraphrasing</dc:title>
  <dc:creator>Marie Pitson</dc:creator>
  <cp:lastModifiedBy>Marie Pitson</cp:lastModifiedBy>
  <cp:revision>3</cp:revision>
  <dcterms:created xsi:type="dcterms:W3CDTF">2016-11-11T16:01:37Z</dcterms:created>
  <dcterms:modified xsi:type="dcterms:W3CDTF">2017-11-13T08:17:11Z</dcterms:modified>
</cp:coreProperties>
</file>