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6" r:id="rId1"/>
  </p:sldMasterIdLst>
  <p:notesMasterIdLst>
    <p:notesMasterId r:id="rId15"/>
  </p:notesMasterIdLst>
  <p:sldIdLst>
    <p:sldId id="275" r:id="rId2"/>
    <p:sldId id="257" r:id="rId3"/>
    <p:sldId id="276" r:id="rId4"/>
    <p:sldId id="286" r:id="rId5"/>
    <p:sldId id="284" r:id="rId6"/>
    <p:sldId id="279" r:id="rId7"/>
    <p:sldId id="289" r:id="rId8"/>
    <p:sldId id="290" r:id="rId9"/>
    <p:sldId id="282" r:id="rId10"/>
    <p:sldId id="283" r:id="rId11"/>
    <p:sldId id="285" r:id="rId12"/>
    <p:sldId id="287" r:id="rId13"/>
    <p:sldId id="266"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5859E"/>
    <a:srgbClr val="611850"/>
    <a:srgbClr val="401E38"/>
    <a:srgbClr val="C42BA1"/>
    <a:srgbClr val="C42B2B"/>
    <a:srgbClr val="7030A0"/>
    <a:srgbClr val="E6B522"/>
    <a:srgbClr val="E0C163"/>
    <a:srgbClr val="BFAD77"/>
    <a:srgbClr val="5BACC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22"/>
    <p:restoredTop sz="95921"/>
  </p:normalViewPr>
  <p:slideViewPr>
    <p:cSldViewPr snapToGrid="0" snapToObjects="1">
      <p:cViewPr>
        <p:scale>
          <a:sx n="95" d="100"/>
          <a:sy n="95" d="100"/>
        </p:scale>
        <p:origin x="-496" y="4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E8595B-70E8-44D1-B11C-972F65A84B94}"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46133402-702F-48AB-B5E3-19BD9D3C8B71}">
      <dgm:prSet phldrT="[Text]" phldr="0"/>
      <dgm:spPr/>
      <dgm:t>
        <a:bodyPr/>
        <a:lstStyle/>
        <a:p>
          <a:pPr algn="l">
            <a:lnSpc>
              <a:spcPct val="90000"/>
            </a:lnSpc>
          </a:pPr>
          <a:r>
            <a:rPr lang="en-GB" sz="1500">
              <a:solidFill>
                <a:srgbClr val="FFFFFF"/>
              </a:solidFill>
              <a:latin typeface="Arial"/>
              <a:ea typeface="+mn-ea"/>
              <a:cs typeface="Arial"/>
            </a:rPr>
            <a:t>Summary of Key Findings</a:t>
          </a:r>
        </a:p>
      </dgm:t>
    </dgm:pt>
    <dgm:pt modelId="{E8C61EE9-5BBB-49CC-85AC-2D95B8FAD9E5}" type="parTrans" cxnId="{CE2481CC-677F-4277-8DA0-58AD758A363D}">
      <dgm:prSet/>
      <dgm:spPr/>
      <dgm:t>
        <a:bodyPr/>
        <a:lstStyle/>
        <a:p>
          <a:endParaRPr lang="en-GB"/>
        </a:p>
      </dgm:t>
    </dgm:pt>
    <dgm:pt modelId="{B1A59089-A5EB-4144-885D-B80C8FD73BEA}" type="sibTrans" cxnId="{CE2481CC-677F-4277-8DA0-58AD758A363D}">
      <dgm:prSet/>
      <dgm:spPr/>
      <dgm:t>
        <a:bodyPr/>
        <a:lstStyle/>
        <a:p>
          <a:endParaRPr lang="en-GB"/>
        </a:p>
      </dgm:t>
    </dgm:pt>
    <dgm:pt modelId="{511F2BA3-CE16-4782-AB4F-1C9F22823956}">
      <dgm:prSet phldrT="[Text]" phldr="0"/>
      <dgm:spPr/>
      <dgm:t>
        <a:bodyPr/>
        <a:lstStyle/>
        <a:p>
          <a:pPr algn="l" rtl="0">
            <a:lnSpc>
              <a:spcPct val="90000"/>
            </a:lnSpc>
          </a:pPr>
          <a:r>
            <a:rPr lang="en-GB" sz="1500">
              <a:solidFill>
                <a:srgbClr val="FFFFFF"/>
              </a:solidFill>
              <a:latin typeface="Arial"/>
              <a:ea typeface="+mn-ea"/>
              <a:cs typeface="Arial"/>
            </a:rPr>
            <a:t>History of Basil's Bakery</a:t>
          </a:r>
        </a:p>
      </dgm:t>
    </dgm:pt>
    <dgm:pt modelId="{C67AFA9B-C373-4543-84D2-48E82567F843}" type="parTrans" cxnId="{8D3B05BE-77D1-4017-B7C8-2EF43D6A3C86}">
      <dgm:prSet/>
      <dgm:spPr/>
    </dgm:pt>
    <dgm:pt modelId="{B1109D27-F98E-499B-A0EF-797E1A549D8F}" type="sibTrans" cxnId="{8D3B05BE-77D1-4017-B7C8-2EF43D6A3C86}">
      <dgm:prSet/>
      <dgm:spPr/>
    </dgm:pt>
    <dgm:pt modelId="{FF39B94D-AB6A-4AFE-965A-BF5ED4FA5E38}">
      <dgm:prSet phldrT="[Text]" phldr="0"/>
      <dgm:spPr/>
      <dgm:t>
        <a:bodyPr/>
        <a:lstStyle/>
        <a:p>
          <a:pPr algn="l">
            <a:lnSpc>
              <a:spcPct val="90000"/>
            </a:lnSpc>
          </a:pPr>
          <a:r>
            <a:rPr lang="en-GB" sz="1500">
              <a:solidFill>
                <a:srgbClr val="FFFFFF"/>
              </a:solidFill>
              <a:latin typeface="Arial"/>
              <a:ea typeface="+mn-ea"/>
              <a:cs typeface="Arial"/>
            </a:rPr>
            <a:t>Insight of the problem</a:t>
          </a:r>
          <a:endParaRPr lang="en-US" sz="1500">
            <a:solidFill>
              <a:srgbClr val="FFFFFF"/>
            </a:solidFill>
            <a:latin typeface="Arial"/>
            <a:ea typeface="+mn-ea"/>
            <a:cs typeface="Arial"/>
          </a:endParaRPr>
        </a:p>
      </dgm:t>
    </dgm:pt>
    <dgm:pt modelId="{A7AEFDB1-34D9-409F-B58F-1C1C20F0BEE4}" type="parTrans" cxnId="{64BE136A-3B53-4455-AC25-A215052914CC}">
      <dgm:prSet/>
      <dgm:spPr/>
    </dgm:pt>
    <dgm:pt modelId="{AFDEFBEE-9E1F-4F24-B9B8-16E99F4D433D}" type="sibTrans" cxnId="{64BE136A-3B53-4455-AC25-A215052914CC}">
      <dgm:prSet/>
      <dgm:spPr/>
    </dgm:pt>
    <dgm:pt modelId="{FB1994FF-B559-4C86-B12B-32C3749B81C6}">
      <dgm:prSet phldrT="[Text]" phldr="0"/>
      <dgm:spPr/>
      <dgm:t>
        <a:bodyPr/>
        <a:lstStyle/>
        <a:p>
          <a:pPr algn="l">
            <a:lnSpc>
              <a:spcPct val="90000"/>
            </a:lnSpc>
          </a:pPr>
          <a:r>
            <a:rPr lang="en-GB" sz="1500">
              <a:solidFill>
                <a:srgbClr val="FFFFFF"/>
              </a:solidFill>
              <a:latin typeface="Arial"/>
              <a:ea typeface="+mn-ea"/>
              <a:cs typeface="Arial"/>
            </a:rPr>
            <a:t>Definition of Pestel Framework</a:t>
          </a:r>
        </a:p>
      </dgm:t>
    </dgm:pt>
    <dgm:pt modelId="{6EE26F0B-DCF5-40A4-8094-60A3B34B1A72}" type="parTrans" cxnId="{CFBEBFBB-2FDD-4925-BF6E-F30995875FF6}">
      <dgm:prSet/>
      <dgm:spPr/>
    </dgm:pt>
    <dgm:pt modelId="{6B955E67-6EAA-4929-96FB-71EC8F716D1F}" type="sibTrans" cxnId="{CFBEBFBB-2FDD-4925-BF6E-F30995875FF6}">
      <dgm:prSet/>
      <dgm:spPr/>
    </dgm:pt>
    <dgm:pt modelId="{71559A0D-D11F-4C84-B45B-DA75BD2CEB26}">
      <dgm:prSet phldrT="[Text]" phldr="0"/>
      <dgm:spPr/>
      <dgm:t>
        <a:bodyPr/>
        <a:lstStyle/>
        <a:p>
          <a:pPr algn="l" rtl="0">
            <a:lnSpc>
              <a:spcPct val="90000"/>
            </a:lnSpc>
          </a:pPr>
          <a:r>
            <a:rPr lang="en-GB" sz="1500" dirty="0">
              <a:solidFill>
                <a:srgbClr val="FFFFFF"/>
              </a:solidFill>
              <a:latin typeface="Arial"/>
              <a:ea typeface="+mn-ea"/>
              <a:cs typeface="Arial"/>
            </a:rPr>
            <a:t>Pestel Framework </a:t>
          </a:r>
          <a:r>
            <a:rPr lang="en-GB" sz="1500">
              <a:solidFill>
                <a:srgbClr val="FFFFFF"/>
              </a:solidFill>
              <a:latin typeface="Arial"/>
              <a:ea typeface="+mn-ea"/>
              <a:cs typeface="Arial"/>
            </a:rPr>
            <a:t>applied</a:t>
          </a:r>
          <a:r>
            <a:rPr lang="en-GB" sz="1500" dirty="0">
              <a:solidFill>
                <a:srgbClr val="FFFFFF"/>
              </a:solidFill>
              <a:latin typeface="Arial"/>
              <a:ea typeface="+mn-ea"/>
              <a:cs typeface="Arial"/>
            </a:rPr>
            <a:t> to Basil's Bakery</a:t>
          </a:r>
        </a:p>
      </dgm:t>
    </dgm:pt>
    <dgm:pt modelId="{E5E48D2A-9178-438A-8289-665D50DF5CFB}" type="parTrans" cxnId="{EA399FAE-2EC0-4FE4-A5B3-ADCB5FE9633B}">
      <dgm:prSet/>
      <dgm:spPr/>
    </dgm:pt>
    <dgm:pt modelId="{3170E4DD-80AB-45DD-A6AB-508A997BC25F}" type="sibTrans" cxnId="{EA399FAE-2EC0-4FE4-A5B3-ADCB5FE9633B}">
      <dgm:prSet/>
      <dgm:spPr/>
    </dgm:pt>
    <dgm:pt modelId="{5D725C9D-2D55-4419-8310-7947E893E2FE}">
      <dgm:prSet phldrT="[Text]" phldr="0"/>
      <dgm:spPr/>
      <dgm:t>
        <a:bodyPr/>
        <a:lstStyle/>
        <a:p>
          <a:pPr algn="l">
            <a:lnSpc>
              <a:spcPct val="90000"/>
            </a:lnSpc>
          </a:pPr>
          <a:r>
            <a:rPr lang="en-GB" sz="1500">
              <a:solidFill>
                <a:srgbClr val="FFFFFF"/>
              </a:solidFill>
              <a:latin typeface="Arial"/>
              <a:ea typeface="+mn-ea"/>
              <a:cs typeface="Arial"/>
            </a:rPr>
            <a:t>Definition of the Cause-and-Effect model</a:t>
          </a:r>
        </a:p>
      </dgm:t>
    </dgm:pt>
    <dgm:pt modelId="{BC0C5ED3-134A-4C7B-9026-2664DB9DA171}" type="parTrans" cxnId="{6BD6BCFF-4618-48D8-9A1C-225C7FFCA1A5}">
      <dgm:prSet/>
      <dgm:spPr/>
    </dgm:pt>
    <dgm:pt modelId="{A167E10D-872A-4824-832E-D8B73D777C13}" type="sibTrans" cxnId="{6BD6BCFF-4618-48D8-9A1C-225C7FFCA1A5}">
      <dgm:prSet/>
      <dgm:spPr/>
    </dgm:pt>
    <dgm:pt modelId="{B2958BB2-BD45-4023-BD90-713618956670}">
      <dgm:prSet phldrT="[Text]" phldr="0"/>
      <dgm:spPr/>
      <dgm:t>
        <a:bodyPr/>
        <a:lstStyle/>
        <a:p>
          <a:pPr algn="l" rtl="0">
            <a:lnSpc>
              <a:spcPct val="90000"/>
            </a:lnSpc>
          </a:pPr>
          <a:r>
            <a:rPr lang="en-GB" sz="1500">
              <a:solidFill>
                <a:srgbClr val="FFFFFF"/>
              </a:solidFill>
              <a:latin typeface="Arial"/>
              <a:ea typeface="+mn-ea"/>
              <a:cs typeface="Arial"/>
            </a:rPr>
            <a:t>Cause-and-Effect model applied to Basil's Bakery</a:t>
          </a:r>
        </a:p>
      </dgm:t>
    </dgm:pt>
    <dgm:pt modelId="{1F3AC879-8F90-47AC-8D44-6566621C32FB}" type="parTrans" cxnId="{8EA3B020-952E-4044-82CB-7DB0032D4A2C}">
      <dgm:prSet/>
      <dgm:spPr/>
    </dgm:pt>
    <dgm:pt modelId="{E54BCCB8-01F8-4A21-9A32-0145AD7A9BF8}" type="sibTrans" cxnId="{8EA3B020-952E-4044-82CB-7DB0032D4A2C}">
      <dgm:prSet/>
      <dgm:spPr/>
    </dgm:pt>
    <dgm:pt modelId="{82D8A96A-193E-4773-83F2-8C8DC4AFDFD4}">
      <dgm:prSet phldrT="[Text]" phldr="0"/>
      <dgm:spPr/>
      <dgm:t>
        <a:bodyPr/>
        <a:lstStyle/>
        <a:p>
          <a:pPr algn="l">
            <a:lnSpc>
              <a:spcPct val="90000"/>
            </a:lnSpc>
          </a:pPr>
          <a:r>
            <a:rPr lang="en-GB" sz="1500">
              <a:solidFill>
                <a:srgbClr val="FFFFFF"/>
              </a:solidFill>
              <a:latin typeface="Arial"/>
              <a:ea typeface="+mn-ea"/>
              <a:cs typeface="Arial"/>
            </a:rPr>
            <a:t>References</a:t>
          </a:r>
        </a:p>
      </dgm:t>
    </dgm:pt>
    <dgm:pt modelId="{D99E13F7-A4CD-4638-8A3C-C807FC24C63B}" type="parTrans" cxnId="{8DED8897-24B6-4908-8AC8-FAD052000106}">
      <dgm:prSet/>
      <dgm:spPr/>
    </dgm:pt>
    <dgm:pt modelId="{22C49CB0-F87D-4C39-8FF2-58522D68F4DD}" type="sibTrans" cxnId="{8DED8897-24B6-4908-8AC8-FAD052000106}">
      <dgm:prSet/>
      <dgm:spPr/>
    </dgm:pt>
    <dgm:pt modelId="{F8AC82C8-CC89-43FB-A9A9-A914F4C622E1}" type="pres">
      <dgm:prSet presAssocID="{4DE8595B-70E8-44D1-B11C-972F65A84B94}" presName="linear" presStyleCnt="0">
        <dgm:presLayoutVars>
          <dgm:dir/>
          <dgm:animLvl val="lvl"/>
          <dgm:resizeHandles val="exact"/>
        </dgm:presLayoutVars>
      </dgm:prSet>
      <dgm:spPr/>
    </dgm:pt>
    <dgm:pt modelId="{A5A4B36B-BC62-49BA-901E-31A20997F1F0}" type="pres">
      <dgm:prSet presAssocID="{511F2BA3-CE16-4782-AB4F-1C9F22823956}" presName="parentLin" presStyleCnt="0"/>
      <dgm:spPr/>
    </dgm:pt>
    <dgm:pt modelId="{A24C74FC-284A-4202-8EEA-5AF9393002B2}" type="pres">
      <dgm:prSet presAssocID="{511F2BA3-CE16-4782-AB4F-1C9F22823956}" presName="parentLeftMargin" presStyleLbl="node1" presStyleIdx="0" presStyleCnt="8"/>
      <dgm:spPr/>
    </dgm:pt>
    <dgm:pt modelId="{4DCAFBD8-BE74-4EC4-8758-701AE04C63A7}" type="pres">
      <dgm:prSet presAssocID="{511F2BA3-CE16-4782-AB4F-1C9F22823956}" presName="parentText" presStyleLbl="node1" presStyleIdx="0" presStyleCnt="8">
        <dgm:presLayoutVars>
          <dgm:chMax val="0"/>
          <dgm:bulletEnabled val="1"/>
        </dgm:presLayoutVars>
      </dgm:prSet>
      <dgm:spPr/>
    </dgm:pt>
    <dgm:pt modelId="{C0BCBBBD-F5D4-409A-87F0-60A789702F12}" type="pres">
      <dgm:prSet presAssocID="{511F2BA3-CE16-4782-AB4F-1C9F22823956}" presName="negativeSpace" presStyleCnt="0"/>
      <dgm:spPr/>
    </dgm:pt>
    <dgm:pt modelId="{46FBAE47-E257-4420-A7F1-93701ECCBFB2}" type="pres">
      <dgm:prSet presAssocID="{511F2BA3-CE16-4782-AB4F-1C9F22823956}" presName="childText" presStyleLbl="conFgAcc1" presStyleIdx="0" presStyleCnt="8">
        <dgm:presLayoutVars>
          <dgm:bulletEnabled val="1"/>
        </dgm:presLayoutVars>
      </dgm:prSet>
      <dgm:spPr/>
    </dgm:pt>
    <dgm:pt modelId="{F606D68F-01B9-4A8F-A18D-B4E3F7E80B41}" type="pres">
      <dgm:prSet presAssocID="{B1109D27-F98E-499B-A0EF-797E1A549D8F}" presName="spaceBetweenRectangles" presStyleCnt="0"/>
      <dgm:spPr/>
    </dgm:pt>
    <dgm:pt modelId="{BF7809B9-A278-4816-8BE6-CBEAB1E9A57A}" type="pres">
      <dgm:prSet presAssocID="{FF39B94D-AB6A-4AFE-965A-BF5ED4FA5E38}" presName="parentLin" presStyleCnt="0"/>
      <dgm:spPr/>
    </dgm:pt>
    <dgm:pt modelId="{8C644471-FBA1-41A7-971A-3ACA18103BC7}" type="pres">
      <dgm:prSet presAssocID="{FF39B94D-AB6A-4AFE-965A-BF5ED4FA5E38}" presName="parentLeftMargin" presStyleLbl="node1" presStyleIdx="0" presStyleCnt="8"/>
      <dgm:spPr/>
    </dgm:pt>
    <dgm:pt modelId="{91414636-50F7-41FB-94B4-0F354FA77EF0}" type="pres">
      <dgm:prSet presAssocID="{FF39B94D-AB6A-4AFE-965A-BF5ED4FA5E38}" presName="parentText" presStyleLbl="node1" presStyleIdx="1" presStyleCnt="8">
        <dgm:presLayoutVars>
          <dgm:chMax val="0"/>
          <dgm:bulletEnabled val="1"/>
        </dgm:presLayoutVars>
      </dgm:prSet>
      <dgm:spPr/>
    </dgm:pt>
    <dgm:pt modelId="{771637C3-1792-485C-9433-23F5D0DBF5C6}" type="pres">
      <dgm:prSet presAssocID="{FF39B94D-AB6A-4AFE-965A-BF5ED4FA5E38}" presName="negativeSpace" presStyleCnt="0"/>
      <dgm:spPr/>
    </dgm:pt>
    <dgm:pt modelId="{157BC4A2-5A5A-4895-B265-230C571CD9CC}" type="pres">
      <dgm:prSet presAssocID="{FF39B94D-AB6A-4AFE-965A-BF5ED4FA5E38}" presName="childText" presStyleLbl="conFgAcc1" presStyleIdx="1" presStyleCnt="8">
        <dgm:presLayoutVars>
          <dgm:bulletEnabled val="1"/>
        </dgm:presLayoutVars>
      </dgm:prSet>
      <dgm:spPr/>
    </dgm:pt>
    <dgm:pt modelId="{E8B93058-F3EB-4081-BFAB-72D4368BAD3F}" type="pres">
      <dgm:prSet presAssocID="{AFDEFBEE-9E1F-4F24-B9B8-16E99F4D433D}" presName="spaceBetweenRectangles" presStyleCnt="0"/>
      <dgm:spPr/>
    </dgm:pt>
    <dgm:pt modelId="{9E876D06-4693-4C9F-8BC2-85783E5E2701}" type="pres">
      <dgm:prSet presAssocID="{FB1994FF-B559-4C86-B12B-32C3749B81C6}" presName="parentLin" presStyleCnt="0"/>
      <dgm:spPr/>
    </dgm:pt>
    <dgm:pt modelId="{8B1DA86C-4AEF-47B4-BD73-3EEB86E4D190}" type="pres">
      <dgm:prSet presAssocID="{FB1994FF-B559-4C86-B12B-32C3749B81C6}" presName="parentLeftMargin" presStyleLbl="node1" presStyleIdx="1" presStyleCnt="8"/>
      <dgm:spPr/>
    </dgm:pt>
    <dgm:pt modelId="{B9569356-B689-46BE-8455-004E5BAA4B28}" type="pres">
      <dgm:prSet presAssocID="{FB1994FF-B559-4C86-B12B-32C3749B81C6}" presName="parentText" presStyleLbl="node1" presStyleIdx="2" presStyleCnt="8">
        <dgm:presLayoutVars>
          <dgm:chMax val="0"/>
          <dgm:bulletEnabled val="1"/>
        </dgm:presLayoutVars>
      </dgm:prSet>
      <dgm:spPr/>
    </dgm:pt>
    <dgm:pt modelId="{6C72A1CC-9A5A-47B1-A2AA-57C7364EAB9A}" type="pres">
      <dgm:prSet presAssocID="{FB1994FF-B559-4C86-B12B-32C3749B81C6}" presName="negativeSpace" presStyleCnt="0"/>
      <dgm:spPr/>
    </dgm:pt>
    <dgm:pt modelId="{8710AD49-C24C-40BE-AB3F-20CC9CBB3A16}" type="pres">
      <dgm:prSet presAssocID="{FB1994FF-B559-4C86-B12B-32C3749B81C6}" presName="childText" presStyleLbl="conFgAcc1" presStyleIdx="2" presStyleCnt="8">
        <dgm:presLayoutVars>
          <dgm:bulletEnabled val="1"/>
        </dgm:presLayoutVars>
      </dgm:prSet>
      <dgm:spPr/>
    </dgm:pt>
    <dgm:pt modelId="{3E26BC69-D2E2-4B9F-B647-205C354EB0D0}" type="pres">
      <dgm:prSet presAssocID="{6B955E67-6EAA-4929-96FB-71EC8F716D1F}" presName="spaceBetweenRectangles" presStyleCnt="0"/>
      <dgm:spPr/>
    </dgm:pt>
    <dgm:pt modelId="{F8BBC413-73F7-4B6C-A512-7F5378061E5E}" type="pres">
      <dgm:prSet presAssocID="{71559A0D-D11F-4C84-B45B-DA75BD2CEB26}" presName="parentLin" presStyleCnt="0"/>
      <dgm:spPr/>
    </dgm:pt>
    <dgm:pt modelId="{CD165448-4256-4E03-BFE9-E1814A3D4CC2}" type="pres">
      <dgm:prSet presAssocID="{71559A0D-D11F-4C84-B45B-DA75BD2CEB26}" presName="parentLeftMargin" presStyleLbl="node1" presStyleIdx="2" presStyleCnt="8"/>
      <dgm:spPr/>
    </dgm:pt>
    <dgm:pt modelId="{F0C78478-45D4-441A-AB65-1D5F75BBF5D5}" type="pres">
      <dgm:prSet presAssocID="{71559A0D-D11F-4C84-B45B-DA75BD2CEB26}" presName="parentText" presStyleLbl="node1" presStyleIdx="3" presStyleCnt="8">
        <dgm:presLayoutVars>
          <dgm:chMax val="0"/>
          <dgm:bulletEnabled val="1"/>
        </dgm:presLayoutVars>
      </dgm:prSet>
      <dgm:spPr/>
    </dgm:pt>
    <dgm:pt modelId="{82E2CCE9-9F32-4456-89EF-349E459738BF}" type="pres">
      <dgm:prSet presAssocID="{71559A0D-D11F-4C84-B45B-DA75BD2CEB26}" presName="negativeSpace" presStyleCnt="0"/>
      <dgm:spPr/>
    </dgm:pt>
    <dgm:pt modelId="{B5A637DB-4873-4D9F-85C7-978996F7161E}" type="pres">
      <dgm:prSet presAssocID="{71559A0D-D11F-4C84-B45B-DA75BD2CEB26}" presName="childText" presStyleLbl="conFgAcc1" presStyleIdx="3" presStyleCnt="8">
        <dgm:presLayoutVars>
          <dgm:bulletEnabled val="1"/>
        </dgm:presLayoutVars>
      </dgm:prSet>
      <dgm:spPr/>
    </dgm:pt>
    <dgm:pt modelId="{FD855CA1-F60E-415E-8437-4782163D8E0E}" type="pres">
      <dgm:prSet presAssocID="{3170E4DD-80AB-45DD-A6AB-508A997BC25F}" presName="spaceBetweenRectangles" presStyleCnt="0"/>
      <dgm:spPr/>
    </dgm:pt>
    <dgm:pt modelId="{7A4950DF-B50F-40CB-B71B-3DBC0BEB9078}" type="pres">
      <dgm:prSet presAssocID="{5D725C9D-2D55-4419-8310-7947E893E2FE}" presName="parentLin" presStyleCnt="0"/>
      <dgm:spPr/>
    </dgm:pt>
    <dgm:pt modelId="{3598D0A2-47B9-4ED1-A0C6-6BBD3D8DC134}" type="pres">
      <dgm:prSet presAssocID="{5D725C9D-2D55-4419-8310-7947E893E2FE}" presName="parentLeftMargin" presStyleLbl="node1" presStyleIdx="3" presStyleCnt="8"/>
      <dgm:spPr/>
    </dgm:pt>
    <dgm:pt modelId="{138448E5-05A8-464B-9EF2-C24AC2201892}" type="pres">
      <dgm:prSet presAssocID="{5D725C9D-2D55-4419-8310-7947E893E2FE}" presName="parentText" presStyleLbl="node1" presStyleIdx="4" presStyleCnt="8">
        <dgm:presLayoutVars>
          <dgm:chMax val="0"/>
          <dgm:bulletEnabled val="1"/>
        </dgm:presLayoutVars>
      </dgm:prSet>
      <dgm:spPr/>
    </dgm:pt>
    <dgm:pt modelId="{E11342F2-61CB-4A63-9F8E-6BC9D163E61F}" type="pres">
      <dgm:prSet presAssocID="{5D725C9D-2D55-4419-8310-7947E893E2FE}" presName="negativeSpace" presStyleCnt="0"/>
      <dgm:spPr/>
    </dgm:pt>
    <dgm:pt modelId="{E91F9C3A-5672-4A92-8091-F2AB35A5ACC8}" type="pres">
      <dgm:prSet presAssocID="{5D725C9D-2D55-4419-8310-7947E893E2FE}" presName="childText" presStyleLbl="conFgAcc1" presStyleIdx="4" presStyleCnt="8">
        <dgm:presLayoutVars>
          <dgm:bulletEnabled val="1"/>
        </dgm:presLayoutVars>
      </dgm:prSet>
      <dgm:spPr/>
    </dgm:pt>
    <dgm:pt modelId="{072F2E78-3A51-4660-822B-E0E710AF0249}" type="pres">
      <dgm:prSet presAssocID="{A167E10D-872A-4824-832E-D8B73D777C13}" presName="spaceBetweenRectangles" presStyleCnt="0"/>
      <dgm:spPr/>
    </dgm:pt>
    <dgm:pt modelId="{60AB462E-A065-4819-91AC-FB337E23581B}" type="pres">
      <dgm:prSet presAssocID="{B2958BB2-BD45-4023-BD90-713618956670}" presName="parentLin" presStyleCnt="0"/>
      <dgm:spPr/>
    </dgm:pt>
    <dgm:pt modelId="{715EDF82-B3D4-4EB6-A8D1-CBAD9B222BE8}" type="pres">
      <dgm:prSet presAssocID="{B2958BB2-BD45-4023-BD90-713618956670}" presName="parentLeftMargin" presStyleLbl="node1" presStyleIdx="4" presStyleCnt="8"/>
      <dgm:spPr/>
    </dgm:pt>
    <dgm:pt modelId="{84D5616D-BA08-443F-9BD1-6ABACA696156}" type="pres">
      <dgm:prSet presAssocID="{B2958BB2-BD45-4023-BD90-713618956670}" presName="parentText" presStyleLbl="node1" presStyleIdx="5" presStyleCnt="8">
        <dgm:presLayoutVars>
          <dgm:chMax val="0"/>
          <dgm:bulletEnabled val="1"/>
        </dgm:presLayoutVars>
      </dgm:prSet>
      <dgm:spPr/>
    </dgm:pt>
    <dgm:pt modelId="{AE0B7B3C-4D6C-4479-AAC8-6D89C1F347FB}" type="pres">
      <dgm:prSet presAssocID="{B2958BB2-BD45-4023-BD90-713618956670}" presName="negativeSpace" presStyleCnt="0"/>
      <dgm:spPr/>
    </dgm:pt>
    <dgm:pt modelId="{52044F53-BA3A-4E56-8A24-602DF78E84FF}" type="pres">
      <dgm:prSet presAssocID="{B2958BB2-BD45-4023-BD90-713618956670}" presName="childText" presStyleLbl="conFgAcc1" presStyleIdx="5" presStyleCnt="8">
        <dgm:presLayoutVars>
          <dgm:bulletEnabled val="1"/>
        </dgm:presLayoutVars>
      </dgm:prSet>
      <dgm:spPr/>
    </dgm:pt>
    <dgm:pt modelId="{68DFC04E-67D4-4222-BBF4-2446F6DB74D8}" type="pres">
      <dgm:prSet presAssocID="{E54BCCB8-01F8-4A21-9A32-0145AD7A9BF8}" presName="spaceBetweenRectangles" presStyleCnt="0"/>
      <dgm:spPr/>
    </dgm:pt>
    <dgm:pt modelId="{B7A19673-ECBC-4DCD-9C69-40FA95393E3C}" type="pres">
      <dgm:prSet presAssocID="{46133402-702F-48AB-B5E3-19BD9D3C8B71}" presName="parentLin" presStyleCnt="0"/>
      <dgm:spPr/>
    </dgm:pt>
    <dgm:pt modelId="{AA02A7C4-6A38-45BF-8CCB-7FC581D2D19C}" type="pres">
      <dgm:prSet presAssocID="{46133402-702F-48AB-B5E3-19BD9D3C8B71}" presName="parentLeftMargin" presStyleLbl="node1" presStyleIdx="5" presStyleCnt="8"/>
      <dgm:spPr/>
    </dgm:pt>
    <dgm:pt modelId="{14454BC9-6CF3-4833-9B1C-EE286C166C36}" type="pres">
      <dgm:prSet presAssocID="{46133402-702F-48AB-B5E3-19BD9D3C8B71}" presName="parentText" presStyleLbl="node1" presStyleIdx="6" presStyleCnt="8">
        <dgm:presLayoutVars>
          <dgm:chMax val="0"/>
          <dgm:bulletEnabled val="1"/>
        </dgm:presLayoutVars>
      </dgm:prSet>
      <dgm:spPr/>
    </dgm:pt>
    <dgm:pt modelId="{6884B36F-6A27-4251-9DC3-879688650FC6}" type="pres">
      <dgm:prSet presAssocID="{46133402-702F-48AB-B5E3-19BD9D3C8B71}" presName="negativeSpace" presStyleCnt="0"/>
      <dgm:spPr/>
    </dgm:pt>
    <dgm:pt modelId="{3F1B791D-9E4D-41B1-A12D-46D117498E4B}" type="pres">
      <dgm:prSet presAssocID="{46133402-702F-48AB-B5E3-19BD9D3C8B71}" presName="childText" presStyleLbl="conFgAcc1" presStyleIdx="6" presStyleCnt="8">
        <dgm:presLayoutVars>
          <dgm:bulletEnabled val="1"/>
        </dgm:presLayoutVars>
      </dgm:prSet>
      <dgm:spPr/>
    </dgm:pt>
    <dgm:pt modelId="{70EC8A20-CB44-4C3D-9632-98082FF8B96E}" type="pres">
      <dgm:prSet presAssocID="{B1A59089-A5EB-4144-885D-B80C8FD73BEA}" presName="spaceBetweenRectangles" presStyleCnt="0"/>
      <dgm:spPr/>
    </dgm:pt>
    <dgm:pt modelId="{BF98C2E5-2D24-46D8-9B0C-8437504F65DD}" type="pres">
      <dgm:prSet presAssocID="{82D8A96A-193E-4773-83F2-8C8DC4AFDFD4}" presName="parentLin" presStyleCnt="0"/>
      <dgm:spPr/>
    </dgm:pt>
    <dgm:pt modelId="{D1F955BE-DBDD-43B1-8003-3D06E0CB5B7F}" type="pres">
      <dgm:prSet presAssocID="{82D8A96A-193E-4773-83F2-8C8DC4AFDFD4}" presName="parentLeftMargin" presStyleLbl="node1" presStyleIdx="6" presStyleCnt="8"/>
      <dgm:spPr/>
    </dgm:pt>
    <dgm:pt modelId="{EEF6127B-2FEB-4CDC-B3D8-0A27ED82F20E}" type="pres">
      <dgm:prSet presAssocID="{82D8A96A-193E-4773-83F2-8C8DC4AFDFD4}" presName="parentText" presStyleLbl="node1" presStyleIdx="7" presStyleCnt="8">
        <dgm:presLayoutVars>
          <dgm:chMax val="0"/>
          <dgm:bulletEnabled val="1"/>
        </dgm:presLayoutVars>
      </dgm:prSet>
      <dgm:spPr/>
    </dgm:pt>
    <dgm:pt modelId="{DF5D74E8-10E2-48CD-B83A-7B38D6D5ED0C}" type="pres">
      <dgm:prSet presAssocID="{82D8A96A-193E-4773-83F2-8C8DC4AFDFD4}" presName="negativeSpace" presStyleCnt="0"/>
      <dgm:spPr/>
    </dgm:pt>
    <dgm:pt modelId="{F87961C5-2BEB-422B-B01D-08D262030B07}" type="pres">
      <dgm:prSet presAssocID="{82D8A96A-193E-4773-83F2-8C8DC4AFDFD4}" presName="childText" presStyleLbl="conFgAcc1" presStyleIdx="7" presStyleCnt="8">
        <dgm:presLayoutVars>
          <dgm:bulletEnabled val="1"/>
        </dgm:presLayoutVars>
      </dgm:prSet>
      <dgm:spPr/>
    </dgm:pt>
  </dgm:ptLst>
  <dgm:cxnLst>
    <dgm:cxn modelId="{6107FB1D-5EB0-4D03-91E2-B36478E672D8}" type="presOf" srcId="{FB1994FF-B559-4C86-B12B-32C3749B81C6}" destId="{B9569356-B689-46BE-8455-004E5BAA4B28}" srcOrd="1" destOrd="0" presId="urn:microsoft.com/office/officeart/2005/8/layout/list1"/>
    <dgm:cxn modelId="{8EA3B020-952E-4044-82CB-7DB0032D4A2C}" srcId="{4DE8595B-70E8-44D1-B11C-972F65A84B94}" destId="{B2958BB2-BD45-4023-BD90-713618956670}" srcOrd="5" destOrd="0" parTransId="{1F3AC879-8F90-47AC-8D44-6566621C32FB}" sibTransId="{E54BCCB8-01F8-4A21-9A32-0145AD7A9BF8}"/>
    <dgm:cxn modelId="{A138BD23-77E4-4B03-BAA1-8EA4D2AC8853}" type="presOf" srcId="{FB1994FF-B559-4C86-B12B-32C3749B81C6}" destId="{8B1DA86C-4AEF-47B4-BD73-3EEB86E4D190}" srcOrd="0" destOrd="0" presId="urn:microsoft.com/office/officeart/2005/8/layout/list1"/>
    <dgm:cxn modelId="{4E70CE2B-8862-491F-86EF-27405DEEE2D2}" type="presOf" srcId="{B2958BB2-BD45-4023-BD90-713618956670}" destId="{84D5616D-BA08-443F-9BD1-6ABACA696156}" srcOrd="1" destOrd="0" presId="urn:microsoft.com/office/officeart/2005/8/layout/list1"/>
    <dgm:cxn modelId="{4A5D5C51-93F3-49EC-BB32-5CEB7FBB90FB}" type="presOf" srcId="{46133402-702F-48AB-B5E3-19BD9D3C8B71}" destId="{AA02A7C4-6A38-45BF-8CCB-7FC581D2D19C}" srcOrd="0" destOrd="0" presId="urn:microsoft.com/office/officeart/2005/8/layout/list1"/>
    <dgm:cxn modelId="{AECEFC5D-26DD-4380-890C-92350AC2A55D}" type="presOf" srcId="{FF39B94D-AB6A-4AFE-965A-BF5ED4FA5E38}" destId="{8C644471-FBA1-41A7-971A-3ACA18103BC7}" srcOrd="0" destOrd="0" presId="urn:microsoft.com/office/officeart/2005/8/layout/list1"/>
    <dgm:cxn modelId="{64BE136A-3B53-4455-AC25-A215052914CC}" srcId="{4DE8595B-70E8-44D1-B11C-972F65A84B94}" destId="{FF39B94D-AB6A-4AFE-965A-BF5ED4FA5E38}" srcOrd="1" destOrd="0" parTransId="{A7AEFDB1-34D9-409F-B58F-1C1C20F0BEE4}" sibTransId="{AFDEFBEE-9E1F-4F24-B9B8-16E99F4D433D}"/>
    <dgm:cxn modelId="{67F00474-5C88-4337-8DF1-A325708DCACB}" type="presOf" srcId="{82D8A96A-193E-4773-83F2-8C8DC4AFDFD4}" destId="{EEF6127B-2FEB-4CDC-B3D8-0A27ED82F20E}" srcOrd="1" destOrd="0" presId="urn:microsoft.com/office/officeart/2005/8/layout/list1"/>
    <dgm:cxn modelId="{C2FBFC7F-E3C7-4ADE-8AF2-BAA7DAEE43B6}" type="presOf" srcId="{5D725C9D-2D55-4419-8310-7947E893E2FE}" destId="{3598D0A2-47B9-4ED1-A0C6-6BBD3D8DC134}" srcOrd="0" destOrd="0" presId="urn:microsoft.com/office/officeart/2005/8/layout/list1"/>
    <dgm:cxn modelId="{8DED8897-24B6-4908-8AC8-FAD052000106}" srcId="{4DE8595B-70E8-44D1-B11C-972F65A84B94}" destId="{82D8A96A-193E-4773-83F2-8C8DC4AFDFD4}" srcOrd="7" destOrd="0" parTransId="{D99E13F7-A4CD-4638-8A3C-C807FC24C63B}" sibTransId="{22C49CB0-F87D-4C39-8FF2-58522D68F4DD}"/>
    <dgm:cxn modelId="{641573AB-4CFA-4D2C-8284-559A97A443A6}" type="presOf" srcId="{511F2BA3-CE16-4782-AB4F-1C9F22823956}" destId="{4DCAFBD8-BE74-4EC4-8758-701AE04C63A7}" srcOrd="1" destOrd="0" presId="urn:microsoft.com/office/officeart/2005/8/layout/list1"/>
    <dgm:cxn modelId="{EA399FAE-2EC0-4FE4-A5B3-ADCB5FE9633B}" srcId="{4DE8595B-70E8-44D1-B11C-972F65A84B94}" destId="{71559A0D-D11F-4C84-B45B-DA75BD2CEB26}" srcOrd="3" destOrd="0" parTransId="{E5E48D2A-9178-438A-8289-665D50DF5CFB}" sibTransId="{3170E4DD-80AB-45DD-A6AB-508A997BC25F}"/>
    <dgm:cxn modelId="{4D1B1AB3-E9D4-4E25-887C-DFCE44756FAC}" type="presOf" srcId="{5D725C9D-2D55-4419-8310-7947E893E2FE}" destId="{138448E5-05A8-464B-9EF2-C24AC2201892}" srcOrd="1" destOrd="0" presId="urn:microsoft.com/office/officeart/2005/8/layout/list1"/>
    <dgm:cxn modelId="{3E166CBA-B8DB-46A9-9C35-18D08F94F89A}" type="presOf" srcId="{511F2BA3-CE16-4782-AB4F-1C9F22823956}" destId="{A24C74FC-284A-4202-8EEA-5AF9393002B2}" srcOrd="0" destOrd="0" presId="urn:microsoft.com/office/officeart/2005/8/layout/list1"/>
    <dgm:cxn modelId="{CFBEBFBB-2FDD-4925-BF6E-F30995875FF6}" srcId="{4DE8595B-70E8-44D1-B11C-972F65A84B94}" destId="{FB1994FF-B559-4C86-B12B-32C3749B81C6}" srcOrd="2" destOrd="0" parTransId="{6EE26F0B-DCF5-40A4-8094-60A3B34B1A72}" sibTransId="{6B955E67-6EAA-4929-96FB-71EC8F716D1F}"/>
    <dgm:cxn modelId="{8D3B05BE-77D1-4017-B7C8-2EF43D6A3C86}" srcId="{4DE8595B-70E8-44D1-B11C-972F65A84B94}" destId="{511F2BA3-CE16-4782-AB4F-1C9F22823956}" srcOrd="0" destOrd="0" parTransId="{C67AFA9B-C373-4543-84D2-48E82567F843}" sibTransId="{B1109D27-F98E-499B-A0EF-797E1A549D8F}"/>
    <dgm:cxn modelId="{908C00C3-9E61-4B6D-9369-060910BE1156}" type="presOf" srcId="{71559A0D-D11F-4C84-B45B-DA75BD2CEB26}" destId="{CD165448-4256-4E03-BFE9-E1814A3D4CC2}" srcOrd="0" destOrd="0" presId="urn:microsoft.com/office/officeart/2005/8/layout/list1"/>
    <dgm:cxn modelId="{8E4C7FC7-E99A-4791-8C7D-EBF18EF84791}" type="presOf" srcId="{46133402-702F-48AB-B5E3-19BD9D3C8B71}" destId="{14454BC9-6CF3-4833-9B1C-EE286C166C36}" srcOrd="1" destOrd="0" presId="urn:microsoft.com/office/officeart/2005/8/layout/list1"/>
    <dgm:cxn modelId="{F764B5C9-1639-4649-BED0-8F8D7581CE2D}" type="presOf" srcId="{FF39B94D-AB6A-4AFE-965A-BF5ED4FA5E38}" destId="{91414636-50F7-41FB-94B4-0F354FA77EF0}" srcOrd="1" destOrd="0" presId="urn:microsoft.com/office/officeart/2005/8/layout/list1"/>
    <dgm:cxn modelId="{CE2481CC-677F-4277-8DA0-58AD758A363D}" srcId="{4DE8595B-70E8-44D1-B11C-972F65A84B94}" destId="{46133402-702F-48AB-B5E3-19BD9D3C8B71}" srcOrd="6" destOrd="0" parTransId="{E8C61EE9-5BBB-49CC-85AC-2D95B8FAD9E5}" sibTransId="{B1A59089-A5EB-4144-885D-B80C8FD73BEA}"/>
    <dgm:cxn modelId="{D72E11DF-708F-4A3A-A884-40BA00DAEA4E}" type="presOf" srcId="{4DE8595B-70E8-44D1-B11C-972F65A84B94}" destId="{F8AC82C8-CC89-43FB-A9A9-A914F4C622E1}" srcOrd="0" destOrd="0" presId="urn:microsoft.com/office/officeart/2005/8/layout/list1"/>
    <dgm:cxn modelId="{801934E0-1ABF-4DF8-BDA4-A22E88501971}" type="presOf" srcId="{B2958BB2-BD45-4023-BD90-713618956670}" destId="{715EDF82-B3D4-4EB6-A8D1-CBAD9B222BE8}" srcOrd="0" destOrd="0" presId="urn:microsoft.com/office/officeart/2005/8/layout/list1"/>
    <dgm:cxn modelId="{1DBD6DEF-1AC6-459C-91B3-5EB2DDFE4BA7}" type="presOf" srcId="{71559A0D-D11F-4C84-B45B-DA75BD2CEB26}" destId="{F0C78478-45D4-441A-AB65-1D5F75BBF5D5}" srcOrd="1" destOrd="0" presId="urn:microsoft.com/office/officeart/2005/8/layout/list1"/>
    <dgm:cxn modelId="{ECA7DEFE-52A9-442B-A22A-28C981357AA0}" type="presOf" srcId="{82D8A96A-193E-4773-83F2-8C8DC4AFDFD4}" destId="{D1F955BE-DBDD-43B1-8003-3D06E0CB5B7F}" srcOrd="0" destOrd="0" presId="urn:microsoft.com/office/officeart/2005/8/layout/list1"/>
    <dgm:cxn modelId="{6BD6BCFF-4618-48D8-9A1C-225C7FFCA1A5}" srcId="{4DE8595B-70E8-44D1-B11C-972F65A84B94}" destId="{5D725C9D-2D55-4419-8310-7947E893E2FE}" srcOrd="4" destOrd="0" parTransId="{BC0C5ED3-134A-4C7B-9026-2664DB9DA171}" sibTransId="{A167E10D-872A-4824-832E-D8B73D777C13}"/>
    <dgm:cxn modelId="{F03F1129-6052-47E4-BBE9-D8BCFAAD7779}" type="presParOf" srcId="{F8AC82C8-CC89-43FB-A9A9-A914F4C622E1}" destId="{A5A4B36B-BC62-49BA-901E-31A20997F1F0}" srcOrd="0" destOrd="0" presId="urn:microsoft.com/office/officeart/2005/8/layout/list1"/>
    <dgm:cxn modelId="{56EE747A-11D7-4203-8FB7-8836D7AFB4C8}" type="presParOf" srcId="{A5A4B36B-BC62-49BA-901E-31A20997F1F0}" destId="{A24C74FC-284A-4202-8EEA-5AF9393002B2}" srcOrd="0" destOrd="0" presId="urn:microsoft.com/office/officeart/2005/8/layout/list1"/>
    <dgm:cxn modelId="{947E91B9-718C-4890-BAFF-2A1561B8BD50}" type="presParOf" srcId="{A5A4B36B-BC62-49BA-901E-31A20997F1F0}" destId="{4DCAFBD8-BE74-4EC4-8758-701AE04C63A7}" srcOrd="1" destOrd="0" presId="urn:microsoft.com/office/officeart/2005/8/layout/list1"/>
    <dgm:cxn modelId="{5677C787-419B-4C0D-A771-841F4487E035}" type="presParOf" srcId="{F8AC82C8-CC89-43FB-A9A9-A914F4C622E1}" destId="{C0BCBBBD-F5D4-409A-87F0-60A789702F12}" srcOrd="1" destOrd="0" presId="urn:microsoft.com/office/officeart/2005/8/layout/list1"/>
    <dgm:cxn modelId="{9B1813AF-050F-4895-9400-0EF92E0FB1CB}" type="presParOf" srcId="{F8AC82C8-CC89-43FB-A9A9-A914F4C622E1}" destId="{46FBAE47-E257-4420-A7F1-93701ECCBFB2}" srcOrd="2" destOrd="0" presId="urn:microsoft.com/office/officeart/2005/8/layout/list1"/>
    <dgm:cxn modelId="{425D847C-D5F3-410C-A9A3-E6782F2D673B}" type="presParOf" srcId="{F8AC82C8-CC89-43FB-A9A9-A914F4C622E1}" destId="{F606D68F-01B9-4A8F-A18D-B4E3F7E80B41}" srcOrd="3" destOrd="0" presId="urn:microsoft.com/office/officeart/2005/8/layout/list1"/>
    <dgm:cxn modelId="{3F6CA75D-E478-447C-B146-9B90187DB1F5}" type="presParOf" srcId="{F8AC82C8-CC89-43FB-A9A9-A914F4C622E1}" destId="{BF7809B9-A278-4816-8BE6-CBEAB1E9A57A}" srcOrd="4" destOrd="0" presId="urn:microsoft.com/office/officeart/2005/8/layout/list1"/>
    <dgm:cxn modelId="{771EF5A0-3B8E-48F1-A96C-80DEA2C491C9}" type="presParOf" srcId="{BF7809B9-A278-4816-8BE6-CBEAB1E9A57A}" destId="{8C644471-FBA1-41A7-971A-3ACA18103BC7}" srcOrd="0" destOrd="0" presId="urn:microsoft.com/office/officeart/2005/8/layout/list1"/>
    <dgm:cxn modelId="{E62DE810-4181-4CD7-A055-04BADD0C5F71}" type="presParOf" srcId="{BF7809B9-A278-4816-8BE6-CBEAB1E9A57A}" destId="{91414636-50F7-41FB-94B4-0F354FA77EF0}" srcOrd="1" destOrd="0" presId="urn:microsoft.com/office/officeart/2005/8/layout/list1"/>
    <dgm:cxn modelId="{E1CB3FD5-695C-4C47-8C8C-147A40F66BEC}" type="presParOf" srcId="{F8AC82C8-CC89-43FB-A9A9-A914F4C622E1}" destId="{771637C3-1792-485C-9433-23F5D0DBF5C6}" srcOrd="5" destOrd="0" presId="urn:microsoft.com/office/officeart/2005/8/layout/list1"/>
    <dgm:cxn modelId="{75E37085-B70E-41CE-80DD-0BEDB778BA7F}" type="presParOf" srcId="{F8AC82C8-CC89-43FB-A9A9-A914F4C622E1}" destId="{157BC4A2-5A5A-4895-B265-230C571CD9CC}" srcOrd="6" destOrd="0" presId="urn:microsoft.com/office/officeart/2005/8/layout/list1"/>
    <dgm:cxn modelId="{F3C68169-79FE-4162-A3E9-D537D875681F}" type="presParOf" srcId="{F8AC82C8-CC89-43FB-A9A9-A914F4C622E1}" destId="{E8B93058-F3EB-4081-BFAB-72D4368BAD3F}" srcOrd="7" destOrd="0" presId="urn:microsoft.com/office/officeart/2005/8/layout/list1"/>
    <dgm:cxn modelId="{2B05B234-2CCD-4F94-A7F1-A1685EBD5AF4}" type="presParOf" srcId="{F8AC82C8-CC89-43FB-A9A9-A914F4C622E1}" destId="{9E876D06-4693-4C9F-8BC2-85783E5E2701}" srcOrd="8" destOrd="0" presId="urn:microsoft.com/office/officeart/2005/8/layout/list1"/>
    <dgm:cxn modelId="{F9913A37-E36A-4E05-9936-3DB852387ED9}" type="presParOf" srcId="{9E876D06-4693-4C9F-8BC2-85783E5E2701}" destId="{8B1DA86C-4AEF-47B4-BD73-3EEB86E4D190}" srcOrd="0" destOrd="0" presId="urn:microsoft.com/office/officeart/2005/8/layout/list1"/>
    <dgm:cxn modelId="{BF9193AE-72D2-40D7-B9DD-090D2A681A85}" type="presParOf" srcId="{9E876D06-4693-4C9F-8BC2-85783E5E2701}" destId="{B9569356-B689-46BE-8455-004E5BAA4B28}" srcOrd="1" destOrd="0" presId="urn:microsoft.com/office/officeart/2005/8/layout/list1"/>
    <dgm:cxn modelId="{20181B95-5582-43C2-AA0F-8A8753DBE942}" type="presParOf" srcId="{F8AC82C8-CC89-43FB-A9A9-A914F4C622E1}" destId="{6C72A1CC-9A5A-47B1-A2AA-57C7364EAB9A}" srcOrd="9" destOrd="0" presId="urn:microsoft.com/office/officeart/2005/8/layout/list1"/>
    <dgm:cxn modelId="{FE5D7BFA-EBB7-4383-8845-F50A24BAD1AD}" type="presParOf" srcId="{F8AC82C8-CC89-43FB-A9A9-A914F4C622E1}" destId="{8710AD49-C24C-40BE-AB3F-20CC9CBB3A16}" srcOrd="10" destOrd="0" presId="urn:microsoft.com/office/officeart/2005/8/layout/list1"/>
    <dgm:cxn modelId="{4609AC7A-8859-4639-8027-FCA484B8C541}" type="presParOf" srcId="{F8AC82C8-CC89-43FB-A9A9-A914F4C622E1}" destId="{3E26BC69-D2E2-4B9F-B647-205C354EB0D0}" srcOrd="11" destOrd="0" presId="urn:microsoft.com/office/officeart/2005/8/layout/list1"/>
    <dgm:cxn modelId="{7FFBD224-AA94-48B1-872E-D71069D85E5A}" type="presParOf" srcId="{F8AC82C8-CC89-43FB-A9A9-A914F4C622E1}" destId="{F8BBC413-73F7-4B6C-A512-7F5378061E5E}" srcOrd="12" destOrd="0" presId="urn:microsoft.com/office/officeart/2005/8/layout/list1"/>
    <dgm:cxn modelId="{CB647053-5AD9-4FBA-89B8-29576440A080}" type="presParOf" srcId="{F8BBC413-73F7-4B6C-A512-7F5378061E5E}" destId="{CD165448-4256-4E03-BFE9-E1814A3D4CC2}" srcOrd="0" destOrd="0" presId="urn:microsoft.com/office/officeart/2005/8/layout/list1"/>
    <dgm:cxn modelId="{046E55EE-B037-453F-80B5-74937E7E227E}" type="presParOf" srcId="{F8BBC413-73F7-4B6C-A512-7F5378061E5E}" destId="{F0C78478-45D4-441A-AB65-1D5F75BBF5D5}" srcOrd="1" destOrd="0" presId="urn:microsoft.com/office/officeart/2005/8/layout/list1"/>
    <dgm:cxn modelId="{65E3FE32-ED43-4990-BF49-A7FA56506EB0}" type="presParOf" srcId="{F8AC82C8-CC89-43FB-A9A9-A914F4C622E1}" destId="{82E2CCE9-9F32-4456-89EF-349E459738BF}" srcOrd="13" destOrd="0" presId="urn:microsoft.com/office/officeart/2005/8/layout/list1"/>
    <dgm:cxn modelId="{6C984918-97F7-4E2E-AB0C-BBF53AAFED14}" type="presParOf" srcId="{F8AC82C8-CC89-43FB-A9A9-A914F4C622E1}" destId="{B5A637DB-4873-4D9F-85C7-978996F7161E}" srcOrd="14" destOrd="0" presId="urn:microsoft.com/office/officeart/2005/8/layout/list1"/>
    <dgm:cxn modelId="{93EF08EF-614D-4FAE-9CD7-0F150BCC9D0B}" type="presParOf" srcId="{F8AC82C8-CC89-43FB-A9A9-A914F4C622E1}" destId="{FD855CA1-F60E-415E-8437-4782163D8E0E}" srcOrd="15" destOrd="0" presId="urn:microsoft.com/office/officeart/2005/8/layout/list1"/>
    <dgm:cxn modelId="{369C3C81-F9DF-4B09-A716-587A1084F852}" type="presParOf" srcId="{F8AC82C8-CC89-43FB-A9A9-A914F4C622E1}" destId="{7A4950DF-B50F-40CB-B71B-3DBC0BEB9078}" srcOrd="16" destOrd="0" presId="urn:microsoft.com/office/officeart/2005/8/layout/list1"/>
    <dgm:cxn modelId="{BDE16203-76A0-4357-9E8B-F23091DD9236}" type="presParOf" srcId="{7A4950DF-B50F-40CB-B71B-3DBC0BEB9078}" destId="{3598D0A2-47B9-4ED1-A0C6-6BBD3D8DC134}" srcOrd="0" destOrd="0" presId="urn:microsoft.com/office/officeart/2005/8/layout/list1"/>
    <dgm:cxn modelId="{3C728D91-6AF1-4957-BD63-139073F6C63F}" type="presParOf" srcId="{7A4950DF-B50F-40CB-B71B-3DBC0BEB9078}" destId="{138448E5-05A8-464B-9EF2-C24AC2201892}" srcOrd="1" destOrd="0" presId="urn:microsoft.com/office/officeart/2005/8/layout/list1"/>
    <dgm:cxn modelId="{46F678FA-78C4-453D-BA0A-17E2E041F0EA}" type="presParOf" srcId="{F8AC82C8-CC89-43FB-A9A9-A914F4C622E1}" destId="{E11342F2-61CB-4A63-9F8E-6BC9D163E61F}" srcOrd="17" destOrd="0" presId="urn:microsoft.com/office/officeart/2005/8/layout/list1"/>
    <dgm:cxn modelId="{7281A409-62EF-4013-9B9F-0F3F33E46D90}" type="presParOf" srcId="{F8AC82C8-CC89-43FB-A9A9-A914F4C622E1}" destId="{E91F9C3A-5672-4A92-8091-F2AB35A5ACC8}" srcOrd="18" destOrd="0" presId="urn:microsoft.com/office/officeart/2005/8/layout/list1"/>
    <dgm:cxn modelId="{4D767855-FEC5-4D56-A152-4F27AA392826}" type="presParOf" srcId="{F8AC82C8-CC89-43FB-A9A9-A914F4C622E1}" destId="{072F2E78-3A51-4660-822B-E0E710AF0249}" srcOrd="19" destOrd="0" presId="urn:microsoft.com/office/officeart/2005/8/layout/list1"/>
    <dgm:cxn modelId="{1319C9D2-7C0A-4711-8FAC-F7EE5A5A69DA}" type="presParOf" srcId="{F8AC82C8-CC89-43FB-A9A9-A914F4C622E1}" destId="{60AB462E-A065-4819-91AC-FB337E23581B}" srcOrd="20" destOrd="0" presId="urn:microsoft.com/office/officeart/2005/8/layout/list1"/>
    <dgm:cxn modelId="{C4F479E7-DAC3-46D7-8921-5194D5A3797A}" type="presParOf" srcId="{60AB462E-A065-4819-91AC-FB337E23581B}" destId="{715EDF82-B3D4-4EB6-A8D1-CBAD9B222BE8}" srcOrd="0" destOrd="0" presId="urn:microsoft.com/office/officeart/2005/8/layout/list1"/>
    <dgm:cxn modelId="{CAA38C3D-F23B-4673-81E7-2EC7EC919766}" type="presParOf" srcId="{60AB462E-A065-4819-91AC-FB337E23581B}" destId="{84D5616D-BA08-443F-9BD1-6ABACA696156}" srcOrd="1" destOrd="0" presId="urn:microsoft.com/office/officeart/2005/8/layout/list1"/>
    <dgm:cxn modelId="{8B1ACF8A-CFDE-4EFD-ACE3-F430FCF0B688}" type="presParOf" srcId="{F8AC82C8-CC89-43FB-A9A9-A914F4C622E1}" destId="{AE0B7B3C-4D6C-4479-AAC8-6D89C1F347FB}" srcOrd="21" destOrd="0" presId="urn:microsoft.com/office/officeart/2005/8/layout/list1"/>
    <dgm:cxn modelId="{EFE0ABD5-22FB-4318-B133-1EFFF586599D}" type="presParOf" srcId="{F8AC82C8-CC89-43FB-A9A9-A914F4C622E1}" destId="{52044F53-BA3A-4E56-8A24-602DF78E84FF}" srcOrd="22" destOrd="0" presId="urn:microsoft.com/office/officeart/2005/8/layout/list1"/>
    <dgm:cxn modelId="{1B8BC71D-F07A-4AB0-A8F8-097A7AA5BBCA}" type="presParOf" srcId="{F8AC82C8-CC89-43FB-A9A9-A914F4C622E1}" destId="{68DFC04E-67D4-4222-BBF4-2446F6DB74D8}" srcOrd="23" destOrd="0" presId="urn:microsoft.com/office/officeart/2005/8/layout/list1"/>
    <dgm:cxn modelId="{A03AD1EF-89D9-4D24-BF1F-B589C09AE7A8}" type="presParOf" srcId="{F8AC82C8-CC89-43FB-A9A9-A914F4C622E1}" destId="{B7A19673-ECBC-4DCD-9C69-40FA95393E3C}" srcOrd="24" destOrd="0" presId="urn:microsoft.com/office/officeart/2005/8/layout/list1"/>
    <dgm:cxn modelId="{42FD6FFA-C76A-4648-BA31-F8055FF107DB}" type="presParOf" srcId="{B7A19673-ECBC-4DCD-9C69-40FA95393E3C}" destId="{AA02A7C4-6A38-45BF-8CCB-7FC581D2D19C}" srcOrd="0" destOrd="0" presId="urn:microsoft.com/office/officeart/2005/8/layout/list1"/>
    <dgm:cxn modelId="{DC08252B-1B12-45E4-951A-5737AE2FFD38}" type="presParOf" srcId="{B7A19673-ECBC-4DCD-9C69-40FA95393E3C}" destId="{14454BC9-6CF3-4833-9B1C-EE286C166C36}" srcOrd="1" destOrd="0" presId="urn:microsoft.com/office/officeart/2005/8/layout/list1"/>
    <dgm:cxn modelId="{C565BD6F-4458-40EE-9733-3C07478E7295}" type="presParOf" srcId="{F8AC82C8-CC89-43FB-A9A9-A914F4C622E1}" destId="{6884B36F-6A27-4251-9DC3-879688650FC6}" srcOrd="25" destOrd="0" presId="urn:microsoft.com/office/officeart/2005/8/layout/list1"/>
    <dgm:cxn modelId="{FEBAA431-9FCF-4F61-B274-D4C1DDCB712D}" type="presParOf" srcId="{F8AC82C8-CC89-43FB-A9A9-A914F4C622E1}" destId="{3F1B791D-9E4D-41B1-A12D-46D117498E4B}" srcOrd="26" destOrd="0" presId="urn:microsoft.com/office/officeart/2005/8/layout/list1"/>
    <dgm:cxn modelId="{220E2E6F-D4F7-4DEF-83A9-26B28E3C915F}" type="presParOf" srcId="{F8AC82C8-CC89-43FB-A9A9-A914F4C622E1}" destId="{70EC8A20-CB44-4C3D-9632-98082FF8B96E}" srcOrd="27" destOrd="0" presId="urn:microsoft.com/office/officeart/2005/8/layout/list1"/>
    <dgm:cxn modelId="{FA596C49-2F53-46DB-848B-F84B090FE922}" type="presParOf" srcId="{F8AC82C8-CC89-43FB-A9A9-A914F4C622E1}" destId="{BF98C2E5-2D24-46D8-9B0C-8437504F65DD}" srcOrd="28" destOrd="0" presId="urn:microsoft.com/office/officeart/2005/8/layout/list1"/>
    <dgm:cxn modelId="{6C959CA4-F52B-458D-BAEA-FFDC2B04AB0B}" type="presParOf" srcId="{BF98C2E5-2D24-46D8-9B0C-8437504F65DD}" destId="{D1F955BE-DBDD-43B1-8003-3D06E0CB5B7F}" srcOrd="0" destOrd="0" presId="urn:microsoft.com/office/officeart/2005/8/layout/list1"/>
    <dgm:cxn modelId="{B5D28FA2-E7A4-458F-B336-A59EA0599762}" type="presParOf" srcId="{BF98C2E5-2D24-46D8-9B0C-8437504F65DD}" destId="{EEF6127B-2FEB-4CDC-B3D8-0A27ED82F20E}" srcOrd="1" destOrd="0" presId="urn:microsoft.com/office/officeart/2005/8/layout/list1"/>
    <dgm:cxn modelId="{09AE83C8-F065-4FBA-A399-E5DF8BE548F9}" type="presParOf" srcId="{F8AC82C8-CC89-43FB-A9A9-A914F4C622E1}" destId="{DF5D74E8-10E2-48CD-B83A-7B38D6D5ED0C}" srcOrd="29" destOrd="0" presId="urn:microsoft.com/office/officeart/2005/8/layout/list1"/>
    <dgm:cxn modelId="{4591BA9F-69A9-4AAC-B0EA-92AFEFCC6378}" type="presParOf" srcId="{F8AC82C8-CC89-43FB-A9A9-A914F4C622E1}" destId="{F87961C5-2BEB-422B-B01D-08D262030B07}" srcOrd="3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EC337D-177C-49C9-83FC-FAB0E22EC2B0}" type="doc">
      <dgm:prSet loTypeId="urn:microsoft.com/office/officeart/2005/8/layout/vProcess5" loCatId="process" qsTypeId="urn:microsoft.com/office/officeart/2005/8/quickstyle/simple1" qsCatId="simple" csTypeId="urn:microsoft.com/office/officeart/2005/8/colors/accent5_2" csCatId="accent5" phldr="1"/>
      <dgm:spPr/>
      <dgm:t>
        <a:bodyPr/>
        <a:lstStyle/>
        <a:p>
          <a:endParaRPr lang="en-GB"/>
        </a:p>
      </dgm:t>
    </dgm:pt>
    <dgm:pt modelId="{8EF1DCC8-62C2-4416-8F1C-BC0AD453D33B}">
      <dgm:prSet phldrT="[Text]"/>
      <dgm:spPr/>
      <dgm:t>
        <a:bodyPr/>
        <a:lstStyle/>
        <a:p>
          <a:pPr rtl="0"/>
          <a:r>
            <a:rPr lang="en-US">
              <a:latin typeface="Arial"/>
              <a:cs typeface="Arial"/>
            </a:rPr>
            <a:t>Known for using organic, premium ingredients for his stylish breads and pastries</a:t>
          </a:r>
          <a:endParaRPr lang="en-GB">
            <a:latin typeface="Arial"/>
            <a:cs typeface="Arial"/>
          </a:endParaRPr>
        </a:p>
      </dgm:t>
    </dgm:pt>
    <dgm:pt modelId="{1E6D4CE9-131F-411F-8F13-F0D41100931B}" type="parTrans" cxnId="{6D33317A-FE07-4468-BDB2-F05F4CF0EFCD}">
      <dgm:prSet/>
      <dgm:spPr/>
      <dgm:t>
        <a:bodyPr/>
        <a:lstStyle/>
        <a:p>
          <a:endParaRPr lang="en-GB"/>
        </a:p>
      </dgm:t>
    </dgm:pt>
    <dgm:pt modelId="{B11A01AE-D5CF-4361-88D6-718E3A47557B}" type="sibTrans" cxnId="{6D33317A-FE07-4468-BDB2-F05F4CF0EFCD}">
      <dgm:prSet/>
      <dgm:spPr/>
      <dgm:t>
        <a:bodyPr/>
        <a:lstStyle/>
        <a:p>
          <a:endParaRPr lang="en-GB"/>
        </a:p>
      </dgm:t>
    </dgm:pt>
    <dgm:pt modelId="{EC5D5F77-753A-4DA0-94A4-74F4EF6FF541}">
      <dgm:prSet phldrT="[Text]"/>
      <dgm:spPr/>
      <dgm:t>
        <a:bodyPr/>
        <a:lstStyle/>
        <a:p>
          <a:pPr rtl="0"/>
          <a:r>
            <a:rPr lang="en-US">
              <a:latin typeface="Arial"/>
              <a:cs typeface="Arial"/>
            </a:rPr>
            <a:t>Strong sales growth before 2020 </a:t>
          </a:r>
          <a:endParaRPr lang="en-GB">
            <a:latin typeface="Arial"/>
            <a:cs typeface="Arial"/>
          </a:endParaRPr>
        </a:p>
      </dgm:t>
    </dgm:pt>
    <dgm:pt modelId="{92CB91D6-9C95-4FAB-BB74-13DC3C3D7502}" type="parTrans" cxnId="{4EFF9E30-3D94-453D-8137-EC9A45758018}">
      <dgm:prSet/>
      <dgm:spPr/>
      <dgm:t>
        <a:bodyPr/>
        <a:lstStyle/>
        <a:p>
          <a:endParaRPr lang="en-GB"/>
        </a:p>
      </dgm:t>
    </dgm:pt>
    <dgm:pt modelId="{5A831153-8263-469B-AAE9-20393497F799}" type="sibTrans" cxnId="{4EFF9E30-3D94-453D-8137-EC9A45758018}">
      <dgm:prSet/>
      <dgm:spPr/>
      <dgm:t>
        <a:bodyPr/>
        <a:lstStyle/>
        <a:p>
          <a:endParaRPr lang="en-GB"/>
        </a:p>
      </dgm:t>
    </dgm:pt>
    <dgm:pt modelId="{B55D509D-9711-4AF2-9A2C-10124287EA12}">
      <dgm:prSet phldrT="[Text]"/>
      <dgm:spPr/>
      <dgm:t>
        <a:bodyPr/>
        <a:lstStyle/>
        <a:p>
          <a:pPr rtl="0"/>
          <a:r>
            <a:rPr lang="en-US" dirty="0">
              <a:latin typeface="Arial"/>
              <a:cs typeface="Arial"/>
            </a:rPr>
            <a:t>Independent artisan baker, established in 2015 and based within a retail park in Coventry, UK . </a:t>
          </a:r>
          <a:endParaRPr lang="en-GB" dirty="0">
            <a:latin typeface="Arial"/>
            <a:cs typeface="Arial"/>
          </a:endParaRPr>
        </a:p>
      </dgm:t>
    </dgm:pt>
    <dgm:pt modelId="{1ECB7EEC-8CA3-45B9-9ABF-EB99C52E5D8B}" type="parTrans" cxnId="{BDF9F44E-BCC5-48AB-BCDF-2F45A0DC584A}">
      <dgm:prSet/>
      <dgm:spPr/>
    </dgm:pt>
    <dgm:pt modelId="{EF3341B2-8CE5-4272-BCDF-8D7C96BEECA9}" type="sibTrans" cxnId="{BDF9F44E-BCC5-48AB-BCDF-2F45A0DC584A}">
      <dgm:prSet/>
      <dgm:spPr/>
      <dgm:t>
        <a:bodyPr/>
        <a:lstStyle/>
        <a:p>
          <a:endParaRPr lang="en-US"/>
        </a:p>
      </dgm:t>
    </dgm:pt>
    <dgm:pt modelId="{CCE0075B-43D2-413B-98D7-F81189449187}">
      <dgm:prSet phldrT="[Text]"/>
      <dgm:spPr/>
      <dgm:t>
        <a:bodyPr/>
        <a:lstStyle/>
        <a:p>
          <a:pPr rtl="0"/>
          <a:r>
            <a:rPr lang="en-US">
              <a:latin typeface="Arial"/>
              <a:cs typeface="Arial"/>
            </a:rPr>
            <a:t>A valued bakery by its local customers</a:t>
          </a:r>
        </a:p>
      </dgm:t>
    </dgm:pt>
    <dgm:pt modelId="{502E1352-0EA6-437C-8B57-38ED1D1CB8F6}" type="parTrans" cxnId="{D8DC18BC-3A12-4621-944B-891CF17AF75A}">
      <dgm:prSet/>
      <dgm:spPr/>
    </dgm:pt>
    <dgm:pt modelId="{585803A9-B1F1-4879-9CD7-6C79B51CFCDB}" type="sibTrans" cxnId="{D8DC18BC-3A12-4621-944B-891CF17AF75A}">
      <dgm:prSet/>
      <dgm:spPr/>
      <dgm:t>
        <a:bodyPr/>
        <a:lstStyle/>
        <a:p>
          <a:endParaRPr lang="en-US"/>
        </a:p>
        <a:p>
          <a:endParaRPr lang="en-GB"/>
        </a:p>
      </dgm:t>
    </dgm:pt>
    <dgm:pt modelId="{BE4D3609-EFC8-4301-9CFE-E15AB938799C}" type="pres">
      <dgm:prSet presAssocID="{CBEC337D-177C-49C9-83FC-FAB0E22EC2B0}" presName="outerComposite" presStyleCnt="0">
        <dgm:presLayoutVars>
          <dgm:chMax val="5"/>
          <dgm:dir/>
          <dgm:resizeHandles val="exact"/>
        </dgm:presLayoutVars>
      </dgm:prSet>
      <dgm:spPr/>
    </dgm:pt>
    <dgm:pt modelId="{FE4C9522-FC10-4B4C-97D4-49A93D8DE57D}" type="pres">
      <dgm:prSet presAssocID="{CBEC337D-177C-49C9-83FC-FAB0E22EC2B0}" presName="dummyMaxCanvas" presStyleCnt="0">
        <dgm:presLayoutVars/>
      </dgm:prSet>
      <dgm:spPr/>
    </dgm:pt>
    <dgm:pt modelId="{78FF8600-D410-4450-8ED0-9C92EB91F4F2}" type="pres">
      <dgm:prSet presAssocID="{CBEC337D-177C-49C9-83FC-FAB0E22EC2B0}" presName="FourNodes_1" presStyleLbl="node1" presStyleIdx="0" presStyleCnt="4">
        <dgm:presLayoutVars>
          <dgm:bulletEnabled val="1"/>
        </dgm:presLayoutVars>
      </dgm:prSet>
      <dgm:spPr/>
    </dgm:pt>
    <dgm:pt modelId="{88639CCE-0E89-4D77-A6AC-5D0233271A85}" type="pres">
      <dgm:prSet presAssocID="{CBEC337D-177C-49C9-83FC-FAB0E22EC2B0}" presName="FourNodes_2" presStyleLbl="node1" presStyleIdx="1" presStyleCnt="4">
        <dgm:presLayoutVars>
          <dgm:bulletEnabled val="1"/>
        </dgm:presLayoutVars>
      </dgm:prSet>
      <dgm:spPr/>
    </dgm:pt>
    <dgm:pt modelId="{A4CCB741-5AF8-491E-9DDA-5B38678E2F55}" type="pres">
      <dgm:prSet presAssocID="{CBEC337D-177C-49C9-83FC-FAB0E22EC2B0}" presName="FourNodes_3" presStyleLbl="node1" presStyleIdx="2" presStyleCnt="4">
        <dgm:presLayoutVars>
          <dgm:bulletEnabled val="1"/>
        </dgm:presLayoutVars>
      </dgm:prSet>
      <dgm:spPr/>
    </dgm:pt>
    <dgm:pt modelId="{F49B088A-8185-4206-B2C5-472E90437275}" type="pres">
      <dgm:prSet presAssocID="{CBEC337D-177C-49C9-83FC-FAB0E22EC2B0}" presName="FourNodes_4" presStyleLbl="node1" presStyleIdx="3" presStyleCnt="4">
        <dgm:presLayoutVars>
          <dgm:bulletEnabled val="1"/>
        </dgm:presLayoutVars>
      </dgm:prSet>
      <dgm:spPr/>
    </dgm:pt>
    <dgm:pt modelId="{7C57BABB-A199-4F65-8527-1FE1FE089DA4}" type="pres">
      <dgm:prSet presAssocID="{CBEC337D-177C-49C9-83FC-FAB0E22EC2B0}" presName="FourConn_1-2" presStyleLbl="fgAccFollowNode1" presStyleIdx="0" presStyleCnt="3">
        <dgm:presLayoutVars>
          <dgm:bulletEnabled val="1"/>
        </dgm:presLayoutVars>
      </dgm:prSet>
      <dgm:spPr/>
    </dgm:pt>
    <dgm:pt modelId="{F829C762-8C9D-4E44-8D69-634D3A11EEBB}" type="pres">
      <dgm:prSet presAssocID="{CBEC337D-177C-49C9-83FC-FAB0E22EC2B0}" presName="FourConn_2-3" presStyleLbl="fgAccFollowNode1" presStyleIdx="1" presStyleCnt="3">
        <dgm:presLayoutVars>
          <dgm:bulletEnabled val="1"/>
        </dgm:presLayoutVars>
      </dgm:prSet>
      <dgm:spPr/>
    </dgm:pt>
    <dgm:pt modelId="{4BC4E318-F0BF-4409-8500-4CCA740B8501}" type="pres">
      <dgm:prSet presAssocID="{CBEC337D-177C-49C9-83FC-FAB0E22EC2B0}" presName="FourConn_3-4" presStyleLbl="fgAccFollowNode1" presStyleIdx="2" presStyleCnt="3">
        <dgm:presLayoutVars>
          <dgm:bulletEnabled val="1"/>
        </dgm:presLayoutVars>
      </dgm:prSet>
      <dgm:spPr/>
    </dgm:pt>
    <dgm:pt modelId="{9AF9D041-AA8A-4A55-B95A-DC2E54ADEEC8}" type="pres">
      <dgm:prSet presAssocID="{CBEC337D-177C-49C9-83FC-FAB0E22EC2B0}" presName="FourNodes_1_text" presStyleLbl="node1" presStyleIdx="3" presStyleCnt="4">
        <dgm:presLayoutVars>
          <dgm:bulletEnabled val="1"/>
        </dgm:presLayoutVars>
      </dgm:prSet>
      <dgm:spPr/>
    </dgm:pt>
    <dgm:pt modelId="{E6D8DBE3-C259-4554-AE91-783DA28C8E78}" type="pres">
      <dgm:prSet presAssocID="{CBEC337D-177C-49C9-83FC-FAB0E22EC2B0}" presName="FourNodes_2_text" presStyleLbl="node1" presStyleIdx="3" presStyleCnt="4">
        <dgm:presLayoutVars>
          <dgm:bulletEnabled val="1"/>
        </dgm:presLayoutVars>
      </dgm:prSet>
      <dgm:spPr/>
    </dgm:pt>
    <dgm:pt modelId="{F0384A75-8832-46EA-A25B-4FBD08516EC5}" type="pres">
      <dgm:prSet presAssocID="{CBEC337D-177C-49C9-83FC-FAB0E22EC2B0}" presName="FourNodes_3_text" presStyleLbl="node1" presStyleIdx="3" presStyleCnt="4">
        <dgm:presLayoutVars>
          <dgm:bulletEnabled val="1"/>
        </dgm:presLayoutVars>
      </dgm:prSet>
      <dgm:spPr/>
    </dgm:pt>
    <dgm:pt modelId="{32B32703-5974-4648-8D90-94E0066810CF}" type="pres">
      <dgm:prSet presAssocID="{CBEC337D-177C-49C9-83FC-FAB0E22EC2B0}" presName="FourNodes_4_text" presStyleLbl="node1" presStyleIdx="3" presStyleCnt="4">
        <dgm:presLayoutVars>
          <dgm:bulletEnabled val="1"/>
        </dgm:presLayoutVars>
      </dgm:prSet>
      <dgm:spPr/>
    </dgm:pt>
  </dgm:ptLst>
  <dgm:cxnLst>
    <dgm:cxn modelId="{4EFF9E30-3D94-453D-8137-EC9A45758018}" srcId="{CBEC337D-177C-49C9-83FC-FAB0E22EC2B0}" destId="{EC5D5F77-753A-4DA0-94A4-74F4EF6FF541}" srcOrd="3" destOrd="0" parTransId="{92CB91D6-9C95-4FAB-BB74-13DC3C3D7502}" sibTransId="{5A831153-8263-469B-AAE9-20393497F799}"/>
    <dgm:cxn modelId="{FB1B7537-1412-43AB-9F8A-BDEA44147F1C}" type="presOf" srcId="{B55D509D-9711-4AF2-9A2C-10124287EA12}" destId="{9AF9D041-AA8A-4A55-B95A-DC2E54ADEEC8}" srcOrd="1" destOrd="0" presId="urn:microsoft.com/office/officeart/2005/8/layout/vProcess5"/>
    <dgm:cxn modelId="{415CA84D-0673-470B-8650-44A3292A7160}" type="presOf" srcId="{EF3341B2-8CE5-4272-BCDF-8D7C96BEECA9}" destId="{7C57BABB-A199-4F65-8527-1FE1FE089DA4}" srcOrd="0" destOrd="0" presId="urn:microsoft.com/office/officeart/2005/8/layout/vProcess5"/>
    <dgm:cxn modelId="{BDF9F44E-BCC5-48AB-BCDF-2F45A0DC584A}" srcId="{CBEC337D-177C-49C9-83FC-FAB0E22EC2B0}" destId="{B55D509D-9711-4AF2-9A2C-10124287EA12}" srcOrd="0" destOrd="0" parTransId="{1ECB7EEC-8CA3-45B9-9ABF-EB99C52E5D8B}" sibTransId="{EF3341B2-8CE5-4272-BCDF-8D7C96BEECA9}"/>
    <dgm:cxn modelId="{6E05D060-3A71-4FAE-94BE-1FB965E2B556}" type="presOf" srcId="{8EF1DCC8-62C2-4416-8F1C-BC0AD453D33B}" destId="{88639CCE-0E89-4D77-A6AC-5D0233271A85}" srcOrd="0" destOrd="0" presId="urn:microsoft.com/office/officeart/2005/8/layout/vProcess5"/>
    <dgm:cxn modelId="{2E604B63-C92C-486E-BEB7-89B4C51AC4C8}" type="presOf" srcId="{8EF1DCC8-62C2-4416-8F1C-BC0AD453D33B}" destId="{E6D8DBE3-C259-4554-AE91-783DA28C8E78}" srcOrd="1" destOrd="0" presId="urn:microsoft.com/office/officeart/2005/8/layout/vProcess5"/>
    <dgm:cxn modelId="{6D33317A-FE07-4468-BDB2-F05F4CF0EFCD}" srcId="{CBEC337D-177C-49C9-83FC-FAB0E22EC2B0}" destId="{8EF1DCC8-62C2-4416-8F1C-BC0AD453D33B}" srcOrd="1" destOrd="0" parTransId="{1E6D4CE9-131F-411F-8F13-F0D41100931B}" sibTransId="{B11A01AE-D5CF-4361-88D6-718E3A47557B}"/>
    <dgm:cxn modelId="{26D03789-7CDA-47CC-BA49-C05340BB3B2D}" type="presOf" srcId="{B55D509D-9711-4AF2-9A2C-10124287EA12}" destId="{78FF8600-D410-4450-8ED0-9C92EB91F4F2}" srcOrd="0" destOrd="0" presId="urn:microsoft.com/office/officeart/2005/8/layout/vProcess5"/>
    <dgm:cxn modelId="{8CD6998E-912B-4D7B-95E9-14912A337B94}" type="presOf" srcId="{585803A9-B1F1-4879-9CD7-6C79B51CFCDB}" destId="{4BC4E318-F0BF-4409-8500-4CCA740B8501}" srcOrd="0" destOrd="0" presId="urn:microsoft.com/office/officeart/2005/8/layout/vProcess5"/>
    <dgm:cxn modelId="{D1BEC7AA-207D-40DF-8FE0-63CF7795DE86}" type="presOf" srcId="{CCE0075B-43D2-413B-98D7-F81189449187}" destId="{A4CCB741-5AF8-491E-9DDA-5B38678E2F55}" srcOrd="0" destOrd="0" presId="urn:microsoft.com/office/officeart/2005/8/layout/vProcess5"/>
    <dgm:cxn modelId="{D8DC18BC-3A12-4621-944B-891CF17AF75A}" srcId="{CBEC337D-177C-49C9-83FC-FAB0E22EC2B0}" destId="{CCE0075B-43D2-413B-98D7-F81189449187}" srcOrd="2" destOrd="0" parTransId="{502E1352-0EA6-437C-8B57-38ED1D1CB8F6}" sibTransId="{585803A9-B1F1-4879-9CD7-6C79B51CFCDB}"/>
    <dgm:cxn modelId="{68CE2CBD-CC5F-4553-B062-869A027F90EF}" type="presOf" srcId="{CCE0075B-43D2-413B-98D7-F81189449187}" destId="{F0384A75-8832-46EA-A25B-4FBD08516EC5}" srcOrd="1" destOrd="0" presId="urn:microsoft.com/office/officeart/2005/8/layout/vProcess5"/>
    <dgm:cxn modelId="{E2F9D3C1-3F7C-4780-87A7-EC1E8AAE891D}" type="presOf" srcId="{B11A01AE-D5CF-4361-88D6-718E3A47557B}" destId="{F829C762-8C9D-4E44-8D69-634D3A11EEBB}" srcOrd="0" destOrd="0" presId="urn:microsoft.com/office/officeart/2005/8/layout/vProcess5"/>
    <dgm:cxn modelId="{5B322EDA-7FE6-430B-89A1-A292559ECD5A}" type="presOf" srcId="{CBEC337D-177C-49C9-83FC-FAB0E22EC2B0}" destId="{BE4D3609-EFC8-4301-9CFE-E15AB938799C}" srcOrd="0" destOrd="0" presId="urn:microsoft.com/office/officeart/2005/8/layout/vProcess5"/>
    <dgm:cxn modelId="{DCFA86F6-E8C7-4CD3-BA6C-F45AB4B8D917}" type="presOf" srcId="{EC5D5F77-753A-4DA0-94A4-74F4EF6FF541}" destId="{F49B088A-8185-4206-B2C5-472E90437275}" srcOrd="0" destOrd="0" presId="urn:microsoft.com/office/officeart/2005/8/layout/vProcess5"/>
    <dgm:cxn modelId="{FA06A6FF-F2A1-4D8C-8CBD-3D8C57AA049A}" type="presOf" srcId="{EC5D5F77-753A-4DA0-94A4-74F4EF6FF541}" destId="{32B32703-5974-4648-8D90-94E0066810CF}" srcOrd="1" destOrd="0" presId="urn:microsoft.com/office/officeart/2005/8/layout/vProcess5"/>
    <dgm:cxn modelId="{296BDDC6-2A00-41FD-9154-7313F2B07CBE}" type="presParOf" srcId="{BE4D3609-EFC8-4301-9CFE-E15AB938799C}" destId="{FE4C9522-FC10-4B4C-97D4-49A93D8DE57D}" srcOrd="0" destOrd="0" presId="urn:microsoft.com/office/officeart/2005/8/layout/vProcess5"/>
    <dgm:cxn modelId="{E6FA17AF-711F-488C-B0D7-8ACA236461FF}" type="presParOf" srcId="{BE4D3609-EFC8-4301-9CFE-E15AB938799C}" destId="{78FF8600-D410-4450-8ED0-9C92EB91F4F2}" srcOrd="1" destOrd="0" presId="urn:microsoft.com/office/officeart/2005/8/layout/vProcess5"/>
    <dgm:cxn modelId="{2FFEA361-7B24-4A75-9400-334A34C0AC50}" type="presParOf" srcId="{BE4D3609-EFC8-4301-9CFE-E15AB938799C}" destId="{88639CCE-0E89-4D77-A6AC-5D0233271A85}" srcOrd="2" destOrd="0" presId="urn:microsoft.com/office/officeart/2005/8/layout/vProcess5"/>
    <dgm:cxn modelId="{C6605645-2BC8-4E3B-8630-4BA8845368A6}" type="presParOf" srcId="{BE4D3609-EFC8-4301-9CFE-E15AB938799C}" destId="{A4CCB741-5AF8-491E-9DDA-5B38678E2F55}" srcOrd="3" destOrd="0" presId="urn:microsoft.com/office/officeart/2005/8/layout/vProcess5"/>
    <dgm:cxn modelId="{86BF7192-598A-405C-A12D-7B8C129AFF84}" type="presParOf" srcId="{BE4D3609-EFC8-4301-9CFE-E15AB938799C}" destId="{F49B088A-8185-4206-B2C5-472E90437275}" srcOrd="4" destOrd="0" presId="urn:microsoft.com/office/officeart/2005/8/layout/vProcess5"/>
    <dgm:cxn modelId="{4507EAB3-5E9E-4BF4-A9AE-5313402A0402}" type="presParOf" srcId="{BE4D3609-EFC8-4301-9CFE-E15AB938799C}" destId="{7C57BABB-A199-4F65-8527-1FE1FE089DA4}" srcOrd="5" destOrd="0" presId="urn:microsoft.com/office/officeart/2005/8/layout/vProcess5"/>
    <dgm:cxn modelId="{7FE2D0FB-E7C5-4285-ADB7-B955D25B6273}" type="presParOf" srcId="{BE4D3609-EFC8-4301-9CFE-E15AB938799C}" destId="{F829C762-8C9D-4E44-8D69-634D3A11EEBB}" srcOrd="6" destOrd="0" presId="urn:microsoft.com/office/officeart/2005/8/layout/vProcess5"/>
    <dgm:cxn modelId="{320B73C7-9278-4513-A650-9633271DB266}" type="presParOf" srcId="{BE4D3609-EFC8-4301-9CFE-E15AB938799C}" destId="{4BC4E318-F0BF-4409-8500-4CCA740B8501}" srcOrd="7" destOrd="0" presId="urn:microsoft.com/office/officeart/2005/8/layout/vProcess5"/>
    <dgm:cxn modelId="{C704525E-3CEA-4BD7-B978-226ED61A633E}" type="presParOf" srcId="{BE4D3609-EFC8-4301-9CFE-E15AB938799C}" destId="{9AF9D041-AA8A-4A55-B95A-DC2E54ADEEC8}" srcOrd="8" destOrd="0" presId="urn:microsoft.com/office/officeart/2005/8/layout/vProcess5"/>
    <dgm:cxn modelId="{71C788B5-D7A8-4AEF-839C-D39BBE84FA4B}" type="presParOf" srcId="{BE4D3609-EFC8-4301-9CFE-E15AB938799C}" destId="{E6D8DBE3-C259-4554-AE91-783DA28C8E78}" srcOrd="9" destOrd="0" presId="urn:microsoft.com/office/officeart/2005/8/layout/vProcess5"/>
    <dgm:cxn modelId="{BBD8C837-4546-4C4C-93BE-1CF912695631}" type="presParOf" srcId="{BE4D3609-EFC8-4301-9CFE-E15AB938799C}" destId="{F0384A75-8832-46EA-A25B-4FBD08516EC5}" srcOrd="10" destOrd="0" presId="urn:microsoft.com/office/officeart/2005/8/layout/vProcess5"/>
    <dgm:cxn modelId="{035D178D-5818-4AA6-9C0F-41AC854E4DA4}" type="presParOf" srcId="{BE4D3609-EFC8-4301-9CFE-E15AB938799C}" destId="{32B32703-5974-4648-8D90-94E0066810C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E56A6-CC8C-4C7F-9875-14B590951B01}"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198F1A6-879B-432F-82C1-DDBBD384BF07}">
      <dgm:prSet phldrT="[Text]" phldr="0"/>
      <dgm:spPr/>
      <dgm:t>
        <a:bodyPr/>
        <a:lstStyle/>
        <a:p>
          <a:pPr algn="l">
            <a:lnSpc>
              <a:spcPct val="90000"/>
            </a:lnSpc>
          </a:pPr>
          <a:r>
            <a:rPr lang="en-GB">
              <a:latin typeface="Arial"/>
              <a:ea typeface="+mn-ea"/>
              <a:cs typeface="Arial"/>
            </a:rPr>
            <a:t>External economic factors continue to affect the business</a:t>
          </a:r>
          <a:endParaRPr lang="en-GB">
            <a:latin typeface="Calibri" panose="020F0502020204030204"/>
            <a:ea typeface="+mn-ea"/>
            <a:cs typeface="+mn-cs"/>
          </a:endParaRPr>
        </a:p>
      </dgm:t>
    </dgm:pt>
    <dgm:pt modelId="{6BC7B4D9-141F-4E0E-B084-1B533A592420}" type="parTrans" cxnId="{A1A92BA6-B741-475A-982F-4C580D5C5F5B}">
      <dgm:prSet/>
      <dgm:spPr/>
      <dgm:t>
        <a:bodyPr/>
        <a:lstStyle/>
        <a:p>
          <a:endParaRPr lang="en-GB"/>
        </a:p>
      </dgm:t>
    </dgm:pt>
    <dgm:pt modelId="{3115AC06-9F02-4A60-8F5D-F617098F2890}" type="sibTrans" cxnId="{A1A92BA6-B741-475A-982F-4C580D5C5F5B}">
      <dgm:prSet/>
      <dgm:spPr/>
      <dgm:t>
        <a:bodyPr/>
        <a:lstStyle/>
        <a:p>
          <a:endParaRPr lang="en-GB"/>
        </a:p>
      </dgm:t>
    </dgm:pt>
    <dgm:pt modelId="{86EA69FA-E25A-4108-80D7-F1265AD0E5A8}">
      <dgm:prSet phldrT="[Text]" phldr="0"/>
      <dgm:spPr/>
      <dgm:t>
        <a:bodyPr/>
        <a:lstStyle/>
        <a:p>
          <a:pPr algn="l" rtl="0">
            <a:lnSpc>
              <a:spcPct val="90000"/>
            </a:lnSpc>
          </a:pPr>
          <a:r>
            <a:rPr lang="en-GB" dirty="0">
              <a:latin typeface="Arial"/>
              <a:ea typeface="+mn-ea"/>
              <a:cs typeface="Arial"/>
            </a:rPr>
            <a:t>Sales are still at 25% below 2019 levels </a:t>
          </a:r>
        </a:p>
      </dgm:t>
    </dgm:pt>
    <dgm:pt modelId="{E4307B08-675A-4CB0-BEE7-66C005CF349E}" type="parTrans" cxnId="{7595F7F1-6C3C-4175-912D-9745A916CE1F}">
      <dgm:prSet/>
      <dgm:spPr/>
    </dgm:pt>
    <dgm:pt modelId="{77633F71-D005-4259-B139-22AC3EAFAE3F}" type="sibTrans" cxnId="{7595F7F1-6C3C-4175-912D-9745A916CE1F}">
      <dgm:prSet/>
      <dgm:spPr/>
    </dgm:pt>
    <dgm:pt modelId="{7A244D06-8A36-414B-AA7B-F63E1201DAA4}">
      <dgm:prSet phldrT="[Text]" phldr="0"/>
      <dgm:spPr/>
      <dgm:t>
        <a:bodyPr/>
        <a:lstStyle/>
        <a:p>
          <a:pPr algn="l">
            <a:lnSpc>
              <a:spcPct val="90000"/>
            </a:lnSpc>
          </a:pPr>
          <a:r>
            <a:rPr lang="en-GB">
              <a:latin typeface="Arial"/>
              <a:ea typeface="+mn-ea"/>
              <a:cs typeface="Arial"/>
            </a:rPr>
            <a:t>Reduced footfall is a major issue </a:t>
          </a:r>
        </a:p>
      </dgm:t>
    </dgm:pt>
    <dgm:pt modelId="{6D8C3B87-461D-4110-8DC6-B64499A18B21}" type="parTrans" cxnId="{F6C2627A-BEF4-4902-BFE5-67DE4A0B39D6}">
      <dgm:prSet/>
      <dgm:spPr/>
    </dgm:pt>
    <dgm:pt modelId="{3098B2AF-D36B-4F48-A4C4-6BE8D22D2F40}" type="sibTrans" cxnId="{F6C2627A-BEF4-4902-BFE5-67DE4A0B39D6}">
      <dgm:prSet/>
      <dgm:spPr/>
    </dgm:pt>
    <dgm:pt modelId="{E25B8C99-3222-4EC9-B4EE-B0F733AA6D44}">
      <dgm:prSet phldrT="[Text]" phldr="0"/>
      <dgm:spPr/>
      <dgm:t>
        <a:bodyPr/>
        <a:lstStyle/>
        <a:p>
          <a:pPr algn="l" rtl="0">
            <a:lnSpc>
              <a:spcPct val="90000"/>
            </a:lnSpc>
          </a:pPr>
          <a:r>
            <a:rPr lang="en-GB" dirty="0">
              <a:latin typeface="Arial"/>
              <a:ea typeface="+mn-ea"/>
              <a:cs typeface="Arial"/>
            </a:rPr>
            <a:t>Remote working has changed customer behaviour</a:t>
          </a:r>
        </a:p>
      </dgm:t>
    </dgm:pt>
    <dgm:pt modelId="{EF2B86EC-229C-435C-A49C-B6F7DBC55422}" type="parTrans" cxnId="{2D816ED3-EE62-4826-A31D-2BE6C5C9537E}">
      <dgm:prSet/>
      <dgm:spPr/>
    </dgm:pt>
    <dgm:pt modelId="{DEDBE7D9-D020-4E54-8650-B42AC6B93BDE}" type="sibTrans" cxnId="{2D816ED3-EE62-4826-A31D-2BE6C5C9537E}">
      <dgm:prSet/>
      <dgm:spPr/>
    </dgm:pt>
    <dgm:pt modelId="{2D0C709F-BB77-45EB-B199-981DDB4EC51C}">
      <dgm:prSet phldrT="[Text]" phldr="0"/>
      <dgm:spPr/>
      <dgm:t>
        <a:bodyPr/>
        <a:lstStyle/>
        <a:p>
          <a:pPr algn="l" rtl="0">
            <a:lnSpc>
              <a:spcPct val="90000"/>
            </a:lnSpc>
          </a:pPr>
          <a:r>
            <a:rPr lang="en-GB" dirty="0">
              <a:latin typeface="Arial"/>
              <a:ea typeface="+mn-ea"/>
              <a:cs typeface="Arial"/>
            </a:rPr>
            <a:t>Rising costs of ingredients and business </a:t>
          </a:r>
          <a:r>
            <a:rPr lang="en-GB">
              <a:latin typeface="Arial"/>
              <a:ea typeface="+mn-ea"/>
              <a:cs typeface="Arial"/>
            </a:rPr>
            <a:t>rates are</a:t>
          </a:r>
          <a:r>
            <a:rPr lang="en-GB" dirty="0">
              <a:latin typeface="Arial"/>
              <a:ea typeface="+mn-ea"/>
              <a:cs typeface="Arial"/>
            </a:rPr>
            <a:t> reducing profits </a:t>
          </a:r>
        </a:p>
      </dgm:t>
    </dgm:pt>
    <dgm:pt modelId="{0C231D5B-CF1E-4C5D-A7BC-6CD55AD0939A}" type="parTrans" cxnId="{CD6873EC-7790-4B0F-9FBD-558669970C45}">
      <dgm:prSet/>
      <dgm:spPr/>
    </dgm:pt>
    <dgm:pt modelId="{B257BDC9-EADA-4413-BB96-0034D301347E}" type="sibTrans" cxnId="{CD6873EC-7790-4B0F-9FBD-558669970C45}">
      <dgm:prSet/>
      <dgm:spPr/>
    </dgm:pt>
    <dgm:pt modelId="{1ABF5D8E-961C-4866-950C-0F05B1B3B357}">
      <dgm:prSet phldrT="[Text]" phldr="0"/>
      <dgm:spPr/>
      <dgm:t>
        <a:bodyPr/>
        <a:lstStyle/>
        <a:p>
          <a:pPr algn="l" rtl="0">
            <a:lnSpc>
              <a:spcPct val="90000"/>
            </a:lnSpc>
          </a:pPr>
          <a:r>
            <a:rPr lang="en-GB" dirty="0">
              <a:latin typeface="Arial"/>
              <a:ea typeface="+mn-ea"/>
              <a:cs typeface="Arial"/>
            </a:rPr>
            <a:t>Absence of delivery and digital ordering services reduces customer convenience </a:t>
          </a:r>
        </a:p>
      </dgm:t>
    </dgm:pt>
    <dgm:pt modelId="{6C1E2E72-119A-4F3C-92BB-A08E9FEE8D17}" type="parTrans" cxnId="{C34ADF27-4D6B-45FB-BB13-F5FC0DA23BC0}">
      <dgm:prSet/>
      <dgm:spPr/>
    </dgm:pt>
    <dgm:pt modelId="{483816EF-B98B-4B2F-97D9-AEF34C5B9A9C}" type="sibTrans" cxnId="{C34ADF27-4D6B-45FB-BB13-F5FC0DA23BC0}">
      <dgm:prSet/>
      <dgm:spPr/>
    </dgm:pt>
    <dgm:pt modelId="{41C06E2F-7EC4-4788-BC49-0BA7BDCE5FDB}" type="pres">
      <dgm:prSet presAssocID="{E6AE56A6-CC8C-4C7F-9875-14B590951B01}" presName="linear" presStyleCnt="0">
        <dgm:presLayoutVars>
          <dgm:dir/>
          <dgm:animLvl val="lvl"/>
          <dgm:resizeHandles val="exact"/>
        </dgm:presLayoutVars>
      </dgm:prSet>
      <dgm:spPr/>
    </dgm:pt>
    <dgm:pt modelId="{9C1631F3-7844-40F0-A92A-8B0B2163189C}" type="pres">
      <dgm:prSet presAssocID="{86EA69FA-E25A-4108-80D7-F1265AD0E5A8}" presName="parentLin" presStyleCnt="0"/>
      <dgm:spPr/>
    </dgm:pt>
    <dgm:pt modelId="{68F4649E-10E6-4B37-B863-FFE4566B0A4E}" type="pres">
      <dgm:prSet presAssocID="{86EA69FA-E25A-4108-80D7-F1265AD0E5A8}" presName="parentLeftMargin" presStyleLbl="node1" presStyleIdx="0" presStyleCnt="6"/>
      <dgm:spPr/>
    </dgm:pt>
    <dgm:pt modelId="{587D60E8-BCF4-47AC-B4C8-C0ABD58D76E8}" type="pres">
      <dgm:prSet presAssocID="{86EA69FA-E25A-4108-80D7-F1265AD0E5A8}" presName="parentText" presStyleLbl="node1" presStyleIdx="0" presStyleCnt="6">
        <dgm:presLayoutVars>
          <dgm:chMax val="0"/>
          <dgm:bulletEnabled val="1"/>
        </dgm:presLayoutVars>
      </dgm:prSet>
      <dgm:spPr/>
    </dgm:pt>
    <dgm:pt modelId="{29855718-D7E1-4EA4-8BDC-0248AB6B588B}" type="pres">
      <dgm:prSet presAssocID="{86EA69FA-E25A-4108-80D7-F1265AD0E5A8}" presName="negativeSpace" presStyleCnt="0"/>
      <dgm:spPr/>
    </dgm:pt>
    <dgm:pt modelId="{17DE2E3D-54ED-49D6-BB37-7E4D26FF5172}" type="pres">
      <dgm:prSet presAssocID="{86EA69FA-E25A-4108-80D7-F1265AD0E5A8}" presName="childText" presStyleLbl="conFgAcc1" presStyleIdx="0" presStyleCnt="6">
        <dgm:presLayoutVars>
          <dgm:bulletEnabled val="1"/>
        </dgm:presLayoutVars>
      </dgm:prSet>
      <dgm:spPr/>
    </dgm:pt>
    <dgm:pt modelId="{D3C6B2D5-9919-4696-B303-C8791BF9536F}" type="pres">
      <dgm:prSet presAssocID="{77633F71-D005-4259-B139-22AC3EAFAE3F}" presName="spaceBetweenRectangles" presStyleCnt="0"/>
      <dgm:spPr/>
    </dgm:pt>
    <dgm:pt modelId="{FD816553-CEC2-499C-B6D8-308D13EEDC84}" type="pres">
      <dgm:prSet presAssocID="{7A244D06-8A36-414B-AA7B-F63E1201DAA4}" presName="parentLin" presStyleCnt="0"/>
      <dgm:spPr/>
    </dgm:pt>
    <dgm:pt modelId="{F806F1F9-DE97-4F24-8E0D-9FE262BED910}" type="pres">
      <dgm:prSet presAssocID="{7A244D06-8A36-414B-AA7B-F63E1201DAA4}" presName="parentLeftMargin" presStyleLbl="node1" presStyleIdx="0" presStyleCnt="6"/>
      <dgm:spPr/>
    </dgm:pt>
    <dgm:pt modelId="{1648282C-0EB2-4254-ACD1-95F0716B6701}" type="pres">
      <dgm:prSet presAssocID="{7A244D06-8A36-414B-AA7B-F63E1201DAA4}" presName="parentText" presStyleLbl="node1" presStyleIdx="1" presStyleCnt="6">
        <dgm:presLayoutVars>
          <dgm:chMax val="0"/>
          <dgm:bulletEnabled val="1"/>
        </dgm:presLayoutVars>
      </dgm:prSet>
      <dgm:spPr/>
    </dgm:pt>
    <dgm:pt modelId="{12585275-9035-4AF5-81B9-00FCB04383B2}" type="pres">
      <dgm:prSet presAssocID="{7A244D06-8A36-414B-AA7B-F63E1201DAA4}" presName="negativeSpace" presStyleCnt="0"/>
      <dgm:spPr/>
    </dgm:pt>
    <dgm:pt modelId="{A39B3443-8EC5-4C7F-961A-753FC1058CF6}" type="pres">
      <dgm:prSet presAssocID="{7A244D06-8A36-414B-AA7B-F63E1201DAA4}" presName="childText" presStyleLbl="conFgAcc1" presStyleIdx="1" presStyleCnt="6">
        <dgm:presLayoutVars>
          <dgm:bulletEnabled val="1"/>
        </dgm:presLayoutVars>
      </dgm:prSet>
      <dgm:spPr/>
    </dgm:pt>
    <dgm:pt modelId="{E4D35C33-E81C-416E-9E6F-9E962FCCD76B}" type="pres">
      <dgm:prSet presAssocID="{3098B2AF-D36B-4F48-A4C4-6BE8D22D2F40}" presName="spaceBetweenRectangles" presStyleCnt="0"/>
      <dgm:spPr/>
    </dgm:pt>
    <dgm:pt modelId="{01046C37-419B-4701-82EC-3786DF94E68D}" type="pres">
      <dgm:prSet presAssocID="{E25B8C99-3222-4EC9-B4EE-B0F733AA6D44}" presName="parentLin" presStyleCnt="0"/>
      <dgm:spPr/>
    </dgm:pt>
    <dgm:pt modelId="{7BB9F026-DC14-4224-8257-428D50C703F5}" type="pres">
      <dgm:prSet presAssocID="{E25B8C99-3222-4EC9-B4EE-B0F733AA6D44}" presName="parentLeftMargin" presStyleLbl="node1" presStyleIdx="1" presStyleCnt="6"/>
      <dgm:spPr/>
    </dgm:pt>
    <dgm:pt modelId="{D7B1B0B1-52E8-4B39-AE03-3B72F589FDD9}" type="pres">
      <dgm:prSet presAssocID="{E25B8C99-3222-4EC9-B4EE-B0F733AA6D44}" presName="parentText" presStyleLbl="node1" presStyleIdx="2" presStyleCnt="6">
        <dgm:presLayoutVars>
          <dgm:chMax val="0"/>
          <dgm:bulletEnabled val="1"/>
        </dgm:presLayoutVars>
      </dgm:prSet>
      <dgm:spPr/>
    </dgm:pt>
    <dgm:pt modelId="{23CCC350-5EC5-41AB-AF55-2B6928C5BA14}" type="pres">
      <dgm:prSet presAssocID="{E25B8C99-3222-4EC9-B4EE-B0F733AA6D44}" presName="negativeSpace" presStyleCnt="0"/>
      <dgm:spPr/>
    </dgm:pt>
    <dgm:pt modelId="{E735B591-A37A-4C36-95F5-66745AB5C13E}" type="pres">
      <dgm:prSet presAssocID="{E25B8C99-3222-4EC9-B4EE-B0F733AA6D44}" presName="childText" presStyleLbl="conFgAcc1" presStyleIdx="2" presStyleCnt="6">
        <dgm:presLayoutVars>
          <dgm:bulletEnabled val="1"/>
        </dgm:presLayoutVars>
      </dgm:prSet>
      <dgm:spPr/>
    </dgm:pt>
    <dgm:pt modelId="{033184F3-73F1-4F40-9E3D-AF5C2A6CA6E9}" type="pres">
      <dgm:prSet presAssocID="{DEDBE7D9-D020-4E54-8650-B42AC6B93BDE}" presName="spaceBetweenRectangles" presStyleCnt="0"/>
      <dgm:spPr/>
    </dgm:pt>
    <dgm:pt modelId="{F22D925F-7116-4C1D-B05F-4E5B64342B10}" type="pres">
      <dgm:prSet presAssocID="{2D0C709F-BB77-45EB-B199-981DDB4EC51C}" presName="parentLin" presStyleCnt="0"/>
      <dgm:spPr/>
    </dgm:pt>
    <dgm:pt modelId="{988424B8-A5B1-415E-91E2-BA9DD6440466}" type="pres">
      <dgm:prSet presAssocID="{2D0C709F-BB77-45EB-B199-981DDB4EC51C}" presName="parentLeftMargin" presStyleLbl="node1" presStyleIdx="2" presStyleCnt="6"/>
      <dgm:spPr/>
    </dgm:pt>
    <dgm:pt modelId="{EDFF1F95-C969-412C-AC7B-F7AC2F3A03D7}" type="pres">
      <dgm:prSet presAssocID="{2D0C709F-BB77-45EB-B199-981DDB4EC51C}" presName="parentText" presStyleLbl="node1" presStyleIdx="3" presStyleCnt="6">
        <dgm:presLayoutVars>
          <dgm:chMax val="0"/>
          <dgm:bulletEnabled val="1"/>
        </dgm:presLayoutVars>
      </dgm:prSet>
      <dgm:spPr/>
    </dgm:pt>
    <dgm:pt modelId="{313E48C8-40E5-497F-A655-05628CE011FC}" type="pres">
      <dgm:prSet presAssocID="{2D0C709F-BB77-45EB-B199-981DDB4EC51C}" presName="negativeSpace" presStyleCnt="0"/>
      <dgm:spPr/>
    </dgm:pt>
    <dgm:pt modelId="{08DBA6FC-33B9-4C1D-997B-E11CE89043EF}" type="pres">
      <dgm:prSet presAssocID="{2D0C709F-BB77-45EB-B199-981DDB4EC51C}" presName="childText" presStyleLbl="conFgAcc1" presStyleIdx="3" presStyleCnt="6">
        <dgm:presLayoutVars>
          <dgm:bulletEnabled val="1"/>
        </dgm:presLayoutVars>
      </dgm:prSet>
      <dgm:spPr/>
    </dgm:pt>
    <dgm:pt modelId="{80E0882E-C63F-4319-B0F3-9CA02F820159}" type="pres">
      <dgm:prSet presAssocID="{B257BDC9-EADA-4413-BB96-0034D301347E}" presName="spaceBetweenRectangles" presStyleCnt="0"/>
      <dgm:spPr/>
    </dgm:pt>
    <dgm:pt modelId="{2A24E3EA-76F6-45E8-9F06-B57C32EA3757}" type="pres">
      <dgm:prSet presAssocID="{1ABF5D8E-961C-4866-950C-0F05B1B3B357}" presName="parentLin" presStyleCnt="0"/>
      <dgm:spPr/>
    </dgm:pt>
    <dgm:pt modelId="{872361BF-766C-49C4-94C7-EFB78132D447}" type="pres">
      <dgm:prSet presAssocID="{1ABF5D8E-961C-4866-950C-0F05B1B3B357}" presName="parentLeftMargin" presStyleLbl="node1" presStyleIdx="3" presStyleCnt="6"/>
      <dgm:spPr/>
    </dgm:pt>
    <dgm:pt modelId="{B04BE65C-02ED-4D37-B581-251F58885374}" type="pres">
      <dgm:prSet presAssocID="{1ABF5D8E-961C-4866-950C-0F05B1B3B357}" presName="parentText" presStyleLbl="node1" presStyleIdx="4" presStyleCnt="6">
        <dgm:presLayoutVars>
          <dgm:chMax val="0"/>
          <dgm:bulletEnabled val="1"/>
        </dgm:presLayoutVars>
      </dgm:prSet>
      <dgm:spPr/>
    </dgm:pt>
    <dgm:pt modelId="{19E04654-CF5D-4274-9D93-0060A2FC141E}" type="pres">
      <dgm:prSet presAssocID="{1ABF5D8E-961C-4866-950C-0F05B1B3B357}" presName="negativeSpace" presStyleCnt="0"/>
      <dgm:spPr/>
    </dgm:pt>
    <dgm:pt modelId="{9470BCEE-3F0B-42B4-87C5-58F8474A5902}" type="pres">
      <dgm:prSet presAssocID="{1ABF5D8E-961C-4866-950C-0F05B1B3B357}" presName="childText" presStyleLbl="conFgAcc1" presStyleIdx="4" presStyleCnt="6">
        <dgm:presLayoutVars>
          <dgm:bulletEnabled val="1"/>
        </dgm:presLayoutVars>
      </dgm:prSet>
      <dgm:spPr/>
    </dgm:pt>
    <dgm:pt modelId="{0E75699C-1E1E-489A-BAE7-E99D3C63F3E8}" type="pres">
      <dgm:prSet presAssocID="{483816EF-B98B-4B2F-97D9-AEF34C5B9A9C}" presName="spaceBetweenRectangles" presStyleCnt="0"/>
      <dgm:spPr/>
    </dgm:pt>
    <dgm:pt modelId="{030C9031-4092-43E4-888E-71DCC9ED239D}" type="pres">
      <dgm:prSet presAssocID="{A198F1A6-879B-432F-82C1-DDBBD384BF07}" presName="parentLin" presStyleCnt="0"/>
      <dgm:spPr/>
    </dgm:pt>
    <dgm:pt modelId="{4BE5F420-9D74-4813-8494-AA5B4F6D1035}" type="pres">
      <dgm:prSet presAssocID="{A198F1A6-879B-432F-82C1-DDBBD384BF07}" presName="parentLeftMargin" presStyleLbl="node1" presStyleIdx="4" presStyleCnt="6"/>
      <dgm:spPr/>
    </dgm:pt>
    <dgm:pt modelId="{2573B8F4-85F2-47D4-8E19-31F84D143C99}" type="pres">
      <dgm:prSet presAssocID="{A198F1A6-879B-432F-82C1-DDBBD384BF07}" presName="parentText" presStyleLbl="node1" presStyleIdx="5" presStyleCnt="6">
        <dgm:presLayoutVars>
          <dgm:chMax val="0"/>
          <dgm:bulletEnabled val="1"/>
        </dgm:presLayoutVars>
      </dgm:prSet>
      <dgm:spPr/>
    </dgm:pt>
    <dgm:pt modelId="{AAFC507B-3EF4-4AAA-AE2C-5F46C7A6C3F7}" type="pres">
      <dgm:prSet presAssocID="{A198F1A6-879B-432F-82C1-DDBBD384BF07}" presName="negativeSpace" presStyleCnt="0"/>
      <dgm:spPr/>
    </dgm:pt>
    <dgm:pt modelId="{61DBD6A5-88D6-4A66-8C59-A98239552A68}" type="pres">
      <dgm:prSet presAssocID="{A198F1A6-879B-432F-82C1-DDBBD384BF07}" presName="childText" presStyleLbl="conFgAcc1" presStyleIdx="5" presStyleCnt="6">
        <dgm:presLayoutVars>
          <dgm:bulletEnabled val="1"/>
        </dgm:presLayoutVars>
      </dgm:prSet>
      <dgm:spPr/>
    </dgm:pt>
  </dgm:ptLst>
  <dgm:cxnLst>
    <dgm:cxn modelId="{C34ADF27-4D6B-45FB-BB13-F5FC0DA23BC0}" srcId="{E6AE56A6-CC8C-4C7F-9875-14B590951B01}" destId="{1ABF5D8E-961C-4866-950C-0F05B1B3B357}" srcOrd="4" destOrd="0" parTransId="{6C1E2E72-119A-4F3C-92BB-A08E9FEE8D17}" sibTransId="{483816EF-B98B-4B2F-97D9-AEF34C5B9A9C}"/>
    <dgm:cxn modelId="{DBA1F441-7B42-4EC3-9C26-00FA6133F1D4}" type="presOf" srcId="{2D0C709F-BB77-45EB-B199-981DDB4EC51C}" destId="{EDFF1F95-C969-412C-AC7B-F7AC2F3A03D7}" srcOrd="1" destOrd="0" presId="urn:microsoft.com/office/officeart/2005/8/layout/list1"/>
    <dgm:cxn modelId="{EC3A3155-361D-4449-84E2-951A37D8CE28}" type="presOf" srcId="{7A244D06-8A36-414B-AA7B-F63E1201DAA4}" destId="{1648282C-0EB2-4254-ACD1-95F0716B6701}" srcOrd="1" destOrd="0" presId="urn:microsoft.com/office/officeart/2005/8/layout/list1"/>
    <dgm:cxn modelId="{F411085A-0E20-42DE-9782-7F209DFC98B3}" type="presOf" srcId="{E25B8C99-3222-4EC9-B4EE-B0F733AA6D44}" destId="{D7B1B0B1-52E8-4B39-AE03-3B72F589FDD9}" srcOrd="1" destOrd="0" presId="urn:microsoft.com/office/officeart/2005/8/layout/list1"/>
    <dgm:cxn modelId="{1EDE155E-3832-4CD5-8D78-8ADCB253BC82}" type="presOf" srcId="{1ABF5D8E-961C-4866-950C-0F05B1B3B357}" destId="{872361BF-766C-49C4-94C7-EFB78132D447}" srcOrd="0" destOrd="0" presId="urn:microsoft.com/office/officeart/2005/8/layout/list1"/>
    <dgm:cxn modelId="{9CF9316F-7BE3-4998-AF4F-5F423AC80565}" type="presOf" srcId="{1ABF5D8E-961C-4866-950C-0F05B1B3B357}" destId="{B04BE65C-02ED-4D37-B581-251F58885374}" srcOrd="1" destOrd="0" presId="urn:microsoft.com/office/officeart/2005/8/layout/list1"/>
    <dgm:cxn modelId="{B87A4970-401B-4792-86B2-9DD7031D4CEC}" type="presOf" srcId="{7A244D06-8A36-414B-AA7B-F63E1201DAA4}" destId="{F806F1F9-DE97-4F24-8E0D-9FE262BED910}" srcOrd="0" destOrd="0" presId="urn:microsoft.com/office/officeart/2005/8/layout/list1"/>
    <dgm:cxn modelId="{F6C2627A-BEF4-4902-BFE5-67DE4A0B39D6}" srcId="{E6AE56A6-CC8C-4C7F-9875-14B590951B01}" destId="{7A244D06-8A36-414B-AA7B-F63E1201DAA4}" srcOrd="1" destOrd="0" parTransId="{6D8C3B87-461D-4110-8DC6-B64499A18B21}" sibTransId="{3098B2AF-D36B-4F48-A4C4-6BE8D22D2F40}"/>
    <dgm:cxn modelId="{FD7C0F89-E54C-4156-B760-8C5BAC407A91}" type="presOf" srcId="{86EA69FA-E25A-4108-80D7-F1265AD0E5A8}" destId="{68F4649E-10E6-4B37-B863-FFE4566B0A4E}" srcOrd="0" destOrd="0" presId="urn:microsoft.com/office/officeart/2005/8/layout/list1"/>
    <dgm:cxn modelId="{A1A92BA6-B741-475A-982F-4C580D5C5F5B}" srcId="{E6AE56A6-CC8C-4C7F-9875-14B590951B01}" destId="{A198F1A6-879B-432F-82C1-DDBBD384BF07}" srcOrd="5" destOrd="0" parTransId="{6BC7B4D9-141F-4E0E-B084-1B533A592420}" sibTransId="{3115AC06-9F02-4A60-8F5D-F617098F2890}"/>
    <dgm:cxn modelId="{2D816ED3-EE62-4826-A31D-2BE6C5C9537E}" srcId="{E6AE56A6-CC8C-4C7F-9875-14B590951B01}" destId="{E25B8C99-3222-4EC9-B4EE-B0F733AA6D44}" srcOrd="2" destOrd="0" parTransId="{EF2B86EC-229C-435C-A49C-B6F7DBC55422}" sibTransId="{DEDBE7D9-D020-4E54-8650-B42AC6B93BDE}"/>
    <dgm:cxn modelId="{6AF45DD7-192C-4D95-AD33-903100061A5A}" type="presOf" srcId="{2D0C709F-BB77-45EB-B199-981DDB4EC51C}" destId="{988424B8-A5B1-415E-91E2-BA9DD6440466}" srcOrd="0" destOrd="0" presId="urn:microsoft.com/office/officeart/2005/8/layout/list1"/>
    <dgm:cxn modelId="{3FF811DE-7B4D-431D-BC32-A03055E16F14}" type="presOf" srcId="{86EA69FA-E25A-4108-80D7-F1265AD0E5A8}" destId="{587D60E8-BCF4-47AC-B4C8-C0ABD58D76E8}" srcOrd="1" destOrd="0" presId="urn:microsoft.com/office/officeart/2005/8/layout/list1"/>
    <dgm:cxn modelId="{1E845EE1-8D51-4A76-8792-9A1121C8803F}" type="presOf" srcId="{E6AE56A6-CC8C-4C7F-9875-14B590951B01}" destId="{41C06E2F-7EC4-4788-BC49-0BA7BDCE5FDB}" srcOrd="0" destOrd="0" presId="urn:microsoft.com/office/officeart/2005/8/layout/list1"/>
    <dgm:cxn modelId="{CD6873EC-7790-4B0F-9FBD-558669970C45}" srcId="{E6AE56A6-CC8C-4C7F-9875-14B590951B01}" destId="{2D0C709F-BB77-45EB-B199-981DDB4EC51C}" srcOrd="3" destOrd="0" parTransId="{0C231D5B-CF1E-4C5D-A7BC-6CD55AD0939A}" sibTransId="{B257BDC9-EADA-4413-BB96-0034D301347E}"/>
    <dgm:cxn modelId="{7595F7F1-6C3C-4175-912D-9745A916CE1F}" srcId="{E6AE56A6-CC8C-4C7F-9875-14B590951B01}" destId="{86EA69FA-E25A-4108-80D7-F1265AD0E5A8}" srcOrd="0" destOrd="0" parTransId="{E4307B08-675A-4CB0-BEE7-66C005CF349E}" sibTransId="{77633F71-D005-4259-B139-22AC3EAFAE3F}"/>
    <dgm:cxn modelId="{68019CF8-EAB8-4BED-9D9A-45707726AF0C}" type="presOf" srcId="{A198F1A6-879B-432F-82C1-DDBBD384BF07}" destId="{4BE5F420-9D74-4813-8494-AA5B4F6D1035}" srcOrd="0" destOrd="0" presId="urn:microsoft.com/office/officeart/2005/8/layout/list1"/>
    <dgm:cxn modelId="{FC0CBEF9-7B8F-49D9-9D65-ECA31F13CDE7}" type="presOf" srcId="{E25B8C99-3222-4EC9-B4EE-B0F733AA6D44}" destId="{7BB9F026-DC14-4224-8257-428D50C703F5}" srcOrd="0" destOrd="0" presId="urn:microsoft.com/office/officeart/2005/8/layout/list1"/>
    <dgm:cxn modelId="{7B4301FC-EC53-488C-9370-9AEE48FCF2EE}" type="presOf" srcId="{A198F1A6-879B-432F-82C1-DDBBD384BF07}" destId="{2573B8F4-85F2-47D4-8E19-31F84D143C99}" srcOrd="1" destOrd="0" presId="urn:microsoft.com/office/officeart/2005/8/layout/list1"/>
    <dgm:cxn modelId="{9E9342A9-6763-4BAE-864C-FDF0850D26EB}" type="presParOf" srcId="{41C06E2F-7EC4-4788-BC49-0BA7BDCE5FDB}" destId="{9C1631F3-7844-40F0-A92A-8B0B2163189C}" srcOrd="0" destOrd="0" presId="urn:microsoft.com/office/officeart/2005/8/layout/list1"/>
    <dgm:cxn modelId="{C4DC973D-2100-4C64-A61B-36570D98CE21}" type="presParOf" srcId="{9C1631F3-7844-40F0-A92A-8B0B2163189C}" destId="{68F4649E-10E6-4B37-B863-FFE4566B0A4E}" srcOrd="0" destOrd="0" presId="urn:microsoft.com/office/officeart/2005/8/layout/list1"/>
    <dgm:cxn modelId="{22AE6A0E-1CC5-481B-9608-28E923910C44}" type="presParOf" srcId="{9C1631F3-7844-40F0-A92A-8B0B2163189C}" destId="{587D60E8-BCF4-47AC-B4C8-C0ABD58D76E8}" srcOrd="1" destOrd="0" presId="urn:microsoft.com/office/officeart/2005/8/layout/list1"/>
    <dgm:cxn modelId="{55FA6D4F-B2F7-4067-AE50-142EDEE4FBB4}" type="presParOf" srcId="{41C06E2F-7EC4-4788-BC49-0BA7BDCE5FDB}" destId="{29855718-D7E1-4EA4-8BDC-0248AB6B588B}" srcOrd="1" destOrd="0" presId="urn:microsoft.com/office/officeart/2005/8/layout/list1"/>
    <dgm:cxn modelId="{720FA3A0-33BF-4EA3-BC78-C4CB1836740F}" type="presParOf" srcId="{41C06E2F-7EC4-4788-BC49-0BA7BDCE5FDB}" destId="{17DE2E3D-54ED-49D6-BB37-7E4D26FF5172}" srcOrd="2" destOrd="0" presId="urn:microsoft.com/office/officeart/2005/8/layout/list1"/>
    <dgm:cxn modelId="{9C0BCF26-CBBB-4F37-8886-A4CAD2C9F934}" type="presParOf" srcId="{41C06E2F-7EC4-4788-BC49-0BA7BDCE5FDB}" destId="{D3C6B2D5-9919-4696-B303-C8791BF9536F}" srcOrd="3" destOrd="0" presId="urn:microsoft.com/office/officeart/2005/8/layout/list1"/>
    <dgm:cxn modelId="{4B391016-22DD-45DB-80A2-F3BEF1268E56}" type="presParOf" srcId="{41C06E2F-7EC4-4788-BC49-0BA7BDCE5FDB}" destId="{FD816553-CEC2-499C-B6D8-308D13EEDC84}" srcOrd="4" destOrd="0" presId="urn:microsoft.com/office/officeart/2005/8/layout/list1"/>
    <dgm:cxn modelId="{227F39DE-E61C-485B-B63A-058A49F61A13}" type="presParOf" srcId="{FD816553-CEC2-499C-B6D8-308D13EEDC84}" destId="{F806F1F9-DE97-4F24-8E0D-9FE262BED910}" srcOrd="0" destOrd="0" presId="urn:microsoft.com/office/officeart/2005/8/layout/list1"/>
    <dgm:cxn modelId="{F801A5B8-0FCE-4A0B-811D-1F8882B4AA01}" type="presParOf" srcId="{FD816553-CEC2-499C-B6D8-308D13EEDC84}" destId="{1648282C-0EB2-4254-ACD1-95F0716B6701}" srcOrd="1" destOrd="0" presId="urn:microsoft.com/office/officeart/2005/8/layout/list1"/>
    <dgm:cxn modelId="{137D57DF-8272-47A7-9C2B-2E7052359835}" type="presParOf" srcId="{41C06E2F-7EC4-4788-BC49-0BA7BDCE5FDB}" destId="{12585275-9035-4AF5-81B9-00FCB04383B2}" srcOrd="5" destOrd="0" presId="urn:microsoft.com/office/officeart/2005/8/layout/list1"/>
    <dgm:cxn modelId="{C8E474EC-6011-4E7B-A11A-736A7A44D0FF}" type="presParOf" srcId="{41C06E2F-7EC4-4788-BC49-0BA7BDCE5FDB}" destId="{A39B3443-8EC5-4C7F-961A-753FC1058CF6}" srcOrd="6" destOrd="0" presId="urn:microsoft.com/office/officeart/2005/8/layout/list1"/>
    <dgm:cxn modelId="{12D4A391-18FB-4366-88C1-138A4AFB6C02}" type="presParOf" srcId="{41C06E2F-7EC4-4788-BC49-0BA7BDCE5FDB}" destId="{E4D35C33-E81C-416E-9E6F-9E962FCCD76B}" srcOrd="7" destOrd="0" presId="urn:microsoft.com/office/officeart/2005/8/layout/list1"/>
    <dgm:cxn modelId="{874C2A81-ECB0-4617-B43D-CFE27F5F7D08}" type="presParOf" srcId="{41C06E2F-7EC4-4788-BC49-0BA7BDCE5FDB}" destId="{01046C37-419B-4701-82EC-3786DF94E68D}" srcOrd="8" destOrd="0" presId="urn:microsoft.com/office/officeart/2005/8/layout/list1"/>
    <dgm:cxn modelId="{C5E367E0-A886-498B-97DD-E419529FF0FC}" type="presParOf" srcId="{01046C37-419B-4701-82EC-3786DF94E68D}" destId="{7BB9F026-DC14-4224-8257-428D50C703F5}" srcOrd="0" destOrd="0" presId="urn:microsoft.com/office/officeart/2005/8/layout/list1"/>
    <dgm:cxn modelId="{2BA73690-1083-4C65-AACC-C32E5E49CE12}" type="presParOf" srcId="{01046C37-419B-4701-82EC-3786DF94E68D}" destId="{D7B1B0B1-52E8-4B39-AE03-3B72F589FDD9}" srcOrd="1" destOrd="0" presId="urn:microsoft.com/office/officeart/2005/8/layout/list1"/>
    <dgm:cxn modelId="{FEB83778-08B2-4BFF-96FB-DC06F233EBD9}" type="presParOf" srcId="{41C06E2F-7EC4-4788-BC49-0BA7BDCE5FDB}" destId="{23CCC350-5EC5-41AB-AF55-2B6928C5BA14}" srcOrd="9" destOrd="0" presId="urn:microsoft.com/office/officeart/2005/8/layout/list1"/>
    <dgm:cxn modelId="{8F34E8A5-E680-45C5-9769-C258102BBFD4}" type="presParOf" srcId="{41C06E2F-7EC4-4788-BC49-0BA7BDCE5FDB}" destId="{E735B591-A37A-4C36-95F5-66745AB5C13E}" srcOrd="10" destOrd="0" presId="urn:microsoft.com/office/officeart/2005/8/layout/list1"/>
    <dgm:cxn modelId="{14799615-F664-481F-B35B-480EDB0BD7DA}" type="presParOf" srcId="{41C06E2F-7EC4-4788-BC49-0BA7BDCE5FDB}" destId="{033184F3-73F1-4F40-9E3D-AF5C2A6CA6E9}" srcOrd="11" destOrd="0" presId="urn:microsoft.com/office/officeart/2005/8/layout/list1"/>
    <dgm:cxn modelId="{33E7855A-C102-40FA-A396-E42BE8864013}" type="presParOf" srcId="{41C06E2F-7EC4-4788-BC49-0BA7BDCE5FDB}" destId="{F22D925F-7116-4C1D-B05F-4E5B64342B10}" srcOrd="12" destOrd="0" presId="urn:microsoft.com/office/officeart/2005/8/layout/list1"/>
    <dgm:cxn modelId="{31765635-32C3-4A49-BA1D-0B5522FBE706}" type="presParOf" srcId="{F22D925F-7116-4C1D-B05F-4E5B64342B10}" destId="{988424B8-A5B1-415E-91E2-BA9DD6440466}" srcOrd="0" destOrd="0" presId="urn:microsoft.com/office/officeart/2005/8/layout/list1"/>
    <dgm:cxn modelId="{DA6A4C6C-2319-4A54-BFCF-7C29151F11E5}" type="presParOf" srcId="{F22D925F-7116-4C1D-B05F-4E5B64342B10}" destId="{EDFF1F95-C969-412C-AC7B-F7AC2F3A03D7}" srcOrd="1" destOrd="0" presId="urn:microsoft.com/office/officeart/2005/8/layout/list1"/>
    <dgm:cxn modelId="{707F6142-D1DF-4058-ADC6-40304BD13D64}" type="presParOf" srcId="{41C06E2F-7EC4-4788-BC49-0BA7BDCE5FDB}" destId="{313E48C8-40E5-497F-A655-05628CE011FC}" srcOrd="13" destOrd="0" presId="urn:microsoft.com/office/officeart/2005/8/layout/list1"/>
    <dgm:cxn modelId="{8DCA7368-14CF-4547-A50F-589F68AF2E5E}" type="presParOf" srcId="{41C06E2F-7EC4-4788-BC49-0BA7BDCE5FDB}" destId="{08DBA6FC-33B9-4C1D-997B-E11CE89043EF}" srcOrd="14" destOrd="0" presId="urn:microsoft.com/office/officeart/2005/8/layout/list1"/>
    <dgm:cxn modelId="{DEA1108F-9FAC-466B-83D8-CFC7F2E49FEB}" type="presParOf" srcId="{41C06E2F-7EC4-4788-BC49-0BA7BDCE5FDB}" destId="{80E0882E-C63F-4319-B0F3-9CA02F820159}" srcOrd="15" destOrd="0" presId="urn:microsoft.com/office/officeart/2005/8/layout/list1"/>
    <dgm:cxn modelId="{A8D03B9F-FF13-41EB-88BA-3F9DC1C37A3B}" type="presParOf" srcId="{41C06E2F-7EC4-4788-BC49-0BA7BDCE5FDB}" destId="{2A24E3EA-76F6-45E8-9F06-B57C32EA3757}" srcOrd="16" destOrd="0" presId="urn:microsoft.com/office/officeart/2005/8/layout/list1"/>
    <dgm:cxn modelId="{5253ECE1-5C1F-4EAB-A464-86AE2833B80C}" type="presParOf" srcId="{2A24E3EA-76F6-45E8-9F06-B57C32EA3757}" destId="{872361BF-766C-49C4-94C7-EFB78132D447}" srcOrd="0" destOrd="0" presId="urn:microsoft.com/office/officeart/2005/8/layout/list1"/>
    <dgm:cxn modelId="{B9112690-E184-4399-ABB0-20427C586811}" type="presParOf" srcId="{2A24E3EA-76F6-45E8-9F06-B57C32EA3757}" destId="{B04BE65C-02ED-4D37-B581-251F58885374}" srcOrd="1" destOrd="0" presId="urn:microsoft.com/office/officeart/2005/8/layout/list1"/>
    <dgm:cxn modelId="{A73EFFCD-F872-4D87-AE9F-3CACC172F1D5}" type="presParOf" srcId="{41C06E2F-7EC4-4788-BC49-0BA7BDCE5FDB}" destId="{19E04654-CF5D-4274-9D93-0060A2FC141E}" srcOrd="17" destOrd="0" presId="urn:microsoft.com/office/officeart/2005/8/layout/list1"/>
    <dgm:cxn modelId="{713C335A-01ED-428E-8A2C-89FE3A1039D6}" type="presParOf" srcId="{41C06E2F-7EC4-4788-BC49-0BA7BDCE5FDB}" destId="{9470BCEE-3F0B-42B4-87C5-58F8474A5902}" srcOrd="18" destOrd="0" presId="urn:microsoft.com/office/officeart/2005/8/layout/list1"/>
    <dgm:cxn modelId="{DBE81AE0-052D-43EF-B0DD-938C6C5D4134}" type="presParOf" srcId="{41C06E2F-7EC4-4788-BC49-0BA7BDCE5FDB}" destId="{0E75699C-1E1E-489A-BAE7-E99D3C63F3E8}" srcOrd="19" destOrd="0" presId="urn:microsoft.com/office/officeart/2005/8/layout/list1"/>
    <dgm:cxn modelId="{9043A6C4-1B6F-4972-AEE4-37E5B0FAE205}" type="presParOf" srcId="{41C06E2F-7EC4-4788-BC49-0BA7BDCE5FDB}" destId="{030C9031-4092-43E4-888E-71DCC9ED239D}" srcOrd="20" destOrd="0" presId="urn:microsoft.com/office/officeart/2005/8/layout/list1"/>
    <dgm:cxn modelId="{3BDE34E3-F4D2-4BDE-866E-81FC7EF943AA}" type="presParOf" srcId="{030C9031-4092-43E4-888E-71DCC9ED239D}" destId="{4BE5F420-9D74-4813-8494-AA5B4F6D1035}" srcOrd="0" destOrd="0" presId="urn:microsoft.com/office/officeart/2005/8/layout/list1"/>
    <dgm:cxn modelId="{C325D06B-D287-4735-8A67-0390E118C764}" type="presParOf" srcId="{030C9031-4092-43E4-888E-71DCC9ED239D}" destId="{2573B8F4-85F2-47D4-8E19-31F84D143C99}" srcOrd="1" destOrd="0" presId="urn:microsoft.com/office/officeart/2005/8/layout/list1"/>
    <dgm:cxn modelId="{29DCF206-1068-42B5-B744-B4CB9295B6D5}" type="presParOf" srcId="{41C06E2F-7EC4-4788-BC49-0BA7BDCE5FDB}" destId="{AAFC507B-3EF4-4AAA-AE2C-5F46C7A6C3F7}" srcOrd="21" destOrd="0" presId="urn:microsoft.com/office/officeart/2005/8/layout/list1"/>
    <dgm:cxn modelId="{AF4F55E4-BA75-49E7-BE50-6824F8149E47}" type="presParOf" srcId="{41C06E2F-7EC4-4788-BC49-0BA7BDCE5FDB}" destId="{61DBD6A5-88D6-4A66-8C59-A98239552A68}"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BAE47-E257-4420-A7F1-93701ECCBFB2}">
      <dsp:nvSpPr>
        <dsp:cNvPr id="0" name=""/>
        <dsp:cNvSpPr/>
      </dsp:nvSpPr>
      <dsp:spPr>
        <a:xfrm>
          <a:off x="0" y="2926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CAFBD8-BE74-4EC4-8758-701AE04C63A7}">
      <dsp:nvSpPr>
        <dsp:cNvPr id="0" name=""/>
        <dsp:cNvSpPr/>
      </dsp:nvSpPr>
      <dsp:spPr>
        <a:xfrm>
          <a:off x="313182" y="71243"/>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rtl="0">
            <a:lnSpc>
              <a:spcPct val="90000"/>
            </a:lnSpc>
            <a:spcBef>
              <a:spcPct val="0"/>
            </a:spcBef>
            <a:spcAft>
              <a:spcPct val="35000"/>
            </a:spcAft>
            <a:buNone/>
          </a:pPr>
          <a:r>
            <a:rPr lang="en-GB" sz="1500" kern="1200">
              <a:solidFill>
                <a:srgbClr val="FFFFFF"/>
              </a:solidFill>
              <a:latin typeface="Arial"/>
              <a:ea typeface="+mn-ea"/>
              <a:cs typeface="Arial"/>
            </a:rPr>
            <a:t>History of Basil's Bakery</a:t>
          </a:r>
        </a:p>
      </dsp:txBody>
      <dsp:txXfrm>
        <a:off x="334798" y="92859"/>
        <a:ext cx="4341316" cy="399568"/>
      </dsp:txXfrm>
    </dsp:sp>
    <dsp:sp modelId="{157BC4A2-5A5A-4895-B265-230C571CD9CC}">
      <dsp:nvSpPr>
        <dsp:cNvPr id="0" name=""/>
        <dsp:cNvSpPr/>
      </dsp:nvSpPr>
      <dsp:spPr>
        <a:xfrm>
          <a:off x="0" y="9730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4636-50F7-41FB-94B4-0F354FA77EF0}">
      <dsp:nvSpPr>
        <dsp:cNvPr id="0" name=""/>
        <dsp:cNvSpPr/>
      </dsp:nvSpPr>
      <dsp:spPr>
        <a:xfrm>
          <a:off x="313182" y="751643"/>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Insight of the problem</a:t>
          </a:r>
          <a:endParaRPr lang="en-US" sz="1500" kern="1200">
            <a:solidFill>
              <a:srgbClr val="FFFFFF"/>
            </a:solidFill>
            <a:latin typeface="Arial"/>
            <a:ea typeface="+mn-ea"/>
            <a:cs typeface="Arial"/>
          </a:endParaRPr>
        </a:p>
      </dsp:txBody>
      <dsp:txXfrm>
        <a:off x="334798" y="773259"/>
        <a:ext cx="4341316" cy="399568"/>
      </dsp:txXfrm>
    </dsp:sp>
    <dsp:sp modelId="{8710AD49-C24C-40BE-AB3F-20CC9CBB3A16}">
      <dsp:nvSpPr>
        <dsp:cNvPr id="0" name=""/>
        <dsp:cNvSpPr/>
      </dsp:nvSpPr>
      <dsp:spPr>
        <a:xfrm>
          <a:off x="0" y="16534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569356-B689-46BE-8455-004E5BAA4B28}">
      <dsp:nvSpPr>
        <dsp:cNvPr id="0" name=""/>
        <dsp:cNvSpPr/>
      </dsp:nvSpPr>
      <dsp:spPr>
        <a:xfrm>
          <a:off x="313182" y="1432043"/>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Definition of Pestel Framework</a:t>
          </a:r>
        </a:p>
      </dsp:txBody>
      <dsp:txXfrm>
        <a:off x="334798" y="1453659"/>
        <a:ext cx="4341316" cy="399568"/>
      </dsp:txXfrm>
    </dsp:sp>
    <dsp:sp modelId="{B5A637DB-4873-4D9F-85C7-978996F7161E}">
      <dsp:nvSpPr>
        <dsp:cNvPr id="0" name=""/>
        <dsp:cNvSpPr/>
      </dsp:nvSpPr>
      <dsp:spPr>
        <a:xfrm>
          <a:off x="0" y="23338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C78478-45D4-441A-AB65-1D5F75BBF5D5}">
      <dsp:nvSpPr>
        <dsp:cNvPr id="0" name=""/>
        <dsp:cNvSpPr/>
      </dsp:nvSpPr>
      <dsp:spPr>
        <a:xfrm>
          <a:off x="313182" y="21124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rial"/>
              <a:ea typeface="+mn-ea"/>
              <a:cs typeface="Arial"/>
            </a:rPr>
            <a:t>Pestel Framework </a:t>
          </a:r>
          <a:r>
            <a:rPr lang="en-GB" sz="1500" kern="1200">
              <a:solidFill>
                <a:srgbClr val="FFFFFF"/>
              </a:solidFill>
              <a:latin typeface="Arial"/>
              <a:ea typeface="+mn-ea"/>
              <a:cs typeface="Arial"/>
            </a:rPr>
            <a:t>applied</a:t>
          </a:r>
          <a:r>
            <a:rPr lang="en-GB" sz="1500" kern="1200" dirty="0">
              <a:solidFill>
                <a:srgbClr val="FFFFFF"/>
              </a:solidFill>
              <a:latin typeface="Arial"/>
              <a:ea typeface="+mn-ea"/>
              <a:cs typeface="Arial"/>
            </a:rPr>
            <a:t> to Basil's Bakery</a:t>
          </a:r>
        </a:p>
      </dsp:txBody>
      <dsp:txXfrm>
        <a:off x="334798" y="2134060"/>
        <a:ext cx="4341316" cy="399568"/>
      </dsp:txXfrm>
    </dsp:sp>
    <dsp:sp modelId="{E91F9C3A-5672-4A92-8091-F2AB35A5ACC8}">
      <dsp:nvSpPr>
        <dsp:cNvPr id="0" name=""/>
        <dsp:cNvSpPr/>
      </dsp:nvSpPr>
      <dsp:spPr>
        <a:xfrm>
          <a:off x="0" y="30142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8448E5-05A8-464B-9EF2-C24AC2201892}">
      <dsp:nvSpPr>
        <dsp:cNvPr id="0" name=""/>
        <dsp:cNvSpPr/>
      </dsp:nvSpPr>
      <dsp:spPr>
        <a:xfrm>
          <a:off x="313182" y="27928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Definition of the Cause-and-Effect model</a:t>
          </a:r>
        </a:p>
      </dsp:txBody>
      <dsp:txXfrm>
        <a:off x="334798" y="2814460"/>
        <a:ext cx="4341316" cy="399568"/>
      </dsp:txXfrm>
    </dsp:sp>
    <dsp:sp modelId="{52044F53-BA3A-4E56-8A24-602DF78E84FF}">
      <dsp:nvSpPr>
        <dsp:cNvPr id="0" name=""/>
        <dsp:cNvSpPr/>
      </dsp:nvSpPr>
      <dsp:spPr>
        <a:xfrm>
          <a:off x="0" y="36946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D5616D-BA08-443F-9BD1-6ABACA696156}">
      <dsp:nvSpPr>
        <dsp:cNvPr id="0" name=""/>
        <dsp:cNvSpPr/>
      </dsp:nvSpPr>
      <dsp:spPr>
        <a:xfrm>
          <a:off x="313182" y="34732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rtl="0">
            <a:lnSpc>
              <a:spcPct val="90000"/>
            </a:lnSpc>
            <a:spcBef>
              <a:spcPct val="0"/>
            </a:spcBef>
            <a:spcAft>
              <a:spcPct val="35000"/>
            </a:spcAft>
            <a:buNone/>
          </a:pPr>
          <a:r>
            <a:rPr lang="en-GB" sz="1500" kern="1200">
              <a:solidFill>
                <a:srgbClr val="FFFFFF"/>
              </a:solidFill>
              <a:latin typeface="Arial"/>
              <a:ea typeface="+mn-ea"/>
              <a:cs typeface="Arial"/>
            </a:rPr>
            <a:t>Cause-and-Effect model applied to Basil's Bakery</a:t>
          </a:r>
        </a:p>
      </dsp:txBody>
      <dsp:txXfrm>
        <a:off x="334798" y="3494860"/>
        <a:ext cx="4341316" cy="399568"/>
      </dsp:txXfrm>
    </dsp:sp>
    <dsp:sp modelId="{3F1B791D-9E4D-41B1-A12D-46D117498E4B}">
      <dsp:nvSpPr>
        <dsp:cNvPr id="0" name=""/>
        <dsp:cNvSpPr/>
      </dsp:nvSpPr>
      <dsp:spPr>
        <a:xfrm>
          <a:off x="0" y="4375043"/>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454BC9-6CF3-4833-9B1C-EE286C166C36}">
      <dsp:nvSpPr>
        <dsp:cNvPr id="0" name=""/>
        <dsp:cNvSpPr/>
      </dsp:nvSpPr>
      <dsp:spPr>
        <a:xfrm>
          <a:off x="313182" y="41536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Summary of Key Findings</a:t>
          </a:r>
        </a:p>
      </dsp:txBody>
      <dsp:txXfrm>
        <a:off x="334798" y="4175260"/>
        <a:ext cx="4341316" cy="399568"/>
      </dsp:txXfrm>
    </dsp:sp>
    <dsp:sp modelId="{F87961C5-2BEB-422B-B01D-08D262030B07}">
      <dsp:nvSpPr>
        <dsp:cNvPr id="0" name=""/>
        <dsp:cNvSpPr/>
      </dsp:nvSpPr>
      <dsp:spPr>
        <a:xfrm>
          <a:off x="0" y="5055444"/>
          <a:ext cx="626364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F6127B-2FEB-4CDC-B3D8-0A27ED82F20E}">
      <dsp:nvSpPr>
        <dsp:cNvPr id="0" name=""/>
        <dsp:cNvSpPr/>
      </dsp:nvSpPr>
      <dsp:spPr>
        <a:xfrm>
          <a:off x="313182" y="4834044"/>
          <a:ext cx="4384548"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666750">
            <a:lnSpc>
              <a:spcPct val="90000"/>
            </a:lnSpc>
            <a:spcBef>
              <a:spcPct val="0"/>
            </a:spcBef>
            <a:spcAft>
              <a:spcPct val="35000"/>
            </a:spcAft>
            <a:buNone/>
          </a:pPr>
          <a:r>
            <a:rPr lang="en-GB" sz="1500" kern="1200">
              <a:solidFill>
                <a:srgbClr val="FFFFFF"/>
              </a:solidFill>
              <a:latin typeface="Arial"/>
              <a:ea typeface="+mn-ea"/>
              <a:cs typeface="Arial"/>
            </a:rPr>
            <a:t>References</a:t>
          </a:r>
        </a:p>
      </dsp:txBody>
      <dsp:txXfrm>
        <a:off x="334798" y="4855660"/>
        <a:ext cx="4341316"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F8600-D410-4450-8ED0-9C92EB91F4F2}">
      <dsp:nvSpPr>
        <dsp:cNvPr id="0" name=""/>
        <dsp:cNvSpPr/>
      </dsp:nvSpPr>
      <dsp:spPr>
        <a:xfrm>
          <a:off x="0" y="0"/>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latin typeface="Arial"/>
              <a:cs typeface="Arial"/>
            </a:rPr>
            <a:t>Independent artisan baker, established in 2015 and based within a retail park in Coventry, UK . </a:t>
          </a:r>
          <a:endParaRPr lang="en-GB" sz="1500" kern="1200" dirty="0">
            <a:latin typeface="Arial"/>
            <a:cs typeface="Arial"/>
          </a:endParaRPr>
        </a:p>
      </dsp:txBody>
      <dsp:txXfrm>
        <a:off x="29923" y="29923"/>
        <a:ext cx="3131298" cy="961794"/>
      </dsp:txXfrm>
    </dsp:sp>
    <dsp:sp modelId="{88639CCE-0E89-4D77-A6AC-5D0233271A85}">
      <dsp:nvSpPr>
        <dsp:cNvPr id="0" name=""/>
        <dsp:cNvSpPr/>
      </dsp:nvSpPr>
      <dsp:spPr>
        <a:xfrm>
          <a:off x="361804" y="1207393"/>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a:cs typeface="Arial"/>
            </a:rPr>
            <a:t>Known for using organic, premium ingredients for his stylish breads and pastries</a:t>
          </a:r>
          <a:endParaRPr lang="en-GB" sz="1500" kern="1200">
            <a:latin typeface="Arial"/>
            <a:cs typeface="Arial"/>
          </a:endParaRPr>
        </a:p>
      </dsp:txBody>
      <dsp:txXfrm>
        <a:off x="391727" y="1237316"/>
        <a:ext cx="3234340" cy="961794"/>
      </dsp:txXfrm>
    </dsp:sp>
    <dsp:sp modelId="{A4CCB741-5AF8-491E-9DDA-5B38678E2F55}">
      <dsp:nvSpPr>
        <dsp:cNvPr id="0" name=""/>
        <dsp:cNvSpPr/>
      </dsp:nvSpPr>
      <dsp:spPr>
        <a:xfrm>
          <a:off x="718209" y="2414787"/>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a:cs typeface="Arial"/>
            </a:rPr>
            <a:t>A valued bakery by its local customers</a:t>
          </a:r>
        </a:p>
      </dsp:txBody>
      <dsp:txXfrm>
        <a:off x="748132" y="2444710"/>
        <a:ext cx="3239740" cy="961794"/>
      </dsp:txXfrm>
    </dsp:sp>
    <dsp:sp modelId="{F49B088A-8185-4206-B2C5-472E90437275}">
      <dsp:nvSpPr>
        <dsp:cNvPr id="0" name=""/>
        <dsp:cNvSpPr/>
      </dsp:nvSpPr>
      <dsp:spPr>
        <a:xfrm>
          <a:off x="1080014" y="3622181"/>
          <a:ext cx="4320057" cy="10216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a:cs typeface="Arial"/>
            </a:rPr>
            <a:t>Strong sales growth before 2020 </a:t>
          </a:r>
          <a:endParaRPr lang="en-GB" sz="1500" kern="1200">
            <a:latin typeface="Arial"/>
            <a:cs typeface="Arial"/>
          </a:endParaRPr>
        </a:p>
      </dsp:txBody>
      <dsp:txXfrm>
        <a:off x="1109937" y="3652104"/>
        <a:ext cx="3234340" cy="961794"/>
      </dsp:txXfrm>
    </dsp:sp>
    <dsp:sp modelId="{7C57BABB-A199-4F65-8527-1FE1FE089DA4}">
      <dsp:nvSpPr>
        <dsp:cNvPr id="0" name=""/>
        <dsp:cNvSpPr/>
      </dsp:nvSpPr>
      <dsp:spPr>
        <a:xfrm>
          <a:off x="3655991" y="782484"/>
          <a:ext cx="664066" cy="66406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805406" y="782484"/>
        <a:ext cx="365236" cy="499710"/>
      </dsp:txXfrm>
    </dsp:sp>
    <dsp:sp modelId="{F829C762-8C9D-4E44-8D69-634D3A11EEBB}">
      <dsp:nvSpPr>
        <dsp:cNvPr id="0" name=""/>
        <dsp:cNvSpPr/>
      </dsp:nvSpPr>
      <dsp:spPr>
        <a:xfrm>
          <a:off x="4017795" y="1989877"/>
          <a:ext cx="664066" cy="66406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4167210" y="1989877"/>
        <a:ext cx="365236" cy="499710"/>
      </dsp:txXfrm>
    </dsp:sp>
    <dsp:sp modelId="{4BC4E318-F0BF-4409-8500-4CCA740B8501}">
      <dsp:nvSpPr>
        <dsp:cNvPr id="0" name=""/>
        <dsp:cNvSpPr/>
      </dsp:nvSpPr>
      <dsp:spPr>
        <a:xfrm>
          <a:off x="4374200" y="3197271"/>
          <a:ext cx="664066" cy="664066"/>
        </a:xfrm>
        <a:prstGeom prst="downArrow">
          <a:avLst>
            <a:gd name="adj1" fmla="val 55000"/>
            <a:gd name="adj2" fmla="val 45000"/>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endParaRPr lang="en-US" sz="1300" kern="1200"/>
        </a:p>
        <a:p>
          <a:pPr marL="0" lvl="0" indent="0" algn="ctr" defTabSz="577850">
            <a:lnSpc>
              <a:spcPct val="90000"/>
            </a:lnSpc>
            <a:spcBef>
              <a:spcPct val="0"/>
            </a:spcBef>
            <a:spcAft>
              <a:spcPct val="35000"/>
            </a:spcAft>
            <a:buNone/>
          </a:pPr>
          <a:endParaRPr lang="en-GB" sz="1300" kern="1200"/>
        </a:p>
      </dsp:txBody>
      <dsp:txXfrm>
        <a:off x="4523615" y="3197271"/>
        <a:ext cx="365236" cy="499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E2E3D-54ED-49D6-BB37-7E4D26FF5172}">
      <dsp:nvSpPr>
        <dsp:cNvPr id="0" name=""/>
        <dsp:cNvSpPr/>
      </dsp:nvSpPr>
      <dsp:spPr>
        <a:xfrm>
          <a:off x="0" y="31685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7D60E8-BCF4-47AC-B4C8-C0ABD58D76E8}">
      <dsp:nvSpPr>
        <dsp:cNvPr id="0" name=""/>
        <dsp:cNvSpPr/>
      </dsp:nvSpPr>
      <dsp:spPr>
        <a:xfrm>
          <a:off x="539139" y="5117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Sales are still at 25% below 2019 levels </a:t>
          </a:r>
        </a:p>
      </dsp:txBody>
      <dsp:txXfrm>
        <a:off x="565078" y="77111"/>
        <a:ext cx="7496074" cy="479482"/>
      </dsp:txXfrm>
    </dsp:sp>
    <dsp:sp modelId="{A39B3443-8EC5-4C7F-961A-753FC1058CF6}">
      <dsp:nvSpPr>
        <dsp:cNvPr id="0" name=""/>
        <dsp:cNvSpPr/>
      </dsp:nvSpPr>
      <dsp:spPr>
        <a:xfrm>
          <a:off x="0" y="113333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48282C-0EB2-4254-ACD1-95F0716B6701}">
      <dsp:nvSpPr>
        <dsp:cNvPr id="0" name=""/>
        <dsp:cNvSpPr/>
      </dsp:nvSpPr>
      <dsp:spPr>
        <a:xfrm>
          <a:off x="539139" y="86765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Reduced footfall is a major issue </a:t>
          </a:r>
        </a:p>
      </dsp:txBody>
      <dsp:txXfrm>
        <a:off x="565078" y="893591"/>
        <a:ext cx="7496074" cy="479482"/>
      </dsp:txXfrm>
    </dsp:sp>
    <dsp:sp modelId="{E735B591-A37A-4C36-95F5-66745AB5C13E}">
      <dsp:nvSpPr>
        <dsp:cNvPr id="0" name=""/>
        <dsp:cNvSpPr/>
      </dsp:nvSpPr>
      <dsp:spPr>
        <a:xfrm>
          <a:off x="0" y="194981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B1B0B1-52E8-4B39-AE03-3B72F589FDD9}">
      <dsp:nvSpPr>
        <dsp:cNvPr id="0" name=""/>
        <dsp:cNvSpPr/>
      </dsp:nvSpPr>
      <dsp:spPr>
        <a:xfrm>
          <a:off x="539139" y="168413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Remote working has changed customer behaviour</a:t>
          </a:r>
        </a:p>
      </dsp:txBody>
      <dsp:txXfrm>
        <a:off x="565078" y="1710071"/>
        <a:ext cx="7496074" cy="479482"/>
      </dsp:txXfrm>
    </dsp:sp>
    <dsp:sp modelId="{08DBA6FC-33B9-4C1D-997B-E11CE89043EF}">
      <dsp:nvSpPr>
        <dsp:cNvPr id="0" name=""/>
        <dsp:cNvSpPr/>
      </dsp:nvSpPr>
      <dsp:spPr>
        <a:xfrm>
          <a:off x="0" y="276629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FF1F95-C969-412C-AC7B-F7AC2F3A03D7}">
      <dsp:nvSpPr>
        <dsp:cNvPr id="0" name=""/>
        <dsp:cNvSpPr/>
      </dsp:nvSpPr>
      <dsp:spPr>
        <a:xfrm>
          <a:off x="539139" y="250061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Rising costs of ingredients and business </a:t>
          </a:r>
          <a:r>
            <a:rPr lang="en-GB" sz="1800" kern="1200">
              <a:latin typeface="Arial"/>
              <a:ea typeface="+mn-ea"/>
              <a:cs typeface="Arial"/>
            </a:rPr>
            <a:t>rates are</a:t>
          </a:r>
          <a:r>
            <a:rPr lang="en-GB" sz="1800" kern="1200" dirty="0">
              <a:latin typeface="Arial"/>
              <a:ea typeface="+mn-ea"/>
              <a:cs typeface="Arial"/>
            </a:rPr>
            <a:t> reducing profits </a:t>
          </a:r>
        </a:p>
      </dsp:txBody>
      <dsp:txXfrm>
        <a:off x="565078" y="2526551"/>
        <a:ext cx="7496074" cy="479482"/>
      </dsp:txXfrm>
    </dsp:sp>
    <dsp:sp modelId="{9470BCEE-3F0B-42B4-87C5-58F8474A5902}">
      <dsp:nvSpPr>
        <dsp:cNvPr id="0" name=""/>
        <dsp:cNvSpPr/>
      </dsp:nvSpPr>
      <dsp:spPr>
        <a:xfrm>
          <a:off x="0" y="358277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4BE65C-02ED-4D37-B581-251F58885374}">
      <dsp:nvSpPr>
        <dsp:cNvPr id="0" name=""/>
        <dsp:cNvSpPr/>
      </dsp:nvSpPr>
      <dsp:spPr>
        <a:xfrm>
          <a:off x="539139" y="331709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Arial"/>
              <a:ea typeface="+mn-ea"/>
              <a:cs typeface="Arial"/>
            </a:rPr>
            <a:t>Absence of delivery and digital ordering services reduces customer convenience </a:t>
          </a:r>
        </a:p>
      </dsp:txBody>
      <dsp:txXfrm>
        <a:off x="565078" y="3343031"/>
        <a:ext cx="7496074" cy="479482"/>
      </dsp:txXfrm>
    </dsp:sp>
    <dsp:sp modelId="{61DBD6A5-88D6-4A66-8C59-A98239552A68}">
      <dsp:nvSpPr>
        <dsp:cNvPr id="0" name=""/>
        <dsp:cNvSpPr/>
      </dsp:nvSpPr>
      <dsp:spPr>
        <a:xfrm>
          <a:off x="0" y="4399252"/>
          <a:ext cx="10782788"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73B8F4-85F2-47D4-8E19-31F84D143C99}">
      <dsp:nvSpPr>
        <dsp:cNvPr id="0" name=""/>
        <dsp:cNvSpPr/>
      </dsp:nvSpPr>
      <dsp:spPr>
        <a:xfrm>
          <a:off x="539139" y="4133572"/>
          <a:ext cx="7547952"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95" tIns="0" rIns="285295" bIns="0" numCol="1" spcCol="1270" anchor="ctr" anchorCtr="0">
          <a:noAutofit/>
        </a:bodyPr>
        <a:lstStyle/>
        <a:p>
          <a:pPr marL="0" lvl="0" indent="0" algn="l" defTabSz="800100">
            <a:lnSpc>
              <a:spcPct val="90000"/>
            </a:lnSpc>
            <a:spcBef>
              <a:spcPct val="0"/>
            </a:spcBef>
            <a:spcAft>
              <a:spcPct val="35000"/>
            </a:spcAft>
            <a:buNone/>
          </a:pPr>
          <a:r>
            <a:rPr lang="en-GB" sz="1800" kern="1200">
              <a:latin typeface="Arial"/>
              <a:ea typeface="+mn-ea"/>
              <a:cs typeface="Arial"/>
            </a:rPr>
            <a:t>External economic factors continue to affect the business</a:t>
          </a:r>
          <a:endParaRPr lang="en-GB" sz="1800" kern="1200">
            <a:latin typeface="Calibri" panose="020F0502020204030204"/>
            <a:ea typeface="+mn-ea"/>
            <a:cs typeface="+mn-cs"/>
          </a:endParaRPr>
        </a:p>
      </dsp:txBody>
      <dsp:txXfrm>
        <a:off x="565078" y="4159511"/>
        <a:ext cx="7496074"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B5CB5-A840-4873-9D37-362821736FF1}" type="datetimeFigureOut">
              <a:t>6/11/26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B8C2F-B281-427D-9B31-1EF95E690022}" type="slidenum">
              <a:t>‹#›</a:t>
            </a:fld>
            <a:endParaRPr lang="en-GB"/>
          </a:p>
        </p:txBody>
      </p:sp>
    </p:spTree>
    <p:extLst>
      <p:ext uri="{BB962C8B-B14F-4D97-AF65-F5344CB8AC3E}">
        <p14:creationId xmlns:p14="http://schemas.microsoft.com/office/powerpoint/2010/main" val="982477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rPr lang="en-GB"/>
              <a:t>2</a:t>
            </a:fld>
            <a:endParaRPr lang="en-GB"/>
          </a:p>
        </p:txBody>
      </p:sp>
    </p:spTree>
    <p:extLst>
      <p:ext uri="{BB962C8B-B14F-4D97-AF65-F5344CB8AC3E}">
        <p14:creationId xmlns:p14="http://schemas.microsoft.com/office/powerpoint/2010/main" val="3811941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rPr lang="en-GB"/>
              <a:t>3</a:t>
            </a:fld>
            <a:endParaRPr lang="en-GB"/>
          </a:p>
        </p:txBody>
      </p:sp>
    </p:spTree>
    <p:extLst>
      <p:ext uri="{BB962C8B-B14F-4D97-AF65-F5344CB8AC3E}">
        <p14:creationId xmlns:p14="http://schemas.microsoft.com/office/powerpoint/2010/main" val="3323783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t>5</a:t>
            </a:fld>
            <a:endParaRPr lang="en-GB"/>
          </a:p>
        </p:txBody>
      </p:sp>
    </p:spTree>
    <p:extLst>
      <p:ext uri="{BB962C8B-B14F-4D97-AF65-F5344CB8AC3E}">
        <p14:creationId xmlns:p14="http://schemas.microsoft.com/office/powerpoint/2010/main" val="3766355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CB8C2F-B281-427D-9B31-1EF95E690022}" type="slidenum">
              <a:rPr lang="en-GB"/>
              <a:t>6</a:t>
            </a:fld>
            <a:endParaRPr lang="en-GB"/>
          </a:p>
        </p:txBody>
      </p:sp>
    </p:spTree>
    <p:extLst>
      <p:ext uri="{BB962C8B-B14F-4D97-AF65-F5344CB8AC3E}">
        <p14:creationId xmlns:p14="http://schemas.microsoft.com/office/powerpoint/2010/main" val="206967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47088-76A1-04CB-8F69-F3FEE314D7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34553-A1C1-7F15-872B-4ADB3AC615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213E55-1496-B977-F4D4-93C6A694484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ED9952-8464-0CBA-8A78-000BECE4F8E4}"/>
              </a:ext>
            </a:extLst>
          </p:cNvPr>
          <p:cNvSpPr>
            <a:spLocks noGrp="1"/>
          </p:cNvSpPr>
          <p:nvPr>
            <p:ph type="sldNum" sz="quarter" idx="5"/>
          </p:nvPr>
        </p:nvSpPr>
        <p:spPr/>
        <p:txBody>
          <a:bodyPr/>
          <a:lstStyle/>
          <a:p>
            <a:fld id="{1ACB8C2F-B281-427D-9B31-1EF95E690022}" type="slidenum">
              <a:rPr lang="en-GB"/>
              <a:t>8</a:t>
            </a:fld>
            <a:endParaRPr lang="en-GB"/>
          </a:p>
        </p:txBody>
      </p:sp>
    </p:spTree>
    <p:extLst>
      <p:ext uri="{BB962C8B-B14F-4D97-AF65-F5344CB8AC3E}">
        <p14:creationId xmlns:p14="http://schemas.microsoft.com/office/powerpoint/2010/main" val="2146736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ACB8C2F-B281-427D-9B31-1EF95E690022}" type="slidenum">
              <a:rPr lang="en-GB"/>
              <a:t>10</a:t>
            </a:fld>
            <a:endParaRPr lang="en-GB"/>
          </a:p>
        </p:txBody>
      </p:sp>
    </p:spTree>
    <p:extLst>
      <p:ext uri="{BB962C8B-B14F-4D97-AF65-F5344CB8AC3E}">
        <p14:creationId xmlns:p14="http://schemas.microsoft.com/office/powerpoint/2010/main" val="1854399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241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9531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1455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25531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3183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7544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5795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910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22087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5755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1486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6/11/26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057671302"/>
      </p:ext>
    </p:extLst>
  </p:cSld>
  <p:clrMap bg1="lt1" tx1="dk1" bg2="lt2" tx2="dk2" accent1="accent1" accent2="accent2" accent3="accent3" accent4="accent4" accent5="accent5" accent6="accent6" hlink="hlink" folHlink="folHlink"/>
  <p:sldLayoutIdLst>
    <p:sldLayoutId id="2147483907" r:id="rId1"/>
    <p:sldLayoutId id="2147483908" r:id="rId2"/>
    <p:sldLayoutId id="2147483909" r:id="rId3"/>
    <p:sldLayoutId id="2147483910" r:id="rId4"/>
    <p:sldLayoutId id="2147483911" r:id="rId5"/>
    <p:sldLayoutId id="2147483912" r:id="rId6"/>
    <p:sldLayoutId id="2147483913" r:id="rId7"/>
    <p:sldLayoutId id="2147483914" r:id="rId8"/>
    <p:sldLayoutId id="2147483915" r:id="rId9"/>
    <p:sldLayoutId id="2147483916" r:id="rId10"/>
    <p:sldLayoutId id="21474839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www.cipd.org/en/knowledge/factsheets/pestle-analysis-factsheet/#advantages-and-disadvantages-of-a-pestle-analysi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18E6B-3FA0-E316-74E7-09BA8916831C}"/>
              </a:ext>
            </a:extLst>
          </p:cNvPr>
          <p:cNvSpPr>
            <a:spLocks noGrp="1"/>
          </p:cNvSpPr>
          <p:nvPr>
            <p:ph type="title"/>
          </p:nvPr>
        </p:nvSpPr>
        <p:spPr>
          <a:xfrm>
            <a:off x="481519" y="365125"/>
            <a:ext cx="11164110" cy="6140754"/>
          </a:xfrm>
        </p:spPr>
        <p:txBody>
          <a:bodyPr>
            <a:normAutofit/>
          </a:bodyPr>
          <a:lstStyle/>
          <a:p>
            <a:pPr marL="228600" indent="-228600">
              <a:lnSpc>
                <a:spcPct val="100000"/>
              </a:lnSpc>
              <a:spcBef>
                <a:spcPts val="0"/>
              </a:spcBef>
            </a:pPr>
            <a:r>
              <a:rPr lang="en-US" sz="2800" b="1">
                <a:latin typeface="Arial"/>
                <a:cs typeface="Arial"/>
              </a:rPr>
              <a:t>Student Name: </a:t>
            </a:r>
            <a:r>
              <a:rPr lang="en-US" sz="2800">
                <a:latin typeface="Arial"/>
                <a:cs typeface="Arial"/>
              </a:rPr>
              <a:t>Muhammed Hashim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Student ID: </a:t>
            </a:r>
            <a:r>
              <a:rPr lang="en-US" sz="2800">
                <a:latin typeface="Arial"/>
                <a:cs typeface="Arial"/>
              </a:rPr>
              <a:t>2526540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Lecturer’s Name: </a:t>
            </a:r>
            <a:r>
              <a:rPr lang="en-US" sz="2800">
                <a:latin typeface="Arial"/>
                <a:cs typeface="Arial"/>
              </a:rPr>
              <a:t>Annamarie Dufficy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Module Code: </a:t>
            </a:r>
            <a:r>
              <a:rPr lang="en-US" sz="2800">
                <a:latin typeface="Arial"/>
                <a:cs typeface="Arial"/>
              </a:rPr>
              <a:t>LCLM 4004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a:latin typeface="Arial"/>
                <a:cs typeface="Arial"/>
              </a:rPr>
              <a:t>Module Name: </a:t>
            </a:r>
            <a:r>
              <a:rPr lang="en-US" sz="2800">
                <a:latin typeface="Arial"/>
                <a:cs typeface="Arial"/>
              </a:rPr>
              <a:t>Problem Solving and Decision-Making </a:t>
            </a:r>
            <a:endParaRPr lang="en-US" sz="2800" dirty="0">
              <a:latin typeface="Arial"/>
              <a:cs typeface="Arial"/>
            </a:endParaRPr>
          </a:p>
          <a:p>
            <a:pPr marL="228600" indent="-228600">
              <a:lnSpc>
                <a:spcPct val="100000"/>
              </a:lnSpc>
              <a:spcBef>
                <a:spcPts val="0"/>
              </a:spcBef>
            </a:pPr>
            <a:endParaRPr lang="en-US" sz="2800" dirty="0">
              <a:latin typeface="Arial"/>
              <a:cs typeface="Arial"/>
            </a:endParaRPr>
          </a:p>
          <a:p>
            <a:pPr marL="228600" indent="-228600">
              <a:lnSpc>
                <a:spcPct val="100000"/>
              </a:lnSpc>
              <a:spcBef>
                <a:spcPts val="0"/>
              </a:spcBef>
            </a:pPr>
            <a:r>
              <a:rPr lang="en-US" sz="2800" b="1" dirty="0">
                <a:latin typeface="Arial"/>
                <a:cs typeface="Arial"/>
              </a:rPr>
              <a:t>Component 1: </a:t>
            </a:r>
            <a:r>
              <a:rPr lang="en-US" sz="2800" dirty="0">
                <a:latin typeface="Arial"/>
                <a:cs typeface="Arial"/>
              </a:rPr>
              <a:t>Basil’s Bakery</a:t>
            </a:r>
            <a:endParaRPr lang="en-GB" sz="2800" dirty="0">
              <a:latin typeface="Arial"/>
              <a:cs typeface="Arial"/>
            </a:endParaRPr>
          </a:p>
        </p:txBody>
      </p:sp>
    </p:spTree>
    <p:extLst>
      <p:ext uri="{BB962C8B-B14F-4D97-AF65-F5344CB8AC3E}">
        <p14:creationId xmlns:p14="http://schemas.microsoft.com/office/powerpoint/2010/main" val="2857431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A8112-3CD6-93D8-B99B-DA7648D5F1A8}"/>
              </a:ext>
            </a:extLst>
          </p:cNvPr>
          <p:cNvSpPr>
            <a:spLocks noGrp="1"/>
          </p:cNvSpPr>
          <p:nvPr>
            <p:ph type="title"/>
          </p:nvPr>
        </p:nvSpPr>
        <p:spPr>
          <a:xfrm>
            <a:off x="10350" y="4658818"/>
            <a:ext cx="5076873" cy="1184040"/>
          </a:xfrm>
        </p:spPr>
        <p:txBody>
          <a:bodyPr>
            <a:normAutofit/>
          </a:bodyPr>
          <a:lstStyle/>
          <a:p>
            <a:pPr algn="ctr"/>
            <a:r>
              <a:rPr lang="en-GB" sz="3600">
                <a:latin typeface="Arial"/>
                <a:cs typeface="Arial"/>
              </a:rPr>
              <a:t>Overview</a:t>
            </a:r>
            <a:endParaRPr lang="en-US"/>
          </a:p>
        </p:txBody>
      </p:sp>
      <p:graphicFrame>
        <p:nvGraphicFramePr>
          <p:cNvPr id="4" name="Diagram 3">
            <a:extLst>
              <a:ext uri="{FF2B5EF4-FFF2-40B4-BE49-F238E27FC236}">
                <a16:creationId xmlns:a16="http://schemas.microsoft.com/office/drawing/2014/main" id="{9F43F8F6-01EC-10D9-E986-F29D930E7EE3}"/>
              </a:ext>
            </a:extLst>
          </p:cNvPr>
          <p:cNvGraphicFramePr/>
          <p:nvPr>
            <p:extLst>
              <p:ext uri="{D42A27DB-BD31-4B8C-83A1-F6EECF244321}">
                <p14:modId xmlns:p14="http://schemas.microsoft.com/office/powerpoint/2010/main" val="17251509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33" name="Picture 632" descr="A rolling pin and eggs on a table&#10;&#10;AI-generated content may be incorrect.">
            <a:extLst>
              <a:ext uri="{FF2B5EF4-FFF2-40B4-BE49-F238E27FC236}">
                <a16:creationId xmlns:a16="http://schemas.microsoft.com/office/drawing/2014/main" id="{FDBDE9EC-AA81-A9B0-64B7-7FD886695AFD}"/>
              </a:ext>
            </a:extLst>
          </p:cNvPr>
          <p:cNvPicPr>
            <a:picLocks noChangeAspect="1"/>
          </p:cNvPicPr>
          <p:nvPr/>
        </p:nvPicPr>
        <p:blipFill>
          <a:blip r:embed="rId8"/>
          <a:stretch>
            <a:fillRect/>
          </a:stretch>
        </p:blipFill>
        <p:spPr>
          <a:xfrm>
            <a:off x="9072" y="15128"/>
            <a:ext cx="4839364" cy="4638122"/>
          </a:xfrm>
          <a:prstGeom prst="rect">
            <a:avLst/>
          </a:prstGeom>
        </p:spPr>
      </p:pic>
    </p:spTree>
    <p:extLst>
      <p:ext uri="{BB962C8B-B14F-4D97-AF65-F5344CB8AC3E}">
        <p14:creationId xmlns:p14="http://schemas.microsoft.com/office/powerpoint/2010/main" val="1305600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8122-44BF-CC68-A3F4-8CC291F215AF}"/>
              </a:ext>
            </a:extLst>
          </p:cNvPr>
          <p:cNvSpPr>
            <a:spLocks noGrp="1"/>
          </p:cNvSpPr>
          <p:nvPr>
            <p:ph type="title"/>
          </p:nvPr>
        </p:nvSpPr>
        <p:spPr>
          <a:xfrm>
            <a:off x="838201" y="345810"/>
            <a:ext cx="5120561" cy="1325563"/>
          </a:xfrm>
        </p:spPr>
        <p:txBody>
          <a:bodyPr>
            <a:normAutofit/>
          </a:bodyPr>
          <a:lstStyle/>
          <a:p>
            <a:r>
              <a:rPr lang="en-GB" sz="3600">
                <a:latin typeface="Arial"/>
                <a:cs typeface="Arial"/>
              </a:rPr>
              <a:t>History of </a:t>
            </a:r>
            <a:br>
              <a:rPr lang="en-GB" sz="3600" dirty="0">
                <a:latin typeface="Arial"/>
                <a:cs typeface="Arial"/>
              </a:rPr>
            </a:br>
            <a:r>
              <a:rPr lang="en-GB" sz="3600">
                <a:latin typeface="Arial"/>
                <a:cs typeface="Arial"/>
              </a:rPr>
              <a:t>Basil's Bakery</a:t>
            </a:r>
          </a:p>
        </p:txBody>
      </p:sp>
      <p:pic>
        <p:nvPicPr>
          <p:cNvPr id="299" name="Picture 298" descr="A display of bread on shelves&#10;&#10;AI-generated content may be incorrect.">
            <a:extLst>
              <a:ext uri="{FF2B5EF4-FFF2-40B4-BE49-F238E27FC236}">
                <a16:creationId xmlns:a16="http://schemas.microsoft.com/office/drawing/2014/main" id="{49801D1F-8513-A715-EE66-392DE6ED786A}"/>
              </a:ext>
            </a:extLst>
          </p:cNvPr>
          <p:cNvPicPr>
            <a:picLocks noChangeAspect="1"/>
          </p:cNvPicPr>
          <p:nvPr/>
        </p:nvPicPr>
        <p:blipFill>
          <a:blip r:embed="rId3"/>
          <a:srcRect l="14744" r="14176" b="-2"/>
          <a:stretch>
            <a:fillRect/>
          </a:stretch>
        </p:blipFill>
        <p:spPr>
          <a:xfrm>
            <a:off x="5952494" y="2"/>
            <a:ext cx="6092858" cy="534422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graphicFrame>
        <p:nvGraphicFramePr>
          <p:cNvPr id="4" name="Diagram 3">
            <a:extLst>
              <a:ext uri="{FF2B5EF4-FFF2-40B4-BE49-F238E27FC236}">
                <a16:creationId xmlns:a16="http://schemas.microsoft.com/office/drawing/2014/main" id="{8224D818-8E37-87F2-E62E-1A63A324FB8C}"/>
              </a:ext>
            </a:extLst>
          </p:cNvPr>
          <p:cNvGraphicFramePr/>
          <p:nvPr>
            <p:extLst>
              <p:ext uri="{D42A27DB-BD31-4B8C-83A1-F6EECF244321}">
                <p14:modId xmlns:p14="http://schemas.microsoft.com/office/powerpoint/2010/main" val="1445051592"/>
              </p:ext>
            </p:extLst>
          </p:nvPr>
        </p:nvGraphicFramePr>
        <p:xfrm>
          <a:off x="838201" y="1825625"/>
          <a:ext cx="5400072" cy="46438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5555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E72FA3-BD00-444A-AD9B-E6C3D069C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at a desk working on a computer&#10;&#10;AI-generated content may be incorrect.">
            <a:extLst>
              <a:ext uri="{FF2B5EF4-FFF2-40B4-BE49-F238E27FC236}">
                <a16:creationId xmlns:a16="http://schemas.microsoft.com/office/drawing/2014/main" id="{F7773105-0602-2A78-3143-D96C5CADBD8D}"/>
              </a:ext>
            </a:extLst>
          </p:cNvPr>
          <p:cNvPicPr>
            <a:picLocks noChangeAspect="1"/>
          </p:cNvPicPr>
          <p:nvPr/>
        </p:nvPicPr>
        <p:blipFill>
          <a:blip r:embed="rId2"/>
          <a:stretch>
            <a:fillRect/>
          </a:stretch>
        </p:blipFill>
        <p:spPr>
          <a:xfrm>
            <a:off x="221477" y="1807682"/>
            <a:ext cx="2251332" cy="1547790"/>
          </a:xfrm>
          <a:prstGeom prst="rect">
            <a:avLst/>
          </a:prstGeom>
        </p:spPr>
      </p:pic>
      <p:pic>
        <p:nvPicPr>
          <p:cNvPr id="7" name="Picture 6" descr="A close-up of several stacks of coins&#10;&#10;AI-generated content may be incorrect.">
            <a:extLst>
              <a:ext uri="{FF2B5EF4-FFF2-40B4-BE49-F238E27FC236}">
                <a16:creationId xmlns:a16="http://schemas.microsoft.com/office/drawing/2014/main" id="{8A52FB27-88B1-B280-694C-F929010F3339}"/>
              </a:ext>
            </a:extLst>
          </p:cNvPr>
          <p:cNvPicPr>
            <a:picLocks noChangeAspect="1"/>
          </p:cNvPicPr>
          <p:nvPr/>
        </p:nvPicPr>
        <p:blipFill>
          <a:blip r:embed="rId3"/>
          <a:stretch>
            <a:fillRect/>
          </a:stretch>
        </p:blipFill>
        <p:spPr>
          <a:xfrm>
            <a:off x="2543026" y="4394087"/>
            <a:ext cx="2295293" cy="1862846"/>
          </a:xfrm>
          <a:prstGeom prst="rect">
            <a:avLst/>
          </a:prstGeom>
        </p:spPr>
      </p:pic>
      <p:pic>
        <p:nvPicPr>
          <p:cNvPr id="4" name="Picture 3" descr="A building with cars parked in front of it&#10;&#10;AI-generated content may be incorrect.">
            <a:extLst>
              <a:ext uri="{FF2B5EF4-FFF2-40B4-BE49-F238E27FC236}">
                <a16:creationId xmlns:a16="http://schemas.microsoft.com/office/drawing/2014/main" id="{A1A2E923-0411-C7F3-B02E-DF9C0613E385}"/>
              </a:ext>
            </a:extLst>
          </p:cNvPr>
          <p:cNvPicPr>
            <a:picLocks noChangeAspect="1"/>
          </p:cNvPicPr>
          <p:nvPr/>
        </p:nvPicPr>
        <p:blipFill>
          <a:blip r:embed="rId4"/>
          <a:stretch>
            <a:fillRect/>
          </a:stretch>
        </p:blipFill>
        <p:spPr>
          <a:xfrm>
            <a:off x="6751238" y="4382964"/>
            <a:ext cx="2668966" cy="1661826"/>
          </a:xfrm>
          <a:prstGeom prst="rect">
            <a:avLst/>
          </a:prstGeom>
        </p:spPr>
      </p:pic>
      <p:pic>
        <p:nvPicPr>
          <p:cNvPr id="6" name="Picture 5" descr="A green sign with white text&#10;&#10;AI-generated content may be incorrect.">
            <a:extLst>
              <a:ext uri="{FF2B5EF4-FFF2-40B4-BE49-F238E27FC236}">
                <a16:creationId xmlns:a16="http://schemas.microsoft.com/office/drawing/2014/main" id="{923F433A-FC24-8046-9FC0-0AEDC10CA185}"/>
              </a:ext>
            </a:extLst>
          </p:cNvPr>
          <p:cNvPicPr>
            <a:picLocks noChangeAspect="1"/>
          </p:cNvPicPr>
          <p:nvPr/>
        </p:nvPicPr>
        <p:blipFill>
          <a:blip r:embed="rId5"/>
          <a:stretch>
            <a:fillRect/>
          </a:stretch>
        </p:blipFill>
        <p:spPr>
          <a:xfrm>
            <a:off x="9354643" y="1607829"/>
            <a:ext cx="2615604" cy="1943211"/>
          </a:xfrm>
          <a:prstGeom prst="rect">
            <a:avLst/>
          </a:prstGeom>
        </p:spPr>
      </p:pic>
      <p:sp>
        <p:nvSpPr>
          <p:cNvPr id="14" name="Title 1">
            <a:extLst>
              <a:ext uri="{FF2B5EF4-FFF2-40B4-BE49-F238E27FC236}">
                <a16:creationId xmlns:a16="http://schemas.microsoft.com/office/drawing/2014/main" id="{B2F1DF30-3742-8EA8-55AB-76408248D59A}"/>
              </a:ext>
            </a:extLst>
          </p:cNvPr>
          <p:cNvSpPr>
            <a:spLocks noGrp="1"/>
          </p:cNvSpPr>
          <p:nvPr>
            <p:ph type="title"/>
          </p:nvPr>
        </p:nvSpPr>
        <p:spPr>
          <a:xfrm>
            <a:off x="222739" y="470285"/>
            <a:ext cx="10094740" cy="946050"/>
          </a:xfrm>
        </p:spPr>
        <p:txBody>
          <a:bodyPr anchor="b">
            <a:normAutofit/>
          </a:bodyPr>
          <a:lstStyle/>
          <a:p>
            <a:r>
              <a:rPr lang="en-GB" sz="3600">
                <a:latin typeface="Arial"/>
                <a:cs typeface="Arial"/>
              </a:rPr>
              <a:t>Insight of the problem</a:t>
            </a:r>
            <a:endParaRPr lang="en-GB" sz="3600">
              <a:latin typeface="Arial"/>
              <a:ea typeface="Calibri Light"/>
              <a:cs typeface="Arial"/>
            </a:endParaRPr>
          </a:p>
        </p:txBody>
      </p:sp>
      <p:sp>
        <p:nvSpPr>
          <p:cNvPr id="15" name="TextBox 14">
            <a:extLst>
              <a:ext uri="{FF2B5EF4-FFF2-40B4-BE49-F238E27FC236}">
                <a16:creationId xmlns:a16="http://schemas.microsoft.com/office/drawing/2014/main" id="{CBD8DA96-98BC-19A2-D43D-82F7E41F16CE}"/>
              </a:ext>
            </a:extLst>
          </p:cNvPr>
          <p:cNvSpPr txBox="1"/>
          <p:nvPr/>
        </p:nvSpPr>
        <p:spPr>
          <a:xfrm>
            <a:off x="198380" y="3559502"/>
            <a:ext cx="22309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Regular customers are working from home , resulting in reduced footfall</a:t>
            </a:r>
          </a:p>
        </p:txBody>
      </p:sp>
      <p:sp>
        <p:nvSpPr>
          <p:cNvPr id="16" name="TextBox 15">
            <a:extLst>
              <a:ext uri="{FF2B5EF4-FFF2-40B4-BE49-F238E27FC236}">
                <a16:creationId xmlns:a16="http://schemas.microsoft.com/office/drawing/2014/main" id="{2E5E465E-935F-C39B-E1D2-CFC679D91777}"/>
              </a:ext>
            </a:extLst>
          </p:cNvPr>
          <p:cNvSpPr txBox="1"/>
          <p:nvPr/>
        </p:nvSpPr>
        <p:spPr>
          <a:xfrm>
            <a:off x="3047999" y="2753262"/>
            <a:ext cx="14952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Increased </a:t>
            </a:r>
            <a:r>
              <a:rPr lang="en-GB">
                <a:latin typeface="Arial"/>
                <a:ea typeface="Calibri"/>
                <a:cs typeface="Arial"/>
              </a:rPr>
              <a:t>cost of organic </a:t>
            </a:r>
            <a:r>
              <a:rPr lang="en-GB" dirty="0">
                <a:latin typeface="Arial"/>
                <a:ea typeface="Calibri"/>
                <a:cs typeface="Arial"/>
              </a:rPr>
              <a:t>ingredients​</a:t>
            </a:r>
          </a:p>
        </p:txBody>
      </p:sp>
      <p:sp>
        <p:nvSpPr>
          <p:cNvPr id="17" name="TextBox 16">
            <a:extLst>
              <a:ext uri="{FF2B5EF4-FFF2-40B4-BE49-F238E27FC236}">
                <a16:creationId xmlns:a16="http://schemas.microsoft.com/office/drawing/2014/main" id="{3D4B4F34-240E-9653-82C5-2612CA7760CD}"/>
              </a:ext>
            </a:extLst>
          </p:cNvPr>
          <p:cNvSpPr txBox="1"/>
          <p:nvPr/>
        </p:nvSpPr>
        <p:spPr>
          <a:xfrm>
            <a:off x="4932263" y="4649829"/>
            <a:ext cx="171505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Rising business rates,  increasing rent and utility bills</a:t>
            </a:r>
          </a:p>
        </p:txBody>
      </p:sp>
      <p:sp>
        <p:nvSpPr>
          <p:cNvPr id="18" name="TextBox 17">
            <a:extLst>
              <a:ext uri="{FF2B5EF4-FFF2-40B4-BE49-F238E27FC236}">
                <a16:creationId xmlns:a16="http://schemas.microsoft.com/office/drawing/2014/main" id="{57EFFF50-C2F4-5476-F59B-5E5D87DE27AB}"/>
              </a:ext>
            </a:extLst>
          </p:cNvPr>
          <p:cNvSpPr txBox="1"/>
          <p:nvPr/>
        </p:nvSpPr>
        <p:spPr>
          <a:xfrm>
            <a:off x="7328304" y="2437238"/>
            <a:ext cx="172237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Empty retail units every month are reducing foot traffic and sales</a:t>
            </a:r>
          </a:p>
        </p:txBody>
      </p:sp>
      <p:sp>
        <p:nvSpPr>
          <p:cNvPr id="19" name="TextBox 18">
            <a:extLst>
              <a:ext uri="{FF2B5EF4-FFF2-40B4-BE49-F238E27FC236}">
                <a16:creationId xmlns:a16="http://schemas.microsoft.com/office/drawing/2014/main" id="{AC7F023B-9B93-E8AA-6F45-EE63CDC47B1A}"/>
              </a:ext>
            </a:extLst>
          </p:cNvPr>
          <p:cNvSpPr txBox="1"/>
          <p:nvPr/>
        </p:nvSpPr>
        <p:spPr>
          <a:xfrm>
            <a:off x="9544215" y="3599728"/>
            <a:ext cx="24249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a:cs typeface="Arial"/>
              </a:rPr>
              <a:t>Declining retail sales and the absence of a delivery service </a:t>
            </a:r>
          </a:p>
        </p:txBody>
      </p:sp>
      <p:pic>
        <p:nvPicPr>
          <p:cNvPr id="22" name="Picture 21" descr="A red arrow with white text over grey bars&#10;&#10;AI-generated content may be incorrect.">
            <a:extLst>
              <a:ext uri="{FF2B5EF4-FFF2-40B4-BE49-F238E27FC236}">
                <a16:creationId xmlns:a16="http://schemas.microsoft.com/office/drawing/2014/main" id="{361E5D43-B6BF-3BA2-EE0A-0F859FB8526B}"/>
              </a:ext>
            </a:extLst>
          </p:cNvPr>
          <p:cNvPicPr>
            <a:picLocks noChangeAspect="1"/>
          </p:cNvPicPr>
          <p:nvPr/>
        </p:nvPicPr>
        <p:blipFill>
          <a:blip r:embed="rId6"/>
          <a:stretch>
            <a:fillRect/>
          </a:stretch>
        </p:blipFill>
        <p:spPr>
          <a:xfrm>
            <a:off x="4611219" y="2437296"/>
            <a:ext cx="2415894" cy="1756138"/>
          </a:xfrm>
          <a:prstGeom prst="rect">
            <a:avLst/>
          </a:prstGeom>
        </p:spPr>
      </p:pic>
      <p:pic>
        <p:nvPicPr>
          <p:cNvPr id="23" name="Picture 22" descr="A group of people walking on a tiled floor&#10;&#10;AI-generated content may be incorrect.">
            <a:extLst>
              <a:ext uri="{FF2B5EF4-FFF2-40B4-BE49-F238E27FC236}">
                <a16:creationId xmlns:a16="http://schemas.microsoft.com/office/drawing/2014/main" id="{D9BFE76D-BFFB-4B1D-92A2-1F2C31C4429D}"/>
              </a:ext>
            </a:extLst>
          </p:cNvPr>
          <p:cNvPicPr>
            <a:picLocks noChangeAspect="1"/>
          </p:cNvPicPr>
          <p:nvPr/>
        </p:nvPicPr>
        <p:blipFill>
          <a:blip r:embed="rId7"/>
          <a:stretch>
            <a:fillRect/>
          </a:stretch>
        </p:blipFill>
        <p:spPr>
          <a:xfrm>
            <a:off x="201101" y="5033514"/>
            <a:ext cx="2265516" cy="1618173"/>
          </a:xfrm>
          <a:prstGeom prst="rect">
            <a:avLst/>
          </a:prstGeom>
        </p:spPr>
      </p:pic>
      <p:pic>
        <p:nvPicPr>
          <p:cNvPr id="24" name="Picture 23" descr="A hand holding a phone with a person riding a motorcycle&#10;&#10;AI-generated content may be incorrect.">
            <a:extLst>
              <a:ext uri="{FF2B5EF4-FFF2-40B4-BE49-F238E27FC236}">
                <a16:creationId xmlns:a16="http://schemas.microsoft.com/office/drawing/2014/main" id="{6D5A7778-3AD3-EDA5-EFE8-9689F7C490A0}"/>
              </a:ext>
            </a:extLst>
          </p:cNvPr>
          <p:cNvPicPr>
            <a:picLocks noChangeAspect="1"/>
          </p:cNvPicPr>
          <p:nvPr/>
        </p:nvPicPr>
        <p:blipFill>
          <a:blip r:embed="rId8"/>
          <a:stretch>
            <a:fillRect/>
          </a:stretch>
        </p:blipFill>
        <p:spPr>
          <a:xfrm>
            <a:off x="9565989" y="4980497"/>
            <a:ext cx="2513827" cy="1668907"/>
          </a:xfrm>
          <a:prstGeom prst="rect">
            <a:avLst/>
          </a:prstGeom>
        </p:spPr>
      </p:pic>
    </p:spTree>
    <p:extLst>
      <p:ext uri="{BB962C8B-B14F-4D97-AF65-F5344CB8AC3E}">
        <p14:creationId xmlns:p14="http://schemas.microsoft.com/office/powerpoint/2010/main" val="2819839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0F037-97C2-636B-B1D9-E83BB1F3F3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E42CF5-DFA7-09F9-B238-FF11DD5B11EE}"/>
              </a:ext>
            </a:extLst>
          </p:cNvPr>
          <p:cNvSpPr>
            <a:spLocks noGrp="1"/>
          </p:cNvSpPr>
          <p:nvPr>
            <p:ph type="title"/>
          </p:nvPr>
        </p:nvSpPr>
        <p:spPr>
          <a:xfrm>
            <a:off x="222739" y="470285"/>
            <a:ext cx="10094740" cy="946050"/>
          </a:xfrm>
        </p:spPr>
        <p:txBody>
          <a:bodyPr anchor="b">
            <a:normAutofit/>
          </a:bodyPr>
          <a:lstStyle/>
          <a:p>
            <a:r>
              <a:rPr lang="en-GB" sz="3600">
                <a:latin typeface="Arial"/>
                <a:cs typeface="Arial"/>
              </a:rPr>
              <a:t>Insight of the problem</a:t>
            </a:r>
          </a:p>
        </p:txBody>
      </p:sp>
      <p:pic>
        <p:nvPicPr>
          <p:cNvPr id="18" name="Picture 17" descr="A graph with a line and a line&#10;&#10;AI-generated content may be incorrect.">
            <a:extLst>
              <a:ext uri="{FF2B5EF4-FFF2-40B4-BE49-F238E27FC236}">
                <a16:creationId xmlns:a16="http://schemas.microsoft.com/office/drawing/2014/main" id="{63C7D4B0-9602-5EE0-5236-78FB5976D1C7}"/>
              </a:ext>
            </a:extLst>
          </p:cNvPr>
          <p:cNvPicPr>
            <a:picLocks noChangeAspect="1"/>
          </p:cNvPicPr>
          <p:nvPr/>
        </p:nvPicPr>
        <p:blipFill>
          <a:blip r:embed="rId3"/>
          <a:stretch>
            <a:fillRect/>
          </a:stretch>
        </p:blipFill>
        <p:spPr>
          <a:xfrm>
            <a:off x="226672" y="1717855"/>
            <a:ext cx="8054049" cy="4949382"/>
          </a:xfrm>
          <a:prstGeom prst="rect">
            <a:avLst/>
          </a:prstGeom>
        </p:spPr>
      </p:pic>
      <p:sp>
        <p:nvSpPr>
          <p:cNvPr id="19" name="TextBox 18">
            <a:extLst>
              <a:ext uri="{FF2B5EF4-FFF2-40B4-BE49-F238E27FC236}">
                <a16:creationId xmlns:a16="http://schemas.microsoft.com/office/drawing/2014/main" id="{F8EB9517-2D25-7E22-6B74-D9712CEF3432}"/>
              </a:ext>
            </a:extLst>
          </p:cNvPr>
          <p:cNvSpPr txBox="1"/>
          <p:nvPr/>
        </p:nvSpPr>
        <p:spPr>
          <a:xfrm>
            <a:off x="8522512" y="943048"/>
            <a:ext cx="3289139"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dirty="0">
                <a:latin typeface="Arial"/>
                <a:ea typeface="Calibri" panose="020F0502020204030204"/>
                <a:cs typeface="Arial"/>
              </a:rPr>
              <a:t>Sales were strong in 2019 but decreased in 2020 due to lockdown in Covid-19. During 2021-2023, sales partially recovered after restriction were lifted but never returned to the 2019 levels.</a:t>
            </a:r>
          </a:p>
          <a:p>
            <a:endParaRPr lang="en-US" dirty="0">
              <a:latin typeface="Arial"/>
              <a:ea typeface="Calibri" panose="020F0502020204030204"/>
              <a:cs typeface="Arial"/>
            </a:endParaRPr>
          </a:p>
          <a:p>
            <a:r>
              <a:rPr lang="en-US" dirty="0">
                <a:latin typeface="Arial"/>
                <a:ea typeface="+mn-lt"/>
                <a:cs typeface="Arial"/>
              </a:rPr>
              <a:t>An analysis of Basil's Bakery reveals that internal problems require adjustments and growth for the company to increase sales. Examples of these include offering online ordering, recruiting staff, and forming partnerships to enhance customer convenience (</a:t>
            </a:r>
            <a:r>
              <a:rPr lang="en-US" dirty="0" err="1">
                <a:solidFill>
                  <a:srgbClr val="222222"/>
                </a:solidFill>
                <a:highlight>
                  <a:srgbClr val="FFFFFF"/>
                </a:highlight>
                <a:latin typeface="Arial"/>
                <a:ea typeface="+mn-lt"/>
                <a:cs typeface="Arial"/>
              </a:rPr>
              <a:t>Shabihipour</a:t>
            </a:r>
            <a:r>
              <a:rPr lang="en-US" dirty="0">
                <a:solidFill>
                  <a:srgbClr val="222222"/>
                </a:solidFill>
                <a:highlight>
                  <a:srgbClr val="FFFFFF"/>
                </a:highlight>
                <a:latin typeface="Arial"/>
                <a:ea typeface="+mn-lt"/>
                <a:cs typeface="Arial"/>
              </a:rPr>
              <a:t> </a:t>
            </a:r>
            <a:r>
              <a:rPr lang="en-US" i="1" dirty="0">
                <a:solidFill>
                  <a:srgbClr val="222222"/>
                </a:solidFill>
                <a:highlight>
                  <a:srgbClr val="FFFFFF"/>
                </a:highlight>
                <a:latin typeface="Arial"/>
                <a:ea typeface="+mn-lt"/>
                <a:cs typeface="Arial"/>
              </a:rPr>
              <a:t>et al.,</a:t>
            </a:r>
            <a:r>
              <a:rPr lang="en-US" dirty="0">
                <a:solidFill>
                  <a:srgbClr val="222222"/>
                </a:solidFill>
                <a:highlight>
                  <a:srgbClr val="FFFFFF"/>
                </a:highlight>
                <a:latin typeface="Arial"/>
                <a:ea typeface="+mn-lt"/>
                <a:cs typeface="Arial"/>
              </a:rPr>
              <a:t> 2023).</a:t>
            </a:r>
          </a:p>
        </p:txBody>
      </p:sp>
    </p:spTree>
    <p:extLst>
      <p:ext uri="{BB962C8B-B14F-4D97-AF65-F5344CB8AC3E}">
        <p14:creationId xmlns:p14="http://schemas.microsoft.com/office/powerpoint/2010/main" val="3520730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FB1C6-C43D-0F48-D1D6-C9AF8C830D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CF635B-C4FF-0708-BF21-B00E961428E7}"/>
              </a:ext>
            </a:extLst>
          </p:cNvPr>
          <p:cNvSpPr>
            <a:spLocks noGrp="1"/>
          </p:cNvSpPr>
          <p:nvPr>
            <p:ph type="title"/>
          </p:nvPr>
        </p:nvSpPr>
        <p:spPr>
          <a:xfrm>
            <a:off x="222739" y="308920"/>
            <a:ext cx="10094740" cy="946050"/>
          </a:xfrm>
        </p:spPr>
        <p:txBody>
          <a:bodyPr anchor="b">
            <a:normAutofit/>
          </a:bodyPr>
          <a:lstStyle/>
          <a:p>
            <a:r>
              <a:rPr lang="en-GB" sz="3600">
                <a:latin typeface="Arial"/>
                <a:cs typeface="Arial"/>
              </a:rPr>
              <a:t>Definition of PESTEL</a:t>
            </a:r>
            <a:r>
              <a:rPr lang="en-GB" sz="3600" dirty="0">
                <a:latin typeface="Arial"/>
                <a:cs typeface="Arial"/>
              </a:rPr>
              <a:t> Framework</a:t>
            </a:r>
          </a:p>
        </p:txBody>
      </p:sp>
      <p:sp>
        <p:nvSpPr>
          <p:cNvPr id="301" name="Arrow: Pentagon 300">
            <a:extLst>
              <a:ext uri="{FF2B5EF4-FFF2-40B4-BE49-F238E27FC236}">
                <a16:creationId xmlns:a16="http://schemas.microsoft.com/office/drawing/2014/main" id="{07C2D60E-0355-B5A7-39C8-AC43F4406836}"/>
              </a:ext>
            </a:extLst>
          </p:cNvPr>
          <p:cNvSpPr/>
          <p:nvPr/>
        </p:nvSpPr>
        <p:spPr>
          <a:xfrm>
            <a:off x="1078005" y="1376214"/>
            <a:ext cx="1813145" cy="941916"/>
          </a:xfrm>
          <a:prstGeom prst="homePlate">
            <a:avLst/>
          </a:prstGeom>
          <a:solidFill>
            <a:schemeClr val="tx2">
              <a:lumMod val="75000"/>
              <a:lumOff val="25000"/>
            </a:scheme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Definition</a:t>
            </a:r>
          </a:p>
        </p:txBody>
      </p:sp>
      <p:sp>
        <p:nvSpPr>
          <p:cNvPr id="305" name="Arrow: Pentagon 304">
            <a:extLst>
              <a:ext uri="{FF2B5EF4-FFF2-40B4-BE49-F238E27FC236}">
                <a16:creationId xmlns:a16="http://schemas.microsoft.com/office/drawing/2014/main" id="{6EA13759-6EE3-1FEA-DAB6-351297ACE0FD}"/>
              </a:ext>
            </a:extLst>
          </p:cNvPr>
          <p:cNvSpPr/>
          <p:nvPr/>
        </p:nvSpPr>
        <p:spPr>
          <a:xfrm>
            <a:off x="1075209" y="2441823"/>
            <a:ext cx="1798768" cy="934727"/>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Why is it used for?</a:t>
            </a:r>
          </a:p>
        </p:txBody>
      </p:sp>
      <p:sp>
        <p:nvSpPr>
          <p:cNvPr id="306" name="Arrow: Pentagon 305">
            <a:extLst>
              <a:ext uri="{FF2B5EF4-FFF2-40B4-BE49-F238E27FC236}">
                <a16:creationId xmlns:a16="http://schemas.microsoft.com/office/drawing/2014/main" id="{4C633197-9DB9-1DF6-6BC3-7D6839CC9E3C}"/>
              </a:ext>
            </a:extLst>
          </p:cNvPr>
          <p:cNvSpPr/>
          <p:nvPr/>
        </p:nvSpPr>
        <p:spPr>
          <a:xfrm>
            <a:off x="1078005" y="3486980"/>
            <a:ext cx="1827523" cy="96348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Where and How?</a:t>
            </a:r>
            <a:endParaRPr lang="en-US">
              <a:latin typeface="Arial"/>
              <a:cs typeface="Arial"/>
            </a:endParaRPr>
          </a:p>
        </p:txBody>
      </p:sp>
      <p:sp>
        <p:nvSpPr>
          <p:cNvPr id="307" name="Arrow: Pentagon 306">
            <a:extLst>
              <a:ext uri="{FF2B5EF4-FFF2-40B4-BE49-F238E27FC236}">
                <a16:creationId xmlns:a16="http://schemas.microsoft.com/office/drawing/2014/main" id="{ACE00E9A-9F19-A2ED-9676-487FB04DBDF4}"/>
              </a:ext>
            </a:extLst>
          </p:cNvPr>
          <p:cNvSpPr/>
          <p:nvPr/>
        </p:nvSpPr>
        <p:spPr>
          <a:xfrm>
            <a:off x="1078004" y="4589555"/>
            <a:ext cx="1805956" cy="95629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Advantage </a:t>
            </a:r>
          </a:p>
        </p:txBody>
      </p:sp>
      <p:sp>
        <p:nvSpPr>
          <p:cNvPr id="308" name="Arrow: Pentagon 307">
            <a:extLst>
              <a:ext uri="{FF2B5EF4-FFF2-40B4-BE49-F238E27FC236}">
                <a16:creationId xmlns:a16="http://schemas.microsoft.com/office/drawing/2014/main" id="{05CECE25-74A8-08F8-53D9-33F3CFBD45DC}"/>
              </a:ext>
            </a:extLst>
          </p:cNvPr>
          <p:cNvSpPr/>
          <p:nvPr/>
        </p:nvSpPr>
        <p:spPr>
          <a:xfrm>
            <a:off x="1078005" y="5639101"/>
            <a:ext cx="1791579" cy="949104"/>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Criticism</a:t>
            </a:r>
          </a:p>
        </p:txBody>
      </p:sp>
      <p:sp>
        <p:nvSpPr>
          <p:cNvPr id="309" name="Arrow: Chevron 308">
            <a:extLst>
              <a:ext uri="{FF2B5EF4-FFF2-40B4-BE49-F238E27FC236}">
                <a16:creationId xmlns:a16="http://schemas.microsoft.com/office/drawing/2014/main" id="{B62AE43B-C757-A700-2592-70740B78DDEC}"/>
              </a:ext>
            </a:extLst>
          </p:cNvPr>
          <p:cNvSpPr/>
          <p:nvPr/>
        </p:nvSpPr>
        <p:spPr>
          <a:xfrm>
            <a:off x="2624934" y="1394098"/>
            <a:ext cx="8191413" cy="930233"/>
          </a:xfrm>
          <a:prstGeom prst="chevron">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kern="1200" dirty="0">
                <a:solidFill>
                  <a:schemeClr val="tx1"/>
                </a:solidFill>
                <a:latin typeface="Arial"/>
                <a:ea typeface="+mn-ea"/>
                <a:cs typeface="Arial"/>
              </a:rPr>
              <a:t>The Political, Economic, Social, Technological, Environmental, and Legal </a:t>
            </a:r>
            <a:r>
              <a:rPr lang="en-GB" sz="1600" dirty="0">
                <a:solidFill>
                  <a:schemeClr val="tx1"/>
                </a:solidFill>
                <a:latin typeface="Arial"/>
                <a:cs typeface="Arial"/>
              </a:rPr>
              <a:t>(PESTEL) framework is a strategy technique for analysing outside </a:t>
            </a:r>
            <a:r>
              <a:rPr lang="en-GB" sz="1600" kern="1200" dirty="0">
                <a:solidFill>
                  <a:schemeClr val="tx1"/>
                </a:solidFill>
                <a:latin typeface="Arial"/>
                <a:ea typeface="+mn-ea"/>
                <a:cs typeface="Arial"/>
              </a:rPr>
              <a:t>factors </a:t>
            </a:r>
            <a:r>
              <a:rPr lang="en-GB" sz="1600" dirty="0">
                <a:solidFill>
                  <a:schemeClr val="tx1"/>
                </a:solidFill>
                <a:latin typeface="Arial"/>
                <a:cs typeface="Arial"/>
              </a:rPr>
              <a:t>of a business</a:t>
            </a:r>
            <a:r>
              <a:rPr lang="en-GB" sz="1600" kern="1200" dirty="0">
                <a:solidFill>
                  <a:schemeClr val="tx1"/>
                </a:solidFill>
                <a:latin typeface="Arial"/>
                <a:ea typeface="+mn-ea"/>
                <a:cs typeface="Arial"/>
              </a:rPr>
              <a:t> (</a:t>
            </a:r>
            <a:r>
              <a:rPr lang="en-GB" sz="1600" dirty="0">
                <a:solidFill>
                  <a:schemeClr val="tx1"/>
                </a:solidFill>
                <a:latin typeface="Arial"/>
                <a:cs typeface="Arial"/>
              </a:rPr>
              <a:t>Espinoza </a:t>
            </a:r>
            <a:r>
              <a:rPr lang="en-GB" sz="1600" i="1" dirty="0">
                <a:solidFill>
                  <a:schemeClr val="tx1"/>
                </a:solidFill>
                <a:latin typeface="Arial"/>
                <a:cs typeface="Arial"/>
              </a:rPr>
              <a:t>et al.,</a:t>
            </a:r>
            <a:r>
              <a:rPr lang="en-GB" sz="1600" dirty="0">
                <a:solidFill>
                  <a:schemeClr val="tx1"/>
                </a:solidFill>
                <a:latin typeface="Arial"/>
                <a:cs typeface="Arial"/>
              </a:rPr>
              <a:t> 2019).</a:t>
            </a:r>
            <a:endParaRPr lang="en-US" dirty="0">
              <a:solidFill>
                <a:schemeClr val="tx1"/>
              </a:solidFill>
              <a:ea typeface="Calibri" panose="020F0502020204030204"/>
              <a:cs typeface="Calibri" panose="020F0502020204030204"/>
            </a:endParaRPr>
          </a:p>
        </p:txBody>
      </p:sp>
      <p:sp>
        <p:nvSpPr>
          <p:cNvPr id="310" name="Arrow: Chevron 309">
            <a:extLst>
              <a:ext uri="{FF2B5EF4-FFF2-40B4-BE49-F238E27FC236}">
                <a16:creationId xmlns:a16="http://schemas.microsoft.com/office/drawing/2014/main" id="{DAFDA8CD-A83C-2FB3-386D-BBD1B4B26478}"/>
              </a:ext>
            </a:extLst>
          </p:cNvPr>
          <p:cNvSpPr/>
          <p:nvPr/>
        </p:nvSpPr>
        <p:spPr>
          <a:xfrm>
            <a:off x="2624934" y="2435052"/>
            <a:ext cx="8227271" cy="948162"/>
          </a:xfrm>
          <a:prstGeom prst="chevron">
            <a:avLst/>
          </a:prstGeom>
          <a:solidFill>
            <a:schemeClr val="accent5">
              <a:lumMod val="20000"/>
              <a:lumOff val="80000"/>
            </a:schemeClr>
          </a:solidFill>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r>
              <a:rPr lang="en-US" sz="1600" dirty="0">
                <a:solidFill>
                  <a:schemeClr val="tx1"/>
                </a:solidFill>
                <a:latin typeface="Arial"/>
                <a:cs typeface="Arial"/>
              </a:rPr>
              <a:t>It is useful for assessing risks, entering the market, and planning a strategy since it highlights opportunities and outside threats  (</a:t>
            </a:r>
            <a:r>
              <a:rPr lang="en-US" sz="1600" dirty="0" err="1">
                <a:solidFill>
                  <a:schemeClr val="tx1"/>
                </a:solidFill>
                <a:latin typeface="Arial"/>
                <a:cs typeface="Arial"/>
              </a:rPr>
              <a:t>Baldegger</a:t>
            </a:r>
            <a:r>
              <a:rPr lang="en-US" sz="1600" dirty="0">
                <a:solidFill>
                  <a:schemeClr val="tx1"/>
                </a:solidFill>
                <a:latin typeface="Arial"/>
                <a:cs typeface="Arial"/>
              </a:rPr>
              <a:t>, 2025).</a:t>
            </a:r>
          </a:p>
        </p:txBody>
      </p:sp>
      <p:sp>
        <p:nvSpPr>
          <p:cNvPr id="311" name="Arrow: Chevron 310">
            <a:extLst>
              <a:ext uri="{FF2B5EF4-FFF2-40B4-BE49-F238E27FC236}">
                <a16:creationId xmlns:a16="http://schemas.microsoft.com/office/drawing/2014/main" id="{C2DE2994-6442-24FA-5BC3-275E0EA1851D}"/>
              </a:ext>
            </a:extLst>
          </p:cNvPr>
          <p:cNvSpPr/>
          <p:nvPr/>
        </p:nvSpPr>
        <p:spPr>
          <a:xfrm>
            <a:off x="2639311" y="3535210"/>
            <a:ext cx="8236236" cy="903339"/>
          </a:xfrm>
          <a:prstGeom prst="chevron">
            <a:avLst/>
          </a:prstGeom>
          <a:solidFill>
            <a:schemeClr val="tx2">
              <a:lumMod val="40000"/>
              <a:lumOff val="60000"/>
            </a:schemeClr>
          </a:solidFill>
        </p:spPr>
        <p:style>
          <a:lnRef idx="1">
            <a:schemeClr val="accent4"/>
          </a:lnRef>
          <a:fillRef idx="3">
            <a:schemeClr val="accent4"/>
          </a:fillRef>
          <a:effectRef idx="2">
            <a:schemeClr val="accent4"/>
          </a:effectRef>
          <a:fontRef idx="minor">
            <a:schemeClr val="lt1"/>
          </a:fontRef>
        </p:style>
        <p:txBody>
          <a:bodyPr lIns="91440" tIns="45720" rIns="91440" bIns="45720" rtlCol="0" anchor="ctr"/>
          <a:lstStyle/>
          <a:p>
            <a:endParaRPr lang="en-GB" sz="1600" dirty="0">
              <a:solidFill>
                <a:schemeClr val="tx1"/>
              </a:solidFill>
              <a:latin typeface="Arial"/>
              <a:cs typeface="Arial"/>
            </a:endParaRPr>
          </a:p>
          <a:p>
            <a:r>
              <a:rPr lang="en-GB" sz="1600" dirty="0">
                <a:solidFill>
                  <a:schemeClr val="tx1"/>
                </a:solidFill>
                <a:latin typeface="Arial"/>
                <a:cs typeface="Arial"/>
              </a:rPr>
              <a:t>Businesses from all sectors utilise it for enterprise planning and industry analysis to prepare for changes and successfully adapt (Bou Hatoum </a:t>
            </a:r>
            <a:r>
              <a:rPr lang="en-GB" sz="1600" i="1" dirty="0">
                <a:solidFill>
                  <a:schemeClr val="tx1"/>
                </a:solidFill>
                <a:latin typeface="Arial"/>
                <a:cs typeface="Arial"/>
              </a:rPr>
              <a:t>et al., </a:t>
            </a:r>
            <a:r>
              <a:rPr lang="en-GB" sz="1600" dirty="0">
                <a:solidFill>
                  <a:schemeClr val="tx1"/>
                </a:solidFill>
                <a:latin typeface="Arial"/>
                <a:cs typeface="Arial"/>
              </a:rPr>
              <a:t>2023).</a:t>
            </a:r>
            <a:endParaRPr lang="en-US" dirty="0">
              <a:solidFill>
                <a:schemeClr val="tx1"/>
              </a:solidFill>
              <a:ea typeface="Calibri" panose="020F0502020204030204"/>
              <a:cs typeface="Calibri" panose="020F0502020204030204"/>
            </a:endParaRPr>
          </a:p>
          <a:p>
            <a:pPr algn="ctr"/>
            <a:endParaRPr lang="en-GB" dirty="0">
              <a:solidFill>
                <a:schemeClr val="tx1"/>
              </a:solidFill>
            </a:endParaRPr>
          </a:p>
        </p:txBody>
      </p:sp>
      <p:sp>
        <p:nvSpPr>
          <p:cNvPr id="312" name="Arrow: Chevron 311">
            <a:extLst>
              <a:ext uri="{FF2B5EF4-FFF2-40B4-BE49-F238E27FC236}">
                <a16:creationId xmlns:a16="http://schemas.microsoft.com/office/drawing/2014/main" id="{05A6B144-92A2-BD2D-8078-E884F2866B89}"/>
              </a:ext>
            </a:extLst>
          </p:cNvPr>
          <p:cNvSpPr/>
          <p:nvPr/>
        </p:nvSpPr>
        <p:spPr>
          <a:xfrm>
            <a:off x="2614108" y="4604836"/>
            <a:ext cx="8279538" cy="977000"/>
          </a:xfrm>
          <a:prstGeom prst="chevron">
            <a:avLst/>
          </a:prstGeom>
          <a:solidFill>
            <a:schemeClr val="accent1">
              <a:lumMod val="40000"/>
              <a:lumOff val="60000"/>
            </a:schemeClr>
          </a:solidFill>
        </p:spPr>
        <p:style>
          <a:lnRef idx="3">
            <a:schemeClr val="lt1"/>
          </a:lnRef>
          <a:fillRef idx="1">
            <a:schemeClr val="accent4"/>
          </a:fillRef>
          <a:effectRef idx="1">
            <a:schemeClr val="accent4"/>
          </a:effectRef>
          <a:fontRef idx="minor">
            <a:schemeClr val="lt1"/>
          </a:fontRef>
        </p:style>
        <p:txBody>
          <a:bodyPr lIns="91440" tIns="45720" rIns="91440" bIns="45720" rtlCol="0" anchor="ctr"/>
          <a:lstStyle/>
          <a:p>
            <a:endParaRPr lang="en-GB" sz="1300">
              <a:solidFill>
                <a:schemeClr val="tx1"/>
              </a:solidFill>
              <a:latin typeface="Arial"/>
              <a:cs typeface="Arial"/>
            </a:endParaRPr>
          </a:p>
          <a:p>
            <a:endParaRPr lang="en-GB" sz="1600" dirty="0">
              <a:solidFill>
                <a:schemeClr val="tx1"/>
              </a:solidFill>
              <a:latin typeface="Arial"/>
              <a:cs typeface="Arial"/>
            </a:endParaRPr>
          </a:p>
          <a:p>
            <a:r>
              <a:rPr lang="en-GB" sz="1600" dirty="0">
                <a:solidFill>
                  <a:schemeClr val="tx1"/>
                </a:solidFill>
                <a:latin typeface="Arial"/>
                <a:cs typeface="Arial"/>
              </a:rPr>
              <a:t>PESTEL's advantages include providing a full understanding of outside dynamics, encouraging long-term planning, and assisting companies in adapting to change in an effective way (Andersen, 2025). </a:t>
            </a:r>
            <a:endParaRPr lang="en-GB" sz="1600">
              <a:solidFill>
                <a:schemeClr val="tx1"/>
              </a:solidFill>
              <a:highlight>
                <a:srgbClr val="FFFFFF"/>
              </a:highlight>
              <a:latin typeface="Arial"/>
              <a:cs typeface="Arial"/>
            </a:endParaRPr>
          </a:p>
          <a:p>
            <a:endParaRPr lang="en-GB" sz="1300">
              <a:solidFill>
                <a:schemeClr val="tx1"/>
              </a:solidFill>
              <a:latin typeface="Arial"/>
              <a:cs typeface="Arial"/>
            </a:endParaRPr>
          </a:p>
          <a:p>
            <a:pPr algn="ctr"/>
            <a:endParaRPr lang="en-GB">
              <a:solidFill>
                <a:schemeClr val="tx1"/>
              </a:solidFill>
            </a:endParaRPr>
          </a:p>
        </p:txBody>
      </p:sp>
      <p:sp>
        <p:nvSpPr>
          <p:cNvPr id="313" name="Arrow: Chevron 312">
            <a:extLst>
              <a:ext uri="{FF2B5EF4-FFF2-40B4-BE49-F238E27FC236}">
                <a16:creationId xmlns:a16="http://schemas.microsoft.com/office/drawing/2014/main" id="{A9321389-AE42-AA77-FE41-B7E75AB78F50}"/>
              </a:ext>
            </a:extLst>
          </p:cNvPr>
          <p:cNvSpPr/>
          <p:nvPr/>
        </p:nvSpPr>
        <p:spPr>
          <a:xfrm>
            <a:off x="2598991" y="5646470"/>
            <a:ext cx="8297793" cy="938600"/>
          </a:xfrm>
          <a:prstGeom prst="chevron">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dirty="0">
                <a:solidFill>
                  <a:srgbClr val="000000"/>
                </a:solidFill>
                <a:latin typeface="Arial"/>
                <a:ea typeface="Segoe UI"/>
                <a:cs typeface="Arial"/>
              </a:rPr>
              <a:t>The structure </a:t>
            </a:r>
            <a:r>
              <a:rPr lang="en-GB" sz="1600" b="0" i="0" u="none" strike="noStrike" baseline="0" dirty="0">
                <a:solidFill>
                  <a:srgbClr val="000000"/>
                </a:solidFill>
                <a:latin typeface="Arial"/>
                <a:ea typeface="Segoe UI"/>
                <a:cs typeface="Arial"/>
              </a:rPr>
              <a:t>can be </a:t>
            </a:r>
            <a:r>
              <a:rPr lang="en-GB" sz="1600" dirty="0">
                <a:solidFill>
                  <a:srgbClr val="000000"/>
                </a:solidFill>
                <a:latin typeface="Arial"/>
                <a:ea typeface="Segoe UI"/>
                <a:cs typeface="Arial"/>
              </a:rPr>
              <a:t>challenging</a:t>
            </a:r>
            <a:r>
              <a:rPr lang="en-GB" sz="1600" b="0" i="0" u="none" strike="noStrike" baseline="0" dirty="0">
                <a:solidFill>
                  <a:srgbClr val="000000"/>
                </a:solidFill>
                <a:latin typeface="Arial"/>
                <a:ea typeface="Segoe UI"/>
                <a:cs typeface="Arial"/>
              </a:rPr>
              <a:t>, </a:t>
            </a:r>
            <a:r>
              <a:rPr lang="en-GB" sz="1600" dirty="0">
                <a:solidFill>
                  <a:srgbClr val="000000"/>
                </a:solidFill>
                <a:latin typeface="Arial"/>
                <a:ea typeface="Segoe UI"/>
                <a:cs typeface="Arial"/>
              </a:rPr>
              <a:t>individualised</a:t>
            </a:r>
            <a:r>
              <a:rPr lang="en-GB" sz="1600" b="0" i="0" u="none" strike="noStrike" baseline="0" dirty="0">
                <a:solidFill>
                  <a:srgbClr val="000000"/>
                </a:solidFill>
                <a:latin typeface="Arial"/>
                <a:ea typeface="Segoe UI"/>
                <a:cs typeface="Arial"/>
              </a:rPr>
              <a:t>, and </a:t>
            </a:r>
            <a:r>
              <a:rPr lang="en-GB" sz="1600" dirty="0">
                <a:solidFill>
                  <a:srgbClr val="000000"/>
                </a:solidFill>
                <a:latin typeface="Arial"/>
                <a:ea typeface="Segoe UI"/>
                <a:cs typeface="Arial"/>
              </a:rPr>
              <a:t>rapidly out of date in</a:t>
            </a:r>
            <a:r>
              <a:rPr lang="en-GB" sz="1600" b="0" i="0" u="none" strike="noStrike" baseline="0" dirty="0">
                <a:solidFill>
                  <a:srgbClr val="000000"/>
                </a:solidFill>
                <a:latin typeface="Arial"/>
                <a:ea typeface="Segoe UI"/>
                <a:cs typeface="Arial"/>
              </a:rPr>
              <a:t> </a:t>
            </a:r>
            <a:r>
              <a:rPr lang="en-GB" sz="1600" dirty="0">
                <a:solidFill>
                  <a:srgbClr val="000000"/>
                </a:solidFill>
                <a:latin typeface="Arial"/>
                <a:ea typeface="Segoe UI"/>
                <a:cs typeface="Arial"/>
              </a:rPr>
              <a:t>competitive marketplaces, which is one of its main drawbacks</a:t>
            </a:r>
            <a:r>
              <a:rPr lang="en-GB" sz="1600" b="0" i="0" u="none" strike="noStrike" baseline="0" dirty="0">
                <a:solidFill>
                  <a:srgbClr val="000000"/>
                </a:solidFill>
                <a:latin typeface="Arial"/>
                <a:ea typeface="Segoe UI"/>
                <a:cs typeface="Arial"/>
              </a:rPr>
              <a:t>. </a:t>
            </a:r>
            <a:r>
              <a:rPr lang="en-GB" sz="1600" dirty="0">
                <a:solidFill>
                  <a:srgbClr val="000000"/>
                </a:solidFill>
                <a:latin typeface="Arial"/>
                <a:ea typeface="Segoe UI"/>
                <a:cs typeface="Arial"/>
              </a:rPr>
              <a:t>Without clear decision-making, it </a:t>
            </a:r>
            <a:r>
              <a:rPr lang="en-GB" sz="1600" b="0" i="0" u="none" strike="noStrike" baseline="0" dirty="0">
                <a:solidFill>
                  <a:srgbClr val="000000"/>
                </a:solidFill>
                <a:latin typeface="Arial"/>
                <a:ea typeface="Segoe UI"/>
                <a:cs typeface="Arial"/>
              </a:rPr>
              <a:t>also </a:t>
            </a:r>
            <a:r>
              <a:rPr lang="en-GB" sz="1600" dirty="0">
                <a:solidFill>
                  <a:srgbClr val="000000"/>
                </a:solidFill>
                <a:latin typeface="Arial"/>
                <a:ea typeface="Segoe UI"/>
                <a:cs typeface="Arial"/>
              </a:rPr>
              <a:t>runs the risk </a:t>
            </a:r>
            <a:r>
              <a:rPr lang="en-GB" sz="1600" b="0" i="0" u="none" strike="noStrike" baseline="0" dirty="0">
                <a:solidFill>
                  <a:srgbClr val="000000"/>
                </a:solidFill>
                <a:latin typeface="Arial"/>
                <a:ea typeface="Segoe UI"/>
                <a:cs typeface="Arial"/>
              </a:rPr>
              <a:t>of </a:t>
            </a:r>
            <a:r>
              <a:rPr lang="en-GB" sz="1600" dirty="0">
                <a:solidFill>
                  <a:srgbClr val="000000"/>
                </a:solidFill>
                <a:latin typeface="Arial"/>
                <a:ea typeface="Segoe UI"/>
                <a:cs typeface="Arial"/>
              </a:rPr>
              <a:t>generating too much </a:t>
            </a:r>
            <a:r>
              <a:rPr lang="en-GB" sz="1600">
                <a:solidFill>
                  <a:srgbClr val="000000"/>
                </a:solidFill>
                <a:latin typeface="Arial"/>
                <a:ea typeface="Segoe UI"/>
                <a:cs typeface="Arial"/>
              </a:rPr>
              <a:t>data </a:t>
            </a:r>
            <a:r>
              <a:rPr lang="en-GB" sz="1600">
                <a:solidFill>
                  <a:srgbClr val="000000"/>
                </a:solidFill>
                <a:latin typeface="Arial"/>
                <a:ea typeface="Segoe UI"/>
                <a:cs typeface="Segoe UI"/>
              </a:rPr>
              <a:t>(CIPD, 2026). </a:t>
            </a:r>
            <a:endParaRPr lang="en-GB" sz="1600">
              <a:solidFill>
                <a:schemeClr val="tx1"/>
              </a:solidFill>
              <a:latin typeface="Arial"/>
              <a:cs typeface="Arial"/>
            </a:endParaRPr>
          </a:p>
        </p:txBody>
      </p:sp>
    </p:spTree>
    <p:extLst>
      <p:ext uri="{BB962C8B-B14F-4D97-AF65-F5344CB8AC3E}">
        <p14:creationId xmlns:p14="http://schemas.microsoft.com/office/powerpoint/2010/main" val="1550803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red and blue hexagons with black text&#10;&#10;AI-generated content may be incorrect.">
            <a:extLst>
              <a:ext uri="{FF2B5EF4-FFF2-40B4-BE49-F238E27FC236}">
                <a16:creationId xmlns:a16="http://schemas.microsoft.com/office/drawing/2014/main" id="{C62FD017-E7B1-21FF-130C-6573C36C110F}"/>
              </a:ext>
            </a:extLst>
          </p:cNvPr>
          <p:cNvPicPr>
            <a:picLocks noChangeAspect="1"/>
          </p:cNvPicPr>
          <p:nvPr/>
        </p:nvPicPr>
        <p:blipFill>
          <a:blip r:embed="rId2"/>
          <a:stretch>
            <a:fillRect/>
          </a:stretch>
        </p:blipFill>
        <p:spPr>
          <a:xfrm>
            <a:off x="630114" y="1438330"/>
            <a:ext cx="11320098" cy="2090995"/>
          </a:xfrm>
          <a:prstGeom prst="rect">
            <a:avLst/>
          </a:prstGeom>
        </p:spPr>
      </p:pic>
      <p:sp>
        <p:nvSpPr>
          <p:cNvPr id="6" name="Title 1">
            <a:extLst>
              <a:ext uri="{FF2B5EF4-FFF2-40B4-BE49-F238E27FC236}">
                <a16:creationId xmlns:a16="http://schemas.microsoft.com/office/drawing/2014/main" id="{63D5CD65-F7D4-4A14-5D94-36F915A75F97}"/>
              </a:ext>
            </a:extLst>
          </p:cNvPr>
          <p:cNvSpPr>
            <a:spLocks noGrp="1"/>
          </p:cNvSpPr>
          <p:nvPr>
            <p:ph type="title"/>
          </p:nvPr>
        </p:nvSpPr>
        <p:spPr>
          <a:xfrm>
            <a:off x="222739" y="470285"/>
            <a:ext cx="11423387" cy="960703"/>
          </a:xfrm>
        </p:spPr>
        <p:txBody>
          <a:bodyPr anchor="b">
            <a:noAutofit/>
          </a:bodyPr>
          <a:lstStyle/>
          <a:p>
            <a:r>
              <a:rPr lang="en-GB" sz="3600">
                <a:latin typeface="Arial"/>
                <a:cs typeface="Arial"/>
              </a:rPr>
              <a:t>PESTEL Framework applied to Basil's Bakery</a:t>
            </a:r>
          </a:p>
        </p:txBody>
      </p:sp>
      <p:sp>
        <p:nvSpPr>
          <p:cNvPr id="7" name="Rectangle: Rounded Corners 6">
            <a:extLst>
              <a:ext uri="{FF2B5EF4-FFF2-40B4-BE49-F238E27FC236}">
                <a16:creationId xmlns:a16="http://schemas.microsoft.com/office/drawing/2014/main" id="{27D8D2C5-BFC0-23AA-CFE1-6D57E76C0D37}"/>
              </a:ext>
            </a:extLst>
          </p:cNvPr>
          <p:cNvSpPr/>
          <p:nvPr/>
        </p:nvSpPr>
        <p:spPr>
          <a:xfrm>
            <a:off x="1148142" y="3399955"/>
            <a:ext cx="1756349" cy="2979460"/>
          </a:xfrm>
          <a:prstGeom prst="roundRect">
            <a:avLst/>
          </a:prstGeom>
          <a:solidFill>
            <a:srgbClr val="0070C0">
              <a:alpha val="6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latin typeface="Arial"/>
                <a:cs typeface="Arial"/>
              </a:rPr>
              <a:t>•</a:t>
            </a:r>
            <a:r>
              <a:rPr lang="en-GB" sz="1100" dirty="0">
                <a:latin typeface="Arial"/>
                <a:cs typeface="Arial"/>
              </a:rPr>
              <a:t>Sub-factor 1 – </a:t>
            </a:r>
            <a:endParaRPr lang="en-US" sz="1100" dirty="0">
              <a:latin typeface="Arial"/>
              <a:ea typeface="Calibri" panose="020F0502020204030204"/>
              <a:cs typeface="Arial"/>
            </a:endParaRPr>
          </a:p>
          <a:p>
            <a:pPr algn="ctr"/>
            <a:r>
              <a:rPr lang="en-GB" sz="1100" dirty="0">
                <a:latin typeface="Arial"/>
                <a:cs typeface="Arial"/>
              </a:rPr>
              <a:t>Business rates</a:t>
            </a:r>
            <a:endParaRPr lang="en-US" sz="1100" dirty="0">
              <a:latin typeface="Arial"/>
              <a:ea typeface="Calibri"/>
              <a:cs typeface="Arial"/>
            </a:endParaRPr>
          </a:p>
          <a:p>
            <a:pPr algn="ctr"/>
            <a:endParaRPr lang="en-GB" sz="1100" dirty="0">
              <a:latin typeface="Arial"/>
              <a:cs typeface="Arial"/>
            </a:endParaRPr>
          </a:p>
          <a:p>
            <a:pPr algn="ctr"/>
            <a:r>
              <a:rPr lang="en-GB" sz="1100" dirty="0">
                <a:latin typeface="Arial"/>
                <a:cs typeface="Arial"/>
              </a:rPr>
              <a:t>•Sub-factor 2 – Government Support Policies</a:t>
            </a:r>
          </a:p>
          <a:p>
            <a:pPr algn="ctr"/>
            <a:endParaRPr lang="en-GB" sz="1100" dirty="0">
              <a:latin typeface="Arial"/>
              <a:cs typeface="Arial"/>
            </a:endParaRPr>
          </a:p>
          <a:p>
            <a:pPr algn="ctr"/>
            <a:r>
              <a:rPr lang="en-GB" sz="1100" dirty="0">
                <a:latin typeface="Arial"/>
                <a:cs typeface="Arial"/>
              </a:rPr>
              <a:t>Basil’s bakery is Impacted by higher operating costs and limited support financially after Covid-19</a:t>
            </a:r>
            <a:r>
              <a:rPr lang="en-GB" sz="1100" dirty="0">
                <a:latin typeface="Arial"/>
                <a:ea typeface="Calibri"/>
                <a:cs typeface="Arial"/>
              </a:rPr>
              <a:t> (</a:t>
            </a:r>
            <a:r>
              <a:rPr lang="en-GB" sz="1100" dirty="0" err="1">
                <a:latin typeface="Arial"/>
                <a:ea typeface="Calibri"/>
                <a:cs typeface="Arial"/>
              </a:rPr>
              <a:t>Makvandi</a:t>
            </a:r>
            <a:r>
              <a:rPr lang="en-GB" sz="1100" dirty="0">
                <a:latin typeface="Arial"/>
                <a:ea typeface="Calibri"/>
                <a:cs typeface="Arial"/>
              </a:rPr>
              <a:t>, 2024)</a:t>
            </a:r>
          </a:p>
        </p:txBody>
      </p:sp>
      <p:sp>
        <p:nvSpPr>
          <p:cNvPr id="8" name="Rectangle: Rounded Corners 7">
            <a:extLst>
              <a:ext uri="{FF2B5EF4-FFF2-40B4-BE49-F238E27FC236}">
                <a16:creationId xmlns:a16="http://schemas.microsoft.com/office/drawing/2014/main" id="{CF2DC463-52BF-9527-D086-BB1FEB2792C6}"/>
              </a:ext>
            </a:extLst>
          </p:cNvPr>
          <p:cNvSpPr/>
          <p:nvPr/>
        </p:nvSpPr>
        <p:spPr>
          <a:xfrm>
            <a:off x="2907936" y="3407282"/>
            <a:ext cx="1737698" cy="2976795"/>
          </a:xfrm>
          <a:prstGeom prst="roundRect">
            <a:avLst/>
          </a:prstGeom>
          <a:solidFill>
            <a:srgbClr val="7030A0">
              <a:alpha val="56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dirty="0">
                <a:latin typeface="Arial"/>
                <a:cs typeface="Arial"/>
              </a:rPr>
              <a:t>•Sub-factor 1 –Costs have gone up and profitability has decreased due to rising inflation and ingredient prices</a:t>
            </a:r>
          </a:p>
          <a:p>
            <a:pPr algn="ctr"/>
            <a:endParaRPr lang="en-GB" sz="1100" dirty="0">
              <a:latin typeface="Arial"/>
              <a:cs typeface="Arial"/>
            </a:endParaRPr>
          </a:p>
          <a:p>
            <a:pPr algn="ctr"/>
            <a:r>
              <a:rPr lang="en-GB" sz="1100" dirty="0">
                <a:latin typeface="Arial"/>
                <a:cs typeface="Arial"/>
              </a:rPr>
              <a:t>•Sub-factor 2 – Rising costs for ingredients</a:t>
            </a:r>
            <a:endParaRPr lang="en-GB" sz="1100" dirty="0">
              <a:latin typeface="Arial"/>
              <a:ea typeface="Calibri"/>
              <a:cs typeface="Arial"/>
            </a:endParaRPr>
          </a:p>
          <a:p>
            <a:pPr algn="ctr"/>
            <a:endParaRPr lang="en-GB" sz="1100" dirty="0">
              <a:latin typeface="Arial"/>
              <a:cs typeface="Arial"/>
            </a:endParaRPr>
          </a:p>
          <a:p>
            <a:pPr algn="ctr"/>
            <a:r>
              <a:rPr lang="en-GB" sz="1100" dirty="0">
                <a:latin typeface="Arial"/>
                <a:cs typeface="Arial"/>
              </a:rPr>
              <a:t>Requirement  for financial products may decline due to inflation lowering consumers purchasing power (Olusola </a:t>
            </a:r>
            <a:r>
              <a:rPr lang="en-GB" sz="1100" i="1" dirty="0">
                <a:latin typeface="Arial"/>
                <a:cs typeface="Arial"/>
              </a:rPr>
              <a:t>et al.,</a:t>
            </a:r>
            <a:r>
              <a:rPr lang="en-GB" sz="1100" dirty="0">
                <a:latin typeface="Arial"/>
                <a:cs typeface="Arial"/>
              </a:rPr>
              <a:t> 2022).</a:t>
            </a:r>
            <a:endParaRPr lang="en-GB" sz="1100" dirty="0">
              <a:ea typeface="Calibri"/>
              <a:cs typeface="Calibri"/>
            </a:endParaRPr>
          </a:p>
        </p:txBody>
      </p:sp>
      <p:sp>
        <p:nvSpPr>
          <p:cNvPr id="9" name="Rectangle: Rounded Corners 8">
            <a:extLst>
              <a:ext uri="{FF2B5EF4-FFF2-40B4-BE49-F238E27FC236}">
                <a16:creationId xmlns:a16="http://schemas.microsoft.com/office/drawing/2014/main" id="{63521972-DFC9-819A-4BEA-308FAEC7BA05}"/>
              </a:ext>
            </a:extLst>
          </p:cNvPr>
          <p:cNvSpPr/>
          <p:nvPr/>
        </p:nvSpPr>
        <p:spPr>
          <a:xfrm>
            <a:off x="8144022" y="3383969"/>
            <a:ext cx="1745025" cy="3000108"/>
          </a:xfrm>
          <a:prstGeom prst="roundRect">
            <a:avLst/>
          </a:prstGeom>
          <a:solidFill>
            <a:srgbClr val="E6B522">
              <a:alpha val="76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dirty="0">
                <a:latin typeface="Arial"/>
                <a:cs typeface="Arial"/>
              </a:rPr>
              <a:t>•Sub-factor 1 – Organic crop failures</a:t>
            </a:r>
            <a:endParaRPr lang="en-US" sz="1100" dirty="0">
              <a:latin typeface="Arial"/>
              <a:cs typeface="Arial"/>
            </a:endParaRPr>
          </a:p>
          <a:p>
            <a:pPr algn="ctr"/>
            <a:endParaRPr lang="en-GB" sz="1100" dirty="0">
              <a:latin typeface="Arial"/>
              <a:cs typeface="Arial"/>
            </a:endParaRPr>
          </a:p>
          <a:p>
            <a:pPr algn="ctr"/>
            <a:r>
              <a:rPr lang="en-GB" sz="1100" dirty="0">
                <a:latin typeface="Arial"/>
                <a:cs typeface="Arial"/>
              </a:rPr>
              <a:t>•Sub-factor 2 – Sustainability expectations</a:t>
            </a:r>
          </a:p>
          <a:p>
            <a:pPr algn="ctr"/>
            <a:endParaRPr lang="en-GB" sz="1100" dirty="0">
              <a:latin typeface="Arial"/>
              <a:cs typeface="Arial"/>
            </a:endParaRPr>
          </a:p>
          <a:p>
            <a:pPr algn="ctr"/>
            <a:r>
              <a:rPr lang="en-GB" sz="1100" dirty="0">
                <a:latin typeface="Arial"/>
                <a:cs typeface="Arial"/>
              </a:rPr>
              <a:t>Budgeting Ingredients prices and  meeting customer demands is difficult further affecting sustainability (Dan and </a:t>
            </a:r>
            <a:r>
              <a:rPr lang="en-GB" sz="1100" dirty="0" err="1">
                <a:latin typeface="Arial"/>
                <a:cs typeface="Arial"/>
              </a:rPr>
              <a:t>Jitea</a:t>
            </a:r>
            <a:r>
              <a:rPr lang="en-GB" sz="1100" dirty="0">
                <a:latin typeface="Arial"/>
                <a:cs typeface="Arial"/>
              </a:rPr>
              <a:t>, 2024).</a:t>
            </a:r>
          </a:p>
        </p:txBody>
      </p:sp>
      <p:sp>
        <p:nvSpPr>
          <p:cNvPr id="10" name="Rectangle: Rounded Corners 9">
            <a:extLst>
              <a:ext uri="{FF2B5EF4-FFF2-40B4-BE49-F238E27FC236}">
                <a16:creationId xmlns:a16="http://schemas.microsoft.com/office/drawing/2014/main" id="{F88885BA-60E5-2F3E-8654-293E5F963627}"/>
              </a:ext>
            </a:extLst>
          </p:cNvPr>
          <p:cNvSpPr/>
          <p:nvPr/>
        </p:nvSpPr>
        <p:spPr>
          <a:xfrm>
            <a:off x="6362248" y="3375311"/>
            <a:ext cx="1767006" cy="3008767"/>
          </a:xfrm>
          <a:prstGeom prst="roundRect">
            <a:avLst/>
          </a:prstGeom>
          <a:solidFill>
            <a:srgbClr val="5BACC7">
              <a:alpha val="8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latin typeface="Arial"/>
                <a:cs typeface="Arial"/>
              </a:rPr>
              <a:t>•</a:t>
            </a:r>
            <a:r>
              <a:rPr lang="en-GB" sz="1100">
                <a:latin typeface="Arial"/>
                <a:cs typeface="Arial"/>
              </a:rPr>
              <a:t>Sub-factor 1 – No online ordering facilities</a:t>
            </a:r>
            <a:endParaRPr lang="en-US" sz="1100">
              <a:latin typeface="Arial"/>
              <a:cs typeface="Arial"/>
            </a:endParaRPr>
          </a:p>
          <a:p>
            <a:pPr algn="ctr"/>
            <a:endParaRPr lang="en-GB" sz="1100" dirty="0">
              <a:latin typeface="Arial"/>
              <a:cs typeface="Arial"/>
            </a:endParaRPr>
          </a:p>
          <a:p>
            <a:pPr algn="ctr"/>
            <a:r>
              <a:rPr lang="en-GB" sz="1100">
                <a:latin typeface="Arial"/>
                <a:cs typeface="Arial"/>
              </a:rPr>
              <a:t>•Sub-factor 2 – No delivery service available</a:t>
            </a:r>
            <a:endParaRPr lang="en-GB" sz="1100" dirty="0">
              <a:latin typeface="Arial"/>
              <a:cs typeface="Arial"/>
            </a:endParaRPr>
          </a:p>
          <a:p>
            <a:pPr algn="ctr"/>
            <a:endParaRPr lang="en-GB" sz="1100" dirty="0">
              <a:latin typeface="Arial"/>
              <a:cs typeface="Arial"/>
            </a:endParaRPr>
          </a:p>
          <a:p>
            <a:pPr algn="ctr"/>
            <a:r>
              <a:rPr lang="en-GB" sz="1100" dirty="0">
                <a:latin typeface="Arial"/>
                <a:cs typeface="Arial"/>
              </a:rPr>
              <a:t>No modern technology </a:t>
            </a:r>
            <a:r>
              <a:rPr lang="en-GB" sz="1100">
                <a:latin typeface="Arial"/>
                <a:cs typeface="Arial"/>
              </a:rPr>
              <a:t>innovations resulting in </a:t>
            </a:r>
            <a:r>
              <a:rPr lang="en-GB" sz="1100" dirty="0">
                <a:latin typeface="Arial"/>
                <a:cs typeface="Arial"/>
              </a:rPr>
              <a:t>customers choosing easier </a:t>
            </a:r>
            <a:r>
              <a:rPr lang="en-GB" sz="1100">
                <a:latin typeface="Arial"/>
                <a:cs typeface="Arial"/>
              </a:rPr>
              <a:t>buying options </a:t>
            </a:r>
            <a:endParaRPr lang="en-GB" sz="1100" dirty="0">
              <a:latin typeface="Calibri" panose="020F0502020204030204"/>
              <a:ea typeface="Calibri" panose="020F0502020204030204"/>
              <a:cs typeface="Calibri" panose="020F0502020204030204"/>
            </a:endParaRPr>
          </a:p>
          <a:p>
            <a:pPr algn="ctr"/>
            <a:r>
              <a:rPr lang="en-GB" sz="1100">
                <a:latin typeface="Arial"/>
                <a:cs typeface="Arial"/>
              </a:rPr>
              <a:t>available from other competitors (Antczak,2024).</a:t>
            </a:r>
            <a:endParaRPr lang="en-GB" sz="1100">
              <a:ea typeface="Calibri"/>
              <a:cs typeface="Calibri"/>
            </a:endParaRPr>
          </a:p>
        </p:txBody>
      </p:sp>
      <p:sp>
        <p:nvSpPr>
          <p:cNvPr id="11" name="Rectangle: Rounded Corners 10">
            <a:extLst>
              <a:ext uri="{FF2B5EF4-FFF2-40B4-BE49-F238E27FC236}">
                <a16:creationId xmlns:a16="http://schemas.microsoft.com/office/drawing/2014/main" id="{AA1F55A8-2A3F-97EB-7EA8-359C26D03259}"/>
              </a:ext>
            </a:extLst>
          </p:cNvPr>
          <p:cNvSpPr/>
          <p:nvPr/>
        </p:nvSpPr>
        <p:spPr>
          <a:xfrm>
            <a:off x="4661068" y="3392628"/>
            <a:ext cx="1686411" cy="2991449"/>
          </a:xfrm>
          <a:prstGeom prst="roundRect">
            <a:avLst/>
          </a:prstGeom>
          <a:solidFill>
            <a:srgbClr val="C42B2B">
              <a:alpha val="70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dirty="0">
                <a:latin typeface="Arial"/>
                <a:cs typeface="Arial"/>
              </a:rPr>
              <a:t>•Sub-factor 1 – </a:t>
            </a:r>
            <a:endParaRPr lang="en-US" sz="1100" dirty="0">
              <a:latin typeface="Arial"/>
              <a:ea typeface="Calibri" panose="020F0502020204030204"/>
              <a:cs typeface="Arial"/>
            </a:endParaRPr>
          </a:p>
          <a:p>
            <a:pPr algn="ctr"/>
            <a:r>
              <a:rPr lang="en-GB" sz="1100" dirty="0">
                <a:latin typeface="Arial"/>
                <a:cs typeface="Arial"/>
              </a:rPr>
              <a:t>Remote working</a:t>
            </a:r>
            <a:endParaRPr lang="en-US" sz="1100" dirty="0">
              <a:latin typeface="Arial"/>
              <a:ea typeface="Calibri"/>
              <a:cs typeface="Arial"/>
            </a:endParaRPr>
          </a:p>
          <a:p>
            <a:pPr algn="ctr"/>
            <a:endParaRPr lang="en-GB" sz="1100" dirty="0">
              <a:latin typeface="Arial"/>
              <a:cs typeface="Arial"/>
            </a:endParaRPr>
          </a:p>
          <a:p>
            <a:pPr algn="ctr"/>
            <a:r>
              <a:rPr lang="en-GB" sz="1100" dirty="0">
                <a:latin typeface="Arial"/>
                <a:cs typeface="Arial"/>
              </a:rPr>
              <a:t>•Sub-factor 2 – Buying habits  changed by consumers</a:t>
            </a:r>
          </a:p>
          <a:p>
            <a:pPr algn="ctr"/>
            <a:endParaRPr lang="en-GB" sz="1100" dirty="0">
              <a:latin typeface="Arial"/>
              <a:cs typeface="Arial"/>
            </a:endParaRPr>
          </a:p>
          <a:p>
            <a:pPr algn="ctr"/>
            <a:r>
              <a:rPr lang="en-GB" sz="1100" dirty="0">
                <a:latin typeface="Arial"/>
                <a:cs typeface="Arial"/>
              </a:rPr>
              <a:t>Customer demand and visits have decreased due to remote work and shifting consumer preferences (Ran </a:t>
            </a:r>
            <a:r>
              <a:rPr lang="en-GB" sz="1100" i="1" dirty="0">
                <a:latin typeface="Arial"/>
                <a:cs typeface="Arial"/>
              </a:rPr>
              <a:t>et al., </a:t>
            </a:r>
            <a:r>
              <a:rPr lang="en-GB" sz="1100" dirty="0">
                <a:latin typeface="Arial"/>
                <a:cs typeface="Arial"/>
              </a:rPr>
              <a:t>2026)</a:t>
            </a:r>
            <a:endParaRPr lang="en-GB" sz="1100" dirty="0"/>
          </a:p>
        </p:txBody>
      </p:sp>
      <p:sp>
        <p:nvSpPr>
          <p:cNvPr id="12" name="Rectangle: Rounded Corners 11">
            <a:extLst>
              <a:ext uri="{FF2B5EF4-FFF2-40B4-BE49-F238E27FC236}">
                <a16:creationId xmlns:a16="http://schemas.microsoft.com/office/drawing/2014/main" id="{F6A6349C-38E6-E254-82B8-F73B07DD64FA}"/>
              </a:ext>
            </a:extLst>
          </p:cNvPr>
          <p:cNvSpPr/>
          <p:nvPr/>
        </p:nvSpPr>
        <p:spPr>
          <a:xfrm>
            <a:off x="9897821" y="3392628"/>
            <a:ext cx="1729039" cy="2998776"/>
          </a:xfrm>
          <a:prstGeom prst="roundRect">
            <a:avLst/>
          </a:prstGeom>
          <a:solidFill>
            <a:srgbClr val="611850">
              <a:alpha val="63000"/>
            </a:srgb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dirty="0">
                <a:latin typeface="Arial"/>
                <a:cs typeface="Arial"/>
              </a:rPr>
              <a:t>•Sub-factor 1 – Food Hygiene Regulations</a:t>
            </a:r>
            <a:endParaRPr lang="en-US" sz="1100" dirty="0">
              <a:latin typeface="Arial"/>
              <a:ea typeface="Calibri"/>
              <a:cs typeface="Arial"/>
            </a:endParaRPr>
          </a:p>
          <a:p>
            <a:pPr algn="ctr"/>
            <a:endParaRPr lang="en-GB" sz="1100" dirty="0">
              <a:latin typeface="Arial"/>
              <a:cs typeface="Arial"/>
            </a:endParaRPr>
          </a:p>
          <a:p>
            <a:pPr algn="ctr"/>
            <a:r>
              <a:rPr lang="en-GB" sz="1100" dirty="0">
                <a:latin typeface="Arial"/>
                <a:cs typeface="Arial"/>
              </a:rPr>
              <a:t>•Sub-factor 2 – Staff rights and comply with laws</a:t>
            </a:r>
            <a:endParaRPr lang="en-GB" sz="1100" dirty="0">
              <a:latin typeface="Arial"/>
              <a:ea typeface="Calibri"/>
              <a:cs typeface="Arial"/>
            </a:endParaRPr>
          </a:p>
          <a:p>
            <a:pPr algn="ctr"/>
            <a:endParaRPr lang="en-GB" sz="1100" dirty="0">
              <a:latin typeface="Arial"/>
              <a:cs typeface="Arial"/>
            </a:endParaRPr>
          </a:p>
          <a:p>
            <a:pPr algn="ctr"/>
            <a:r>
              <a:rPr lang="en-GB" sz="1100" dirty="0">
                <a:latin typeface="Arial"/>
                <a:cs typeface="Arial"/>
              </a:rPr>
              <a:t>Compliance with food hygiene and employment laws is necessary, which raises staffing and operating expenses(Chima</a:t>
            </a:r>
            <a:r>
              <a:rPr lang="en-GB" sz="1100" i="1" dirty="0">
                <a:latin typeface="Arial"/>
                <a:cs typeface="Arial"/>
              </a:rPr>
              <a:t> et al., </a:t>
            </a:r>
            <a:r>
              <a:rPr lang="en-GB" sz="1100" dirty="0">
                <a:latin typeface="Arial"/>
                <a:cs typeface="Arial"/>
              </a:rPr>
              <a:t>2022).</a:t>
            </a:r>
            <a:endParaRPr lang="en-GB" sz="1100" dirty="0"/>
          </a:p>
        </p:txBody>
      </p:sp>
      <p:sp>
        <p:nvSpPr>
          <p:cNvPr id="13" name="TextBox 2">
            <a:extLst>
              <a:ext uri="{FF2B5EF4-FFF2-40B4-BE49-F238E27FC236}">
                <a16:creationId xmlns:a16="http://schemas.microsoft.com/office/drawing/2014/main" id="{07B1B763-61C1-0960-9C4A-7655DC6BBA89}"/>
              </a:ext>
            </a:extLst>
          </p:cNvPr>
          <p:cNvSpPr txBox="1"/>
          <p:nvPr/>
        </p:nvSpPr>
        <p:spPr>
          <a:xfrm>
            <a:off x="-144898" y="6579835"/>
            <a:ext cx="12473609" cy="2616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100">
                <a:solidFill>
                  <a:srgbClr val="222222"/>
                </a:solidFill>
                <a:highlight>
                  <a:srgbClr val="FFFFFF"/>
                </a:highlight>
                <a:latin typeface="Arial"/>
              </a:rPr>
              <a:t>The application of the PESTEL framework allows to find external factors that are contributing to the problem faced by the business through the six factors (Barhoumi </a:t>
            </a:r>
            <a:r>
              <a:rPr lang="en-GB" sz="1100" i="1" dirty="0">
                <a:solidFill>
                  <a:srgbClr val="222222"/>
                </a:solidFill>
                <a:highlight>
                  <a:srgbClr val="FFFFFF"/>
                </a:highlight>
                <a:latin typeface="Arial"/>
              </a:rPr>
              <a:t>et al.,</a:t>
            </a:r>
            <a:r>
              <a:rPr lang="en-GB" sz="1100" b="0" i="1" u="none" strike="noStrike" baseline="0" dirty="0">
                <a:solidFill>
                  <a:srgbClr val="222222"/>
                </a:solidFill>
                <a:highlight>
                  <a:srgbClr val="FFFFFF"/>
                </a:highlight>
                <a:latin typeface="Arial"/>
              </a:rPr>
              <a:t> </a:t>
            </a:r>
            <a:r>
              <a:rPr lang="en-GB" sz="1100" b="0" i="0" u="none" strike="noStrike" baseline="0" dirty="0">
                <a:solidFill>
                  <a:srgbClr val="222222"/>
                </a:solidFill>
                <a:highlight>
                  <a:srgbClr val="FFFFFF"/>
                </a:highlight>
                <a:latin typeface="Arial"/>
              </a:rPr>
              <a:t>2026</a:t>
            </a:r>
            <a:r>
              <a:rPr lang="en-GB" sz="1100" dirty="0">
                <a:solidFill>
                  <a:srgbClr val="222222"/>
                </a:solidFill>
                <a:highlight>
                  <a:srgbClr val="FFFFFF"/>
                </a:highlight>
                <a:latin typeface="Arial"/>
              </a:rPr>
              <a:t>).</a:t>
            </a:r>
            <a:r>
              <a:rPr lang="en-GB" sz="1100" b="0" i="0" u="none" strike="noStrike" baseline="0" dirty="0">
                <a:solidFill>
                  <a:srgbClr val="222222"/>
                </a:solidFill>
                <a:highlight>
                  <a:srgbClr val="FFFFFF"/>
                </a:highlight>
                <a:latin typeface="Arial"/>
              </a:rPr>
              <a:t> </a:t>
            </a:r>
            <a:endParaRPr lang="en-GB" sz="1100" dirty="0">
              <a:latin typeface="Arial"/>
              <a:ea typeface="Calibri" panose="020F0502020204030204"/>
              <a:cs typeface="Arial"/>
            </a:endParaRPr>
          </a:p>
        </p:txBody>
      </p:sp>
    </p:spTree>
    <p:extLst>
      <p:ext uri="{BB962C8B-B14F-4D97-AF65-F5344CB8AC3E}">
        <p14:creationId xmlns:p14="http://schemas.microsoft.com/office/powerpoint/2010/main" val="24021984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355B4-19EE-9197-CF10-44F84197BE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34FC0-8C39-EE1E-7D18-E33EBF05ACD3}"/>
              </a:ext>
            </a:extLst>
          </p:cNvPr>
          <p:cNvSpPr>
            <a:spLocks noGrp="1"/>
          </p:cNvSpPr>
          <p:nvPr>
            <p:ph type="title"/>
          </p:nvPr>
        </p:nvSpPr>
        <p:spPr>
          <a:xfrm>
            <a:off x="222739" y="308920"/>
            <a:ext cx="10094740" cy="946050"/>
          </a:xfrm>
        </p:spPr>
        <p:txBody>
          <a:bodyPr anchor="b">
            <a:normAutofit/>
          </a:bodyPr>
          <a:lstStyle/>
          <a:p>
            <a:r>
              <a:rPr lang="en-GB" sz="3600">
                <a:latin typeface="Arial"/>
                <a:cs typeface="Arial"/>
              </a:rPr>
              <a:t>Definition of the Cause-and-Effect model</a:t>
            </a:r>
          </a:p>
        </p:txBody>
      </p:sp>
      <p:sp>
        <p:nvSpPr>
          <p:cNvPr id="301" name="Arrow: Pentagon 300">
            <a:extLst>
              <a:ext uri="{FF2B5EF4-FFF2-40B4-BE49-F238E27FC236}">
                <a16:creationId xmlns:a16="http://schemas.microsoft.com/office/drawing/2014/main" id="{8EE9E41A-F4CB-2454-B0C6-D7185E1842C5}"/>
              </a:ext>
            </a:extLst>
          </p:cNvPr>
          <p:cNvSpPr/>
          <p:nvPr/>
        </p:nvSpPr>
        <p:spPr>
          <a:xfrm>
            <a:off x="1078005" y="1376214"/>
            <a:ext cx="1813145" cy="941916"/>
          </a:xfrm>
          <a:prstGeom prst="homePlate">
            <a:avLst/>
          </a:prstGeom>
          <a:solidFill>
            <a:schemeClr val="tx2"/>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Definition</a:t>
            </a:r>
          </a:p>
        </p:txBody>
      </p:sp>
      <p:sp>
        <p:nvSpPr>
          <p:cNvPr id="305" name="Arrow: Pentagon 304">
            <a:extLst>
              <a:ext uri="{FF2B5EF4-FFF2-40B4-BE49-F238E27FC236}">
                <a16:creationId xmlns:a16="http://schemas.microsoft.com/office/drawing/2014/main" id="{0E7EA072-38EA-5649-FF7C-6482B2166BE3}"/>
              </a:ext>
            </a:extLst>
          </p:cNvPr>
          <p:cNvSpPr/>
          <p:nvPr/>
        </p:nvSpPr>
        <p:spPr>
          <a:xfrm>
            <a:off x="1075209" y="2441823"/>
            <a:ext cx="1798768" cy="934727"/>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Why is it used for?</a:t>
            </a:r>
          </a:p>
        </p:txBody>
      </p:sp>
      <p:sp>
        <p:nvSpPr>
          <p:cNvPr id="306" name="Arrow: Pentagon 305">
            <a:extLst>
              <a:ext uri="{FF2B5EF4-FFF2-40B4-BE49-F238E27FC236}">
                <a16:creationId xmlns:a16="http://schemas.microsoft.com/office/drawing/2014/main" id="{F7D85DF3-1222-B894-0774-476BA41C284C}"/>
              </a:ext>
            </a:extLst>
          </p:cNvPr>
          <p:cNvSpPr/>
          <p:nvPr/>
        </p:nvSpPr>
        <p:spPr>
          <a:xfrm>
            <a:off x="1078005" y="3486980"/>
            <a:ext cx="1827523" cy="96348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Where and How?</a:t>
            </a:r>
            <a:endParaRPr lang="en-US">
              <a:latin typeface="Arial"/>
              <a:cs typeface="Arial"/>
            </a:endParaRPr>
          </a:p>
        </p:txBody>
      </p:sp>
      <p:sp>
        <p:nvSpPr>
          <p:cNvPr id="307" name="Arrow: Pentagon 306">
            <a:extLst>
              <a:ext uri="{FF2B5EF4-FFF2-40B4-BE49-F238E27FC236}">
                <a16:creationId xmlns:a16="http://schemas.microsoft.com/office/drawing/2014/main" id="{1D21C852-F695-8F45-DFDF-46C7540ADE02}"/>
              </a:ext>
            </a:extLst>
          </p:cNvPr>
          <p:cNvSpPr/>
          <p:nvPr/>
        </p:nvSpPr>
        <p:spPr>
          <a:xfrm>
            <a:off x="1078004" y="4589555"/>
            <a:ext cx="1805956" cy="956292"/>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Advantage </a:t>
            </a:r>
          </a:p>
        </p:txBody>
      </p:sp>
      <p:sp>
        <p:nvSpPr>
          <p:cNvPr id="308" name="Arrow: Pentagon 307">
            <a:extLst>
              <a:ext uri="{FF2B5EF4-FFF2-40B4-BE49-F238E27FC236}">
                <a16:creationId xmlns:a16="http://schemas.microsoft.com/office/drawing/2014/main" id="{B542A976-E33C-22DA-EBFB-7DB5D460DF16}"/>
              </a:ext>
            </a:extLst>
          </p:cNvPr>
          <p:cNvSpPr/>
          <p:nvPr/>
        </p:nvSpPr>
        <p:spPr>
          <a:xfrm>
            <a:off x="1078005" y="5639101"/>
            <a:ext cx="1791579" cy="949104"/>
          </a:xfrm>
          <a:prstGeom prst="homePlate">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latin typeface="Arial"/>
                <a:cs typeface="Arial"/>
              </a:rPr>
              <a:t>Criticism</a:t>
            </a:r>
          </a:p>
        </p:txBody>
      </p:sp>
      <p:sp>
        <p:nvSpPr>
          <p:cNvPr id="309" name="Arrow: Chevron 308">
            <a:extLst>
              <a:ext uri="{FF2B5EF4-FFF2-40B4-BE49-F238E27FC236}">
                <a16:creationId xmlns:a16="http://schemas.microsoft.com/office/drawing/2014/main" id="{1B2BD532-710C-6E43-7BB6-8D7DEDFCAF44}"/>
              </a:ext>
            </a:extLst>
          </p:cNvPr>
          <p:cNvSpPr/>
          <p:nvPr/>
        </p:nvSpPr>
        <p:spPr>
          <a:xfrm>
            <a:off x="2624934" y="1394098"/>
            <a:ext cx="8191413" cy="930233"/>
          </a:xfrm>
          <a:prstGeom prst="chevron">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lgn="just"/>
            <a:endParaRPr lang="en-GB" sz="1600" dirty="0">
              <a:solidFill>
                <a:schemeClr val="tx1"/>
              </a:solidFill>
              <a:latin typeface="Arial"/>
              <a:ea typeface="Calibri"/>
              <a:cs typeface="Arial"/>
            </a:endParaRPr>
          </a:p>
          <a:p>
            <a:pPr lvl="1" algn="just"/>
            <a:endParaRPr lang="en-GB" sz="1600" dirty="0">
              <a:solidFill>
                <a:schemeClr val="tx1"/>
              </a:solidFill>
              <a:latin typeface="Arial"/>
              <a:ea typeface="Calibri"/>
              <a:cs typeface="Arial"/>
            </a:endParaRPr>
          </a:p>
          <a:p>
            <a:pPr lvl="1" algn="just"/>
            <a:endParaRPr lang="en-GB" sz="1600" dirty="0">
              <a:solidFill>
                <a:schemeClr val="tx1"/>
              </a:solidFill>
              <a:latin typeface="Arial"/>
              <a:ea typeface="Calibri"/>
              <a:cs typeface="Arial"/>
            </a:endParaRPr>
          </a:p>
          <a:p>
            <a:pPr lvl="1" algn="just"/>
            <a:r>
              <a:rPr lang="en-GB" sz="1600" dirty="0">
                <a:solidFill>
                  <a:schemeClr val="tx1"/>
                </a:solidFill>
                <a:latin typeface="Arial"/>
                <a:ea typeface="Calibri"/>
                <a:cs typeface="Arial"/>
              </a:rPr>
              <a:t>This model</a:t>
            </a:r>
            <a:r>
              <a:rPr lang="en-GB" sz="1600" kern="1200" dirty="0">
                <a:solidFill>
                  <a:schemeClr val="tx1"/>
                </a:solidFill>
                <a:latin typeface="Arial"/>
                <a:ea typeface="Calibri"/>
                <a:cs typeface="Arial"/>
              </a:rPr>
              <a:t>, </a:t>
            </a:r>
            <a:r>
              <a:rPr lang="en-GB" sz="1600" dirty="0">
                <a:solidFill>
                  <a:schemeClr val="tx1"/>
                </a:solidFill>
                <a:latin typeface="Arial"/>
                <a:ea typeface="Calibri"/>
                <a:cs typeface="Arial"/>
              </a:rPr>
              <a:t>also called the Fishbone or Ishikawa (1986) diagram, is a based on images technique for recognising, organising and assessing the root causes of a problem </a:t>
            </a:r>
            <a:r>
              <a:rPr lang="en-GB" sz="1600" kern="1200" dirty="0">
                <a:solidFill>
                  <a:schemeClr val="tx1"/>
                </a:solidFill>
                <a:latin typeface="Arial"/>
                <a:ea typeface="Calibri"/>
                <a:cs typeface="Arial"/>
              </a:rPr>
              <a:t>(</a:t>
            </a:r>
            <a:r>
              <a:rPr lang="en-GB" sz="1600" dirty="0">
                <a:solidFill>
                  <a:schemeClr val="tx1"/>
                </a:solidFill>
                <a:latin typeface="Arial"/>
                <a:ea typeface="Calibri"/>
                <a:cs typeface="Arial"/>
              </a:rPr>
              <a:t>Jena, 2024).</a:t>
            </a:r>
            <a:endParaRPr lang="en-US" sz="1600">
              <a:solidFill>
                <a:schemeClr val="tx1"/>
              </a:solidFill>
              <a:latin typeface="Arial"/>
              <a:ea typeface="Calibri"/>
              <a:cs typeface="Arial"/>
            </a:endParaRPr>
          </a:p>
          <a:p>
            <a:pPr lvl="1" algn="just"/>
            <a:endParaRPr lang="en-GB" sz="1600" dirty="0">
              <a:solidFill>
                <a:schemeClr val="tx1"/>
              </a:solidFill>
              <a:latin typeface="Arial"/>
              <a:ea typeface="Calibri" panose="020F0502020204030204"/>
              <a:cs typeface="Arial"/>
            </a:endParaRPr>
          </a:p>
          <a:p>
            <a:pPr lvl="1" algn="just"/>
            <a:endParaRPr lang="en-GB" sz="1600" dirty="0">
              <a:solidFill>
                <a:schemeClr val="tx1"/>
              </a:solidFill>
              <a:latin typeface="Arial"/>
              <a:ea typeface="Calibri" panose="020F0502020204030204"/>
              <a:cs typeface="Arial"/>
            </a:endParaRPr>
          </a:p>
          <a:p>
            <a:endParaRPr lang="en-GB" sz="1600" dirty="0">
              <a:solidFill>
                <a:schemeClr val="tx1"/>
              </a:solidFill>
              <a:latin typeface="Arial"/>
              <a:ea typeface="Calibri" panose="020F0502020204030204"/>
              <a:cs typeface="Arial"/>
            </a:endParaRPr>
          </a:p>
        </p:txBody>
      </p:sp>
      <p:sp>
        <p:nvSpPr>
          <p:cNvPr id="310" name="Arrow: Chevron 309">
            <a:extLst>
              <a:ext uri="{FF2B5EF4-FFF2-40B4-BE49-F238E27FC236}">
                <a16:creationId xmlns:a16="http://schemas.microsoft.com/office/drawing/2014/main" id="{587E356E-814F-1C8E-9DFD-5166524E1DAF}"/>
              </a:ext>
            </a:extLst>
          </p:cNvPr>
          <p:cNvSpPr/>
          <p:nvPr/>
        </p:nvSpPr>
        <p:spPr>
          <a:xfrm>
            <a:off x="2624934" y="2435052"/>
            <a:ext cx="8227271" cy="948162"/>
          </a:xfrm>
          <a:prstGeom prst="chevron">
            <a:avLst/>
          </a:prstGeom>
          <a:solidFill>
            <a:schemeClr val="accent5">
              <a:lumMod val="20000"/>
              <a:lumOff val="80000"/>
            </a:schemeClr>
          </a:solidFill>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r>
              <a:rPr lang="en-GB" sz="1600">
                <a:solidFill>
                  <a:schemeClr val="tx1"/>
                </a:solidFill>
                <a:latin typeface="Arial"/>
                <a:ea typeface="Calibri"/>
                <a:cs typeface="Arial"/>
              </a:rPr>
              <a:t>It intends to visually illustrate potential contributing elements to the underlying cause of the issue (Shinde </a:t>
            </a:r>
            <a:r>
              <a:rPr lang="en-GB" sz="1600" i="1">
                <a:solidFill>
                  <a:schemeClr val="tx1"/>
                </a:solidFill>
                <a:latin typeface="Arial"/>
                <a:ea typeface="Calibri"/>
                <a:cs typeface="Arial"/>
              </a:rPr>
              <a:t>et al., </a:t>
            </a:r>
            <a:r>
              <a:rPr lang="en-GB" sz="1600">
                <a:solidFill>
                  <a:schemeClr val="tx1"/>
                </a:solidFill>
                <a:latin typeface="Arial"/>
                <a:ea typeface="Calibri"/>
                <a:cs typeface="Arial"/>
              </a:rPr>
              <a:t>2018).</a:t>
            </a:r>
          </a:p>
        </p:txBody>
      </p:sp>
      <p:sp>
        <p:nvSpPr>
          <p:cNvPr id="311" name="Arrow: Chevron 310">
            <a:extLst>
              <a:ext uri="{FF2B5EF4-FFF2-40B4-BE49-F238E27FC236}">
                <a16:creationId xmlns:a16="http://schemas.microsoft.com/office/drawing/2014/main" id="{4110BA12-59CA-A343-58EC-63955BEBCB37}"/>
              </a:ext>
            </a:extLst>
          </p:cNvPr>
          <p:cNvSpPr/>
          <p:nvPr/>
        </p:nvSpPr>
        <p:spPr>
          <a:xfrm>
            <a:off x="2639311" y="3535210"/>
            <a:ext cx="8236236" cy="903339"/>
          </a:xfrm>
          <a:prstGeom prst="chevron">
            <a:avLst/>
          </a:prstGeom>
          <a:solidFill>
            <a:schemeClr val="tx2">
              <a:lumMod val="40000"/>
              <a:lumOff val="60000"/>
            </a:schemeClr>
          </a:solidFill>
        </p:spPr>
        <p:style>
          <a:lnRef idx="1">
            <a:schemeClr val="accent4"/>
          </a:lnRef>
          <a:fillRef idx="3">
            <a:schemeClr val="accent4"/>
          </a:fillRef>
          <a:effectRef idx="2">
            <a:schemeClr val="accent4"/>
          </a:effectRef>
          <a:fontRef idx="minor">
            <a:schemeClr val="lt1"/>
          </a:fontRef>
        </p:style>
        <p:txBody>
          <a:bodyPr lIns="91440" tIns="45720" rIns="91440" bIns="45720" rtlCol="0" anchor="ctr"/>
          <a:lstStyle/>
          <a:p>
            <a:endParaRPr lang="en-GB" sz="1100" dirty="0">
              <a:solidFill>
                <a:srgbClr val="444444"/>
              </a:solidFill>
              <a:latin typeface="Calibri"/>
              <a:ea typeface="Calibri"/>
              <a:cs typeface="Calibri"/>
            </a:endParaRPr>
          </a:p>
          <a:p>
            <a:endParaRPr lang="en-GB" sz="1100" dirty="0">
              <a:solidFill>
                <a:srgbClr val="444444"/>
              </a:solidFill>
              <a:latin typeface="Calibri"/>
              <a:ea typeface="Calibri"/>
              <a:cs typeface="Calibri"/>
            </a:endParaRPr>
          </a:p>
          <a:p>
            <a:endParaRPr lang="en-GB" sz="1600" dirty="0">
              <a:solidFill>
                <a:schemeClr val="tx1"/>
              </a:solidFill>
              <a:latin typeface="Arial"/>
              <a:ea typeface="Calibri"/>
              <a:cs typeface="Arial"/>
            </a:endParaRPr>
          </a:p>
          <a:p>
            <a:r>
              <a:rPr lang="en-GB" sz="1600">
                <a:solidFill>
                  <a:schemeClr val="tx1"/>
                </a:solidFill>
                <a:latin typeface="Arial"/>
                <a:ea typeface="Calibri"/>
                <a:cs typeface="Arial"/>
              </a:rPr>
              <a:t>Used to organise meetings to discuss and make sure that all causes and sub-causes are considered for improving quality, enhancing processes, and solutions to problems (Barsalou and Perkin 2024).</a:t>
            </a:r>
            <a:endParaRPr lang="en-US" sz="1600">
              <a:solidFill>
                <a:schemeClr val="tx1"/>
              </a:solidFill>
              <a:latin typeface="Arial"/>
              <a:ea typeface="Calibri"/>
              <a:cs typeface="Arial"/>
            </a:endParaRPr>
          </a:p>
          <a:p>
            <a:endParaRPr lang="en-GB" sz="1600" dirty="0">
              <a:solidFill>
                <a:schemeClr val="tx1"/>
              </a:solidFill>
              <a:latin typeface="Arial"/>
              <a:ea typeface="Calibri" panose="020F0502020204030204"/>
              <a:cs typeface="Arial"/>
            </a:endParaRPr>
          </a:p>
          <a:p>
            <a:pPr algn="ctr"/>
            <a:endParaRPr lang="en-GB">
              <a:solidFill>
                <a:schemeClr val="tx1"/>
              </a:solidFill>
            </a:endParaRPr>
          </a:p>
        </p:txBody>
      </p:sp>
      <p:sp>
        <p:nvSpPr>
          <p:cNvPr id="312" name="Arrow: Chevron 311">
            <a:extLst>
              <a:ext uri="{FF2B5EF4-FFF2-40B4-BE49-F238E27FC236}">
                <a16:creationId xmlns:a16="http://schemas.microsoft.com/office/drawing/2014/main" id="{9C9486D7-864A-C6D0-95AE-48ECC735C247}"/>
              </a:ext>
            </a:extLst>
          </p:cNvPr>
          <p:cNvSpPr/>
          <p:nvPr/>
        </p:nvSpPr>
        <p:spPr>
          <a:xfrm>
            <a:off x="2614108" y="4604836"/>
            <a:ext cx="8279538" cy="977000"/>
          </a:xfrm>
          <a:prstGeom prst="chevron">
            <a:avLst/>
          </a:prstGeom>
          <a:solidFill>
            <a:schemeClr val="accent1">
              <a:lumMod val="40000"/>
              <a:lumOff val="60000"/>
            </a:schemeClr>
          </a:solidFill>
        </p:spPr>
        <p:style>
          <a:lnRef idx="3">
            <a:schemeClr val="lt1"/>
          </a:lnRef>
          <a:fillRef idx="1">
            <a:schemeClr val="accent4"/>
          </a:fillRef>
          <a:effectRef idx="1">
            <a:schemeClr val="accent4"/>
          </a:effectRef>
          <a:fontRef idx="minor">
            <a:schemeClr val="lt1"/>
          </a:fontRef>
        </p:style>
        <p:txBody>
          <a:bodyPr lIns="91440" tIns="45720" rIns="91440" bIns="45720" rtlCol="0" anchor="ctr"/>
          <a:lstStyle/>
          <a:p>
            <a:endParaRPr lang="en-GB" sz="1300">
              <a:solidFill>
                <a:schemeClr val="tx1"/>
              </a:solidFill>
              <a:latin typeface="Arial"/>
              <a:cs typeface="Arial"/>
            </a:endParaRPr>
          </a:p>
          <a:p>
            <a:endParaRPr lang="en-GB" sz="1600" dirty="0">
              <a:solidFill>
                <a:schemeClr val="tx1"/>
              </a:solidFill>
              <a:latin typeface="Arial"/>
              <a:cs typeface="Arial"/>
            </a:endParaRPr>
          </a:p>
          <a:p>
            <a:pPr algn="just"/>
            <a:r>
              <a:rPr lang="en-GB" sz="1600" dirty="0">
                <a:solidFill>
                  <a:schemeClr val="tx1"/>
                </a:solidFill>
                <a:latin typeface="Arial"/>
                <a:ea typeface="Calibri"/>
                <a:cs typeface="Arial"/>
              </a:rPr>
              <a:t>Provides businesses with a visual framework, encouraging collaboration, and helping businesses to identify underlying causes rather than just signs (</a:t>
            </a:r>
            <a:r>
              <a:rPr lang="en-GB" sz="1600" dirty="0" err="1">
                <a:solidFill>
                  <a:schemeClr val="tx1"/>
                </a:solidFill>
                <a:latin typeface="Arial"/>
                <a:ea typeface="Calibri"/>
                <a:cs typeface="Arial"/>
              </a:rPr>
              <a:t>Coiciu</a:t>
            </a:r>
            <a:r>
              <a:rPr lang="en-GB" sz="1600" dirty="0">
                <a:solidFill>
                  <a:schemeClr val="tx1"/>
                </a:solidFill>
                <a:latin typeface="Arial"/>
                <a:ea typeface="Calibri"/>
                <a:cs typeface="Arial"/>
              </a:rPr>
              <a:t>, 2025).</a:t>
            </a:r>
          </a:p>
          <a:p>
            <a:endParaRPr lang="en-GB" sz="1300">
              <a:solidFill>
                <a:schemeClr val="tx1"/>
              </a:solidFill>
              <a:latin typeface="Arial"/>
              <a:cs typeface="Arial"/>
            </a:endParaRPr>
          </a:p>
          <a:p>
            <a:pPr algn="ctr"/>
            <a:endParaRPr lang="en-GB">
              <a:solidFill>
                <a:schemeClr val="tx1"/>
              </a:solidFill>
            </a:endParaRPr>
          </a:p>
        </p:txBody>
      </p:sp>
      <p:sp>
        <p:nvSpPr>
          <p:cNvPr id="313" name="Arrow: Chevron 312">
            <a:extLst>
              <a:ext uri="{FF2B5EF4-FFF2-40B4-BE49-F238E27FC236}">
                <a16:creationId xmlns:a16="http://schemas.microsoft.com/office/drawing/2014/main" id="{34DF82C1-6832-B626-F930-401D775186E9}"/>
              </a:ext>
            </a:extLst>
          </p:cNvPr>
          <p:cNvSpPr/>
          <p:nvPr/>
        </p:nvSpPr>
        <p:spPr>
          <a:xfrm>
            <a:off x="2598991" y="5646470"/>
            <a:ext cx="8297793" cy="938600"/>
          </a:xfrm>
          <a:prstGeom prst="chevron">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lvl="1" algn="just"/>
            <a:endParaRPr lang="en-GB" sz="1600" dirty="0">
              <a:solidFill>
                <a:schemeClr val="tx1"/>
              </a:solidFill>
              <a:latin typeface="Arial"/>
              <a:ea typeface="Calibri"/>
              <a:cs typeface="Arial"/>
            </a:endParaRPr>
          </a:p>
          <a:p>
            <a:pPr lvl="1"/>
            <a:r>
              <a:rPr lang="en-GB" sz="1600" dirty="0">
                <a:solidFill>
                  <a:schemeClr val="tx1"/>
                </a:solidFill>
                <a:latin typeface="Arial"/>
                <a:ea typeface="Calibri"/>
                <a:cs typeface="Arial"/>
              </a:rPr>
              <a:t>Time consuming </a:t>
            </a:r>
            <a:r>
              <a:rPr lang="en-GB" sz="1600" b="0" i="0" u="none" strike="noStrike" baseline="0" dirty="0">
                <a:solidFill>
                  <a:schemeClr val="tx1"/>
                </a:solidFill>
                <a:latin typeface="Arial"/>
                <a:ea typeface="Calibri"/>
                <a:cs typeface="Arial"/>
              </a:rPr>
              <a:t>and </a:t>
            </a:r>
            <a:r>
              <a:rPr lang="en-GB" sz="1600" dirty="0">
                <a:solidFill>
                  <a:schemeClr val="tx1"/>
                </a:solidFill>
                <a:latin typeface="Arial"/>
                <a:ea typeface="Calibri"/>
                <a:cs typeface="Arial"/>
              </a:rPr>
              <a:t>can identify many potential causes rather than defining the significance </a:t>
            </a:r>
            <a:r>
              <a:rPr lang="en-GB" sz="1600" b="0" i="0" u="none" strike="noStrike" baseline="0" dirty="0">
                <a:solidFill>
                  <a:schemeClr val="tx1"/>
                </a:solidFill>
                <a:latin typeface="Arial"/>
                <a:ea typeface="Calibri"/>
                <a:cs typeface="Arial"/>
              </a:rPr>
              <a:t>of </a:t>
            </a:r>
            <a:r>
              <a:rPr lang="en-GB" sz="1600" dirty="0">
                <a:solidFill>
                  <a:schemeClr val="tx1"/>
                </a:solidFill>
                <a:latin typeface="Arial"/>
                <a:ea typeface="Calibri"/>
                <a:cs typeface="Arial"/>
              </a:rPr>
              <a:t>causes (</a:t>
            </a:r>
            <a:r>
              <a:rPr lang="en-GB" sz="1600" dirty="0" err="1">
                <a:solidFill>
                  <a:schemeClr val="tx1"/>
                </a:solidFill>
                <a:latin typeface="Arial"/>
                <a:ea typeface="Calibri"/>
                <a:cs typeface="Arial"/>
              </a:rPr>
              <a:t>Sakdiyah</a:t>
            </a:r>
            <a:r>
              <a:rPr lang="en-GB" sz="1600" dirty="0">
                <a:solidFill>
                  <a:schemeClr val="tx1"/>
                </a:solidFill>
                <a:latin typeface="Arial"/>
                <a:ea typeface="Calibri"/>
                <a:cs typeface="Arial"/>
              </a:rPr>
              <a:t> </a:t>
            </a:r>
            <a:r>
              <a:rPr lang="en-GB" sz="1600" i="1" dirty="0">
                <a:solidFill>
                  <a:schemeClr val="tx1"/>
                </a:solidFill>
                <a:latin typeface="Arial"/>
                <a:ea typeface="Calibri"/>
                <a:cs typeface="Arial"/>
              </a:rPr>
              <a:t>et al., </a:t>
            </a:r>
            <a:r>
              <a:rPr lang="en-GB" sz="1600" dirty="0">
                <a:solidFill>
                  <a:schemeClr val="tx1"/>
                </a:solidFill>
                <a:latin typeface="Arial"/>
                <a:ea typeface="Calibri"/>
                <a:cs typeface="Arial"/>
              </a:rPr>
              <a:t>2022).</a:t>
            </a:r>
            <a:endParaRPr lang="en-US" sz="1600" dirty="0">
              <a:solidFill>
                <a:schemeClr val="tx1"/>
              </a:solidFill>
              <a:latin typeface="Arial"/>
              <a:ea typeface="Calibri"/>
              <a:cs typeface="Arial"/>
            </a:endParaRPr>
          </a:p>
          <a:p>
            <a:endParaRPr lang="en-GB" sz="1600" dirty="0">
              <a:solidFill>
                <a:schemeClr val="tx1"/>
              </a:solidFill>
              <a:latin typeface="Arial"/>
              <a:cs typeface="Segoe UI"/>
            </a:endParaRPr>
          </a:p>
        </p:txBody>
      </p:sp>
    </p:spTree>
    <p:extLst>
      <p:ext uri="{BB962C8B-B14F-4D97-AF65-F5344CB8AC3E}">
        <p14:creationId xmlns:p14="http://schemas.microsoft.com/office/powerpoint/2010/main" val="202407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3DF79-CBA7-2099-1FC9-F47CDE4A4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4561E6-4CD7-5991-4786-68863535FC32}"/>
              </a:ext>
            </a:extLst>
          </p:cNvPr>
          <p:cNvSpPr>
            <a:spLocks noGrp="1"/>
          </p:cNvSpPr>
          <p:nvPr>
            <p:ph type="title"/>
          </p:nvPr>
        </p:nvSpPr>
        <p:spPr>
          <a:xfrm>
            <a:off x="87079" y="24767"/>
            <a:ext cx="10368066" cy="962615"/>
          </a:xfrm>
        </p:spPr>
        <p:txBody>
          <a:bodyPr anchor="b">
            <a:normAutofit/>
          </a:bodyPr>
          <a:lstStyle/>
          <a:p>
            <a:r>
              <a:rPr lang="en-GB" sz="3600" dirty="0">
                <a:latin typeface="Arial"/>
                <a:cs typeface="Arial"/>
              </a:rPr>
              <a:t>Cause-and-Effect model appl</a:t>
            </a:r>
            <a:r>
              <a:rPr lang="en-GB" sz="3600">
                <a:latin typeface="Arial"/>
                <a:cs typeface="Arial"/>
              </a:rPr>
              <a:t>ied to Basil's Bakery</a:t>
            </a:r>
            <a:endParaRPr lang="en-GB" sz="3600">
              <a:latin typeface="Arial"/>
              <a:ea typeface="Calibri Light"/>
              <a:cs typeface="Arial"/>
            </a:endParaRPr>
          </a:p>
        </p:txBody>
      </p:sp>
      <p:pic>
        <p:nvPicPr>
          <p:cNvPr id="46" name="Picture 45" descr="A blue and black arrow&#10;&#10;AI-generated content may be incorrect.">
            <a:extLst>
              <a:ext uri="{FF2B5EF4-FFF2-40B4-BE49-F238E27FC236}">
                <a16:creationId xmlns:a16="http://schemas.microsoft.com/office/drawing/2014/main" id="{CB6335C9-44B3-8D9D-A0FD-328A7C6D12F1}"/>
              </a:ext>
            </a:extLst>
          </p:cNvPr>
          <p:cNvPicPr>
            <a:picLocks noChangeAspect="1"/>
          </p:cNvPicPr>
          <p:nvPr/>
        </p:nvPicPr>
        <p:blipFill>
          <a:blip r:embed="rId2"/>
          <a:stretch>
            <a:fillRect/>
          </a:stretch>
        </p:blipFill>
        <p:spPr>
          <a:xfrm>
            <a:off x="9890079" y="2501480"/>
            <a:ext cx="2299723" cy="2101230"/>
          </a:xfrm>
          <a:prstGeom prst="rect">
            <a:avLst/>
          </a:prstGeom>
        </p:spPr>
      </p:pic>
      <p:sp>
        <p:nvSpPr>
          <p:cNvPr id="47" name="TextBox 46">
            <a:extLst>
              <a:ext uri="{FF2B5EF4-FFF2-40B4-BE49-F238E27FC236}">
                <a16:creationId xmlns:a16="http://schemas.microsoft.com/office/drawing/2014/main" id="{A8D5CBD7-65FD-14B5-4996-8371AE7B156B}"/>
              </a:ext>
            </a:extLst>
          </p:cNvPr>
          <p:cNvSpPr txBox="1"/>
          <p:nvPr/>
        </p:nvSpPr>
        <p:spPr>
          <a:xfrm>
            <a:off x="9864643" y="2937971"/>
            <a:ext cx="186905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b="1" kern="1200">
                <a:latin typeface="Arial"/>
                <a:ea typeface="Times New Roman"/>
                <a:cs typeface="Arial"/>
              </a:rPr>
              <a:t>Sales Stagnation in </a:t>
            </a:r>
          </a:p>
          <a:p>
            <a:pPr marL="0" algn="ctr" rtl="0"/>
            <a:r>
              <a:rPr lang="en-US" b="1" kern="1200">
                <a:latin typeface="Arial"/>
                <a:ea typeface="Times New Roman"/>
                <a:cs typeface="Arial"/>
              </a:rPr>
              <a:t>Basil’s Bakery</a:t>
            </a:r>
          </a:p>
        </p:txBody>
      </p:sp>
      <p:cxnSp>
        <p:nvCxnSpPr>
          <p:cNvPr id="49" name="Straight Arrow Connector 48">
            <a:extLst>
              <a:ext uri="{FF2B5EF4-FFF2-40B4-BE49-F238E27FC236}">
                <a16:creationId xmlns:a16="http://schemas.microsoft.com/office/drawing/2014/main" id="{256C010B-1A57-41CA-A537-D8517650BE20}"/>
              </a:ext>
            </a:extLst>
          </p:cNvPr>
          <p:cNvCxnSpPr/>
          <p:nvPr/>
        </p:nvCxnSpPr>
        <p:spPr>
          <a:xfrm flipV="1">
            <a:off x="2030201" y="3551444"/>
            <a:ext cx="7839317" cy="32946"/>
          </a:xfrm>
          <a:prstGeom prst="straightConnector1">
            <a:avLst/>
          </a:prstGeom>
          <a:ln w="57150"/>
          <a:effectLst>
            <a:outerShdw blurRad="635000" dist="38100" dir="2700000">
              <a:srgbClr val="000000">
                <a:alpha val="50000"/>
              </a:srgbClr>
            </a:outerShdw>
          </a:effectLst>
        </p:spPr>
        <p:style>
          <a:lnRef idx="2">
            <a:schemeClr val="accent1"/>
          </a:lnRef>
          <a:fillRef idx="0">
            <a:schemeClr val="accent1"/>
          </a:fillRef>
          <a:effectRef idx="1">
            <a:schemeClr val="accent1"/>
          </a:effectRef>
          <a:fontRef idx="minor">
            <a:schemeClr val="tx1"/>
          </a:fontRef>
        </p:style>
      </p:cxnSp>
      <p:pic>
        <p:nvPicPr>
          <p:cNvPr id="56" name="Picture 55" descr="A blue arrow pointing right&#10;&#10;AI-generated content may be incorrect.">
            <a:extLst>
              <a:ext uri="{FF2B5EF4-FFF2-40B4-BE49-F238E27FC236}">
                <a16:creationId xmlns:a16="http://schemas.microsoft.com/office/drawing/2014/main" id="{6485AC77-67DD-02E0-2489-AABE0F090475}"/>
              </a:ext>
            </a:extLst>
          </p:cNvPr>
          <p:cNvPicPr>
            <a:picLocks noChangeAspect="1"/>
          </p:cNvPicPr>
          <p:nvPr/>
        </p:nvPicPr>
        <p:blipFill>
          <a:blip r:embed="rId3"/>
          <a:stretch>
            <a:fillRect/>
          </a:stretch>
        </p:blipFill>
        <p:spPr>
          <a:xfrm>
            <a:off x="129197" y="2676166"/>
            <a:ext cx="2050570" cy="1771649"/>
          </a:xfrm>
          <a:prstGeom prst="rect">
            <a:avLst/>
          </a:prstGeom>
        </p:spPr>
      </p:pic>
      <p:pic>
        <p:nvPicPr>
          <p:cNvPr id="57" name="Picture 56" descr="A blue screen with black border&#10;&#10;AI-generated content may be incorrect.">
            <a:extLst>
              <a:ext uri="{FF2B5EF4-FFF2-40B4-BE49-F238E27FC236}">
                <a16:creationId xmlns:a16="http://schemas.microsoft.com/office/drawing/2014/main" id="{3617C5A5-12AC-A21E-8F54-3F41D78E5B79}"/>
              </a:ext>
            </a:extLst>
          </p:cNvPr>
          <p:cNvPicPr>
            <a:picLocks noChangeAspect="1"/>
          </p:cNvPicPr>
          <p:nvPr/>
        </p:nvPicPr>
        <p:blipFill>
          <a:blip r:embed="rId4"/>
          <a:stretch>
            <a:fillRect/>
          </a:stretch>
        </p:blipFill>
        <p:spPr>
          <a:xfrm>
            <a:off x="4720826" y="5542664"/>
            <a:ext cx="1735299" cy="671886"/>
          </a:xfrm>
          <a:prstGeom prst="rect">
            <a:avLst/>
          </a:prstGeom>
        </p:spPr>
      </p:pic>
      <p:pic>
        <p:nvPicPr>
          <p:cNvPr id="58" name="Picture 57" descr="A blue screen with black border&#10;&#10;AI-generated content may be incorrect.">
            <a:extLst>
              <a:ext uri="{FF2B5EF4-FFF2-40B4-BE49-F238E27FC236}">
                <a16:creationId xmlns:a16="http://schemas.microsoft.com/office/drawing/2014/main" id="{0F8E90D8-67B6-E325-5F0A-E60E44BE043D}"/>
              </a:ext>
            </a:extLst>
          </p:cNvPr>
          <p:cNvPicPr>
            <a:picLocks noChangeAspect="1"/>
          </p:cNvPicPr>
          <p:nvPr/>
        </p:nvPicPr>
        <p:blipFill>
          <a:blip r:embed="rId4"/>
          <a:stretch>
            <a:fillRect/>
          </a:stretch>
        </p:blipFill>
        <p:spPr>
          <a:xfrm>
            <a:off x="2035761" y="5681959"/>
            <a:ext cx="1244885" cy="555209"/>
          </a:xfrm>
          <a:prstGeom prst="rect">
            <a:avLst/>
          </a:prstGeom>
        </p:spPr>
      </p:pic>
      <p:pic>
        <p:nvPicPr>
          <p:cNvPr id="59" name="Picture 58" descr="A blue screen with black border&#10;&#10;AI-generated content may be incorrect.">
            <a:extLst>
              <a:ext uri="{FF2B5EF4-FFF2-40B4-BE49-F238E27FC236}">
                <a16:creationId xmlns:a16="http://schemas.microsoft.com/office/drawing/2014/main" id="{D5DB5D1B-D21C-899A-198F-EBD70EF8FC94}"/>
              </a:ext>
            </a:extLst>
          </p:cNvPr>
          <p:cNvPicPr>
            <a:picLocks noChangeAspect="1"/>
          </p:cNvPicPr>
          <p:nvPr/>
        </p:nvPicPr>
        <p:blipFill>
          <a:blip r:embed="rId4"/>
          <a:stretch>
            <a:fillRect/>
          </a:stretch>
        </p:blipFill>
        <p:spPr>
          <a:xfrm>
            <a:off x="1824633" y="1189613"/>
            <a:ext cx="1588619" cy="556292"/>
          </a:xfrm>
          <a:prstGeom prst="rect">
            <a:avLst/>
          </a:prstGeom>
        </p:spPr>
      </p:pic>
      <p:pic>
        <p:nvPicPr>
          <p:cNvPr id="60" name="Picture 59" descr="A blue screen with black border&#10;&#10;AI-generated content may be incorrect.">
            <a:extLst>
              <a:ext uri="{FF2B5EF4-FFF2-40B4-BE49-F238E27FC236}">
                <a16:creationId xmlns:a16="http://schemas.microsoft.com/office/drawing/2014/main" id="{E0AAED2E-B2FB-B228-9DEB-5C90D08E8855}"/>
              </a:ext>
            </a:extLst>
          </p:cNvPr>
          <p:cNvPicPr>
            <a:picLocks noChangeAspect="1"/>
          </p:cNvPicPr>
          <p:nvPr/>
        </p:nvPicPr>
        <p:blipFill>
          <a:blip r:embed="rId4"/>
          <a:stretch>
            <a:fillRect/>
          </a:stretch>
        </p:blipFill>
        <p:spPr>
          <a:xfrm>
            <a:off x="7489628" y="1165573"/>
            <a:ext cx="1881444" cy="595192"/>
          </a:xfrm>
          <a:prstGeom prst="rect">
            <a:avLst/>
          </a:prstGeom>
        </p:spPr>
      </p:pic>
      <p:pic>
        <p:nvPicPr>
          <p:cNvPr id="61" name="Picture 60" descr="A blue screen with black border&#10;&#10;AI-generated content may be incorrect.">
            <a:extLst>
              <a:ext uri="{FF2B5EF4-FFF2-40B4-BE49-F238E27FC236}">
                <a16:creationId xmlns:a16="http://schemas.microsoft.com/office/drawing/2014/main" id="{0CDA769B-54E1-AFCD-44D8-1D903BA26907}"/>
              </a:ext>
            </a:extLst>
          </p:cNvPr>
          <p:cNvPicPr>
            <a:picLocks noChangeAspect="1"/>
          </p:cNvPicPr>
          <p:nvPr/>
        </p:nvPicPr>
        <p:blipFill>
          <a:blip r:embed="rId4"/>
          <a:stretch>
            <a:fillRect/>
          </a:stretch>
        </p:blipFill>
        <p:spPr>
          <a:xfrm>
            <a:off x="7996301" y="5540455"/>
            <a:ext cx="1390037" cy="558620"/>
          </a:xfrm>
          <a:prstGeom prst="rect">
            <a:avLst/>
          </a:prstGeom>
        </p:spPr>
      </p:pic>
      <p:sp>
        <p:nvSpPr>
          <p:cNvPr id="326" name="TextBox 325">
            <a:extLst>
              <a:ext uri="{FF2B5EF4-FFF2-40B4-BE49-F238E27FC236}">
                <a16:creationId xmlns:a16="http://schemas.microsoft.com/office/drawing/2014/main" id="{F57C008C-893D-7D8C-FA7F-BD64145C5F4A}"/>
              </a:ext>
            </a:extLst>
          </p:cNvPr>
          <p:cNvSpPr txBox="1"/>
          <p:nvPr/>
        </p:nvSpPr>
        <p:spPr>
          <a:xfrm>
            <a:off x="2029412" y="5724886"/>
            <a:ext cx="12269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Methods</a:t>
            </a:r>
          </a:p>
        </p:txBody>
      </p:sp>
      <p:sp>
        <p:nvSpPr>
          <p:cNvPr id="327" name="TextBox 326">
            <a:extLst>
              <a:ext uri="{FF2B5EF4-FFF2-40B4-BE49-F238E27FC236}">
                <a16:creationId xmlns:a16="http://schemas.microsoft.com/office/drawing/2014/main" id="{BED6BE63-B40F-1A12-D0C3-93646470AA5F}"/>
              </a:ext>
            </a:extLst>
          </p:cNvPr>
          <p:cNvSpPr txBox="1"/>
          <p:nvPr/>
        </p:nvSpPr>
        <p:spPr>
          <a:xfrm>
            <a:off x="8133708" y="5596259"/>
            <a:ext cx="1246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Supply</a:t>
            </a:r>
          </a:p>
        </p:txBody>
      </p:sp>
      <p:sp>
        <p:nvSpPr>
          <p:cNvPr id="328" name="TextBox 327">
            <a:extLst>
              <a:ext uri="{FF2B5EF4-FFF2-40B4-BE49-F238E27FC236}">
                <a16:creationId xmlns:a16="http://schemas.microsoft.com/office/drawing/2014/main" id="{25238EE3-1A84-73C8-934B-68328F483C8A}"/>
              </a:ext>
            </a:extLst>
          </p:cNvPr>
          <p:cNvSpPr txBox="1"/>
          <p:nvPr/>
        </p:nvSpPr>
        <p:spPr>
          <a:xfrm>
            <a:off x="7635371" y="1291733"/>
            <a:ext cx="17778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Environment</a:t>
            </a:r>
          </a:p>
        </p:txBody>
      </p:sp>
      <p:sp>
        <p:nvSpPr>
          <p:cNvPr id="329" name="TextBox 328">
            <a:extLst>
              <a:ext uri="{FF2B5EF4-FFF2-40B4-BE49-F238E27FC236}">
                <a16:creationId xmlns:a16="http://schemas.microsoft.com/office/drawing/2014/main" id="{85E10AE2-47AB-D71E-2569-DE72335AF285}"/>
              </a:ext>
            </a:extLst>
          </p:cNvPr>
          <p:cNvSpPr txBox="1"/>
          <p:nvPr/>
        </p:nvSpPr>
        <p:spPr>
          <a:xfrm>
            <a:off x="1970691" y="1280482"/>
            <a:ext cx="12931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People</a:t>
            </a:r>
          </a:p>
        </p:txBody>
      </p:sp>
      <p:sp>
        <p:nvSpPr>
          <p:cNvPr id="330" name="TextBox 329">
            <a:extLst>
              <a:ext uri="{FF2B5EF4-FFF2-40B4-BE49-F238E27FC236}">
                <a16:creationId xmlns:a16="http://schemas.microsoft.com/office/drawing/2014/main" id="{6C6B1212-18F0-0025-C092-5DFFA15D7B8A}"/>
              </a:ext>
            </a:extLst>
          </p:cNvPr>
          <p:cNvSpPr txBox="1"/>
          <p:nvPr/>
        </p:nvSpPr>
        <p:spPr>
          <a:xfrm>
            <a:off x="4845134" y="5545484"/>
            <a:ext cx="150044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Technology/Machinery</a:t>
            </a:r>
            <a:r>
              <a:rPr lang="en-GB" b="1" dirty="0">
                <a:latin typeface="Arial"/>
                <a:cs typeface="Arial"/>
              </a:rPr>
              <a:t>​</a:t>
            </a:r>
          </a:p>
        </p:txBody>
      </p:sp>
      <p:sp>
        <p:nvSpPr>
          <p:cNvPr id="4" name="TextBox 3">
            <a:extLst>
              <a:ext uri="{FF2B5EF4-FFF2-40B4-BE49-F238E27FC236}">
                <a16:creationId xmlns:a16="http://schemas.microsoft.com/office/drawing/2014/main" id="{3CEF1179-5A69-7A2A-A873-606FF8DFF86B}"/>
              </a:ext>
            </a:extLst>
          </p:cNvPr>
          <p:cNvSpPr txBox="1"/>
          <p:nvPr/>
        </p:nvSpPr>
        <p:spPr>
          <a:xfrm>
            <a:off x="1964195" y="1921635"/>
            <a:ext cx="1083540"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latin typeface="Arial"/>
                <a:cs typeface="Arial"/>
              </a:rPr>
              <a:t>Customers R</a:t>
            </a:r>
            <a:r>
              <a:rPr lang="en-GB" sz="1100" b="1" dirty="0">
                <a:latin typeface="Arial"/>
                <a:cs typeface="Arial"/>
              </a:rPr>
              <a:t>emote Working​</a:t>
            </a:r>
          </a:p>
        </p:txBody>
      </p:sp>
      <p:sp>
        <p:nvSpPr>
          <p:cNvPr id="5" name="TextBox 4">
            <a:extLst>
              <a:ext uri="{FF2B5EF4-FFF2-40B4-BE49-F238E27FC236}">
                <a16:creationId xmlns:a16="http://schemas.microsoft.com/office/drawing/2014/main" id="{1FDB6BC4-433F-8FD4-2797-9C722EA0EB59}"/>
              </a:ext>
            </a:extLst>
          </p:cNvPr>
          <p:cNvSpPr txBox="1"/>
          <p:nvPr/>
        </p:nvSpPr>
        <p:spPr>
          <a:xfrm>
            <a:off x="2743464" y="2832178"/>
            <a:ext cx="1039311" cy="76944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dirty="0">
                <a:latin typeface="Arial"/>
                <a:cs typeface="Arial"/>
              </a:rPr>
              <a:t>Changes in customers buying habits</a:t>
            </a:r>
          </a:p>
        </p:txBody>
      </p:sp>
      <p:cxnSp>
        <p:nvCxnSpPr>
          <p:cNvPr id="9" name="Straight Arrow Connector 8">
            <a:extLst>
              <a:ext uri="{FF2B5EF4-FFF2-40B4-BE49-F238E27FC236}">
                <a16:creationId xmlns:a16="http://schemas.microsoft.com/office/drawing/2014/main" id="{1F4C0FCA-C2A6-ECE5-33F2-624A10CAFD08}"/>
              </a:ext>
            </a:extLst>
          </p:cNvPr>
          <p:cNvCxnSpPr>
            <a:cxnSpLocks/>
          </p:cNvCxnSpPr>
          <p:nvPr/>
        </p:nvCxnSpPr>
        <p:spPr>
          <a:xfrm flipV="1">
            <a:off x="3732218" y="3028602"/>
            <a:ext cx="533792" cy="6375"/>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372913D2-C9E9-999A-D31C-5F7D433E5C86}"/>
              </a:ext>
            </a:extLst>
          </p:cNvPr>
          <p:cNvCxnSpPr>
            <a:cxnSpLocks/>
          </p:cNvCxnSpPr>
          <p:nvPr/>
        </p:nvCxnSpPr>
        <p:spPr>
          <a:xfrm flipV="1">
            <a:off x="3627913" y="4022095"/>
            <a:ext cx="509487" cy="7604"/>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F1B0DD6C-CF42-1FBC-9B80-85F9EF96EA6E}"/>
              </a:ext>
            </a:extLst>
          </p:cNvPr>
          <p:cNvCxnSpPr>
            <a:cxnSpLocks/>
          </p:cNvCxnSpPr>
          <p:nvPr/>
        </p:nvCxnSpPr>
        <p:spPr>
          <a:xfrm flipV="1">
            <a:off x="3015472" y="5122367"/>
            <a:ext cx="467679" cy="7602"/>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7585113B-A5CA-6721-4832-DD4B79EBD505}"/>
              </a:ext>
            </a:extLst>
          </p:cNvPr>
          <p:cNvCxnSpPr>
            <a:cxnSpLocks/>
          </p:cNvCxnSpPr>
          <p:nvPr/>
        </p:nvCxnSpPr>
        <p:spPr>
          <a:xfrm flipV="1">
            <a:off x="9007171" y="2981403"/>
            <a:ext cx="530112" cy="746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E9C33597-C4F7-D8C2-8C3E-B222B03E3C1B}"/>
              </a:ext>
            </a:extLst>
          </p:cNvPr>
          <p:cNvCxnSpPr>
            <a:cxnSpLocks/>
          </p:cNvCxnSpPr>
          <p:nvPr/>
        </p:nvCxnSpPr>
        <p:spPr>
          <a:xfrm flipV="1">
            <a:off x="8254556" y="2151286"/>
            <a:ext cx="442452" cy="5845"/>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899B60F8-9FF8-F2D5-828A-418AC8AFB3A2}"/>
              </a:ext>
            </a:extLst>
          </p:cNvPr>
          <p:cNvCxnSpPr>
            <a:cxnSpLocks/>
          </p:cNvCxnSpPr>
          <p:nvPr/>
        </p:nvCxnSpPr>
        <p:spPr>
          <a:xfrm flipV="1">
            <a:off x="6205365" y="3793159"/>
            <a:ext cx="546432" cy="645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F319AEC9-6E82-51E4-6B22-3126B406232D}"/>
              </a:ext>
            </a:extLst>
          </p:cNvPr>
          <p:cNvCxnSpPr>
            <a:cxnSpLocks/>
          </p:cNvCxnSpPr>
          <p:nvPr/>
        </p:nvCxnSpPr>
        <p:spPr>
          <a:xfrm flipV="1">
            <a:off x="9004804" y="3982510"/>
            <a:ext cx="609183" cy="4008"/>
          </a:xfrm>
          <a:prstGeom prst="straightConnector1">
            <a:avLst/>
          </a:prstGeom>
          <a:ln w="28575">
            <a:solidFill>
              <a:srgbClr val="4472C4"/>
            </a:solidFill>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88BB69EB-989B-BE33-E834-E51F7D8FEA97}"/>
              </a:ext>
            </a:extLst>
          </p:cNvPr>
          <p:cNvCxnSpPr>
            <a:cxnSpLocks/>
          </p:cNvCxnSpPr>
          <p:nvPr/>
        </p:nvCxnSpPr>
        <p:spPr>
          <a:xfrm flipV="1">
            <a:off x="8754076" y="4598996"/>
            <a:ext cx="559378" cy="297"/>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A1792822-F2CF-0639-0CB9-5409CF68FC7C}"/>
              </a:ext>
            </a:extLst>
          </p:cNvPr>
          <p:cNvSpPr txBox="1"/>
          <p:nvPr/>
        </p:nvSpPr>
        <p:spPr>
          <a:xfrm>
            <a:off x="2026682" y="4218878"/>
            <a:ext cx="1047091" cy="499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TextBox 20">
            <a:extLst>
              <a:ext uri="{FF2B5EF4-FFF2-40B4-BE49-F238E27FC236}">
                <a16:creationId xmlns:a16="http://schemas.microsoft.com/office/drawing/2014/main" id="{F6BB8776-2B16-D7FF-FFC6-D580EC4DD768}"/>
              </a:ext>
            </a:extLst>
          </p:cNvPr>
          <p:cNvSpPr txBox="1"/>
          <p:nvPr/>
        </p:nvSpPr>
        <p:spPr>
          <a:xfrm>
            <a:off x="4892464" y="4742415"/>
            <a:ext cx="947513"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No delivery service</a:t>
            </a:r>
          </a:p>
        </p:txBody>
      </p:sp>
      <p:sp>
        <p:nvSpPr>
          <p:cNvPr id="22" name="TextBox 21">
            <a:extLst>
              <a:ext uri="{FF2B5EF4-FFF2-40B4-BE49-F238E27FC236}">
                <a16:creationId xmlns:a16="http://schemas.microsoft.com/office/drawing/2014/main" id="{016F8848-7D4E-D974-3486-F5FED33F1CB6}"/>
              </a:ext>
            </a:extLst>
          </p:cNvPr>
          <p:cNvSpPr txBox="1"/>
          <p:nvPr/>
        </p:nvSpPr>
        <p:spPr>
          <a:xfrm>
            <a:off x="5241368" y="3651943"/>
            <a:ext cx="991541"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No online orders</a:t>
            </a:r>
          </a:p>
        </p:txBody>
      </p:sp>
      <p:sp>
        <p:nvSpPr>
          <p:cNvPr id="23" name="TextBox 22">
            <a:extLst>
              <a:ext uri="{FF2B5EF4-FFF2-40B4-BE49-F238E27FC236}">
                <a16:creationId xmlns:a16="http://schemas.microsoft.com/office/drawing/2014/main" id="{99F5D787-CA66-FB6D-18D7-37DCE85FFA61}"/>
              </a:ext>
            </a:extLst>
          </p:cNvPr>
          <p:cNvSpPr txBox="1"/>
          <p:nvPr/>
        </p:nvSpPr>
        <p:spPr>
          <a:xfrm>
            <a:off x="7334045" y="1887919"/>
            <a:ext cx="92358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Business </a:t>
            </a:r>
            <a:r>
              <a:rPr lang="en-GB" sz="1100" b="1">
                <a:latin typeface="Arial"/>
                <a:cs typeface="Arial"/>
              </a:rPr>
              <a:t>rates​</a:t>
            </a:r>
          </a:p>
        </p:txBody>
      </p:sp>
      <p:sp>
        <p:nvSpPr>
          <p:cNvPr id="24" name="TextBox 23">
            <a:extLst>
              <a:ext uri="{FF2B5EF4-FFF2-40B4-BE49-F238E27FC236}">
                <a16:creationId xmlns:a16="http://schemas.microsoft.com/office/drawing/2014/main" id="{47604D78-912C-64D9-92AE-061B45144E95}"/>
              </a:ext>
            </a:extLst>
          </p:cNvPr>
          <p:cNvSpPr txBox="1"/>
          <p:nvPr/>
        </p:nvSpPr>
        <p:spPr>
          <a:xfrm>
            <a:off x="8147898" y="2895032"/>
            <a:ext cx="89212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Empty units</a:t>
            </a:r>
            <a:endParaRPr lang="en-GB" sz="1100" b="1" dirty="0">
              <a:latin typeface="Arial"/>
              <a:cs typeface="Arial"/>
            </a:endParaRPr>
          </a:p>
        </p:txBody>
      </p:sp>
      <p:sp>
        <p:nvSpPr>
          <p:cNvPr id="26" name="TextBox 25">
            <a:extLst>
              <a:ext uri="{FF2B5EF4-FFF2-40B4-BE49-F238E27FC236}">
                <a16:creationId xmlns:a16="http://schemas.microsoft.com/office/drawing/2014/main" id="{6F2586AA-C790-9D82-8FD5-08FE9FFB1C8E}"/>
              </a:ext>
            </a:extLst>
          </p:cNvPr>
          <p:cNvSpPr txBox="1"/>
          <p:nvPr/>
        </p:nvSpPr>
        <p:spPr>
          <a:xfrm>
            <a:off x="8125012" y="3692446"/>
            <a:ext cx="895685"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Increased prices</a:t>
            </a:r>
            <a:endParaRPr lang="en-US"/>
          </a:p>
        </p:txBody>
      </p:sp>
      <p:sp>
        <p:nvSpPr>
          <p:cNvPr id="27" name="TextBox 26">
            <a:extLst>
              <a:ext uri="{FF2B5EF4-FFF2-40B4-BE49-F238E27FC236}">
                <a16:creationId xmlns:a16="http://schemas.microsoft.com/office/drawing/2014/main" id="{E07E0599-3A24-AC71-7D6C-F5F509C18A2C}"/>
              </a:ext>
            </a:extLst>
          </p:cNvPr>
          <p:cNvSpPr txBox="1"/>
          <p:nvPr/>
        </p:nvSpPr>
        <p:spPr>
          <a:xfrm>
            <a:off x="1703526" y="4961193"/>
            <a:ext cx="1286031"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Basil managing operations  alone</a:t>
            </a:r>
          </a:p>
        </p:txBody>
      </p:sp>
      <p:sp>
        <p:nvSpPr>
          <p:cNvPr id="28" name="TextBox 27">
            <a:extLst>
              <a:ext uri="{FF2B5EF4-FFF2-40B4-BE49-F238E27FC236}">
                <a16:creationId xmlns:a16="http://schemas.microsoft.com/office/drawing/2014/main" id="{9937AFF7-8F2D-9C78-1E6D-59AD9F78ECCA}"/>
              </a:ext>
            </a:extLst>
          </p:cNvPr>
          <p:cNvSpPr txBox="1"/>
          <p:nvPr/>
        </p:nvSpPr>
        <p:spPr>
          <a:xfrm>
            <a:off x="2743812" y="3683620"/>
            <a:ext cx="887799" cy="762451"/>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Limited </a:t>
            </a:r>
            <a:r>
              <a:rPr lang="en-GB" sz="1100" b="1">
                <a:latin typeface="Arial"/>
                <a:cs typeface="Arial"/>
              </a:rPr>
              <a:t>Facilities for services</a:t>
            </a:r>
          </a:p>
        </p:txBody>
      </p:sp>
      <p:cxnSp>
        <p:nvCxnSpPr>
          <p:cNvPr id="3" name="Straight Arrow Connector 2">
            <a:extLst>
              <a:ext uri="{FF2B5EF4-FFF2-40B4-BE49-F238E27FC236}">
                <a16:creationId xmlns:a16="http://schemas.microsoft.com/office/drawing/2014/main" id="{BC3E487D-8947-3F4A-2CF5-8F3E00F206EE}"/>
              </a:ext>
            </a:extLst>
          </p:cNvPr>
          <p:cNvCxnSpPr>
            <a:cxnSpLocks/>
          </p:cNvCxnSpPr>
          <p:nvPr/>
        </p:nvCxnSpPr>
        <p:spPr>
          <a:xfrm flipV="1">
            <a:off x="8961384" y="3573245"/>
            <a:ext cx="809419" cy="1915362"/>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6FBD7A4B-0DDB-5603-B898-02ED6252E0ED}"/>
              </a:ext>
            </a:extLst>
          </p:cNvPr>
          <p:cNvCxnSpPr>
            <a:cxnSpLocks/>
          </p:cNvCxnSpPr>
          <p:nvPr/>
        </p:nvCxnSpPr>
        <p:spPr>
          <a:xfrm>
            <a:off x="8463956" y="1731999"/>
            <a:ext cx="1438371" cy="1813575"/>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67FB95A2-3A2F-F31F-5D5D-69F43FD582A4}"/>
              </a:ext>
            </a:extLst>
          </p:cNvPr>
          <p:cNvCxnSpPr>
            <a:cxnSpLocks/>
          </p:cNvCxnSpPr>
          <p:nvPr/>
        </p:nvCxnSpPr>
        <p:spPr>
          <a:xfrm flipV="1">
            <a:off x="5903874" y="3574545"/>
            <a:ext cx="927195" cy="1920380"/>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F43B8B8B-AA0B-281E-8C87-535E4652A0D2}"/>
              </a:ext>
            </a:extLst>
          </p:cNvPr>
          <p:cNvCxnSpPr>
            <a:cxnSpLocks/>
          </p:cNvCxnSpPr>
          <p:nvPr/>
        </p:nvCxnSpPr>
        <p:spPr>
          <a:xfrm>
            <a:off x="5816559" y="4802078"/>
            <a:ext cx="420994" cy="17557"/>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F5BEFAA4-0E4B-B8DB-0D09-6AEA5B2341A2}"/>
              </a:ext>
            </a:extLst>
          </p:cNvPr>
          <p:cNvCxnSpPr>
            <a:cxnSpLocks/>
          </p:cNvCxnSpPr>
          <p:nvPr/>
        </p:nvCxnSpPr>
        <p:spPr>
          <a:xfrm flipV="1">
            <a:off x="1457695" y="2129405"/>
            <a:ext cx="502466" cy="137"/>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BAE23A64-6B3E-F7BB-79E3-CFABF38A5709}"/>
              </a:ext>
            </a:extLst>
          </p:cNvPr>
          <p:cNvCxnSpPr>
            <a:cxnSpLocks/>
          </p:cNvCxnSpPr>
          <p:nvPr/>
        </p:nvCxnSpPr>
        <p:spPr>
          <a:xfrm flipV="1">
            <a:off x="3021777" y="3600137"/>
            <a:ext cx="1378390" cy="2110036"/>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30" name="Straight Arrow Connector 29">
            <a:extLst>
              <a:ext uri="{FF2B5EF4-FFF2-40B4-BE49-F238E27FC236}">
                <a16:creationId xmlns:a16="http://schemas.microsoft.com/office/drawing/2014/main" id="{3FA3B40F-5E4A-D900-8B09-2D0BFB69BD3F}"/>
              </a:ext>
            </a:extLst>
          </p:cNvPr>
          <p:cNvCxnSpPr>
            <a:cxnSpLocks/>
          </p:cNvCxnSpPr>
          <p:nvPr/>
        </p:nvCxnSpPr>
        <p:spPr>
          <a:xfrm flipH="1" flipV="1">
            <a:off x="3188671" y="1756458"/>
            <a:ext cx="1618288" cy="1767273"/>
          </a:xfrm>
          <a:prstGeom prst="straightConnector1">
            <a:avLst/>
          </a:prstGeom>
          <a:ln w="57150"/>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2CD54D4A-267A-152C-65B2-1BF9E64C7B90}"/>
              </a:ext>
            </a:extLst>
          </p:cNvPr>
          <p:cNvCxnSpPr>
            <a:cxnSpLocks/>
          </p:cNvCxnSpPr>
          <p:nvPr/>
        </p:nvCxnSpPr>
        <p:spPr>
          <a:xfrm flipH="1" flipV="1">
            <a:off x="5866341" y="1740003"/>
            <a:ext cx="1641784" cy="1768444"/>
          </a:xfrm>
          <a:prstGeom prst="straightConnector1">
            <a:avLst/>
          </a:prstGeom>
          <a:ln w="57150"/>
        </p:spPr>
        <p:style>
          <a:lnRef idx="2">
            <a:schemeClr val="accent1"/>
          </a:lnRef>
          <a:fillRef idx="0">
            <a:schemeClr val="accent1"/>
          </a:fillRef>
          <a:effectRef idx="1">
            <a:schemeClr val="accent1"/>
          </a:effectRef>
          <a:fontRef idx="minor">
            <a:schemeClr val="tx1"/>
          </a:fontRef>
        </p:style>
      </p:cxnSp>
      <p:pic>
        <p:nvPicPr>
          <p:cNvPr id="15" name="Picture 14" descr="A blue screen with black border&#10;&#10;AI-generated content may be incorrect.">
            <a:extLst>
              <a:ext uri="{FF2B5EF4-FFF2-40B4-BE49-F238E27FC236}">
                <a16:creationId xmlns:a16="http://schemas.microsoft.com/office/drawing/2014/main" id="{3E81CEBE-FD51-E0CD-88E8-5A474C25FA28}"/>
              </a:ext>
            </a:extLst>
          </p:cNvPr>
          <p:cNvPicPr>
            <a:picLocks noChangeAspect="1"/>
          </p:cNvPicPr>
          <p:nvPr/>
        </p:nvPicPr>
        <p:blipFill>
          <a:blip r:embed="rId4"/>
          <a:stretch>
            <a:fillRect/>
          </a:stretch>
        </p:blipFill>
        <p:spPr>
          <a:xfrm>
            <a:off x="4435488" y="1177280"/>
            <a:ext cx="1824515" cy="574914"/>
          </a:xfrm>
          <a:prstGeom prst="rect">
            <a:avLst/>
          </a:prstGeom>
        </p:spPr>
      </p:pic>
      <p:sp>
        <p:nvSpPr>
          <p:cNvPr id="31" name="TextBox 30">
            <a:extLst>
              <a:ext uri="{FF2B5EF4-FFF2-40B4-BE49-F238E27FC236}">
                <a16:creationId xmlns:a16="http://schemas.microsoft.com/office/drawing/2014/main" id="{1E9DDB64-4331-8CE3-D291-47DFFB3CB4F4}"/>
              </a:ext>
            </a:extLst>
          </p:cNvPr>
          <p:cNvSpPr txBox="1"/>
          <p:nvPr/>
        </p:nvSpPr>
        <p:spPr>
          <a:xfrm>
            <a:off x="4448399" y="1177797"/>
            <a:ext cx="19950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Measurements​</a:t>
            </a:r>
          </a:p>
        </p:txBody>
      </p:sp>
      <p:cxnSp>
        <p:nvCxnSpPr>
          <p:cNvPr id="32" name="Straight Arrow Connector 31">
            <a:extLst>
              <a:ext uri="{FF2B5EF4-FFF2-40B4-BE49-F238E27FC236}">
                <a16:creationId xmlns:a16="http://schemas.microsoft.com/office/drawing/2014/main" id="{8F802479-BA5D-3FCC-21C4-F71975CC9720}"/>
              </a:ext>
            </a:extLst>
          </p:cNvPr>
          <p:cNvCxnSpPr>
            <a:cxnSpLocks/>
          </p:cNvCxnSpPr>
          <p:nvPr/>
        </p:nvCxnSpPr>
        <p:spPr>
          <a:xfrm flipV="1">
            <a:off x="5834786" y="2120961"/>
            <a:ext cx="393688" cy="14594"/>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A63B72B8-727A-3764-FE2E-F64771782920}"/>
              </a:ext>
            </a:extLst>
          </p:cNvPr>
          <p:cNvCxnSpPr>
            <a:cxnSpLocks/>
          </p:cNvCxnSpPr>
          <p:nvPr/>
        </p:nvCxnSpPr>
        <p:spPr>
          <a:xfrm flipV="1">
            <a:off x="6693337" y="3184120"/>
            <a:ext cx="509487" cy="7604"/>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5" name="TextBox 34">
            <a:extLst>
              <a:ext uri="{FF2B5EF4-FFF2-40B4-BE49-F238E27FC236}">
                <a16:creationId xmlns:a16="http://schemas.microsoft.com/office/drawing/2014/main" id="{B934AD0E-76F1-D82D-E317-E188664AB8BF}"/>
              </a:ext>
            </a:extLst>
          </p:cNvPr>
          <p:cNvSpPr txBox="1"/>
          <p:nvPr/>
        </p:nvSpPr>
        <p:spPr>
          <a:xfrm>
            <a:off x="5518347" y="2893226"/>
            <a:ext cx="1214810"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Sales remain 25% ​less than 2019</a:t>
            </a:r>
          </a:p>
        </p:txBody>
      </p:sp>
      <p:cxnSp>
        <p:nvCxnSpPr>
          <p:cNvPr id="36" name="Straight Arrow Connector 35">
            <a:extLst>
              <a:ext uri="{FF2B5EF4-FFF2-40B4-BE49-F238E27FC236}">
                <a16:creationId xmlns:a16="http://schemas.microsoft.com/office/drawing/2014/main" id="{B82E3BA3-5FF1-1A14-8C06-2263F66CE541}"/>
              </a:ext>
            </a:extLst>
          </p:cNvPr>
          <p:cNvCxnSpPr>
            <a:cxnSpLocks/>
          </p:cNvCxnSpPr>
          <p:nvPr/>
        </p:nvCxnSpPr>
        <p:spPr>
          <a:xfrm>
            <a:off x="5256516" y="3061450"/>
            <a:ext cx="257818" cy="174156"/>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7" name="TextBox 36">
            <a:extLst>
              <a:ext uri="{FF2B5EF4-FFF2-40B4-BE49-F238E27FC236}">
                <a16:creationId xmlns:a16="http://schemas.microsoft.com/office/drawing/2014/main" id="{25573C5D-494B-AAF5-8ADE-BBAEAD1BD413}"/>
              </a:ext>
            </a:extLst>
          </p:cNvPr>
          <p:cNvSpPr txBox="1"/>
          <p:nvPr/>
        </p:nvSpPr>
        <p:spPr>
          <a:xfrm>
            <a:off x="4772440" y="1818834"/>
            <a:ext cx="1072614"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Increased customer </a:t>
            </a:r>
            <a:r>
              <a:rPr lang="en-GB" sz="1100" b="1">
                <a:latin typeface="Arial"/>
                <a:cs typeface="Arial"/>
              </a:rPr>
              <a:t>waiting</a:t>
            </a:r>
            <a:r>
              <a:rPr lang="en-GB" sz="1100" b="1" dirty="0">
                <a:latin typeface="Arial"/>
                <a:cs typeface="Arial"/>
              </a:rPr>
              <a:t> times</a:t>
            </a:r>
            <a:endParaRPr lang="en-US" sz="1100">
              <a:latin typeface="Arial"/>
              <a:ea typeface="Calibri"/>
              <a:cs typeface="Arial"/>
            </a:endParaRPr>
          </a:p>
        </p:txBody>
      </p:sp>
      <p:sp>
        <p:nvSpPr>
          <p:cNvPr id="39" name="TextBox 38">
            <a:extLst>
              <a:ext uri="{FF2B5EF4-FFF2-40B4-BE49-F238E27FC236}">
                <a16:creationId xmlns:a16="http://schemas.microsoft.com/office/drawing/2014/main" id="{BFFF4EBB-FC10-8245-8D93-86BDB3A77838}"/>
              </a:ext>
            </a:extLst>
          </p:cNvPr>
          <p:cNvSpPr txBox="1"/>
          <p:nvPr/>
        </p:nvSpPr>
        <p:spPr>
          <a:xfrm>
            <a:off x="7792495" y="4508889"/>
            <a:ext cx="98163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Supply disruptions</a:t>
            </a:r>
            <a:endParaRPr lang="en-US" sz="1100"/>
          </a:p>
        </p:txBody>
      </p:sp>
      <p:sp>
        <p:nvSpPr>
          <p:cNvPr id="40" name="TextBox 2273">
            <a:extLst>
              <a:ext uri="{FF2B5EF4-FFF2-40B4-BE49-F238E27FC236}">
                <a16:creationId xmlns:a16="http://schemas.microsoft.com/office/drawing/2014/main" id="{AC91B65B-D4C8-36D4-046F-0BAD7E7A710B}"/>
              </a:ext>
            </a:extLst>
          </p:cNvPr>
          <p:cNvSpPr txBox="1"/>
          <p:nvPr/>
        </p:nvSpPr>
        <p:spPr>
          <a:xfrm>
            <a:off x="102082" y="6239775"/>
            <a:ext cx="11987416" cy="43088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a:latin typeface="Arial"/>
                <a:ea typeface="+mn-lt"/>
                <a:cs typeface="Arial"/>
              </a:rPr>
              <a:t>A straightforward visual method for assessing issues, where multiple factors may need to be considered when using fishbone diagrams, often known as cause-</a:t>
            </a:r>
            <a:r>
              <a:rPr lang="en-GB" sz="1100" dirty="0">
                <a:latin typeface="Arial"/>
                <a:ea typeface="+mn-lt"/>
                <a:cs typeface="Arial"/>
              </a:rPr>
              <a:t>effect diagrams. They can be created from the starting point up or constructed from thoughts generated through brainstorming (</a:t>
            </a:r>
            <a:r>
              <a:rPr lang="en-US" sz="1100" dirty="0">
                <a:latin typeface="Arial"/>
                <a:ea typeface="+mn-lt"/>
                <a:cs typeface="Arial"/>
              </a:rPr>
              <a:t>Sproull, 2018).</a:t>
            </a:r>
            <a:endParaRPr lang="en-US" sz="1100" dirty="0" err="1">
              <a:latin typeface="Arial"/>
              <a:cs typeface="Arial"/>
            </a:endParaRPr>
          </a:p>
        </p:txBody>
      </p:sp>
      <p:sp>
        <p:nvSpPr>
          <p:cNvPr id="41" name="TextBox 33">
            <a:extLst>
              <a:ext uri="{FF2B5EF4-FFF2-40B4-BE49-F238E27FC236}">
                <a16:creationId xmlns:a16="http://schemas.microsoft.com/office/drawing/2014/main" id="{6FE86BF2-AF22-19A1-D201-AD23FE5F2756}"/>
              </a:ext>
            </a:extLst>
          </p:cNvPr>
          <p:cNvSpPr txBox="1"/>
          <p:nvPr/>
        </p:nvSpPr>
        <p:spPr>
          <a:xfrm>
            <a:off x="4404886" y="2586252"/>
            <a:ext cx="1028446" cy="430887"/>
          </a:xfrm>
          <a:prstGeom prst="rect">
            <a:avLst/>
          </a:prstGeom>
          <a:noFill/>
          <a:ln w="28575">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a:latin typeface="Arial"/>
                <a:cs typeface="Arial"/>
              </a:rPr>
              <a:t>Fewer daily transactions</a:t>
            </a:r>
          </a:p>
        </p:txBody>
      </p:sp>
      <p:sp>
        <p:nvSpPr>
          <p:cNvPr id="42" name="TextBox 33">
            <a:extLst>
              <a:ext uri="{FF2B5EF4-FFF2-40B4-BE49-F238E27FC236}">
                <a16:creationId xmlns:a16="http://schemas.microsoft.com/office/drawing/2014/main" id="{981E3837-068B-C459-B2B0-942D572E7F08}"/>
              </a:ext>
            </a:extLst>
          </p:cNvPr>
          <p:cNvSpPr txBox="1"/>
          <p:nvPr/>
        </p:nvSpPr>
        <p:spPr>
          <a:xfrm>
            <a:off x="434097" y="1754343"/>
            <a:ext cx="1021455" cy="600164"/>
          </a:xfrm>
          <a:prstGeom prst="rect">
            <a:avLst/>
          </a:prstGeom>
          <a:noFill/>
          <a:ln w="28575">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dirty="0">
                <a:latin typeface="Arial"/>
                <a:cs typeface="Arial"/>
              </a:rPr>
              <a:t>Prefer online </a:t>
            </a:r>
            <a:r>
              <a:rPr lang="en-GB" sz="1100" b="1">
                <a:latin typeface="Arial"/>
                <a:cs typeface="Arial"/>
              </a:rPr>
              <a:t>purchases</a:t>
            </a:r>
            <a:endParaRPr lang="en-GB" sz="1100" b="1" dirty="0">
              <a:latin typeface="Arial"/>
              <a:cs typeface="Arial"/>
            </a:endParaRPr>
          </a:p>
        </p:txBody>
      </p:sp>
      <p:sp>
        <p:nvSpPr>
          <p:cNvPr id="43" name="TextBox 33">
            <a:extLst>
              <a:ext uri="{FF2B5EF4-FFF2-40B4-BE49-F238E27FC236}">
                <a16:creationId xmlns:a16="http://schemas.microsoft.com/office/drawing/2014/main" id="{B86EF1E6-159D-4834-34EA-E016DA9D9CD3}"/>
              </a:ext>
            </a:extLst>
          </p:cNvPr>
          <p:cNvSpPr txBox="1"/>
          <p:nvPr/>
        </p:nvSpPr>
        <p:spPr>
          <a:xfrm>
            <a:off x="1671472" y="4047334"/>
            <a:ext cx="909601" cy="769441"/>
          </a:xfrm>
          <a:prstGeom prst="rect">
            <a:avLst/>
          </a:prstGeom>
          <a:noFill/>
          <a:ln w="28575">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100" b="1">
                <a:latin typeface="Arial"/>
                <a:cs typeface="Arial"/>
              </a:rPr>
              <a:t>Not </a:t>
            </a:r>
            <a:r>
              <a:rPr lang="en-GB" sz="1100" b="1" dirty="0">
                <a:latin typeface="Arial"/>
                <a:cs typeface="Arial"/>
              </a:rPr>
              <a:t>enough </a:t>
            </a:r>
            <a:r>
              <a:rPr lang="en-GB" sz="1100" b="1">
                <a:latin typeface="Arial"/>
                <a:cs typeface="Arial"/>
              </a:rPr>
              <a:t>new equipment​</a:t>
            </a:r>
          </a:p>
        </p:txBody>
      </p:sp>
      <p:cxnSp>
        <p:nvCxnSpPr>
          <p:cNvPr id="44" name="Straight Arrow Connector 43">
            <a:extLst>
              <a:ext uri="{FF2B5EF4-FFF2-40B4-BE49-F238E27FC236}">
                <a16:creationId xmlns:a16="http://schemas.microsoft.com/office/drawing/2014/main" id="{1D5408E7-9D61-513E-70CF-7F578A2EC6BE}"/>
              </a:ext>
            </a:extLst>
          </p:cNvPr>
          <p:cNvCxnSpPr>
            <a:cxnSpLocks/>
          </p:cNvCxnSpPr>
          <p:nvPr/>
        </p:nvCxnSpPr>
        <p:spPr>
          <a:xfrm flipV="1">
            <a:off x="2554101" y="4003833"/>
            <a:ext cx="195039" cy="28577"/>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ED4DDE25-7219-338E-C4B8-48FFA380439A}"/>
              </a:ext>
            </a:extLst>
          </p:cNvPr>
          <p:cNvCxnSpPr>
            <a:cxnSpLocks/>
          </p:cNvCxnSpPr>
          <p:nvPr/>
        </p:nvCxnSpPr>
        <p:spPr>
          <a:xfrm flipV="1">
            <a:off x="1225844" y="5290148"/>
            <a:ext cx="530597" cy="11945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E5B9070A-9067-1F39-674F-C059F955EFC1}"/>
              </a:ext>
            </a:extLst>
          </p:cNvPr>
          <p:cNvCxnSpPr>
            <a:cxnSpLocks/>
          </p:cNvCxnSpPr>
          <p:nvPr/>
        </p:nvCxnSpPr>
        <p:spPr>
          <a:xfrm flipV="1">
            <a:off x="4357735" y="4800787"/>
            <a:ext cx="551569" cy="203346"/>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50" name="Straight Arrow Connector 49">
            <a:extLst>
              <a:ext uri="{FF2B5EF4-FFF2-40B4-BE49-F238E27FC236}">
                <a16:creationId xmlns:a16="http://schemas.microsoft.com/office/drawing/2014/main" id="{92C3C9DE-1873-2F96-BF07-582A9D77C834}"/>
              </a:ext>
            </a:extLst>
          </p:cNvPr>
          <p:cNvCxnSpPr>
            <a:cxnSpLocks/>
          </p:cNvCxnSpPr>
          <p:nvPr/>
        </p:nvCxnSpPr>
        <p:spPr>
          <a:xfrm flipV="1">
            <a:off x="4483570" y="3724204"/>
            <a:ext cx="768285" cy="448020"/>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482A9CBB-FE56-4BB1-02AC-42F0CA1A8318}"/>
              </a:ext>
            </a:extLst>
          </p:cNvPr>
          <p:cNvCxnSpPr>
            <a:cxnSpLocks/>
          </p:cNvCxnSpPr>
          <p:nvPr/>
        </p:nvCxnSpPr>
        <p:spPr>
          <a:xfrm flipV="1">
            <a:off x="7930047" y="4045779"/>
            <a:ext cx="146101" cy="84501"/>
          </a:xfrm>
          <a:prstGeom prst="straightConnector1">
            <a:avLst/>
          </a:prstGeom>
          <a:ln w="28575"/>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2856BD68-3973-1175-E46B-A8BA56800368}"/>
              </a:ext>
            </a:extLst>
          </p:cNvPr>
          <p:cNvCxnSpPr>
            <a:cxnSpLocks/>
          </p:cNvCxnSpPr>
          <p:nvPr/>
        </p:nvCxnSpPr>
        <p:spPr>
          <a:xfrm>
            <a:off x="7356799" y="4780428"/>
            <a:ext cx="432726" cy="13368"/>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53" name="TextBox 52">
            <a:extLst>
              <a:ext uri="{FF2B5EF4-FFF2-40B4-BE49-F238E27FC236}">
                <a16:creationId xmlns:a16="http://schemas.microsoft.com/office/drawing/2014/main" id="{B3371698-7B4A-CFF8-4E7C-F2E6D6088821}"/>
              </a:ext>
            </a:extLst>
          </p:cNvPr>
          <p:cNvSpPr txBox="1"/>
          <p:nvPr/>
        </p:nvSpPr>
        <p:spPr>
          <a:xfrm>
            <a:off x="3711014" y="5008066"/>
            <a:ext cx="947513"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Loss of </a:t>
            </a:r>
            <a:r>
              <a:rPr lang="en-GB" sz="1100" b="1">
                <a:latin typeface="Arial"/>
                <a:cs typeface="Arial"/>
              </a:rPr>
              <a:t>sales</a:t>
            </a:r>
          </a:p>
        </p:txBody>
      </p:sp>
      <p:sp>
        <p:nvSpPr>
          <p:cNvPr id="55" name="TextBox 54">
            <a:extLst>
              <a:ext uri="{FF2B5EF4-FFF2-40B4-BE49-F238E27FC236}">
                <a16:creationId xmlns:a16="http://schemas.microsoft.com/office/drawing/2014/main" id="{2218479C-5048-3933-3F58-F8F41CCDCB14}"/>
              </a:ext>
            </a:extLst>
          </p:cNvPr>
          <p:cNvSpPr txBox="1"/>
          <p:nvPr/>
        </p:nvSpPr>
        <p:spPr>
          <a:xfrm>
            <a:off x="425327" y="5427516"/>
            <a:ext cx="1073347"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Cannot ma</a:t>
            </a:r>
            <a:r>
              <a:rPr lang="en-GB" sz="1100" b="1" dirty="0">
                <a:latin typeface="Arial"/>
                <a:cs typeface="Arial"/>
              </a:rPr>
              <a:t>nage </a:t>
            </a:r>
            <a:endParaRPr lang="en-US">
              <a:latin typeface="Calibri" panose="020F0502020204030204"/>
              <a:ea typeface="Calibri" panose="020F0502020204030204"/>
              <a:cs typeface="Calibri" panose="020F0502020204030204"/>
            </a:endParaRPr>
          </a:p>
          <a:p>
            <a:r>
              <a:rPr lang="en-GB" sz="1100" b="1">
                <a:latin typeface="Arial"/>
                <a:cs typeface="Arial"/>
              </a:rPr>
              <a:t>pre-orders</a:t>
            </a:r>
            <a:endParaRPr lang="en-US">
              <a:ea typeface="Calibri"/>
              <a:cs typeface="Calibri"/>
            </a:endParaRPr>
          </a:p>
        </p:txBody>
      </p:sp>
      <p:sp>
        <p:nvSpPr>
          <p:cNvPr id="62" name="TextBox 61">
            <a:extLst>
              <a:ext uri="{FF2B5EF4-FFF2-40B4-BE49-F238E27FC236}">
                <a16:creationId xmlns:a16="http://schemas.microsoft.com/office/drawing/2014/main" id="{D0BA55BD-6E36-D162-B10E-8D6D13588971}"/>
              </a:ext>
            </a:extLst>
          </p:cNvPr>
          <p:cNvSpPr txBox="1"/>
          <p:nvPr/>
        </p:nvSpPr>
        <p:spPr>
          <a:xfrm>
            <a:off x="7045637" y="3945458"/>
            <a:ext cx="870615"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Costly </a:t>
            </a:r>
            <a:r>
              <a:rPr lang="en-GB" sz="1100" b="1">
                <a:latin typeface="Arial"/>
                <a:cs typeface="Arial"/>
              </a:rPr>
              <a:t>products</a:t>
            </a:r>
            <a:endParaRPr lang="en-GB" sz="1100" b="1" dirty="0">
              <a:latin typeface="Arial"/>
              <a:cs typeface="Arial"/>
            </a:endParaRPr>
          </a:p>
        </p:txBody>
      </p:sp>
      <p:cxnSp>
        <p:nvCxnSpPr>
          <p:cNvPr id="63" name="Straight Arrow Connector 62">
            <a:extLst>
              <a:ext uri="{FF2B5EF4-FFF2-40B4-BE49-F238E27FC236}">
                <a16:creationId xmlns:a16="http://schemas.microsoft.com/office/drawing/2014/main" id="{BF6AD2DA-F273-9E29-13DE-2D9C50E8C7DD}"/>
              </a:ext>
            </a:extLst>
          </p:cNvPr>
          <p:cNvCxnSpPr>
            <a:cxnSpLocks/>
          </p:cNvCxnSpPr>
          <p:nvPr/>
        </p:nvCxnSpPr>
        <p:spPr>
          <a:xfrm flipV="1">
            <a:off x="3009658" y="2157367"/>
            <a:ext cx="502466" cy="137"/>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21" name="TextBox 320">
            <a:extLst>
              <a:ext uri="{FF2B5EF4-FFF2-40B4-BE49-F238E27FC236}">
                <a16:creationId xmlns:a16="http://schemas.microsoft.com/office/drawing/2014/main" id="{7916F061-7B85-0B3C-7709-4CA72489B3FB}"/>
              </a:ext>
            </a:extLst>
          </p:cNvPr>
          <p:cNvSpPr txBox="1"/>
          <p:nvPr/>
        </p:nvSpPr>
        <p:spPr>
          <a:xfrm>
            <a:off x="4131353" y="4158698"/>
            <a:ext cx="1174419"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dirty="0">
                <a:latin typeface="Arial"/>
                <a:cs typeface="Arial"/>
              </a:rPr>
              <a:t>No updated </a:t>
            </a:r>
            <a:r>
              <a:rPr lang="en-GB" sz="1100" b="1">
                <a:latin typeface="Arial"/>
                <a:cs typeface="Arial"/>
              </a:rPr>
              <a:t>technology</a:t>
            </a:r>
            <a:endParaRPr lang="en-GB" sz="1100" b="1" dirty="0">
              <a:latin typeface="Arial"/>
              <a:cs typeface="Arial"/>
            </a:endParaRPr>
          </a:p>
        </p:txBody>
      </p:sp>
      <p:sp>
        <p:nvSpPr>
          <p:cNvPr id="322" name="TextBox 321">
            <a:extLst>
              <a:ext uri="{FF2B5EF4-FFF2-40B4-BE49-F238E27FC236}">
                <a16:creationId xmlns:a16="http://schemas.microsoft.com/office/drawing/2014/main" id="{F7AA2CFF-3CCF-5A69-8F91-EAD5D8D4C48D}"/>
              </a:ext>
            </a:extLst>
          </p:cNvPr>
          <p:cNvSpPr txBox="1"/>
          <p:nvPr/>
        </p:nvSpPr>
        <p:spPr>
          <a:xfrm>
            <a:off x="6486370" y="4658522"/>
            <a:ext cx="870615" cy="60016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latin typeface="Arial"/>
                <a:cs typeface="Arial"/>
              </a:rPr>
              <a:t>lack of organic </a:t>
            </a:r>
            <a:r>
              <a:rPr lang="en-GB" sz="1100" b="1">
                <a:latin typeface="Arial"/>
                <a:cs typeface="Arial"/>
              </a:rPr>
              <a:t>goods</a:t>
            </a:r>
            <a:endParaRPr lang="en-GB" sz="1100" b="1" dirty="0">
              <a:latin typeface="Arial"/>
              <a:cs typeface="Arial"/>
            </a:endParaRPr>
          </a:p>
        </p:txBody>
      </p:sp>
      <p:sp>
        <p:nvSpPr>
          <p:cNvPr id="323" name="TextBox 322">
            <a:extLst>
              <a:ext uri="{FF2B5EF4-FFF2-40B4-BE49-F238E27FC236}">
                <a16:creationId xmlns:a16="http://schemas.microsoft.com/office/drawing/2014/main" id="{F695F181-E44D-EB6E-7F9A-E1AB4021DE83}"/>
              </a:ext>
            </a:extLst>
          </p:cNvPr>
          <p:cNvSpPr txBox="1"/>
          <p:nvPr/>
        </p:nvSpPr>
        <p:spPr>
          <a:xfrm>
            <a:off x="6292412" y="1545368"/>
            <a:ext cx="923582"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Rent increased</a:t>
            </a:r>
            <a:endParaRPr lang="en-GB" sz="1100" b="1" dirty="0">
              <a:latin typeface="Arial"/>
              <a:cs typeface="Arial"/>
            </a:endParaRPr>
          </a:p>
        </p:txBody>
      </p:sp>
      <p:cxnSp>
        <p:nvCxnSpPr>
          <p:cNvPr id="324" name="Straight Arrow Connector 323">
            <a:extLst>
              <a:ext uri="{FF2B5EF4-FFF2-40B4-BE49-F238E27FC236}">
                <a16:creationId xmlns:a16="http://schemas.microsoft.com/office/drawing/2014/main" id="{9C89D797-EDCE-EAE8-5776-79448FB1AFA4}"/>
              </a:ext>
            </a:extLst>
          </p:cNvPr>
          <p:cNvCxnSpPr>
            <a:cxnSpLocks/>
          </p:cNvCxnSpPr>
          <p:nvPr/>
        </p:nvCxnSpPr>
        <p:spPr>
          <a:xfrm>
            <a:off x="6849401" y="1961388"/>
            <a:ext cx="484396" cy="126980"/>
          </a:xfrm>
          <a:prstGeom prst="straightConnector1">
            <a:avLst/>
          </a:prstGeom>
          <a:ln w="28575"/>
        </p:spPr>
        <p:style>
          <a:lnRef idx="2">
            <a:schemeClr val="accent1"/>
          </a:lnRef>
          <a:fillRef idx="0">
            <a:schemeClr val="accent1"/>
          </a:fillRef>
          <a:effectRef idx="1">
            <a:schemeClr val="accent1"/>
          </a:effectRef>
          <a:fontRef idx="minor">
            <a:schemeClr val="tx1"/>
          </a:fontRef>
        </p:style>
      </p:cxnSp>
      <p:sp>
        <p:nvSpPr>
          <p:cNvPr id="325" name="TextBox 324">
            <a:extLst>
              <a:ext uri="{FF2B5EF4-FFF2-40B4-BE49-F238E27FC236}">
                <a16:creationId xmlns:a16="http://schemas.microsoft.com/office/drawing/2014/main" id="{0D69A3CC-E573-677C-C8CE-AED23777F4D6}"/>
              </a:ext>
            </a:extLst>
          </p:cNvPr>
          <p:cNvSpPr txBox="1"/>
          <p:nvPr/>
        </p:nvSpPr>
        <p:spPr>
          <a:xfrm>
            <a:off x="7019458" y="2552047"/>
            <a:ext cx="895617" cy="43088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Reduced</a:t>
            </a:r>
            <a:endParaRPr lang="en-US" dirty="0" err="1">
              <a:latin typeface="Calibri" panose="020F0502020204030204"/>
              <a:ea typeface="Calibri" panose="020F0502020204030204"/>
              <a:cs typeface="Calibri" panose="020F0502020204030204"/>
            </a:endParaRPr>
          </a:p>
          <a:p>
            <a:r>
              <a:rPr lang="en-GB" sz="1100" b="1">
                <a:latin typeface="Arial"/>
                <a:cs typeface="Arial"/>
              </a:rPr>
              <a:t>customers</a:t>
            </a:r>
            <a:endParaRPr lang="en-GB" sz="1100" b="1">
              <a:latin typeface="Arial"/>
              <a:ea typeface="Calibri"/>
              <a:cs typeface="Arial"/>
            </a:endParaRPr>
          </a:p>
        </p:txBody>
      </p:sp>
      <p:cxnSp>
        <p:nvCxnSpPr>
          <p:cNvPr id="332" name="Straight Arrow Connector 331">
            <a:extLst>
              <a:ext uri="{FF2B5EF4-FFF2-40B4-BE49-F238E27FC236}">
                <a16:creationId xmlns:a16="http://schemas.microsoft.com/office/drawing/2014/main" id="{CE043B32-8F97-ED0E-91C8-4A7A1DF2183A}"/>
              </a:ext>
            </a:extLst>
          </p:cNvPr>
          <p:cNvCxnSpPr>
            <a:cxnSpLocks/>
          </p:cNvCxnSpPr>
          <p:nvPr/>
        </p:nvCxnSpPr>
        <p:spPr>
          <a:xfrm flipH="1" flipV="1">
            <a:off x="7669357" y="2969211"/>
            <a:ext cx="508298" cy="306452"/>
          </a:xfrm>
          <a:prstGeom prst="straightConnector1">
            <a:avLst/>
          </a:prstGeom>
          <a:ln w="285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9002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09EE9-2A13-26F9-5B3F-D0834A7012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E57A8-3AE1-A390-B035-5E226F4B937B}"/>
              </a:ext>
            </a:extLst>
          </p:cNvPr>
          <p:cNvSpPr>
            <a:spLocks noGrp="1"/>
          </p:cNvSpPr>
          <p:nvPr>
            <p:ph type="title"/>
          </p:nvPr>
        </p:nvSpPr>
        <p:spPr>
          <a:xfrm>
            <a:off x="222739" y="470285"/>
            <a:ext cx="10094740" cy="946050"/>
          </a:xfrm>
        </p:spPr>
        <p:txBody>
          <a:bodyPr anchor="b">
            <a:normAutofit/>
          </a:bodyPr>
          <a:lstStyle/>
          <a:p>
            <a:r>
              <a:rPr lang="en-GB" sz="3600">
                <a:latin typeface="Arial"/>
                <a:cs typeface="Arial"/>
              </a:rPr>
              <a:t>Summary of Key Findings</a:t>
            </a:r>
            <a:endParaRPr lang="en-US" sz="3600">
              <a:latin typeface="Arial"/>
              <a:cs typeface="Arial"/>
            </a:endParaRPr>
          </a:p>
        </p:txBody>
      </p:sp>
      <p:graphicFrame>
        <p:nvGraphicFramePr>
          <p:cNvPr id="24" name="Diagram 23">
            <a:extLst>
              <a:ext uri="{FF2B5EF4-FFF2-40B4-BE49-F238E27FC236}">
                <a16:creationId xmlns:a16="http://schemas.microsoft.com/office/drawing/2014/main" id="{F7EA37E6-3C5E-8C59-CD42-F239AEE653DC}"/>
              </a:ext>
            </a:extLst>
          </p:cNvPr>
          <p:cNvGraphicFramePr/>
          <p:nvPr>
            <p:extLst>
              <p:ext uri="{D42A27DB-BD31-4B8C-83A1-F6EECF244321}">
                <p14:modId xmlns:p14="http://schemas.microsoft.com/office/powerpoint/2010/main" val="2994798545"/>
              </p:ext>
            </p:extLst>
          </p:nvPr>
        </p:nvGraphicFramePr>
        <p:xfrm>
          <a:off x="659782" y="1691923"/>
          <a:ext cx="10782789" cy="4904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5157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98AF5-081D-5A94-E34B-718B4AB41141}"/>
              </a:ext>
            </a:extLst>
          </p:cNvPr>
          <p:cNvSpPr>
            <a:spLocks noGrp="1"/>
          </p:cNvSpPr>
          <p:nvPr>
            <p:ph type="title"/>
          </p:nvPr>
        </p:nvSpPr>
        <p:spPr/>
        <p:txBody>
          <a:bodyPr>
            <a:normAutofit/>
          </a:bodyPr>
          <a:lstStyle/>
          <a:p>
            <a:r>
              <a:rPr lang="en-GB" sz="3600">
                <a:latin typeface="Arial"/>
                <a:cs typeface="Arial"/>
              </a:rPr>
              <a:t>Reference List</a:t>
            </a:r>
          </a:p>
        </p:txBody>
      </p:sp>
      <p:sp>
        <p:nvSpPr>
          <p:cNvPr id="3" name="Content Placeholder 2">
            <a:extLst>
              <a:ext uri="{FF2B5EF4-FFF2-40B4-BE49-F238E27FC236}">
                <a16:creationId xmlns:a16="http://schemas.microsoft.com/office/drawing/2014/main" id="{90F94EBB-C6A2-D956-179D-8DCC918351CC}"/>
              </a:ext>
            </a:extLst>
          </p:cNvPr>
          <p:cNvSpPr>
            <a:spLocks noGrp="1"/>
          </p:cNvSpPr>
          <p:nvPr>
            <p:ph idx="1"/>
          </p:nvPr>
        </p:nvSpPr>
        <p:spPr>
          <a:xfrm>
            <a:off x="225969" y="1322287"/>
            <a:ext cx="11628208" cy="5150566"/>
          </a:xfrm>
        </p:spPr>
        <p:txBody>
          <a:bodyPr vert="horz" lIns="91440" tIns="45720" rIns="91440" bIns="45720" rtlCol="0" anchor="t">
            <a:noAutofit/>
          </a:bodyPr>
          <a:lstStyle/>
          <a:p>
            <a:pPr marL="0" indent="0">
              <a:buNone/>
            </a:pPr>
            <a:endParaRPr lang="en-GB" sz="1400" dirty="0">
              <a:highlight>
                <a:srgbClr val="FAFAFA"/>
              </a:highlight>
              <a:latin typeface="Arial"/>
              <a:ea typeface="+mn-lt"/>
              <a:cs typeface="Arial"/>
            </a:endParaRPr>
          </a:p>
          <a:p>
            <a:pPr marL="0" indent="0">
              <a:lnSpc>
                <a:spcPct val="100000"/>
              </a:lnSpc>
              <a:buNone/>
            </a:pPr>
            <a:r>
              <a:rPr lang="en-GB" sz="1400" dirty="0">
                <a:solidFill>
                  <a:srgbClr val="222222"/>
                </a:solidFill>
                <a:highlight>
                  <a:srgbClr val="FFFFFF"/>
                </a:highlight>
                <a:latin typeface="Arial"/>
                <a:ea typeface="Source Sans Pro"/>
                <a:cs typeface="Arial"/>
              </a:rPr>
              <a:t>Antczak, B. (2024) 'The influence of digital marketing and social media marketing on consumer buying </a:t>
            </a:r>
            <a:r>
              <a:rPr lang="en-GB" sz="1400">
                <a:solidFill>
                  <a:srgbClr val="222222"/>
                </a:solidFill>
                <a:highlight>
                  <a:srgbClr val="FFFFFF"/>
                </a:highlight>
                <a:latin typeface="Arial"/>
                <a:ea typeface="Source Sans Pro"/>
                <a:cs typeface="Arial"/>
              </a:rPr>
              <a:t>behaviour', </a:t>
            </a:r>
            <a:r>
              <a:rPr lang="en-GB" sz="1400" i="1">
                <a:solidFill>
                  <a:srgbClr val="222222"/>
                </a:solidFill>
                <a:highlight>
                  <a:srgbClr val="FFFFFF"/>
                </a:highlight>
                <a:latin typeface="Arial"/>
                <a:ea typeface="Source Sans Pro"/>
                <a:cs typeface="Arial"/>
              </a:rPr>
              <a:t>Journal of modern </a:t>
            </a:r>
            <a:r>
              <a:rPr lang="en-GB" sz="1400" i="1" dirty="0">
                <a:solidFill>
                  <a:srgbClr val="222222"/>
                </a:solidFill>
                <a:highlight>
                  <a:srgbClr val="FFFFFF"/>
                </a:highlight>
                <a:latin typeface="Arial"/>
                <a:ea typeface="Source Sans Pro"/>
                <a:cs typeface="Arial"/>
              </a:rPr>
              <a:t>science</a:t>
            </a:r>
            <a:r>
              <a:rPr lang="en-GB" sz="1400" dirty="0">
                <a:solidFill>
                  <a:srgbClr val="222222"/>
                </a:solidFill>
                <a:highlight>
                  <a:srgbClr val="FFFFFF"/>
                </a:highlight>
                <a:latin typeface="Arial"/>
                <a:ea typeface="Source Sans Pro"/>
                <a:cs typeface="Arial"/>
              </a:rPr>
              <a:t>, 56(2), pp.310-335.</a:t>
            </a:r>
            <a:endParaRPr lang="en-GB" sz="1400">
              <a:latin typeface="Arial"/>
              <a:ea typeface="Calibri" panose="020F0502020204030204"/>
              <a:cs typeface="Arial"/>
            </a:endParaRPr>
          </a:p>
          <a:p>
            <a:pPr marL="0" indent="0">
              <a:lnSpc>
                <a:spcPct val="100000"/>
              </a:lnSpc>
              <a:buNone/>
            </a:pPr>
            <a:r>
              <a:rPr lang="en-GB" sz="1400">
                <a:highlight>
                  <a:srgbClr val="FFFFFF"/>
                </a:highlight>
                <a:latin typeface="Arial"/>
                <a:ea typeface="Source Sans Pro"/>
                <a:cs typeface="Arial"/>
              </a:rPr>
              <a:t>Andersen, P.D. (2025) </a:t>
            </a:r>
            <a:r>
              <a:rPr lang="en-GB" sz="1400" i="1">
                <a:highlight>
                  <a:srgbClr val="FFFFFF"/>
                </a:highlight>
                <a:latin typeface="Arial"/>
                <a:ea typeface="Source Sans Pro"/>
                <a:cs typeface="Arial"/>
              </a:rPr>
              <a:t>The PESTEL framework and its variants for analysing the strategic environment: Evolution, limitations and adoption in </a:t>
            </a:r>
            <a:r>
              <a:rPr lang="en-GB" sz="1400" i="1" dirty="0">
                <a:highlight>
                  <a:srgbClr val="FFFFFF"/>
                </a:highlight>
                <a:latin typeface="Arial"/>
                <a:ea typeface="Source Sans Pro"/>
                <a:cs typeface="Arial"/>
              </a:rPr>
              <a:t>energy policy research Limitations and Adoption in Energy Policy Research</a:t>
            </a:r>
            <a:r>
              <a:rPr lang="en-GB" sz="1400" dirty="0">
                <a:highlight>
                  <a:srgbClr val="FFFFFF"/>
                </a:highlight>
                <a:latin typeface="Arial"/>
                <a:ea typeface="Source Sans Pro"/>
                <a:cs typeface="Arial"/>
              </a:rPr>
              <a:t>.</a:t>
            </a:r>
            <a:endParaRPr lang="en-GB" sz="1400">
              <a:latin typeface="Arial"/>
              <a:ea typeface="Calibri"/>
              <a:cs typeface="Arial"/>
            </a:endParaRPr>
          </a:p>
          <a:p>
            <a:pPr marL="0" indent="0">
              <a:lnSpc>
                <a:spcPct val="100000"/>
              </a:lnSpc>
              <a:buNone/>
            </a:pPr>
            <a:r>
              <a:rPr lang="en-GB" sz="1400" dirty="0" err="1">
                <a:highlight>
                  <a:srgbClr val="FFFFFF"/>
                </a:highlight>
                <a:latin typeface="Arial"/>
                <a:ea typeface="Source Sans Pro"/>
                <a:cs typeface="Arial"/>
              </a:rPr>
              <a:t>Baldegger</a:t>
            </a:r>
            <a:r>
              <a:rPr lang="en-GB" sz="1400" dirty="0">
                <a:highlight>
                  <a:srgbClr val="FFFFFF"/>
                </a:highlight>
                <a:latin typeface="Arial"/>
                <a:ea typeface="Source Sans Pro"/>
                <a:cs typeface="Arial"/>
              </a:rPr>
              <a:t>, R. (2025) </a:t>
            </a:r>
            <a:r>
              <a:rPr lang="en-GB" sz="1400" i="1" dirty="0">
                <a:highlight>
                  <a:srgbClr val="FFFFFF"/>
                </a:highlight>
                <a:latin typeface="Arial"/>
                <a:ea typeface="Source Sans Pro"/>
                <a:cs typeface="Arial"/>
              </a:rPr>
              <a:t>Management in a Dynamic Environment : Concepts, Methods, and Tools</a:t>
            </a:r>
            <a:r>
              <a:rPr lang="en-GB" sz="1400" dirty="0">
                <a:highlight>
                  <a:srgbClr val="FFFFFF"/>
                </a:highlight>
                <a:latin typeface="Arial"/>
                <a:ea typeface="Source Sans Pro"/>
                <a:cs typeface="Arial"/>
              </a:rPr>
              <a:t>. 2nd ed. Wiesbaden: Springer </a:t>
            </a:r>
            <a:r>
              <a:rPr lang="en-GB" sz="1400" dirty="0" err="1">
                <a:highlight>
                  <a:srgbClr val="FFFFFF"/>
                </a:highlight>
                <a:latin typeface="Arial"/>
                <a:ea typeface="Source Sans Pro"/>
                <a:cs typeface="Arial"/>
              </a:rPr>
              <a:t>Fachmedien</a:t>
            </a:r>
            <a:r>
              <a:rPr lang="en-GB" sz="1400" dirty="0">
                <a:highlight>
                  <a:srgbClr val="FFFFFF"/>
                </a:highlight>
                <a:latin typeface="Arial"/>
                <a:ea typeface="Source Sans Pro"/>
                <a:cs typeface="Arial"/>
              </a:rPr>
              <a:t> Wiesbaden</a:t>
            </a:r>
            <a:endParaRPr lang="en-GB" sz="1400">
              <a:latin typeface="Arial"/>
              <a:ea typeface="Calibri"/>
              <a:cs typeface="Arial"/>
            </a:endParaRPr>
          </a:p>
          <a:p>
            <a:pPr marL="0" indent="0">
              <a:buNone/>
            </a:pPr>
            <a:r>
              <a:rPr lang="en-GB" sz="1400" dirty="0">
                <a:highlight>
                  <a:srgbClr val="FFFFFF"/>
                </a:highlight>
                <a:latin typeface="Arial"/>
                <a:ea typeface="Source Sans Pro"/>
                <a:cs typeface="Arial"/>
              </a:rPr>
              <a:t>Barhoumi, T., </a:t>
            </a:r>
            <a:r>
              <a:rPr lang="en-GB" sz="1400" dirty="0" err="1">
                <a:highlight>
                  <a:srgbClr val="FFFFFF"/>
                </a:highlight>
                <a:latin typeface="Arial"/>
                <a:ea typeface="Source Sans Pro"/>
                <a:cs typeface="Arial"/>
              </a:rPr>
              <a:t>Jarboui</a:t>
            </a:r>
            <a:r>
              <a:rPr lang="en-GB" sz="1400" dirty="0">
                <a:highlight>
                  <a:srgbClr val="FFFFFF"/>
                </a:highlight>
                <a:latin typeface="Arial"/>
                <a:ea typeface="Source Sans Pro"/>
                <a:cs typeface="Arial"/>
              </a:rPr>
              <a:t>, S. and </a:t>
            </a:r>
            <a:r>
              <a:rPr lang="en-GB" sz="1400" dirty="0" err="1">
                <a:highlight>
                  <a:srgbClr val="FFFFFF"/>
                </a:highlight>
                <a:latin typeface="Arial"/>
                <a:ea typeface="Source Sans Pro"/>
                <a:cs typeface="Arial"/>
              </a:rPr>
              <a:t>Boujelbene</a:t>
            </a:r>
            <a:r>
              <a:rPr lang="en-GB" sz="1400" dirty="0">
                <a:highlight>
                  <a:srgbClr val="FFFFFF"/>
                </a:highlight>
                <a:latin typeface="Arial"/>
                <a:ea typeface="Source Sans Pro"/>
                <a:cs typeface="Arial"/>
              </a:rPr>
              <a:t>, Y. (2026) 'Aligning urban freight efficiency and sustainability: Integrating neural network modelling and PESTEL analysis', </a:t>
            </a:r>
            <a:r>
              <a:rPr lang="en-GB" sz="1400" i="1" dirty="0">
                <a:highlight>
                  <a:srgbClr val="FFFFFF"/>
                </a:highlight>
                <a:latin typeface="Arial"/>
                <a:ea typeface="Source Sans Pro"/>
                <a:cs typeface="Arial"/>
              </a:rPr>
              <a:t>Sustainable Futures</a:t>
            </a:r>
            <a:r>
              <a:rPr lang="en-GB" sz="1400" dirty="0">
                <a:highlight>
                  <a:srgbClr val="FFFFFF"/>
                </a:highlight>
                <a:latin typeface="Arial"/>
                <a:ea typeface="Source Sans Pro"/>
                <a:cs typeface="Arial"/>
              </a:rPr>
              <a:t>, 11, p.101814.</a:t>
            </a:r>
          </a:p>
          <a:p>
            <a:pPr marL="0" indent="0">
              <a:buNone/>
            </a:pPr>
            <a:r>
              <a:rPr lang="en-GB" sz="1400">
                <a:highlight>
                  <a:srgbClr val="FFFFFF"/>
                </a:highlight>
                <a:latin typeface="Arial"/>
                <a:ea typeface="Source Sans Pro"/>
                <a:cs typeface="Arial"/>
              </a:rPr>
              <a:t>Barsalou, M. and Perkin, R. (2024) 'Inquiry Into The Use Of Quality Tools For Root Cause Analysis', </a:t>
            </a:r>
            <a:r>
              <a:rPr lang="en-GB" sz="1400" i="1">
                <a:highlight>
                  <a:srgbClr val="FFFFFF"/>
                </a:highlight>
                <a:latin typeface="Arial"/>
                <a:ea typeface="Source Sans Pro"/>
                <a:cs typeface="Arial"/>
              </a:rPr>
              <a:t>Proceedings on Engineering</a:t>
            </a:r>
            <a:r>
              <a:rPr lang="en-GB" sz="1400" dirty="0">
                <a:highlight>
                  <a:srgbClr val="FFFFFF"/>
                </a:highlight>
                <a:latin typeface="Arial"/>
                <a:ea typeface="Source Sans Pro"/>
                <a:cs typeface="Arial"/>
              </a:rPr>
              <a:t>, 6(1), pp.127-138.</a:t>
            </a:r>
          </a:p>
          <a:p>
            <a:pPr marL="0" indent="0">
              <a:buNone/>
            </a:pPr>
            <a:r>
              <a:rPr lang="en-GB" sz="1400" dirty="0">
                <a:highlight>
                  <a:srgbClr val="FFFFFF"/>
                </a:highlight>
                <a:latin typeface="Arial"/>
                <a:ea typeface="Source Sans Pro"/>
                <a:cs typeface="Arial"/>
              </a:rPr>
              <a:t>Bou Hatoum, M., </a:t>
            </a:r>
            <a:r>
              <a:rPr lang="en-GB" sz="1400" dirty="0" err="1">
                <a:highlight>
                  <a:srgbClr val="FFFFFF"/>
                </a:highlight>
                <a:latin typeface="Arial"/>
                <a:ea typeface="Source Sans Pro"/>
                <a:cs typeface="Arial"/>
              </a:rPr>
              <a:t>Nassereddine</a:t>
            </a:r>
            <a:r>
              <a:rPr lang="en-GB" sz="1400" dirty="0">
                <a:highlight>
                  <a:srgbClr val="FFFFFF"/>
                </a:highlight>
                <a:latin typeface="Arial"/>
                <a:ea typeface="Source Sans Pro"/>
                <a:cs typeface="Arial"/>
              </a:rPr>
              <a:t>, H., Musick, S. and El-Jazzar, M. (2023) 'Investigation of PESTEL factors driving change in capital project organizations', </a:t>
            </a:r>
            <a:r>
              <a:rPr lang="en-GB" sz="1400" i="1" dirty="0">
                <a:highlight>
                  <a:srgbClr val="FFFFFF"/>
                </a:highlight>
                <a:latin typeface="Arial"/>
                <a:ea typeface="Source Sans Pro"/>
                <a:cs typeface="Arial"/>
              </a:rPr>
              <a:t>Frontiers in Built Environment</a:t>
            </a:r>
            <a:r>
              <a:rPr lang="en-GB" sz="1400" dirty="0">
                <a:highlight>
                  <a:srgbClr val="FFFFFF"/>
                </a:highlight>
                <a:latin typeface="Arial"/>
                <a:ea typeface="Source Sans Pro"/>
                <a:cs typeface="Arial"/>
              </a:rPr>
              <a:t>, 9, p.1207564.</a:t>
            </a:r>
            <a:endParaRPr lang="en-GB" sz="1400">
              <a:latin typeface="Arial"/>
              <a:ea typeface="Source Sans Pro"/>
              <a:cs typeface="Arial"/>
            </a:endParaRPr>
          </a:p>
          <a:p>
            <a:pPr marL="0" indent="0">
              <a:buNone/>
            </a:pPr>
            <a:r>
              <a:rPr lang="en-GB" sz="1400" dirty="0">
                <a:solidFill>
                  <a:srgbClr val="222222"/>
                </a:solidFill>
                <a:highlight>
                  <a:srgbClr val="FFFFFF"/>
                </a:highlight>
                <a:latin typeface="Arial"/>
                <a:ea typeface="Source Sans Pro"/>
                <a:cs typeface="Arial"/>
              </a:rPr>
              <a:t>Chima, O.K., Idemudia, S.O., </a:t>
            </a:r>
            <a:r>
              <a:rPr lang="en-GB" sz="1400" err="1">
                <a:solidFill>
                  <a:srgbClr val="222222"/>
                </a:solidFill>
                <a:highlight>
                  <a:srgbClr val="FFFFFF"/>
                </a:highlight>
                <a:latin typeface="Arial"/>
                <a:ea typeface="Source Sans Pro"/>
                <a:cs typeface="Arial"/>
              </a:rPr>
              <a:t>Ezeilo</a:t>
            </a:r>
            <a:r>
              <a:rPr lang="en-GB" sz="1400" dirty="0">
                <a:solidFill>
                  <a:srgbClr val="222222"/>
                </a:solidFill>
                <a:highlight>
                  <a:srgbClr val="FFFFFF"/>
                </a:highlight>
                <a:latin typeface="Arial"/>
                <a:ea typeface="Source Sans Pro"/>
                <a:cs typeface="Arial"/>
              </a:rPr>
              <a:t>, O.J., </a:t>
            </a:r>
            <a:r>
              <a:rPr lang="en-GB" sz="1400" err="1">
                <a:solidFill>
                  <a:srgbClr val="222222"/>
                </a:solidFill>
                <a:highlight>
                  <a:srgbClr val="FFFFFF"/>
                </a:highlight>
                <a:latin typeface="Arial"/>
                <a:ea typeface="Source Sans Pro"/>
                <a:cs typeface="Arial"/>
              </a:rPr>
              <a:t>Ojonugwa</a:t>
            </a:r>
            <a:r>
              <a:rPr lang="en-GB" sz="1400" dirty="0">
                <a:solidFill>
                  <a:srgbClr val="222222"/>
                </a:solidFill>
                <a:highlight>
                  <a:srgbClr val="FFFFFF"/>
                </a:highlight>
                <a:latin typeface="Arial"/>
                <a:ea typeface="Source Sans Pro"/>
                <a:cs typeface="Arial"/>
              </a:rPr>
              <a:t>, B.M. and Adesuyi, A.O.M.O. (2022) 'Advanced review of SME regulatory compliance models across US state-level </a:t>
            </a:r>
            <a:r>
              <a:rPr lang="en-GB" sz="1400">
                <a:solidFill>
                  <a:srgbClr val="222222"/>
                </a:solidFill>
                <a:highlight>
                  <a:srgbClr val="FFFFFF"/>
                </a:highlight>
                <a:latin typeface="Arial"/>
                <a:ea typeface="Source Sans Pro"/>
                <a:cs typeface="Arial"/>
              </a:rPr>
              <a:t>jurisdictions', </a:t>
            </a:r>
            <a:r>
              <a:rPr lang="en-GB" sz="1400" i="1">
                <a:solidFill>
                  <a:srgbClr val="222222"/>
                </a:solidFill>
                <a:highlight>
                  <a:srgbClr val="FFFFFF"/>
                </a:highlight>
                <a:latin typeface="Arial"/>
                <a:ea typeface="Source Sans Pro"/>
                <a:cs typeface="Arial"/>
              </a:rPr>
              <a:t>Shodhshauryam Int Sci Refereed Res J</a:t>
            </a:r>
            <a:r>
              <a:rPr lang="en-GB" sz="1400" dirty="0">
                <a:solidFill>
                  <a:srgbClr val="222222"/>
                </a:solidFill>
                <a:highlight>
                  <a:srgbClr val="FFFFFF"/>
                </a:highlight>
                <a:latin typeface="Arial"/>
                <a:ea typeface="Source Sans Pro"/>
                <a:cs typeface="Arial"/>
              </a:rPr>
              <a:t>, 5(2), pp.191-209.</a:t>
            </a:r>
            <a:endParaRPr lang="en-GB" sz="1400">
              <a:latin typeface="Arial"/>
              <a:ea typeface="Source Sans Pro"/>
              <a:cs typeface="Arial"/>
            </a:endParaRPr>
          </a:p>
          <a:p>
            <a:pPr marL="0" indent="0">
              <a:buNone/>
            </a:pPr>
            <a:r>
              <a:rPr lang="en-GB" sz="1400">
                <a:highlight>
                  <a:srgbClr val="FFFFFF"/>
                </a:highlight>
                <a:latin typeface="Arial"/>
                <a:ea typeface="Source Sans Pro"/>
                <a:cs typeface="Arial"/>
              </a:rPr>
              <a:t>CIPD (2026) </a:t>
            </a:r>
            <a:r>
              <a:rPr lang="en-GB" sz="1400" i="1">
                <a:highlight>
                  <a:srgbClr val="FFFFFF"/>
                </a:highlight>
                <a:latin typeface="Arial"/>
                <a:ea typeface="Source Sans Pro"/>
                <a:cs typeface="Arial"/>
              </a:rPr>
              <a:t>Pestle Analysis. </a:t>
            </a:r>
            <a:r>
              <a:rPr lang="en-GB" sz="1400">
                <a:highlight>
                  <a:srgbClr val="FFFFFF"/>
                </a:highlight>
                <a:latin typeface="Arial"/>
                <a:ea typeface="Source Sans Pro"/>
                <a:cs typeface="Arial"/>
              </a:rPr>
              <a:t>Available at: </a:t>
            </a:r>
            <a:r>
              <a:rPr lang="en-GB" sz="1400" dirty="0">
                <a:highlight>
                  <a:srgbClr val="FFFFFF"/>
                </a:highlight>
                <a:latin typeface="Arial"/>
                <a:ea typeface="Source Sans Pro"/>
                <a:cs typeface="Arial"/>
                <a:hlinkClick r:id="rId2">
                  <a:extLst>
                    <a:ext uri="{A12FA001-AC4F-418D-AE19-62706E023703}">
                      <ahyp:hlinkClr xmlns:ahyp="http://schemas.microsoft.com/office/drawing/2018/hyperlinkcolor" val="tx"/>
                    </a:ext>
                  </a:extLst>
                </a:hlinkClick>
              </a:rPr>
              <a:t>https://www.cipd.org/en/knowledge/factsheets/pestle-analysis-factsheet/#advantages-and-disadvantages-of-a-pestle-analysis</a:t>
            </a:r>
            <a:r>
              <a:rPr lang="en-GB" sz="1400">
                <a:highlight>
                  <a:srgbClr val="FFFFFF"/>
                </a:highlight>
                <a:latin typeface="Arial"/>
                <a:ea typeface="Source Sans Pro"/>
                <a:cs typeface="Arial"/>
              </a:rPr>
              <a:t> (Accessed: 10 June 2026).</a:t>
            </a:r>
            <a:endParaRPr lang="en-GB" sz="1400">
              <a:latin typeface="Arial"/>
              <a:ea typeface="Source Sans Pro"/>
              <a:cs typeface="Arial"/>
            </a:endParaRPr>
          </a:p>
          <a:p>
            <a:pPr marL="0" indent="0">
              <a:buNone/>
            </a:pPr>
            <a:r>
              <a:rPr lang="en-GB" sz="1400" dirty="0" err="1">
                <a:highlight>
                  <a:srgbClr val="FFFFFF"/>
                </a:highlight>
                <a:latin typeface="Arial"/>
                <a:ea typeface="Source Sans Pro"/>
                <a:cs typeface="Arial"/>
              </a:rPr>
              <a:t>Coiciu</a:t>
            </a:r>
            <a:r>
              <a:rPr lang="en-GB" sz="1400" dirty="0">
                <a:highlight>
                  <a:srgbClr val="FFFFFF"/>
                </a:highlight>
                <a:latin typeface="Arial"/>
                <a:ea typeface="Source Sans Pro"/>
                <a:cs typeface="Arial"/>
              </a:rPr>
              <a:t>, I. (2025) 'Resolving Team Conflicts Through Root-Cause Analysis', </a:t>
            </a:r>
            <a:r>
              <a:rPr lang="en-GB" sz="1400" i="1" dirty="0">
                <a:highlight>
                  <a:srgbClr val="FFFFFF"/>
                </a:highlight>
                <a:latin typeface="Arial"/>
                <a:ea typeface="Source Sans Pro"/>
                <a:cs typeface="Arial"/>
              </a:rPr>
              <a:t>FAIMA Business &amp; Management Journal</a:t>
            </a:r>
            <a:r>
              <a:rPr lang="en-GB" sz="1400" dirty="0">
                <a:highlight>
                  <a:srgbClr val="FFFFFF"/>
                </a:highlight>
                <a:latin typeface="Arial"/>
                <a:ea typeface="Source Sans Pro"/>
                <a:cs typeface="Arial"/>
              </a:rPr>
              <a:t>, 13(3), pp.95-104.</a:t>
            </a:r>
            <a:endParaRPr lang="en-GB" sz="1400">
              <a:latin typeface="Arial"/>
              <a:cs typeface="Arial"/>
            </a:endParaRPr>
          </a:p>
          <a:p>
            <a:pPr marL="0" indent="0">
              <a:buNone/>
            </a:pPr>
            <a:r>
              <a:rPr lang="en-GB" sz="1600">
                <a:highlight>
                  <a:srgbClr val="FFFFFF"/>
                </a:highlight>
                <a:latin typeface="Arial"/>
                <a:ea typeface="Source Sans Pro"/>
                <a:cs typeface="Arial"/>
              </a:rPr>
              <a:t>.</a:t>
            </a:r>
            <a:endParaRPr lang="en-GB">
              <a:ea typeface="Calibri"/>
              <a:cs typeface="Calibri"/>
            </a:endParaRPr>
          </a:p>
        </p:txBody>
      </p:sp>
    </p:spTree>
    <p:extLst>
      <p:ext uri="{BB962C8B-B14F-4D97-AF65-F5344CB8AC3E}">
        <p14:creationId xmlns:p14="http://schemas.microsoft.com/office/powerpoint/2010/main" val="2422603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E39EC8-3AD1-5631-6175-B8502AB6ED63}"/>
              </a:ext>
            </a:extLst>
          </p:cNvPr>
          <p:cNvSpPr>
            <a:spLocks noGrp="1"/>
          </p:cNvSpPr>
          <p:nvPr>
            <p:ph idx="1"/>
          </p:nvPr>
        </p:nvSpPr>
        <p:spPr>
          <a:xfrm>
            <a:off x="255207" y="834408"/>
            <a:ext cx="11680243" cy="5601215"/>
          </a:xfrm>
        </p:spPr>
        <p:txBody>
          <a:bodyPr vert="horz" lIns="91440" tIns="45720" rIns="91440" bIns="45720" rtlCol="0" anchor="t">
            <a:normAutofit/>
          </a:bodyPr>
          <a:lstStyle/>
          <a:p>
            <a:pPr marL="0" indent="0">
              <a:lnSpc>
                <a:spcPct val="100000"/>
              </a:lnSpc>
              <a:buNone/>
            </a:pPr>
            <a:endParaRPr lang="en-GB" sz="1200" dirty="0">
              <a:solidFill>
                <a:srgbClr val="000000"/>
              </a:solidFill>
              <a:latin typeface="Arial"/>
              <a:ea typeface="Calibri" panose="020F0502020204030204"/>
              <a:cs typeface="Arial"/>
            </a:endParaRPr>
          </a:p>
          <a:p>
            <a:pPr marL="0" indent="0">
              <a:buNone/>
            </a:pPr>
            <a:r>
              <a:rPr lang="en-GB" sz="1400" dirty="0">
                <a:solidFill>
                  <a:srgbClr val="222222"/>
                </a:solidFill>
                <a:highlight>
                  <a:srgbClr val="FFFFFF"/>
                </a:highlight>
                <a:latin typeface="Arial"/>
                <a:ea typeface="Calibri" panose="020F0502020204030204"/>
                <a:cs typeface="Arial"/>
              </a:rPr>
              <a:t>Dan, I.S. and </a:t>
            </a:r>
            <a:r>
              <a:rPr lang="en-GB" sz="1400" err="1">
                <a:solidFill>
                  <a:srgbClr val="222222"/>
                </a:solidFill>
                <a:highlight>
                  <a:srgbClr val="FFFFFF"/>
                </a:highlight>
                <a:latin typeface="Arial"/>
                <a:ea typeface="Calibri" panose="020F0502020204030204"/>
                <a:cs typeface="Arial"/>
              </a:rPr>
              <a:t>Jitea</a:t>
            </a:r>
            <a:r>
              <a:rPr lang="en-GB" sz="1400" dirty="0">
                <a:solidFill>
                  <a:srgbClr val="222222"/>
                </a:solidFill>
                <a:highlight>
                  <a:srgbClr val="FFFFFF"/>
                </a:highlight>
                <a:latin typeface="Arial"/>
                <a:ea typeface="Calibri" panose="020F0502020204030204"/>
                <a:cs typeface="Arial"/>
              </a:rPr>
              <a:t>, I.M. (2024) 'Understanding the Perceptions of Organic Products in Romania: Challenges and Opportunities for Market Growth </a:t>
            </a:r>
            <a:r>
              <a:rPr lang="en-GB" sz="1400">
                <a:solidFill>
                  <a:srgbClr val="222222"/>
                </a:solidFill>
                <a:highlight>
                  <a:srgbClr val="FFFFFF"/>
                </a:highlight>
                <a:latin typeface="Arial"/>
                <a:ea typeface="Calibri" panose="020F0502020204030204"/>
                <a:cs typeface="Arial"/>
              </a:rPr>
              <a:t>in the Context of the European Green Deal', </a:t>
            </a:r>
            <a:r>
              <a:rPr lang="en-GB" sz="1400" i="1">
                <a:solidFill>
                  <a:srgbClr val="222222"/>
                </a:solidFill>
                <a:highlight>
                  <a:srgbClr val="FFFFFF"/>
                </a:highlight>
                <a:latin typeface="Arial"/>
                <a:ea typeface="Calibri" panose="020F0502020204030204"/>
                <a:cs typeface="Arial"/>
              </a:rPr>
              <a:t>Agriculture</a:t>
            </a:r>
            <a:r>
              <a:rPr lang="en-GB" sz="1400">
                <a:solidFill>
                  <a:srgbClr val="222222"/>
                </a:solidFill>
                <a:highlight>
                  <a:srgbClr val="FFFFFF"/>
                </a:highlight>
                <a:latin typeface="Arial"/>
                <a:ea typeface="Calibri" panose="020F0502020204030204"/>
                <a:cs typeface="Arial"/>
              </a:rPr>
              <a:t>, 14(12), p.2292.</a:t>
            </a:r>
            <a:endParaRPr lang="en-GB" sz="1400">
              <a:highlight>
                <a:srgbClr val="FFFFFF"/>
              </a:highlight>
              <a:latin typeface="Arial"/>
              <a:ea typeface="Calibri" panose="020F0502020204030204"/>
              <a:cs typeface="Arial"/>
            </a:endParaRPr>
          </a:p>
          <a:p>
            <a:pPr marL="0" indent="0">
              <a:buNone/>
            </a:pPr>
            <a:r>
              <a:rPr lang="en-GB" sz="1400" dirty="0">
                <a:highlight>
                  <a:srgbClr val="FFFFFF"/>
                </a:highlight>
                <a:latin typeface="Arial"/>
                <a:ea typeface="Calibri" panose="020F0502020204030204"/>
                <a:cs typeface="Arial"/>
              </a:rPr>
              <a:t>Espinoza, J.M., </a:t>
            </a:r>
            <a:r>
              <a:rPr lang="en-GB" sz="1400" dirty="0" err="1">
                <a:highlight>
                  <a:srgbClr val="FFFFFF"/>
                </a:highlight>
                <a:latin typeface="Arial"/>
                <a:ea typeface="Calibri" panose="020F0502020204030204"/>
                <a:cs typeface="Arial"/>
              </a:rPr>
              <a:t>Proaño</a:t>
            </a:r>
            <a:r>
              <a:rPr lang="en-GB" sz="1400" dirty="0">
                <a:highlight>
                  <a:srgbClr val="FFFFFF"/>
                </a:highlight>
                <a:latin typeface="Arial"/>
                <a:ea typeface="Calibri" panose="020F0502020204030204"/>
                <a:cs typeface="Arial"/>
              </a:rPr>
              <a:t>, P.A., Villavicencio, J.M. and Villegas, M.A. (2019) '</a:t>
            </a:r>
            <a:r>
              <a:rPr lang="en-GB" sz="1400" i="1" dirty="0">
                <a:highlight>
                  <a:srgbClr val="FFFFFF"/>
                </a:highlight>
                <a:latin typeface="Arial"/>
                <a:ea typeface="Calibri" panose="020F0502020204030204"/>
                <a:cs typeface="Arial"/>
              </a:rPr>
              <a:t>Extending PESTEL technique to </a:t>
            </a:r>
            <a:r>
              <a:rPr lang="en-GB" sz="1400" i="1" dirty="0" err="1">
                <a:highlight>
                  <a:srgbClr val="FFFFFF"/>
                </a:highlight>
                <a:latin typeface="Arial"/>
                <a:ea typeface="Calibri" panose="020F0502020204030204"/>
                <a:cs typeface="Arial"/>
              </a:rPr>
              <a:t>neutrosophic</a:t>
            </a:r>
            <a:r>
              <a:rPr lang="en-GB" sz="1400" i="1" dirty="0">
                <a:highlight>
                  <a:srgbClr val="FFFFFF"/>
                </a:highlight>
                <a:latin typeface="Arial"/>
                <a:ea typeface="Calibri" panose="020F0502020204030204"/>
                <a:cs typeface="Arial"/>
              </a:rPr>
              <a:t> environment for decisions making in business management,' </a:t>
            </a:r>
            <a:r>
              <a:rPr lang="en-GB" sz="1400" i="1" dirty="0" err="1">
                <a:highlight>
                  <a:srgbClr val="FFFFFF"/>
                </a:highlight>
                <a:latin typeface="Arial"/>
                <a:ea typeface="Calibri" panose="020F0502020204030204"/>
                <a:cs typeface="Arial"/>
              </a:rPr>
              <a:t>Neutrosophic</a:t>
            </a:r>
            <a:r>
              <a:rPr lang="en-GB" sz="1400" i="1" dirty="0">
                <a:highlight>
                  <a:srgbClr val="FFFFFF"/>
                </a:highlight>
                <a:latin typeface="Arial"/>
                <a:ea typeface="Calibri" panose="020F0502020204030204"/>
                <a:cs typeface="Arial"/>
              </a:rPr>
              <a:t> sets and systems</a:t>
            </a:r>
            <a:r>
              <a:rPr lang="en-GB" sz="1400" dirty="0">
                <a:highlight>
                  <a:srgbClr val="FFFFFF"/>
                </a:highlight>
                <a:latin typeface="Arial"/>
                <a:ea typeface="Calibri" panose="020F0502020204030204"/>
                <a:cs typeface="Arial"/>
              </a:rPr>
              <a:t>, 27, pp. 228–236</a:t>
            </a:r>
            <a:endParaRPr lang="en-GB" sz="1400">
              <a:latin typeface="Arial"/>
              <a:ea typeface="Calibri" panose="020F0502020204030204"/>
              <a:cs typeface="Arial"/>
            </a:endParaRPr>
          </a:p>
          <a:p>
            <a:pPr marL="0" indent="0">
              <a:buNone/>
            </a:pPr>
            <a:r>
              <a:rPr lang="en-GB" sz="1400">
                <a:highlight>
                  <a:srgbClr val="FFFFFF"/>
                </a:highlight>
                <a:latin typeface="Arial"/>
                <a:ea typeface="Calibri" panose="020F0502020204030204"/>
                <a:cs typeface="Arial"/>
              </a:rPr>
              <a:t>Jena, M.C. (2024) 'Introduction of RCA pyramid model: A problem-solving tool to achieve business excellence', </a:t>
            </a:r>
            <a:r>
              <a:rPr lang="en-GB" sz="1400" i="1" dirty="0">
                <a:highlight>
                  <a:srgbClr val="FFFFFF"/>
                </a:highlight>
                <a:latin typeface="Arial"/>
                <a:ea typeface="Calibri" panose="020F0502020204030204"/>
                <a:cs typeface="Arial"/>
              </a:rPr>
              <a:t>International Journal of System Assurance Engineering </a:t>
            </a:r>
            <a:r>
              <a:rPr lang="en-GB" sz="1400" i="1">
                <a:highlight>
                  <a:srgbClr val="FFFFFF"/>
                </a:highlight>
                <a:latin typeface="Arial"/>
                <a:ea typeface="Calibri" panose="020F0502020204030204"/>
                <a:cs typeface="Arial"/>
              </a:rPr>
              <a:t>and Management</a:t>
            </a:r>
            <a:r>
              <a:rPr lang="en-GB" sz="1400">
                <a:highlight>
                  <a:srgbClr val="FFFFFF"/>
                </a:highlight>
                <a:latin typeface="Arial"/>
                <a:ea typeface="Calibri" panose="020F0502020204030204"/>
                <a:cs typeface="Arial"/>
              </a:rPr>
              <a:t>,</a:t>
            </a:r>
            <a:r>
              <a:rPr lang="en-GB" sz="1400" dirty="0">
                <a:highlight>
                  <a:srgbClr val="FFFFFF"/>
                </a:highlight>
                <a:latin typeface="Arial"/>
                <a:ea typeface="Calibri" panose="020F0502020204030204"/>
                <a:cs typeface="Arial"/>
              </a:rPr>
              <a:t> 15(8), pp.3905-3914.</a:t>
            </a:r>
            <a:endParaRPr lang="en-GB" sz="1400">
              <a:latin typeface="Arial"/>
              <a:ea typeface="Calibri"/>
              <a:cs typeface="Arial"/>
            </a:endParaRPr>
          </a:p>
          <a:p>
            <a:pPr marL="0" indent="0">
              <a:buNone/>
            </a:pPr>
            <a:r>
              <a:rPr lang="en-GB" sz="1400" dirty="0" err="1">
                <a:highlight>
                  <a:srgbClr val="FFFFFF"/>
                </a:highlight>
                <a:latin typeface="Arial"/>
                <a:ea typeface="Calibri" panose="020F0502020204030204"/>
                <a:cs typeface="Arial"/>
              </a:rPr>
              <a:t>Makvandi</a:t>
            </a:r>
            <a:r>
              <a:rPr lang="en-GB" sz="1400" dirty="0">
                <a:highlight>
                  <a:srgbClr val="FFFFFF"/>
                </a:highlight>
                <a:latin typeface="Arial"/>
                <a:ea typeface="Calibri" panose="020F0502020204030204"/>
                <a:cs typeface="Arial"/>
              </a:rPr>
              <a:t>, R. (2024) 'Analysis of the impact of macroeconomic factors on the development of financial products: Application of the PESTEL model </a:t>
            </a:r>
            <a:r>
              <a:rPr lang="en-GB" sz="1400" dirty="0" err="1">
                <a:highlight>
                  <a:srgbClr val="FFFFFF"/>
                </a:highlight>
                <a:latin typeface="Arial"/>
                <a:ea typeface="Calibri" panose="020F0502020204030204"/>
                <a:cs typeface="Arial"/>
              </a:rPr>
              <a:t>inidentifying</a:t>
            </a:r>
            <a:r>
              <a:rPr lang="en-GB" sz="1400" dirty="0">
                <a:highlight>
                  <a:srgbClr val="FFFFFF"/>
                </a:highlight>
                <a:latin typeface="Arial"/>
                <a:ea typeface="Calibri" panose="020F0502020204030204"/>
                <a:cs typeface="Arial"/>
              </a:rPr>
              <a:t> opportunities and threats', </a:t>
            </a:r>
            <a:r>
              <a:rPr lang="en-GB" sz="1400" i="1" dirty="0">
                <a:highlight>
                  <a:srgbClr val="FFFFFF"/>
                </a:highlight>
                <a:latin typeface="Arial"/>
                <a:ea typeface="Calibri" panose="020F0502020204030204"/>
                <a:cs typeface="Arial"/>
              </a:rPr>
              <a:t>Transactions on quantitative finance and beyond</a:t>
            </a:r>
            <a:r>
              <a:rPr lang="en-GB" sz="1400" dirty="0">
                <a:highlight>
                  <a:srgbClr val="FFFFFF"/>
                </a:highlight>
                <a:latin typeface="Arial"/>
                <a:ea typeface="Calibri" panose="020F0502020204030204"/>
                <a:cs typeface="Arial"/>
              </a:rPr>
              <a:t>, 1(2), pp.233-246.</a:t>
            </a:r>
          </a:p>
          <a:p>
            <a:pPr marL="0" indent="0">
              <a:buNone/>
            </a:pPr>
            <a:r>
              <a:rPr lang="en-GB" sz="1400" dirty="0">
                <a:solidFill>
                  <a:srgbClr val="222222"/>
                </a:solidFill>
                <a:highlight>
                  <a:srgbClr val="FFFFFF"/>
                </a:highlight>
                <a:latin typeface="Arial"/>
                <a:ea typeface="Calibri" panose="020F0502020204030204"/>
                <a:cs typeface="Arial"/>
              </a:rPr>
              <a:t>Olusola, B.E., Chimezie, M.E., Shuuya, S.M. and </a:t>
            </a:r>
            <a:r>
              <a:rPr lang="en-GB" sz="1400" err="1">
                <a:solidFill>
                  <a:srgbClr val="222222"/>
                </a:solidFill>
                <a:highlight>
                  <a:srgbClr val="FFFFFF"/>
                </a:highlight>
                <a:latin typeface="Arial"/>
                <a:ea typeface="Calibri" panose="020F0502020204030204"/>
                <a:cs typeface="Arial"/>
              </a:rPr>
              <a:t>Addeh</a:t>
            </a:r>
            <a:r>
              <a:rPr lang="en-GB" sz="1400" dirty="0">
                <a:solidFill>
                  <a:srgbClr val="222222"/>
                </a:solidFill>
                <a:highlight>
                  <a:srgbClr val="FFFFFF"/>
                </a:highlight>
                <a:latin typeface="Arial"/>
                <a:ea typeface="Calibri" panose="020F0502020204030204"/>
                <a:cs typeface="Arial"/>
              </a:rPr>
              <a:t>, G.Y.A. (2022) 'The impact of inflation rate on private consumption expenditure and </a:t>
            </a:r>
            <a:r>
              <a:rPr lang="en-GB" sz="1400">
                <a:solidFill>
                  <a:srgbClr val="222222"/>
                </a:solidFill>
                <a:highlight>
                  <a:srgbClr val="FFFFFF"/>
                </a:highlight>
                <a:latin typeface="Arial"/>
                <a:ea typeface="Calibri" panose="020F0502020204030204"/>
                <a:cs typeface="Arial"/>
              </a:rPr>
              <a:t>economic growth—evidence from Ghana', </a:t>
            </a:r>
            <a:r>
              <a:rPr lang="en-GB" sz="1400" i="1">
                <a:solidFill>
                  <a:srgbClr val="222222"/>
                </a:solidFill>
                <a:highlight>
                  <a:srgbClr val="FFFFFF"/>
                </a:highlight>
                <a:latin typeface="Arial"/>
                <a:ea typeface="Calibri" panose="020F0502020204030204"/>
                <a:cs typeface="Arial"/>
              </a:rPr>
              <a:t>Open Journal of Business and Management</a:t>
            </a:r>
            <a:r>
              <a:rPr lang="en-GB" sz="1400" dirty="0">
                <a:solidFill>
                  <a:srgbClr val="222222"/>
                </a:solidFill>
                <a:highlight>
                  <a:srgbClr val="FFFFFF"/>
                </a:highlight>
                <a:latin typeface="Arial"/>
                <a:ea typeface="Calibri" panose="020F0502020204030204"/>
                <a:cs typeface="Arial"/>
              </a:rPr>
              <a:t>, 10(4), pp.1601-1646.</a:t>
            </a:r>
          </a:p>
          <a:p>
            <a:pPr marL="0" indent="0">
              <a:buNone/>
            </a:pPr>
            <a:r>
              <a:rPr lang="en-GB" sz="1400" dirty="0">
                <a:highlight>
                  <a:srgbClr val="FFFFFF"/>
                </a:highlight>
                <a:latin typeface="Arial"/>
                <a:ea typeface="Calibri" panose="020F0502020204030204"/>
                <a:cs typeface="Arial"/>
              </a:rPr>
              <a:t>Ran, Y., Ali, A.S., Shen, L., Salleh, H.B., Zhu, M., Jiang, K. and Zhao, Z. (2026) 'PESTEL Analysis of External Factors Influencing CSR Performance Toward Sustainable Development: Evidence from Small and Medium Construction Enterprises', </a:t>
            </a:r>
            <a:r>
              <a:rPr lang="en-GB" sz="1400" i="1" dirty="0">
                <a:highlight>
                  <a:srgbClr val="FFFFFF"/>
                </a:highlight>
                <a:latin typeface="Arial"/>
                <a:ea typeface="Calibri" panose="020F0502020204030204"/>
                <a:cs typeface="Arial"/>
              </a:rPr>
              <a:t>Sustainability</a:t>
            </a:r>
            <a:r>
              <a:rPr lang="en-GB" sz="1400" dirty="0">
                <a:highlight>
                  <a:srgbClr val="FFFFFF"/>
                </a:highlight>
                <a:latin typeface="Arial"/>
                <a:ea typeface="Calibri" panose="020F0502020204030204"/>
                <a:cs typeface="Arial"/>
              </a:rPr>
              <a:t>, 18(4), p.1922.</a:t>
            </a:r>
            <a:endParaRPr lang="en-US" sz="1400">
              <a:highlight>
                <a:srgbClr val="FFFFFF"/>
              </a:highlight>
              <a:latin typeface="Arial"/>
              <a:ea typeface="Calibri" panose="020F0502020204030204"/>
              <a:cs typeface="Arial"/>
            </a:endParaRPr>
          </a:p>
          <a:p>
            <a:pPr marL="0" indent="0">
              <a:buNone/>
            </a:pPr>
            <a:r>
              <a:rPr lang="en-GB" sz="1400" dirty="0" err="1">
                <a:highlight>
                  <a:srgbClr val="FFFFFF"/>
                </a:highlight>
                <a:latin typeface="Arial"/>
                <a:ea typeface="Calibri" panose="020F0502020204030204"/>
                <a:cs typeface="Arial"/>
              </a:rPr>
              <a:t>Sakdiyah</a:t>
            </a:r>
            <a:r>
              <a:rPr lang="en-GB" sz="1400" dirty="0">
                <a:highlight>
                  <a:srgbClr val="FFFFFF"/>
                </a:highlight>
                <a:latin typeface="Arial"/>
                <a:ea typeface="Calibri" panose="020F0502020204030204"/>
                <a:cs typeface="Arial"/>
              </a:rPr>
              <a:t>, S.H., </a:t>
            </a:r>
            <a:r>
              <a:rPr lang="en-GB" sz="1400" dirty="0" err="1">
                <a:highlight>
                  <a:srgbClr val="FFFFFF"/>
                </a:highlight>
                <a:latin typeface="Arial"/>
                <a:ea typeface="Calibri" panose="020F0502020204030204"/>
                <a:cs typeface="Arial"/>
              </a:rPr>
              <a:t>Eltivia</a:t>
            </a:r>
            <a:r>
              <a:rPr lang="en-GB" sz="1400" dirty="0">
                <a:highlight>
                  <a:srgbClr val="FFFFFF"/>
                </a:highlight>
                <a:latin typeface="Arial"/>
                <a:ea typeface="Calibri" panose="020F0502020204030204"/>
                <a:cs typeface="Arial"/>
              </a:rPr>
              <a:t>, N. and Afandi, A. (2022) 'Root cause analysis using fishbone diagram: company management decision making', </a:t>
            </a:r>
            <a:r>
              <a:rPr lang="en-GB" sz="1400" i="1" dirty="0">
                <a:highlight>
                  <a:srgbClr val="FFFFFF"/>
                </a:highlight>
                <a:latin typeface="Arial"/>
                <a:ea typeface="Calibri" panose="020F0502020204030204"/>
                <a:cs typeface="Arial"/>
              </a:rPr>
              <a:t>Journal of Applied Business, Taxation and Economics Research</a:t>
            </a:r>
            <a:r>
              <a:rPr lang="en-GB" sz="1400" dirty="0">
                <a:highlight>
                  <a:srgbClr val="FFFFFF"/>
                </a:highlight>
                <a:latin typeface="Arial"/>
                <a:ea typeface="Calibri" panose="020F0502020204030204"/>
                <a:cs typeface="Arial"/>
              </a:rPr>
              <a:t>, 1(6), pp.566-576.</a:t>
            </a:r>
            <a:endParaRPr lang="en-US" sz="1400">
              <a:highlight>
                <a:srgbClr val="FFFFFF"/>
              </a:highlight>
              <a:latin typeface="Arial"/>
              <a:ea typeface="Calibri" panose="020F0502020204030204"/>
              <a:cs typeface="Arial"/>
            </a:endParaRPr>
          </a:p>
          <a:p>
            <a:pPr marL="0" indent="0">
              <a:buNone/>
            </a:pPr>
            <a:r>
              <a:rPr lang="en-GB" sz="1400" dirty="0" err="1">
                <a:highlight>
                  <a:srgbClr val="FFFFFF"/>
                </a:highlight>
                <a:latin typeface="Arial"/>
                <a:ea typeface="Calibri" panose="020F0502020204030204"/>
                <a:cs typeface="Arial"/>
              </a:rPr>
              <a:t>Shabihipour</a:t>
            </a:r>
            <a:r>
              <a:rPr lang="en-GB" sz="1400" dirty="0">
                <a:highlight>
                  <a:srgbClr val="FFFFFF"/>
                </a:highlight>
                <a:latin typeface="Arial"/>
                <a:ea typeface="Calibri" panose="020F0502020204030204"/>
                <a:cs typeface="Arial"/>
              </a:rPr>
              <a:t>, M., Abdoli, M. and </a:t>
            </a:r>
            <a:r>
              <a:rPr lang="en-GB" sz="1400" dirty="0" err="1">
                <a:highlight>
                  <a:srgbClr val="FFFFFF"/>
                </a:highlight>
                <a:latin typeface="Arial"/>
                <a:ea typeface="Calibri" panose="020F0502020204030204"/>
                <a:cs typeface="Arial"/>
              </a:rPr>
              <a:t>Shahri</a:t>
            </a:r>
            <a:r>
              <a:rPr lang="en-GB" sz="1400" dirty="0">
                <a:highlight>
                  <a:srgbClr val="FFFFFF"/>
                </a:highlight>
                <a:latin typeface="Arial"/>
                <a:ea typeface="Calibri" panose="020F0502020204030204"/>
                <a:cs typeface="Arial"/>
              </a:rPr>
              <a:t>, M. (2023) 'Investigating the impact of competitive sales adjustment on marketing cost with product sales volume in companies', </a:t>
            </a:r>
            <a:r>
              <a:rPr lang="en-GB" sz="1400" i="1" dirty="0">
                <a:highlight>
                  <a:srgbClr val="FFFFFF"/>
                </a:highlight>
                <a:latin typeface="Arial"/>
                <a:ea typeface="Calibri" panose="020F0502020204030204"/>
                <a:cs typeface="Arial"/>
              </a:rPr>
              <a:t>Journal of Accounting and Management Vision</a:t>
            </a:r>
            <a:r>
              <a:rPr lang="en-GB" sz="1400" dirty="0">
                <a:highlight>
                  <a:srgbClr val="FFFFFF"/>
                </a:highlight>
                <a:latin typeface="Arial"/>
                <a:ea typeface="Calibri" panose="020F0502020204030204"/>
                <a:cs typeface="Arial"/>
              </a:rPr>
              <a:t>, 6(85), pp.1-14.</a:t>
            </a:r>
            <a:endParaRPr lang="en-US" sz="1400">
              <a:highlight>
                <a:srgbClr val="FFFFFF"/>
              </a:highlight>
              <a:latin typeface="Arial"/>
              <a:ea typeface="Calibri" panose="020F0502020204030204"/>
              <a:cs typeface="Arial"/>
            </a:endParaRPr>
          </a:p>
          <a:p>
            <a:pPr marL="0" indent="0">
              <a:buNone/>
            </a:pPr>
            <a:r>
              <a:rPr lang="en-GB" sz="1400" dirty="0">
                <a:highlight>
                  <a:srgbClr val="FFFFFF"/>
                </a:highlight>
                <a:latin typeface="Arial"/>
                <a:ea typeface="Calibri" panose="020F0502020204030204"/>
                <a:cs typeface="Arial"/>
              </a:rPr>
              <a:t>Shinde, D.D., </a:t>
            </a:r>
            <a:r>
              <a:rPr lang="en-GB" sz="1400" dirty="0" err="1">
                <a:highlight>
                  <a:srgbClr val="FFFFFF"/>
                </a:highlight>
                <a:latin typeface="Arial"/>
                <a:ea typeface="Calibri" panose="020F0502020204030204"/>
                <a:cs typeface="Arial"/>
              </a:rPr>
              <a:t>Ahirrao</a:t>
            </a:r>
            <a:r>
              <a:rPr lang="en-GB" sz="1400" dirty="0">
                <a:highlight>
                  <a:srgbClr val="FFFFFF"/>
                </a:highlight>
                <a:latin typeface="Arial"/>
                <a:ea typeface="Calibri" panose="020F0502020204030204"/>
                <a:cs typeface="Arial"/>
              </a:rPr>
              <a:t>, S. and Prasad, R. (2018) 'Fishbone diagram: application to identify the root causes of student–staff problems in technical education', </a:t>
            </a:r>
            <a:r>
              <a:rPr lang="en-GB" sz="1400" i="1" dirty="0">
                <a:highlight>
                  <a:srgbClr val="FFFFFF"/>
                </a:highlight>
                <a:latin typeface="Arial"/>
                <a:ea typeface="Calibri" panose="020F0502020204030204"/>
                <a:cs typeface="Arial"/>
              </a:rPr>
              <a:t>Wireless personal communications</a:t>
            </a:r>
            <a:r>
              <a:rPr lang="en-GB" sz="1400" dirty="0">
                <a:highlight>
                  <a:srgbClr val="FFFFFF"/>
                </a:highlight>
                <a:latin typeface="Arial"/>
                <a:ea typeface="Calibri" panose="020F0502020204030204"/>
                <a:cs typeface="Arial"/>
              </a:rPr>
              <a:t>, 100(2), pp.653-664.</a:t>
            </a:r>
            <a:endParaRPr lang="en-US" sz="1400">
              <a:highlight>
                <a:srgbClr val="FFFFFF"/>
              </a:highlight>
              <a:latin typeface="Arial"/>
              <a:ea typeface="Calibri" panose="020F0502020204030204"/>
              <a:cs typeface="Arial"/>
            </a:endParaRPr>
          </a:p>
          <a:p>
            <a:pPr marL="0" indent="0">
              <a:buNone/>
            </a:pPr>
            <a:r>
              <a:rPr lang="en-GB" sz="1400" dirty="0">
                <a:highlight>
                  <a:srgbClr val="FAFAFA"/>
                </a:highlight>
                <a:latin typeface="Arial"/>
                <a:ea typeface="Calibri" panose="020F0502020204030204"/>
                <a:cs typeface="Arial"/>
              </a:rPr>
              <a:t>Sproull, B. (2018) </a:t>
            </a:r>
            <a:r>
              <a:rPr lang="en-GB" sz="1400" i="1" dirty="0">
                <a:highlight>
                  <a:srgbClr val="FAFAFA"/>
                </a:highlight>
                <a:latin typeface="Arial"/>
                <a:ea typeface="Calibri" panose="020F0502020204030204"/>
                <a:cs typeface="Arial"/>
              </a:rPr>
              <a:t>The Problem-Solving, Problem-Prevention, and Decision-Making Guide: Organized and Systematic Roadmaps for Managers 1st ed.</a:t>
            </a:r>
            <a:r>
              <a:rPr lang="en-GB" sz="1400">
                <a:highlight>
                  <a:srgbClr val="FAFAFA"/>
                </a:highlight>
                <a:latin typeface="Arial"/>
                <a:ea typeface="Calibri" panose="020F0502020204030204"/>
                <a:cs typeface="Arial"/>
              </a:rPr>
              <a:t> Productivity Press. </a:t>
            </a:r>
            <a:endParaRPr lang="en-GB" sz="1400" dirty="0">
              <a:highlight>
                <a:srgbClr val="FAFAFA"/>
              </a:highlight>
              <a:latin typeface="Arial"/>
              <a:ea typeface="Calibri" panose="020F0502020204030204"/>
              <a:cs typeface="Arial"/>
            </a:endParaRPr>
          </a:p>
          <a:p>
            <a:pPr marL="0" indent="0">
              <a:buNone/>
            </a:pPr>
            <a:endParaRPr lang="en-GB" sz="1600" dirty="0">
              <a:highlight>
                <a:srgbClr val="FFFFFF"/>
              </a:highlight>
              <a:latin typeface="Arial"/>
              <a:ea typeface="Calibri" panose="020F0502020204030204"/>
              <a:cs typeface="Arial"/>
            </a:endParaRPr>
          </a:p>
        </p:txBody>
      </p:sp>
    </p:spTree>
    <p:extLst>
      <p:ext uri="{BB962C8B-B14F-4D97-AF65-F5344CB8AC3E}">
        <p14:creationId xmlns:p14="http://schemas.microsoft.com/office/powerpoint/2010/main" val="462851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C53CCC-533D-E7AF-70A2-9F884B2AB252}"/>
              </a:ext>
            </a:extLst>
          </p:cNvPr>
          <p:cNvSpPr txBox="1"/>
          <p:nvPr/>
        </p:nvSpPr>
        <p:spPr>
          <a:xfrm>
            <a:off x="1524000" y="255236"/>
            <a:ext cx="9144000" cy="25518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indent="0" algn="ctr">
              <a:lnSpc>
                <a:spcPct val="90000"/>
              </a:lnSpc>
              <a:spcBef>
                <a:spcPct val="0"/>
              </a:spcBef>
              <a:spcAft>
                <a:spcPts val="600"/>
              </a:spcAft>
            </a:pPr>
            <a:r>
              <a:rPr lang="en-US" sz="6600" b="1" kern="1200">
                <a:solidFill>
                  <a:schemeClr val="tx1"/>
                </a:solidFill>
                <a:latin typeface="+mj-lt"/>
                <a:ea typeface="+mj-ea"/>
                <a:cs typeface="+mj-cs"/>
              </a:rPr>
              <a:t>Thank you for listening</a:t>
            </a:r>
          </a:p>
        </p:txBody>
      </p:sp>
      <p:pic>
        <p:nvPicPr>
          <p:cNvPr id="3" name="Picture 2" descr="A red and white cube with letters on it&#10;&#10;AI-generated content may be incorrect.">
            <a:extLst>
              <a:ext uri="{FF2B5EF4-FFF2-40B4-BE49-F238E27FC236}">
                <a16:creationId xmlns:a16="http://schemas.microsoft.com/office/drawing/2014/main" id="{82A51EB1-9D39-E11E-D69D-79E3A619311B}"/>
              </a:ext>
            </a:extLst>
          </p:cNvPr>
          <p:cNvPicPr>
            <a:picLocks noChangeAspect="1"/>
          </p:cNvPicPr>
          <p:nvPr/>
        </p:nvPicPr>
        <p:blipFill>
          <a:blip r:embed="rId2"/>
          <a:srcRect l="8446" r="7543"/>
          <a:stretch>
            <a:fillRect/>
          </a:stretch>
        </p:blipFill>
        <p:spPr>
          <a:xfrm>
            <a:off x="1908242" y="2350360"/>
            <a:ext cx="8374802" cy="4280791"/>
          </a:xfrm>
          <a:prstGeom prst="rect">
            <a:avLst/>
          </a:prstGeom>
        </p:spPr>
      </p:pic>
    </p:spTree>
    <p:extLst>
      <p:ext uri="{BB962C8B-B14F-4D97-AF65-F5344CB8AC3E}">
        <p14:creationId xmlns:p14="http://schemas.microsoft.com/office/powerpoint/2010/main" val="19535615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TotalTime>
  <Words>1950</Words>
  <Application>Microsoft Macintosh PowerPoint</Application>
  <PresentationFormat>Widescreen</PresentationFormat>
  <Paragraphs>177</Paragraphs>
  <Slides>13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Segoe UI</vt:lpstr>
      <vt:lpstr>Source Sans Pro</vt:lpstr>
      <vt:lpstr>Times New Roman</vt:lpstr>
      <vt:lpstr>Office Theme</vt:lpstr>
      <vt:lpstr>Student Name: Muhammed Hashim   Student ID: 2526540   Lecturer’s Name: Annamarie Dufficy   Module Code: LCLM 4004   Module Name: Problem Solving and Decision-Making   Component 1: Basil’s Bakery</vt:lpstr>
      <vt:lpstr>Overview</vt:lpstr>
      <vt:lpstr>History of  Basil's Bakery</vt:lpstr>
      <vt:lpstr>Insight of the problem</vt:lpstr>
      <vt:lpstr>Insight of the problem</vt:lpstr>
      <vt:lpstr>Definition of PESTEL Framework</vt:lpstr>
      <vt:lpstr>PESTEL Framework applied to Basil's Bakery</vt:lpstr>
      <vt:lpstr>Definition of the Cause-and-Effect model</vt:lpstr>
      <vt:lpstr>Cause-and-Effect model applied to Basil's Bakery</vt:lpstr>
      <vt:lpstr>Summary of Key Findings</vt:lpstr>
      <vt:lpstr>Reference List</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Muhammed Hashim   Student ID: 2526540   Lecturer’s Name: Annamarie Dufficy   Module Code: LCLM 4004   Module Name: Problem Solving and Decision-Making   Component 1: Basil’s Bakery</dc:title>
  <dc:creator/>
  <cp:lastModifiedBy>Samina Mumtaz (2119016)</cp:lastModifiedBy>
  <cp:revision>2355</cp:revision>
  <dcterms:created xsi:type="dcterms:W3CDTF">2026-05-20T17:29:25Z</dcterms:created>
  <dcterms:modified xsi:type="dcterms:W3CDTF">2026-06-11T06:49:52Z</dcterms:modified>
</cp:coreProperties>
</file>