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56" r:id="rId2"/>
    <p:sldId id="260" r:id="rId3"/>
    <p:sldId id="262" r:id="rId4"/>
    <p:sldId id="278" r:id="rId5"/>
    <p:sldId id="279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80" r:id="rId15"/>
    <p:sldId id="271" r:id="rId16"/>
    <p:sldId id="26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5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1CE948-76A7-4D03-81FF-39B4DAEADDF1}" type="datetimeFigureOut">
              <a:rPr lang="en-GB" smtClean="0"/>
              <a:pPr/>
              <a:t>02/09/2011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070ADA-C87D-4AD7-8C4D-C37AAD50A94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70ADA-C87D-4AD7-8C4D-C37AAD50A94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70ADA-C87D-4AD7-8C4D-C37AAD50A94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70ADA-C87D-4AD7-8C4D-C37AAD50A94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70ADA-C87D-4AD7-8C4D-C37AAD50A94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70ADA-C87D-4AD7-8C4D-C37AAD50A94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70ADA-C87D-4AD7-8C4D-C37AAD50A94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070ADA-C87D-4AD7-8C4D-C37AAD50A94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0D2C7-22E8-4B77-A917-A1AA291F5856}" type="datetimeFigureOut">
              <a:rPr lang="en-US" smtClean="0"/>
              <a:pPr/>
              <a:t>9/2/2011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792F97-C300-4EAC-929F-2B98D586C81D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83568" y="1700808"/>
            <a:ext cx="763284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“Modern bourgeois society with its relations of production, of exchange and of property, a society that has conjured up such gigantic means of production and of exchange, is like a sorcerer, who is no longer able to control the powers of the nether world whom he has called up by his spells.” (Marx &amp; Engels 1848)</a:t>
            </a:r>
            <a:endParaRPr lang="en-GB" dirty="0"/>
          </a:p>
        </p:txBody>
      </p:sp>
      <p:pic>
        <p:nvPicPr>
          <p:cNvPr id="6146" name="Picture 2" descr="http://images2.fanpop.com/image/photos/9500000/Dr-Facilier-the-evil-Hoodoo-and-Voodoo-shadowman-the-princess-and-the-frog-9549434-500-46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133725"/>
            <a:ext cx="4048125" cy="37242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3528" y="1700808"/>
            <a:ext cx="820891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Distribution:</a:t>
            </a:r>
          </a:p>
          <a:p>
            <a:endParaRPr lang="en-GB" dirty="0" smtClean="0"/>
          </a:p>
          <a:p>
            <a:r>
              <a:rPr lang="en-GB" dirty="0" err="1" smtClean="0"/>
              <a:t>Tsembaga</a:t>
            </a:r>
            <a:r>
              <a:rPr lang="en-GB" dirty="0" smtClean="0"/>
              <a:t>, as tribal horticulturalists, are able to accumulate some wealth… and it is when societies start to produce a surplus that things change…</a:t>
            </a:r>
          </a:p>
          <a:p>
            <a:endParaRPr lang="en-GB" dirty="0" smtClean="0"/>
          </a:p>
          <a:p>
            <a:r>
              <a:rPr lang="en-GB" dirty="0" smtClean="0"/>
              <a:t>Marx and  political economy/‘material </a:t>
            </a:r>
            <a:r>
              <a:rPr lang="en-GB" dirty="0" err="1" smtClean="0"/>
              <a:t>substantivism</a:t>
            </a:r>
            <a:r>
              <a:rPr lang="en-GB" dirty="0" smtClean="0"/>
              <a:t>’</a:t>
            </a:r>
          </a:p>
          <a:p>
            <a:endParaRPr lang="en-GB" dirty="0" smtClean="0"/>
          </a:p>
          <a:p>
            <a:r>
              <a:rPr lang="en-GB" dirty="0" smtClean="0"/>
              <a:t>Property, especially private property, brings with it social stratification </a:t>
            </a:r>
            <a:r>
              <a:rPr lang="en-GB" i="1" dirty="0" smtClean="0"/>
              <a:t>(Homo </a:t>
            </a:r>
            <a:r>
              <a:rPr lang="en-GB" i="1" dirty="0" err="1" smtClean="0"/>
              <a:t>hierarchicus</a:t>
            </a:r>
            <a:r>
              <a:rPr lang="en-GB" i="1" dirty="0" smtClean="0"/>
              <a:t> </a:t>
            </a:r>
            <a:r>
              <a:rPr lang="en-GB" dirty="0" smtClean="0"/>
              <a:t>(Dumont, 1980) versus </a:t>
            </a:r>
            <a:r>
              <a:rPr lang="en-GB" i="1" dirty="0" smtClean="0"/>
              <a:t>Homo </a:t>
            </a:r>
            <a:r>
              <a:rPr lang="en-GB" i="1" dirty="0" err="1" smtClean="0"/>
              <a:t>equalis</a:t>
            </a:r>
            <a:r>
              <a:rPr lang="en-GB" dirty="0" smtClean="0"/>
              <a:t> </a:t>
            </a:r>
            <a:r>
              <a:rPr lang="en-GB" i="1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Desire to bring an end to social inequalities was driving force</a:t>
            </a:r>
          </a:p>
          <a:p>
            <a:r>
              <a:rPr lang="en-GB" dirty="0" smtClean="0"/>
              <a:t>behind Marx &amp; Engel’s </a:t>
            </a:r>
            <a:r>
              <a:rPr lang="en-GB" i="1" dirty="0" smtClean="0"/>
              <a:t>Communist Manifesto.</a:t>
            </a:r>
          </a:p>
          <a:p>
            <a:endParaRPr lang="en-GB" i="1" dirty="0" smtClean="0"/>
          </a:p>
          <a:p>
            <a:r>
              <a:rPr lang="en-GB" dirty="0" smtClean="0"/>
              <a:t>But what are the underlying features which are needed for </a:t>
            </a:r>
          </a:p>
          <a:p>
            <a:r>
              <a:rPr lang="en-GB" dirty="0" smtClean="0"/>
              <a:t>people to own property within a society?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5122" name="Picture 2" descr="http://sebastians-pamphlets.com/img/posts/401-private-property-keep-out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2084" y="4841776"/>
            <a:ext cx="3031916" cy="201622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395288" y="1628775"/>
            <a:ext cx="8425184" cy="4216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r>
              <a:rPr lang="en-GB" sz="2400" b="1" dirty="0" smtClean="0"/>
              <a:t>Conflicting notions of property:</a:t>
            </a:r>
          </a:p>
          <a:p>
            <a:r>
              <a:rPr lang="en-GB" sz="2400" b="1" dirty="0" smtClean="0"/>
              <a:t>Australian </a:t>
            </a:r>
            <a:r>
              <a:rPr lang="en-GB" sz="2400" b="1" dirty="0"/>
              <a:t>aboriginal land claims</a:t>
            </a:r>
          </a:p>
          <a:p>
            <a:r>
              <a:rPr lang="en-GB" dirty="0"/>
              <a:t>(</a:t>
            </a:r>
            <a:r>
              <a:rPr lang="en-US" dirty="0" err="1"/>
              <a:t>Strang</a:t>
            </a:r>
            <a:r>
              <a:rPr lang="en-US" dirty="0"/>
              <a:t>, V. 1997. Uncommon Ground. Oxford: Berg)</a:t>
            </a:r>
          </a:p>
          <a:p>
            <a:r>
              <a:rPr lang="en-GB" dirty="0"/>
              <a:t> </a:t>
            </a:r>
          </a:p>
          <a:p>
            <a:pPr>
              <a:buFontTx/>
              <a:buChar char="•"/>
            </a:pPr>
            <a:r>
              <a:rPr lang="en-GB" sz="2000" b="1" dirty="0"/>
              <a:t> Aboriginal system of ‘</a:t>
            </a:r>
            <a:r>
              <a:rPr lang="en-GB" sz="2000" b="1" dirty="0">
                <a:solidFill>
                  <a:srgbClr val="000000"/>
                </a:solidFill>
                <a:cs typeface="Times New Roman" pitchFamily="18" charset="0"/>
              </a:rPr>
              <a:t>ancestral law’</a:t>
            </a:r>
          </a:p>
          <a:p>
            <a:pPr>
              <a:buFontTx/>
              <a:buChar char="•"/>
            </a:pPr>
            <a:endParaRPr lang="en-GB" sz="2000" b="1" dirty="0">
              <a:solidFill>
                <a:srgbClr val="000000"/>
              </a:solidFill>
              <a:cs typeface="Times New Roman" pitchFamily="18" charset="0"/>
            </a:endParaRPr>
          </a:p>
          <a:p>
            <a:pPr>
              <a:buFontTx/>
              <a:buChar char="•"/>
            </a:pPr>
            <a:r>
              <a:rPr lang="en-GB" sz="2000" b="1" dirty="0">
                <a:solidFill>
                  <a:srgbClr val="000000"/>
                </a:solidFill>
                <a:cs typeface="Times New Roman" pitchFamily="18" charset="0"/>
              </a:rPr>
              <a:t> Land is ‘inalienable’</a:t>
            </a:r>
            <a:r>
              <a:rPr lang="en-US" sz="2000" b="1" dirty="0"/>
              <a:t>, communal </a:t>
            </a:r>
            <a:r>
              <a:rPr lang="en-US" sz="2000" b="1" dirty="0" smtClean="0"/>
              <a:t>and spiritual </a:t>
            </a:r>
            <a:r>
              <a:rPr lang="en-US" sz="2000" b="1" dirty="0"/>
              <a:t>(Dreamtime mythology)</a:t>
            </a:r>
          </a:p>
          <a:p>
            <a:pPr>
              <a:buFontTx/>
              <a:buChar char="•"/>
            </a:pPr>
            <a:endParaRPr lang="en-US" sz="2000" b="1" dirty="0"/>
          </a:p>
          <a:p>
            <a:pPr>
              <a:buFontTx/>
              <a:buChar char="•"/>
            </a:pPr>
            <a:r>
              <a:rPr lang="en-GB" sz="2000" b="1" dirty="0"/>
              <a:t> However, </a:t>
            </a:r>
            <a:r>
              <a:rPr lang="en-GB" sz="2000" b="1" dirty="0">
                <a:solidFill>
                  <a:srgbClr val="000000"/>
                </a:solidFill>
                <a:cs typeface="Times New Roman" pitchFamily="18" charset="0"/>
              </a:rPr>
              <a:t>European government </a:t>
            </a:r>
            <a:r>
              <a:rPr lang="en-GB" sz="2000" b="1" dirty="0" smtClean="0">
                <a:solidFill>
                  <a:srgbClr val="000000"/>
                </a:solidFill>
                <a:cs typeface="Times New Roman" pitchFamily="18" charset="0"/>
              </a:rPr>
              <a:t>decreed </a:t>
            </a:r>
            <a:r>
              <a:rPr lang="en-GB" sz="2000" b="1" dirty="0">
                <a:solidFill>
                  <a:srgbClr val="000000"/>
                </a:solidFill>
                <a:cs typeface="Times New Roman" pitchFamily="18" charset="0"/>
              </a:rPr>
              <a:t>that the land in Australia </a:t>
            </a:r>
          </a:p>
          <a:p>
            <a:r>
              <a:rPr lang="en-GB" sz="2000" b="1" dirty="0">
                <a:solidFill>
                  <a:srgbClr val="000000"/>
                </a:solidFill>
                <a:cs typeface="Times New Roman" pitchFamily="18" charset="0"/>
              </a:rPr>
              <a:t>was ‘</a:t>
            </a:r>
            <a:r>
              <a:rPr lang="en-GB" sz="2000" b="1" i="1" dirty="0">
                <a:solidFill>
                  <a:srgbClr val="000000"/>
                </a:solidFill>
                <a:cs typeface="Times New Roman" pitchFamily="18" charset="0"/>
              </a:rPr>
              <a:t>terra nullius</a:t>
            </a:r>
            <a:r>
              <a:rPr lang="en-GB" sz="2000" b="1" dirty="0">
                <a:solidFill>
                  <a:srgbClr val="000000"/>
                </a:solidFill>
                <a:cs typeface="Times New Roman" pitchFamily="18" charset="0"/>
              </a:rPr>
              <a:t>’ (empty land) </a:t>
            </a:r>
            <a:r>
              <a:rPr lang="en-GB" sz="2000" b="1" dirty="0" smtClean="0">
                <a:solidFill>
                  <a:srgbClr val="000000"/>
                </a:solidFill>
                <a:cs typeface="Times New Roman" pitchFamily="18" charset="0"/>
              </a:rPr>
              <a:t>and therefore </a:t>
            </a:r>
            <a:r>
              <a:rPr lang="en-GB" sz="2000" b="1" dirty="0">
                <a:solidFill>
                  <a:srgbClr val="000000"/>
                </a:solidFill>
                <a:cs typeface="Times New Roman" pitchFamily="18" charset="0"/>
              </a:rPr>
              <a:t>ripe for appropriation</a:t>
            </a:r>
            <a:r>
              <a:rPr lang="en-US" sz="2000" b="1" dirty="0"/>
              <a:t> </a:t>
            </a:r>
          </a:p>
          <a:p>
            <a:pPr>
              <a:buFontTx/>
              <a:buChar char="•"/>
            </a:pPr>
            <a:endParaRPr lang="en-US" sz="2000" b="1" dirty="0"/>
          </a:p>
          <a:p>
            <a:pPr>
              <a:buFontTx/>
              <a:buChar char="•"/>
            </a:pPr>
            <a:r>
              <a:rPr lang="en-GB" sz="2000" b="1" dirty="0"/>
              <a:t> </a:t>
            </a:r>
            <a:r>
              <a:rPr lang="en-GB" sz="2000" b="1" dirty="0">
                <a:solidFill>
                  <a:srgbClr val="000000"/>
                </a:solidFill>
                <a:cs typeface="Times New Roman" pitchFamily="18" charset="0"/>
              </a:rPr>
              <a:t>For European settlers there was no spiritual tie to the land – the relationship between coloniser and the land they colonised was entirely secular</a:t>
            </a:r>
            <a:r>
              <a:rPr lang="en-US" sz="2400" b="1" dirty="0"/>
              <a:t>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7544" y="1772816"/>
            <a:ext cx="8064500" cy="48013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dirty="0">
                <a:solidFill>
                  <a:srgbClr val="000000"/>
                </a:solidFill>
              </a:rPr>
              <a:t> Change from land tenure to freehold ownership in 1960s has changed the focus and as a result, land claims have become a prominent issue</a:t>
            </a:r>
          </a:p>
          <a:p>
            <a:pPr>
              <a:buFontTx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>
              <a:buFontTx/>
              <a:buChar char="•"/>
            </a:pPr>
            <a:r>
              <a:rPr lang="en-GB" dirty="0">
                <a:solidFill>
                  <a:srgbClr val="000000"/>
                </a:solidFill>
              </a:rPr>
              <a:t> This coincided with other legislative changes:</a:t>
            </a:r>
          </a:p>
          <a:p>
            <a:endParaRPr lang="en-GB" dirty="0">
              <a:solidFill>
                <a:srgbClr val="000000"/>
              </a:solidFill>
            </a:endParaRPr>
          </a:p>
          <a:p>
            <a:pPr>
              <a:buFontTx/>
              <a:buChar char="•"/>
            </a:pPr>
            <a:r>
              <a:rPr lang="en-GB" dirty="0">
                <a:solidFill>
                  <a:srgbClr val="000000"/>
                </a:solidFill>
              </a:rPr>
              <a:t> 1965 North Australian Workers’ Union demands Aboriginal peoples paid same rate as </a:t>
            </a:r>
            <a:r>
              <a:rPr lang="en-GB" dirty="0" smtClean="0">
                <a:solidFill>
                  <a:srgbClr val="000000"/>
                </a:solidFill>
              </a:rPr>
              <a:t>whites</a:t>
            </a:r>
          </a:p>
          <a:p>
            <a:pPr>
              <a:buFontTx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>
              <a:buFontTx/>
              <a:buChar char="•"/>
            </a:pPr>
            <a:r>
              <a:rPr lang="en-GB" dirty="0">
                <a:solidFill>
                  <a:srgbClr val="000000"/>
                </a:solidFill>
              </a:rPr>
              <a:t> In 1966 this was agreed, but the </a:t>
            </a:r>
            <a:r>
              <a:rPr lang="en-US" dirty="0"/>
              <a:t>Conciliation and Arbitration Commission stated that the changes should not be implemented until 1968</a:t>
            </a:r>
            <a:r>
              <a:rPr lang="en-GB" dirty="0">
                <a:solidFill>
                  <a:srgbClr val="000000"/>
                </a:solidFill>
              </a:rPr>
              <a:t> </a:t>
            </a:r>
            <a:endParaRPr lang="en-GB" dirty="0" smtClean="0">
              <a:solidFill>
                <a:srgbClr val="000000"/>
              </a:solidFill>
            </a:endParaRPr>
          </a:p>
          <a:p>
            <a:pPr>
              <a:buFontTx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>
              <a:buFontTx/>
              <a:buChar char="•"/>
            </a:pPr>
            <a:r>
              <a:rPr lang="en-GB" dirty="0">
                <a:solidFill>
                  <a:srgbClr val="000000"/>
                </a:solidFill>
              </a:rPr>
              <a:t> In protest many Aboriginal workers went on strike and subsequently lost their </a:t>
            </a:r>
            <a:r>
              <a:rPr lang="en-GB" dirty="0" smtClean="0">
                <a:solidFill>
                  <a:srgbClr val="000000"/>
                </a:solidFill>
              </a:rPr>
              <a:t>jobs</a:t>
            </a:r>
          </a:p>
          <a:p>
            <a:pPr>
              <a:buFontTx/>
              <a:buChar char="•"/>
            </a:pPr>
            <a:endParaRPr lang="en-GB" dirty="0">
              <a:solidFill>
                <a:srgbClr val="000000"/>
              </a:solidFill>
            </a:endParaRPr>
          </a:p>
          <a:p>
            <a:pPr>
              <a:buFontTx/>
              <a:buChar char="•"/>
            </a:pPr>
            <a:r>
              <a:rPr lang="en-GB" dirty="0">
                <a:solidFill>
                  <a:srgbClr val="000000"/>
                </a:solidFill>
              </a:rPr>
              <a:t> </a:t>
            </a:r>
            <a:r>
              <a:rPr lang="en-US" dirty="0"/>
              <a:t>200 people, mainly </a:t>
            </a:r>
            <a:r>
              <a:rPr lang="en-US" dirty="0" err="1"/>
              <a:t>Gurindji</a:t>
            </a:r>
            <a:r>
              <a:rPr lang="en-US" dirty="0"/>
              <a:t>, camped on traditional land at </a:t>
            </a:r>
            <a:r>
              <a:rPr lang="en-US" dirty="0" err="1"/>
              <a:t>Wattie</a:t>
            </a:r>
            <a:r>
              <a:rPr lang="en-US" dirty="0"/>
              <a:t> Creek (</a:t>
            </a:r>
            <a:r>
              <a:rPr lang="en-US" dirty="0" err="1"/>
              <a:t>Daguragu</a:t>
            </a:r>
            <a:r>
              <a:rPr lang="en-US" dirty="0"/>
              <a:t>) and petitioned the Governor General for the return of 1290 square </a:t>
            </a:r>
            <a:r>
              <a:rPr lang="en-US" dirty="0" err="1"/>
              <a:t>kilometres</a:t>
            </a:r>
            <a:r>
              <a:rPr lang="en-US" dirty="0"/>
              <a:t> of their traditional land…</a:t>
            </a:r>
          </a:p>
          <a:p>
            <a:pPr algn="r"/>
            <a:r>
              <a:rPr lang="en-GB" dirty="0"/>
              <a:t>… this sparked a host of other land claims around the country</a:t>
            </a:r>
            <a:endParaRPr 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323850" y="1628800"/>
            <a:ext cx="7859713" cy="535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buFontTx/>
              <a:buChar char="•"/>
            </a:pPr>
            <a:r>
              <a:rPr lang="en-GB" dirty="0">
                <a:solidFill>
                  <a:srgbClr val="000000"/>
                </a:solidFill>
              </a:rPr>
              <a:t> Establishment of the </a:t>
            </a:r>
            <a:r>
              <a:rPr lang="en-GB" dirty="0"/>
              <a:t>Woodward Commission in 1973 to ‘investigate how Aboriginal rights to land might best be recognised’ following the unsuccessful claim of the </a:t>
            </a:r>
            <a:r>
              <a:rPr lang="en-GB" dirty="0" err="1"/>
              <a:t>Yolngu</a:t>
            </a:r>
            <a:r>
              <a:rPr lang="en-US" dirty="0"/>
              <a:t>  people versus the </a:t>
            </a:r>
            <a:r>
              <a:rPr lang="en-GB" dirty="0" err="1"/>
              <a:t>Nabalco</a:t>
            </a:r>
            <a:r>
              <a:rPr lang="en-GB" dirty="0"/>
              <a:t> aluminium company</a:t>
            </a:r>
            <a:r>
              <a:rPr lang="en-US" dirty="0"/>
              <a:t> in 1968 - 70 </a:t>
            </a:r>
          </a:p>
          <a:p>
            <a:pPr>
              <a:buFontTx/>
              <a:buChar char="•"/>
            </a:pPr>
            <a:endParaRPr lang="en-US" dirty="0"/>
          </a:p>
          <a:p>
            <a:pPr>
              <a:buFontTx/>
              <a:buChar char="•"/>
            </a:pPr>
            <a:r>
              <a:rPr lang="en-GB" dirty="0"/>
              <a:t> This led to the Aboriginal Land Rights (NT) Act of 1976</a:t>
            </a:r>
            <a:r>
              <a:rPr lang="en-US" dirty="0"/>
              <a:t> </a:t>
            </a:r>
          </a:p>
          <a:p>
            <a:pPr>
              <a:buFontTx/>
              <a:buChar char="•"/>
            </a:pPr>
            <a:endParaRPr lang="en-GB" dirty="0"/>
          </a:p>
          <a:p>
            <a:pPr>
              <a:buFontTx/>
              <a:buChar char="•"/>
            </a:pPr>
            <a:r>
              <a:rPr lang="en-GB" dirty="0"/>
              <a:t> There followed a series of land claim </a:t>
            </a:r>
          </a:p>
          <a:p>
            <a:r>
              <a:rPr lang="en-GB" dirty="0"/>
              <a:t>trials. Several cases were examined </a:t>
            </a:r>
          </a:p>
          <a:p>
            <a:r>
              <a:rPr lang="en-GB" dirty="0"/>
              <a:t>(including the controversial reclaiming </a:t>
            </a:r>
          </a:p>
          <a:p>
            <a:r>
              <a:rPr lang="en-GB" dirty="0"/>
              <a:t>of </a:t>
            </a:r>
            <a:r>
              <a:rPr lang="en-GB" i="1" dirty="0"/>
              <a:t>Uluru</a:t>
            </a:r>
            <a:r>
              <a:rPr lang="en-GB" dirty="0"/>
              <a:t> (Ayers Rock) and Aboriginal </a:t>
            </a:r>
          </a:p>
          <a:p>
            <a:r>
              <a:rPr lang="en-GB" dirty="0"/>
              <a:t>people began to acquire some legal </a:t>
            </a:r>
          </a:p>
          <a:p>
            <a:r>
              <a:rPr lang="en-GB" dirty="0"/>
              <a:t>‘title’ to land in both European and </a:t>
            </a:r>
          </a:p>
          <a:p>
            <a:r>
              <a:rPr lang="en-GB" dirty="0"/>
              <a:t>Aboriginal terms</a:t>
            </a:r>
            <a:r>
              <a:rPr lang="en-US" dirty="0"/>
              <a:t> </a:t>
            </a:r>
            <a:endParaRPr lang="en-US" dirty="0" smtClean="0"/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The 1991 Queensland Aboriginal Land Act presented Aboriginal people with a difficult choice: whether to continue along the path of becoming ‘Western style’ land managers and accepting nominal title, or waiting and hoping for a better way to regain their land</a:t>
            </a:r>
            <a:r>
              <a:rPr lang="en-US" dirty="0" smtClean="0"/>
              <a:t>… until the 1992 </a:t>
            </a:r>
            <a:r>
              <a:rPr lang="en-US" dirty="0" err="1" smtClean="0"/>
              <a:t>Mabo</a:t>
            </a:r>
            <a:r>
              <a:rPr lang="en-US" dirty="0" smtClean="0"/>
              <a:t> court ruling</a:t>
            </a:r>
          </a:p>
          <a:p>
            <a:endParaRPr lang="en-GB" b="1" dirty="0"/>
          </a:p>
        </p:txBody>
      </p:sp>
      <p:pic>
        <p:nvPicPr>
          <p:cNvPr id="8" name="Picture 6" descr="ayersrock"/>
          <p:cNvPicPr>
            <a:picLocks noChangeAspect="1" noChangeArrowheads="1"/>
          </p:cNvPicPr>
          <p:nvPr/>
        </p:nvPicPr>
        <p:blipFill>
          <a:blip r:embed="rId2" cstate="print"/>
          <a:srcRect t="11812" b="10226"/>
          <a:stretch>
            <a:fillRect/>
          </a:stretch>
        </p:blipFill>
        <p:spPr bwMode="auto">
          <a:xfrm>
            <a:off x="5220072" y="3068538"/>
            <a:ext cx="4065587" cy="237626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3528" y="1700808"/>
            <a:ext cx="7992888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Property: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Property = total rights that people have over things (not the things themselves) – relationship between people and things.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Notion of property linked with certain economic systems/modes of production.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Differences of attitudes (between humans with different economic systems) however become less pronounced when the question of rights is considered, e.g. rights to ancestral land – then focus becomes </a:t>
            </a:r>
          </a:p>
          <a:p>
            <a:r>
              <a:rPr lang="en-GB" dirty="0" smtClean="0"/>
              <a:t>communal property as opposed to private property </a:t>
            </a:r>
          </a:p>
          <a:p>
            <a:r>
              <a:rPr lang="en-GB" dirty="0" smtClean="0"/>
              <a:t>(as per land claim cases in Australia, USA and </a:t>
            </a:r>
          </a:p>
          <a:p>
            <a:r>
              <a:rPr lang="en-GB" dirty="0" smtClean="0"/>
              <a:t>elsewhere).  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27650" name="Picture 2" descr="http://www.structured.co.uk/objects/forsale_600_399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98266" y="4300587"/>
            <a:ext cx="3845734" cy="255741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1772816"/>
            <a:ext cx="777686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rights do people have in relation to property?</a:t>
            </a:r>
            <a:endParaRPr lang="en-GB" dirty="0" smtClean="0"/>
          </a:p>
          <a:p>
            <a:endParaRPr lang="en-GB" b="1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Right to use the ‘things’ in question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Right to control the use of the ‘things’ in question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Right to obtain profit from the use of the ‘things’ in question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Right to dispose of the ‘things’ in question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Right to be named as the ‘owner’ of the ‘things’ in question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r>
              <a:rPr lang="en-GB" b="1" dirty="0" smtClean="0"/>
              <a:t>Implications of all these ‘rights’?</a:t>
            </a:r>
            <a:endParaRPr lang="en-GB" dirty="0" smtClean="0"/>
          </a:p>
          <a:p>
            <a:endParaRPr lang="en-GB" b="1" dirty="0" smtClean="0"/>
          </a:p>
          <a:p>
            <a:r>
              <a:rPr lang="en-GB" dirty="0" smtClean="0"/>
              <a:t>How do such ‘rights’ change people’s relationships with </a:t>
            </a:r>
          </a:p>
          <a:p>
            <a:r>
              <a:rPr lang="en-GB" dirty="0" smtClean="0"/>
              <a:t>others, and their ‘environments’?</a:t>
            </a:r>
          </a:p>
          <a:p>
            <a:endParaRPr lang="en-GB" dirty="0" smtClean="0"/>
          </a:p>
          <a:p>
            <a:r>
              <a:rPr lang="en-GB" dirty="0" smtClean="0"/>
              <a:t>e.g. </a:t>
            </a:r>
            <a:r>
              <a:rPr lang="en-GB" dirty="0" err="1" smtClean="0"/>
              <a:t>Ingold’s</a:t>
            </a:r>
            <a:r>
              <a:rPr lang="en-GB" dirty="0" smtClean="0"/>
              <a:t> ‘From trust to domination’</a:t>
            </a:r>
            <a:endParaRPr lang="en-GB" dirty="0"/>
          </a:p>
        </p:txBody>
      </p:sp>
      <p:pic>
        <p:nvPicPr>
          <p:cNvPr id="25602" name="Picture 2" descr="http://www.treehugger.com/pig-factory-farm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91250" y="3952875"/>
            <a:ext cx="2952750" cy="29051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www.examiner.com/images/blog/EXID25008/images/50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37262" y="3861048"/>
            <a:ext cx="3143250" cy="3114675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1560" y="1916832"/>
            <a:ext cx="705678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Stratification:</a:t>
            </a:r>
            <a:r>
              <a:rPr lang="en-GB" dirty="0" smtClean="0"/>
              <a:t> </a:t>
            </a:r>
            <a:r>
              <a:rPr lang="en-GB" i="1" dirty="0" smtClean="0"/>
              <a:t>Homo </a:t>
            </a:r>
            <a:r>
              <a:rPr lang="en-GB" i="1" dirty="0" err="1" smtClean="0"/>
              <a:t>hierarchicus</a:t>
            </a:r>
            <a:r>
              <a:rPr lang="en-GB" i="1" dirty="0" smtClean="0"/>
              <a:t> or homo </a:t>
            </a:r>
            <a:r>
              <a:rPr lang="en-GB" i="1" dirty="0" err="1" smtClean="0"/>
              <a:t>equalis</a:t>
            </a:r>
            <a:r>
              <a:rPr lang="en-GB" i="1" dirty="0" smtClean="0"/>
              <a:t>?</a:t>
            </a:r>
          </a:p>
          <a:p>
            <a:endParaRPr lang="en-GB" i="1" dirty="0" smtClean="0"/>
          </a:p>
          <a:p>
            <a:pPr marL="342900" indent="-342900">
              <a:buAutoNum type="arabicPeriod"/>
            </a:pPr>
            <a:r>
              <a:rPr lang="en-GB" dirty="0" smtClean="0"/>
              <a:t>We are all born equal (as per the ‘American dream’ – even if we ultimately do not stay that way!)</a:t>
            </a:r>
          </a:p>
          <a:p>
            <a:pPr marL="342900" indent="-342900">
              <a:buFontTx/>
              <a:buAutoNum type="arabicPeriod"/>
            </a:pPr>
            <a:r>
              <a:rPr lang="en-GB" dirty="0" smtClean="0"/>
              <a:t>We are not born equal (hereditary monarchies etc)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pic>
        <p:nvPicPr>
          <p:cNvPr id="26630" name="Picture 6" descr="http://www.macsfence.com/Pix/pvcWhite-picke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005064"/>
            <a:ext cx="4013459" cy="314096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1560" y="1700808"/>
            <a:ext cx="70567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i="1" dirty="0" smtClean="0"/>
              <a:t>Homo </a:t>
            </a:r>
            <a:r>
              <a:rPr lang="en-GB" i="1" dirty="0" err="1" smtClean="0"/>
              <a:t>equalis</a:t>
            </a:r>
            <a:r>
              <a:rPr lang="en-GB" i="1" dirty="0" smtClean="0"/>
              <a:t> </a:t>
            </a:r>
            <a:r>
              <a:rPr lang="en-GB" dirty="0" smtClean="0"/>
              <a:t>(</a:t>
            </a:r>
            <a:r>
              <a:rPr lang="en-GB" dirty="0" err="1" smtClean="0"/>
              <a:t>Sahlins</a:t>
            </a:r>
            <a:r>
              <a:rPr lang="en-GB" dirty="0" smtClean="0"/>
              <a:t>’ ‘Original affluent society’ and Marx/Engels)</a:t>
            </a:r>
          </a:p>
          <a:p>
            <a:pPr marL="342900" indent="-342900">
              <a:buAutoNum type="arabicPeriod"/>
            </a:pPr>
            <a:endParaRPr lang="en-GB" i="1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Traditionally discussed in relation to immediate return hunter-gatherers</a:t>
            </a:r>
          </a:p>
          <a:p>
            <a:pPr marL="342900" indent="-342900"/>
            <a:endParaRPr lang="en-GB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en-GB" dirty="0" smtClean="0"/>
              <a:t>Egalitarian, animistic, sometimes matrilineal = equality between all (including other species)  - examples?</a:t>
            </a:r>
          </a:p>
          <a:p>
            <a:pPr marL="342900" indent="-342900"/>
            <a:endParaRPr lang="en-GB" dirty="0" smtClean="0"/>
          </a:p>
          <a:p>
            <a:pPr marL="342900" indent="-342900"/>
            <a:endParaRPr lang="en-GB" dirty="0" smtClean="0"/>
          </a:p>
          <a:p>
            <a:pPr marL="342900" indent="-342900"/>
            <a:endParaRPr lang="en-GB" dirty="0" smtClean="0"/>
          </a:p>
        </p:txBody>
      </p:sp>
      <p:pic>
        <p:nvPicPr>
          <p:cNvPr id="25602" name="Picture 2" descr="http://www.spartacus.schoolnet.co.uk/WWsundance4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789040"/>
            <a:ext cx="4467225" cy="2857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95536" y="1628800"/>
            <a:ext cx="79208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But are there forms of property (especially private property) in these so-called ‘utopian’ societies?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i="1" dirty="0" smtClean="0"/>
              <a:t> </a:t>
            </a:r>
            <a:r>
              <a:rPr lang="en-GB" i="1" dirty="0" err="1" smtClean="0"/>
              <a:t>Hau</a:t>
            </a:r>
            <a:r>
              <a:rPr lang="en-GB" dirty="0" smtClean="0"/>
              <a:t> – spiritual rights over property?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Dreamtime ownership – intangible property?</a:t>
            </a:r>
          </a:p>
          <a:p>
            <a:endParaRPr lang="en-GB" dirty="0"/>
          </a:p>
        </p:txBody>
      </p:sp>
      <p:pic>
        <p:nvPicPr>
          <p:cNvPr id="24578" name="Picture 2" descr="http://www.aboriginal-art.com/IMAGES/abo_life_images/Painting_in_progress2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724275"/>
            <a:ext cx="4762500" cy="3133725"/>
          </a:xfrm>
          <a:prstGeom prst="rect">
            <a:avLst/>
          </a:prstGeom>
          <a:noFill/>
        </p:spPr>
      </p:pic>
      <p:pic>
        <p:nvPicPr>
          <p:cNvPr id="7" name="Picture 16" descr="MC17___Muramura_Dream___Creek_Bend___lge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3590992"/>
            <a:ext cx="4104456" cy="32670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www.filmreference.com/images/sjff_01_img0340.jpg"/>
          <p:cNvPicPr>
            <a:picLocks noChangeAspect="1" noChangeArrowheads="1"/>
          </p:cNvPicPr>
          <p:nvPr/>
        </p:nvPicPr>
        <p:blipFill>
          <a:blip r:embed="rId2" cstate="print"/>
          <a:srcRect t="17269"/>
          <a:stretch>
            <a:fillRect/>
          </a:stretch>
        </p:blipFill>
        <p:spPr bwMode="auto">
          <a:xfrm>
            <a:off x="4191000" y="3753222"/>
            <a:ext cx="4953000" cy="3104778"/>
          </a:xfrm>
          <a:prstGeom prst="rect">
            <a:avLst/>
          </a:prstGeom>
          <a:noFill/>
        </p:spPr>
      </p:pic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23528" y="1700808"/>
            <a:ext cx="820891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In delayed return we see proto-inequality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Some surplus = temporary inequality and ranking (political hierarchies on basis of wealth)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Still, basis is exchange, display as opposed to consumption (as per the ‘West’) – emergence of ‘Big Men’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Beginnings of economic differentiation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323528" y="1628800"/>
            <a:ext cx="820891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Tribal horticulturalists: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Proto-inequalities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Producing surpluses (as per Trobriand yam houses) – ‘Big men’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Acquiring large amounts of wealth </a:t>
            </a:r>
          </a:p>
          <a:p>
            <a:r>
              <a:rPr lang="en-GB" dirty="0" smtClean="0"/>
              <a:t>as a result of manipulating others </a:t>
            </a:r>
          </a:p>
          <a:p>
            <a:r>
              <a:rPr lang="en-GB" dirty="0" smtClean="0"/>
              <a:t>e.g. </a:t>
            </a:r>
            <a:r>
              <a:rPr lang="en-GB" dirty="0" err="1" smtClean="0"/>
              <a:t>Maring</a:t>
            </a:r>
            <a:r>
              <a:rPr lang="en-GB" dirty="0" smtClean="0"/>
              <a:t> </a:t>
            </a:r>
            <a:r>
              <a:rPr lang="en-GB" dirty="0" err="1" smtClean="0"/>
              <a:t>kaiko</a:t>
            </a:r>
            <a:r>
              <a:rPr lang="en-GB" dirty="0" smtClean="0"/>
              <a:t>?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Other examples?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Rights to property (as per gardens </a:t>
            </a:r>
          </a:p>
          <a:p>
            <a:r>
              <a:rPr lang="en-GB" dirty="0" smtClean="0"/>
              <a:t>and pigs) but also who you know.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Hierarchies develop, but these are </a:t>
            </a:r>
          </a:p>
          <a:p>
            <a:r>
              <a:rPr lang="en-GB" dirty="0" smtClean="0"/>
              <a:t>temporary and fluid.</a:t>
            </a:r>
            <a:endParaRPr lang="en-GB" dirty="0"/>
          </a:p>
        </p:txBody>
      </p:sp>
      <p:pic>
        <p:nvPicPr>
          <p:cNvPr id="8" name="Picture 2" descr="http://images.cdn.fotopedia.com/flickr-4042045853-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76675" y="3133725"/>
            <a:ext cx="5267325" cy="37242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83568" y="1844824"/>
            <a:ext cx="79928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Tribal – pastoralists</a:t>
            </a:r>
          </a:p>
          <a:p>
            <a:endParaRPr lang="en-GB" dirty="0" smtClean="0"/>
          </a:p>
          <a:p>
            <a:r>
              <a:rPr lang="en-GB" dirty="0" smtClean="0"/>
              <a:t>Keeping animals inhibits development of rank (between humans) – why?</a:t>
            </a:r>
          </a:p>
        </p:txBody>
      </p:sp>
      <p:pic>
        <p:nvPicPr>
          <p:cNvPr id="15362" name="Picture 2" descr="http://www.theodora.com/wfb/photos/iraq/camel_herding_iraq_photo_iraq-i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650765"/>
            <a:ext cx="5148064" cy="3232984"/>
          </a:xfrm>
          <a:prstGeom prst="rect">
            <a:avLst/>
          </a:prstGeom>
          <a:noFill/>
        </p:spPr>
      </p:pic>
      <p:pic>
        <p:nvPicPr>
          <p:cNvPr id="15364" name="Picture 4" descr="http://www.sudantribune.com/local/cache-vignettes/L278xH200/Cattle_Bor-b397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3647979"/>
            <a:ext cx="4499992" cy="323740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7544" y="1700808"/>
            <a:ext cx="8136904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Tribal – pastoralists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Keeping animals inhibits development of rank – why?</a:t>
            </a:r>
          </a:p>
          <a:p>
            <a:pPr lvl="1">
              <a:buFont typeface="Arial" pitchFamily="34" charset="0"/>
              <a:buChar char="•"/>
            </a:pPr>
            <a:r>
              <a:rPr lang="en-GB" dirty="0" smtClean="0"/>
              <a:t> Group ownership as opposed to individual ownership (communal versus private property)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Main source of property are animals and other humans (e.g. women – labour and reproduction) – reproductive rights exchanged between groups; 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r>
              <a:rPr lang="en-GB" dirty="0" smtClean="0"/>
              <a:t>“They are our enemies, we marry them” (</a:t>
            </a:r>
            <a:r>
              <a:rPr lang="en-GB" dirty="0" err="1" smtClean="0"/>
              <a:t>Nuer</a:t>
            </a:r>
            <a:r>
              <a:rPr lang="en-GB" dirty="0" smtClean="0"/>
              <a:t> proverb) example of Levi-Strauss’ exogamous exchange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Men – warriors, labour etc. – fighting based on limiting inequalities! Stopping people getting too powerful – redistribution of wealth.</a:t>
            </a:r>
          </a:p>
          <a:p>
            <a:r>
              <a:rPr lang="en-GB" dirty="0" smtClean="0"/>
              <a:t> </a:t>
            </a:r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 Limiting factors – herds get too big to manage (so break up), or get stolen because they are too visible but also diminishing returns when herd gets too big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79512" y="1556792"/>
            <a:ext cx="770485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Peasants</a:t>
            </a:r>
          </a:p>
          <a:p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New ways of generating, storing and transferring wealth – how?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Impact of state formation?</a:t>
            </a:r>
          </a:p>
          <a:p>
            <a:pPr>
              <a:buFontTx/>
              <a:buChar char="-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Feudalism brings with it substantial surplus = wealth = inequalities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i="1" dirty="0" smtClean="0"/>
              <a:t>Homo </a:t>
            </a:r>
            <a:r>
              <a:rPr lang="en-GB" i="1" dirty="0" err="1" smtClean="0"/>
              <a:t>hierarchicus</a:t>
            </a:r>
            <a:endParaRPr lang="en-GB" i="1" dirty="0" smtClean="0"/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Aristotle’s treatise on ‘natural slavery’ – human chattels</a:t>
            </a:r>
          </a:p>
          <a:p>
            <a:pPr>
              <a:buFont typeface="Arial" pitchFamily="34" charset="0"/>
              <a:buChar char="•"/>
            </a:pPr>
            <a:endParaRPr lang="en-GB" dirty="0" smtClean="0"/>
          </a:p>
          <a:p>
            <a:pPr>
              <a:buFont typeface="Arial" pitchFamily="34" charset="0"/>
              <a:buChar char="•"/>
            </a:pPr>
            <a:r>
              <a:rPr lang="en-GB" dirty="0" smtClean="0"/>
              <a:t>Indian caste system – hierarchy of rank and social esteem</a:t>
            </a:r>
          </a:p>
          <a:p>
            <a:endParaRPr lang="en-GB" dirty="0"/>
          </a:p>
        </p:txBody>
      </p:sp>
      <p:pic>
        <p:nvPicPr>
          <p:cNvPr id="13314" name="Picture 2" descr="http://www.mlahanas.de/Greeks/images/work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0923" y="4293096"/>
            <a:ext cx="3283077" cy="25649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79512" y="1556792"/>
            <a:ext cx="4824536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Centralised feudalism, as per Medieval Europe, with opportunities for social mobility, eventually gave way to capitalism.</a:t>
            </a:r>
          </a:p>
          <a:p>
            <a:r>
              <a:rPr lang="en-GB" dirty="0" smtClean="0"/>
              <a:t> </a:t>
            </a:r>
          </a:p>
          <a:p>
            <a:r>
              <a:rPr lang="en-GB" dirty="0" smtClean="0"/>
              <a:t>In contemporary Europe (and since 18</a:t>
            </a:r>
            <a:r>
              <a:rPr lang="en-GB" baseline="30000" dirty="0" smtClean="0"/>
              <a:t>th</a:t>
            </a:r>
            <a:r>
              <a:rPr lang="en-GB" dirty="0" smtClean="0"/>
              <a:t> century really) both </a:t>
            </a:r>
            <a:r>
              <a:rPr lang="en-GB" i="1" dirty="0" smtClean="0"/>
              <a:t>homo </a:t>
            </a:r>
            <a:r>
              <a:rPr lang="en-GB" i="1" dirty="0" err="1" smtClean="0"/>
              <a:t>hierarchicus</a:t>
            </a:r>
            <a:r>
              <a:rPr lang="en-GB" dirty="0" smtClean="0"/>
              <a:t> and </a:t>
            </a:r>
            <a:r>
              <a:rPr lang="en-GB" i="1" dirty="0" smtClean="0"/>
              <a:t>homo </a:t>
            </a:r>
            <a:r>
              <a:rPr lang="en-GB" i="1" dirty="0" err="1" smtClean="0"/>
              <a:t>equalis</a:t>
            </a:r>
            <a:r>
              <a:rPr lang="en-GB" i="1" dirty="0" smtClean="0"/>
              <a:t> </a:t>
            </a:r>
            <a:r>
              <a:rPr lang="en-GB" dirty="0" smtClean="0"/>
              <a:t>co-exist – in theory all men born equal, but lived experience often very different – Marx and Engels observed contradiction in system</a:t>
            </a:r>
          </a:p>
          <a:p>
            <a:endParaRPr lang="en-GB" dirty="0" smtClean="0"/>
          </a:p>
          <a:p>
            <a:r>
              <a:rPr lang="en-GB" dirty="0" smtClean="0"/>
              <a:t>Rank supposed to be based on achievement (not who you know) but in reality…?</a:t>
            </a:r>
          </a:p>
          <a:p>
            <a:endParaRPr lang="en-GB" dirty="0" smtClean="0"/>
          </a:p>
          <a:p>
            <a:r>
              <a:rPr lang="en-GB" dirty="0" smtClean="0"/>
              <a:t>Property – another contradiction – private property central feature of capitalism – in reality we only have limited access to property. The things we need for day to day existence are owned by others – examples?</a:t>
            </a:r>
          </a:p>
          <a:p>
            <a:endParaRPr lang="en-GB" dirty="0"/>
          </a:p>
        </p:txBody>
      </p:sp>
      <p:pic>
        <p:nvPicPr>
          <p:cNvPr id="12290" name="Picture 2" descr="http://upload.wikimedia.org/wikipedia/commons/b/ba/Breviarium_Grimani_-_Jun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340768"/>
            <a:ext cx="4286250" cy="5715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141277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/>
          <p:cNvSpPr txBox="1"/>
          <p:nvPr/>
        </p:nvSpPr>
        <p:spPr>
          <a:xfrm>
            <a:off x="395536" y="404664"/>
            <a:ext cx="73448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smtClean="0">
                <a:solidFill>
                  <a:schemeClr val="bg1"/>
                </a:solidFill>
              </a:rPr>
              <a:t>Political and Economic Anthropology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11560" y="1628801"/>
            <a:ext cx="7992888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Paradox reversed in communism – no private property – in practice however, some people own a great deal. Marx and Engels saw link between property and stratification – set out to get rid of private property in a bid to secure equality for all men – return to </a:t>
            </a:r>
            <a:r>
              <a:rPr lang="en-GB" i="1" dirty="0" smtClean="0"/>
              <a:t>homo </a:t>
            </a:r>
            <a:r>
              <a:rPr lang="en-GB" i="1" dirty="0" err="1" smtClean="0"/>
              <a:t>equalis</a:t>
            </a:r>
            <a:r>
              <a:rPr lang="en-GB" i="1" dirty="0" smtClean="0"/>
              <a:t> </a:t>
            </a:r>
            <a:r>
              <a:rPr lang="en-GB" dirty="0" smtClean="0"/>
              <a:t>– not forces of production but relations of production which were important – i.e. how individuals were related to wealth.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 </a:t>
            </a:r>
          </a:p>
          <a:p>
            <a:r>
              <a:rPr lang="en-GB" dirty="0" smtClean="0"/>
              <a:t> </a:t>
            </a:r>
          </a:p>
          <a:p>
            <a:r>
              <a:rPr lang="en-GB" dirty="0" smtClean="0"/>
              <a:t>“The hand-mill gives you society with the feudal lord; the steam-mill society with the industrial capitalist.” </a:t>
            </a:r>
          </a:p>
          <a:p>
            <a:endParaRPr lang="en-GB" dirty="0" smtClean="0"/>
          </a:p>
          <a:p>
            <a:r>
              <a:rPr lang="en-GB" sz="1600" dirty="0" smtClean="0"/>
              <a:t>Marx, K. 1847. </a:t>
            </a:r>
            <a:r>
              <a:rPr lang="en-GB" sz="1600" i="1" dirty="0" smtClean="0"/>
              <a:t>The Poverty of Philosophy</a:t>
            </a:r>
            <a:r>
              <a:rPr lang="en-GB" sz="1600" dirty="0" smtClean="0"/>
              <a:t>. Marxists Internet Archive. http://www.marxists.org/archive/marx/works/1847/poverty-philosophy/ch02.htm.</a:t>
            </a:r>
          </a:p>
          <a:p>
            <a:endParaRPr lang="en-GB" sz="1600" dirty="0"/>
          </a:p>
        </p:txBody>
      </p:sp>
      <p:pic>
        <p:nvPicPr>
          <p:cNvPr id="36866" name="Picture 2" descr="http://www.financialsensearchive.com/editorials/quinn/2009/images/0727_clip_image0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284984"/>
            <a:ext cx="1486888" cy="1945010"/>
          </a:xfrm>
          <a:prstGeom prst="rect">
            <a:avLst/>
          </a:prstGeom>
          <a:noFill/>
        </p:spPr>
      </p:pic>
      <p:pic>
        <p:nvPicPr>
          <p:cNvPr id="36868" name="Picture 4" descr="http://image.guardian.co.uk/sys-images/Books/Pix/pictures/2008/06/09/farm46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15616" y="3212976"/>
            <a:ext cx="3456384" cy="207383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1293</Words>
  <Application>Microsoft Office PowerPoint</Application>
  <PresentationFormat>On-screen Show (4:3)</PresentationFormat>
  <Paragraphs>186</Paragraphs>
  <Slides>17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</vt:vector>
  </TitlesOfParts>
  <Company>University of Wales Lampeter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sc024</dc:creator>
  <cp:lastModifiedBy>sc024</cp:lastModifiedBy>
  <cp:revision>21</cp:revision>
  <dcterms:created xsi:type="dcterms:W3CDTF">2010-10-19T07:43:28Z</dcterms:created>
  <dcterms:modified xsi:type="dcterms:W3CDTF">2011-09-02T14:51:17Z</dcterms:modified>
</cp:coreProperties>
</file>