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61520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181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0063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990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98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821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950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387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65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037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087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08/01/2019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0785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Everyday </a:t>
            </a:r>
            <a:r>
              <a:rPr lang="en-GB" dirty="0">
                <a:solidFill>
                  <a:schemeClr val="bg1"/>
                </a:solidFill>
              </a:rPr>
              <a:t>Life in Ancient </a:t>
            </a:r>
            <a:r>
              <a:rPr lang="en-GB" dirty="0" smtClean="0">
                <a:solidFill>
                  <a:schemeClr val="bg1"/>
                </a:solidFill>
              </a:rPr>
              <a:t>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HPAH4001</a:t>
            </a:r>
          </a:p>
          <a:p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539552" y="3212976"/>
            <a:ext cx="8280920" cy="2088232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b="1" dirty="0" smtClean="0">
                <a:solidFill>
                  <a:prstClr val="black"/>
                </a:solidFill>
              </a:rPr>
              <a:t>Workshop – Polybius on the “Mixed Constitution” of the Romans</a:t>
            </a:r>
            <a:r>
              <a:rPr lang="en-GB" sz="3100" b="1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b="1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303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427" y="274637"/>
            <a:ext cx="8790709" cy="1315171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In what historical and social context is Polybius writing?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8" y="1901535"/>
            <a:ext cx="8894618" cy="4956465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Mid-late second century BC.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endParaRPr lang="en-GB" sz="11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By 146 BC the following events had occurred: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Battle of Magnesia (190 BC) and the treaty of </a:t>
            </a:r>
            <a:r>
              <a:rPr lang="en-GB" dirty="0" err="1" smtClean="0">
                <a:solidFill>
                  <a:schemeClr val="bg1"/>
                </a:solidFill>
              </a:rPr>
              <a:t>Apamea</a:t>
            </a:r>
            <a:r>
              <a:rPr lang="en-GB" dirty="0" smtClean="0">
                <a:solidFill>
                  <a:schemeClr val="bg1"/>
                </a:solidFill>
              </a:rPr>
              <a:t> (188 BC) – Roman embassy enforcing the hamstringing of elephants and sinking of </a:t>
            </a:r>
            <a:r>
              <a:rPr lang="en-GB" dirty="0">
                <a:solidFill>
                  <a:schemeClr val="bg1"/>
                </a:solidFill>
              </a:rPr>
              <a:t>Seleucid warships (</a:t>
            </a:r>
            <a:r>
              <a:rPr lang="en-GB" dirty="0" smtClean="0">
                <a:solidFill>
                  <a:schemeClr val="bg1"/>
                </a:solidFill>
              </a:rPr>
              <a:t>163 </a:t>
            </a:r>
            <a:r>
              <a:rPr lang="en-GB" dirty="0">
                <a:solidFill>
                  <a:schemeClr val="bg1"/>
                </a:solidFill>
              </a:rPr>
              <a:t>or </a:t>
            </a:r>
            <a:r>
              <a:rPr lang="en-GB" dirty="0" smtClean="0">
                <a:solidFill>
                  <a:schemeClr val="bg1"/>
                </a:solidFill>
              </a:rPr>
              <a:t>162, </a:t>
            </a:r>
            <a:r>
              <a:rPr lang="en-GB" dirty="0" err="1" smtClean="0">
                <a:solidFill>
                  <a:schemeClr val="bg1"/>
                </a:solidFill>
              </a:rPr>
              <a:t>Gnaeus</a:t>
            </a:r>
            <a:r>
              <a:rPr lang="en-GB" dirty="0" smtClean="0">
                <a:solidFill>
                  <a:schemeClr val="bg1"/>
                </a:solidFill>
              </a:rPr>
              <a:t> Octavius killed in Laodicea in 162 BC).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Downfall of Perseus (166 BC) – Macedonia becomes a Roman province in 146 BC. </a:t>
            </a:r>
          </a:p>
          <a:p>
            <a:pPr lvl="1"/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Ultimate test of Rome’s constitution during the Second Punic War – at its peak during this time (6.11.1; also test of adversity during Polybius own time 6.2). </a:t>
            </a:r>
          </a:p>
        </p:txBody>
      </p:sp>
    </p:spTree>
    <p:extLst>
      <p:ext uri="{BB962C8B-B14F-4D97-AF65-F5344CB8AC3E}">
        <p14:creationId xmlns:p14="http://schemas.microsoft.com/office/powerpoint/2010/main" val="219437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863" y="742229"/>
            <a:ext cx="8811491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What parts of the Roman system did Polybius regard as monarchical, aristocratic, and democratic?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863" y="2722418"/>
            <a:ext cx="8884228" cy="400050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Consuls as monarchic / kingship element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Senate as the aristocratic element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People (popular assemblies) as the democratic element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Polybius 6.4.1-6 (Types of governments)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Monarchy vs. Tyranny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Aristocracy vs. oligarchy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Democracy vs. </a:t>
            </a:r>
            <a:r>
              <a:rPr lang="en-GB">
                <a:solidFill>
                  <a:schemeClr val="bg1"/>
                </a:solidFill>
              </a:rPr>
              <a:t>mob-rule (</a:t>
            </a:r>
            <a:r>
              <a:rPr lang="en-GB" smtClean="0">
                <a:solidFill>
                  <a:schemeClr val="bg1"/>
                </a:solidFill>
              </a:rPr>
              <a:t>ochlocracy)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47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41" y="669492"/>
            <a:ext cx="9008918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What </a:t>
            </a:r>
            <a:r>
              <a:rPr lang="en-GB" dirty="0">
                <a:solidFill>
                  <a:schemeClr val="bg1"/>
                </a:solidFill>
              </a:rPr>
              <a:t>are the purported benefits of Rome’s constitution as Polybius describes it? What is Polybius’ theory of </a:t>
            </a:r>
            <a:r>
              <a:rPr lang="en-GB" dirty="0" err="1">
                <a:solidFill>
                  <a:schemeClr val="bg1"/>
                </a:solidFill>
              </a:rPr>
              <a:t>anacyclosis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39290"/>
            <a:ext cx="9144000" cy="421871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Stability induced by the balance of elements, no one part of the system predominates.</a:t>
            </a:r>
          </a:p>
          <a:p>
            <a:endParaRPr lang="en-GB" sz="700" b="1" dirty="0" smtClean="0">
              <a:solidFill>
                <a:schemeClr val="bg1"/>
              </a:solidFill>
            </a:endParaRPr>
          </a:p>
          <a:p>
            <a:r>
              <a:rPr lang="en-GB" b="1" i="1" dirty="0" err="1" smtClean="0">
                <a:solidFill>
                  <a:schemeClr val="bg1"/>
                </a:solidFill>
              </a:rPr>
              <a:t>anacyclosis</a:t>
            </a:r>
            <a:r>
              <a:rPr lang="en-GB" dirty="0" smtClean="0">
                <a:solidFill>
                  <a:schemeClr val="bg1"/>
                </a:solidFill>
              </a:rPr>
              <a:t>: cyclical denigration of different forms of government.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Primitive monarchy to kingship (social norms arise) – rise of distinction between subjects and ruler, descent into tyranny.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Overthrow by best men of community, similar problem with inherited authority.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People resort to </a:t>
            </a:r>
            <a:r>
              <a:rPr lang="en-GB" dirty="0">
                <a:solidFill>
                  <a:schemeClr val="bg1"/>
                </a:solidFill>
              </a:rPr>
              <a:t>ruling themselves - high value on equality and freedom of </a:t>
            </a:r>
            <a:r>
              <a:rPr lang="en-GB" dirty="0" smtClean="0">
                <a:solidFill>
                  <a:schemeClr val="bg1"/>
                </a:solidFill>
              </a:rPr>
              <a:t>speech – those aiming at pre-eminence, rise of demagogues – banishment and plunder, descent into savagery. 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Rome’s constitution not immune to </a:t>
            </a:r>
            <a:r>
              <a:rPr lang="en-GB" dirty="0">
                <a:solidFill>
                  <a:schemeClr val="bg1"/>
                </a:solidFill>
              </a:rPr>
              <a:t>decay – Polybius 6.9.13 – “For, as I said, this state, more than any other, has been formed and has grown naturally, and will undergo a natural decline and change to its </a:t>
            </a:r>
            <a:r>
              <a:rPr lang="en-GB" dirty="0" smtClean="0">
                <a:solidFill>
                  <a:schemeClr val="bg1"/>
                </a:solidFill>
              </a:rPr>
              <a:t>contrary.”</a:t>
            </a:r>
          </a:p>
          <a:p>
            <a:pPr lvl="1"/>
            <a:endParaRPr lang="en-GB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83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255" y="596756"/>
            <a:ext cx="8738754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Besides Rome, what other states are claimed by Polybius as having some form of mixed-constitution?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991" y="2358735"/>
            <a:ext cx="8738754" cy="4395355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Lycurgus (c.9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century BC) – historic or mythical(?) Lawgiver in </a:t>
            </a:r>
            <a:r>
              <a:rPr lang="en-GB" b="1" dirty="0" smtClean="0">
                <a:solidFill>
                  <a:schemeClr val="bg1"/>
                </a:solidFill>
              </a:rPr>
              <a:t>Sparta</a:t>
            </a:r>
            <a:r>
              <a:rPr lang="en-GB" dirty="0" smtClean="0">
                <a:solidFill>
                  <a:schemeClr val="bg1"/>
                </a:solidFill>
              </a:rPr>
              <a:t> – Polybius 6.3.8, 10.1-12.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Polybius dismisses similarity with Cretan forms of government that other writers proposed.</a:t>
            </a:r>
          </a:p>
          <a:p>
            <a:pPr lvl="1"/>
            <a:endParaRPr lang="en-GB" sz="1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Carthage – mixed constitution, but in its state of decay at time of </a:t>
            </a:r>
            <a:r>
              <a:rPr lang="en-GB" dirty="0" err="1" smtClean="0">
                <a:solidFill>
                  <a:schemeClr val="bg1"/>
                </a:solidFill>
              </a:rPr>
              <a:t>Hannabalic</a:t>
            </a:r>
            <a:r>
              <a:rPr lang="en-GB" dirty="0" smtClean="0">
                <a:solidFill>
                  <a:schemeClr val="bg1"/>
                </a:solidFill>
              </a:rPr>
              <a:t> war (growth, prime, decay) – democratic element predominate – </a:t>
            </a:r>
            <a:r>
              <a:rPr lang="en-GB" i="1" dirty="0" smtClean="0">
                <a:solidFill>
                  <a:schemeClr val="bg1"/>
                </a:solidFill>
              </a:rPr>
              <a:t>contra </a:t>
            </a:r>
            <a:r>
              <a:rPr lang="en-GB" dirty="0" smtClean="0">
                <a:solidFill>
                  <a:schemeClr val="bg1"/>
                </a:solidFill>
              </a:rPr>
              <a:t>Rome in its prime, aristocratic element predominate. </a:t>
            </a:r>
            <a:endParaRPr lang="en-GB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84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90" y="1496291"/>
            <a:ext cx="8229600" cy="38030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Do you think Polybius’ description of the Roman system of government is accurate? How would you personally characterise it?</a:t>
            </a:r>
          </a:p>
        </p:txBody>
      </p:sp>
    </p:spTree>
    <p:extLst>
      <p:ext uri="{BB962C8B-B14F-4D97-AF65-F5344CB8AC3E}">
        <p14:creationId xmlns:p14="http://schemas.microsoft.com/office/powerpoint/2010/main" val="404270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90</TotalTime>
  <Words>460</Words>
  <Application>Microsoft Office PowerPoint</Application>
  <PresentationFormat>On-screen Show (4:3)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Book Antiqua</vt:lpstr>
      <vt:lpstr>Lucida Sans</vt:lpstr>
      <vt:lpstr>Wingdings</vt:lpstr>
      <vt:lpstr>Wingdings 2</vt:lpstr>
      <vt:lpstr>Wingdings 3</vt:lpstr>
      <vt:lpstr>Apex</vt:lpstr>
      <vt:lpstr>Everyday Life in Ancient Rome</vt:lpstr>
      <vt:lpstr>In what historical and social context is Polybius writing? </vt:lpstr>
      <vt:lpstr>What parts of the Roman system did Polybius regard as monarchical, aristocratic, and democratic?</vt:lpstr>
      <vt:lpstr>What are the purported benefits of Rome’s constitution as Polybius describes it? What is Polybius’ theory of anacyclosis?</vt:lpstr>
      <vt:lpstr>Besides Rome, what other states are claimed by Polybius as having some form of mixed-constitution?</vt:lpstr>
      <vt:lpstr>Do you think Polybius’ description of the Roman system of government is accurate? How would you personally characterise it?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Matthew Cobb</cp:lastModifiedBy>
  <cp:revision>35</cp:revision>
  <dcterms:created xsi:type="dcterms:W3CDTF">2016-02-29T13:43:55Z</dcterms:created>
  <dcterms:modified xsi:type="dcterms:W3CDTF">2019-01-08T15:38:15Z</dcterms:modified>
</cp:coreProperties>
</file>