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9"/>
  </p:notesMasterIdLst>
  <p:handoutMasterIdLst>
    <p:handoutMasterId r:id="rId20"/>
  </p:handoutMasterIdLst>
  <p:sldIdLst>
    <p:sldId id="256" r:id="rId2"/>
    <p:sldId id="268" r:id="rId3"/>
    <p:sldId id="280" r:id="rId4"/>
    <p:sldId id="281" r:id="rId5"/>
    <p:sldId id="283" r:id="rId6"/>
    <p:sldId id="284" r:id="rId7"/>
    <p:sldId id="288" r:id="rId8"/>
    <p:sldId id="289" r:id="rId9"/>
    <p:sldId id="294" r:id="rId10"/>
    <p:sldId id="291" r:id="rId11"/>
    <p:sldId id="282" r:id="rId12"/>
    <p:sldId id="285" r:id="rId13"/>
    <p:sldId id="293" r:id="rId14"/>
    <p:sldId id="286" r:id="rId15"/>
    <p:sldId id="287" r:id="rId16"/>
    <p:sldId id="292" r:id="rId17"/>
    <p:sldId id="262"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3"/>
  </p:normalViewPr>
  <p:slideViewPr>
    <p:cSldViewPr>
      <p:cViewPr varScale="1">
        <p:scale>
          <a:sx n="90" d="100"/>
          <a:sy n="90" d="100"/>
        </p:scale>
        <p:origin x="1744"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handoutMaster" Target="handoutMasters/handout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239948B-14A6-4AC2-96E5-4863ED673C88}" type="datetimeFigureOut">
              <a:rPr lang="en-GB" smtClean="0"/>
              <a:t>13/11/2017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70016ED8-2842-4EBF-8DFE-CE7AB0E08EFA}" type="slidenum">
              <a:rPr lang="en-GB" smtClean="0"/>
              <a:t>‹#›</a:t>
            </a:fld>
            <a:endParaRPr lang="en-GB"/>
          </a:p>
        </p:txBody>
      </p:sp>
    </p:spTree>
    <p:extLst>
      <p:ext uri="{BB962C8B-B14F-4D97-AF65-F5344CB8AC3E}">
        <p14:creationId xmlns:p14="http://schemas.microsoft.com/office/powerpoint/2010/main" val="25319865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8D74B78-9CAF-4FF5-B70C-65867F8190C6}" type="datetimeFigureOut">
              <a:rPr lang="en-GB" smtClean="0"/>
              <a:t>13/11/2017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8B4C7B2-116D-4782-B165-4EF68A9E1EA6}" type="slidenum">
              <a:rPr lang="en-GB" smtClean="0"/>
              <a:t>‹#›</a:t>
            </a:fld>
            <a:endParaRPr lang="en-GB"/>
          </a:p>
        </p:txBody>
      </p:sp>
    </p:spTree>
    <p:extLst>
      <p:ext uri="{BB962C8B-B14F-4D97-AF65-F5344CB8AC3E}">
        <p14:creationId xmlns:p14="http://schemas.microsoft.com/office/powerpoint/2010/main" val="1854732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2CFB8B81-3009-4477-B911-73FC2C6229C0}" type="slidenum">
              <a:rPr lang="en-US" smtClean="0"/>
              <a:pPr/>
              <a:t>5</a:t>
            </a:fld>
            <a:endParaRPr lang="en-US" smtClean="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r>
              <a:rPr lang="en-US" dirty="0" smtClean="0"/>
              <a:t>There are two theories which are types of behavioral learning theories: classical conditioning and instrumental conditioning. </a:t>
            </a:r>
          </a:p>
          <a:p>
            <a:r>
              <a:rPr lang="en-US" dirty="0" smtClean="0"/>
              <a:t>Instrumental conditioning is also called operant conditioning. It means to condition behavior using consequences. It refers to voluntary behaviors, while classical conditioning works to condition responses to involuntary behaviors. We’ll cover more about classical conditioning on the next slide.</a:t>
            </a:r>
          </a:p>
          <a:p>
            <a:endParaRPr lang="en-US" dirty="0" smtClean="0"/>
          </a:p>
        </p:txBody>
      </p:sp>
    </p:spTree>
    <p:extLst>
      <p:ext uri="{BB962C8B-B14F-4D97-AF65-F5344CB8AC3E}">
        <p14:creationId xmlns:p14="http://schemas.microsoft.com/office/powerpoint/2010/main" val="3293178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1E0AD74E-04B7-46F1-96A9-C860D21BC080}" type="slidenum">
              <a:rPr lang="en-US" smtClean="0"/>
              <a:pPr/>
              <a:t>6</a:t>
            </a:fld>
            <a:endParaRPr lang="en-US" smtClean="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r>
              <a:rPr lang="en-US" dirty="0" smtClean="0"/>
              <a:t>Classical conditioning occurs when a stimulus that elicits a response is paired with another stimulus that initially does not elicit a response on its own. Over time, the second stimulus causes a similar response because we associate it with the first stimulus. Ivan Pavlov, a Russian physiologist who conducted research on digestion in animals, first demonstrated this phenomenon in dogs. </a:t>
            </a:r>
          </a:p>
          <a:p>
            <a:pPr>
              <a:spcBef>
                <a:spcPts val="0"/>
              </a:spcBef>
            </a:pPr>
            <a:r>
              <a:rPr lang="en-US" dirty="0" smtClean="0"/>
              <a:t>He paired a neutral stimulus (a bell) with a stimulus known to cause a salivation response in dogs. The powder was an unconditioned stimulus (UCS) because it was naturally capable of causing the response. Over time, the bell became a conditioned stimulus (CS). The bell did not initially cause salivation but the dogs learned to associate the bell with the meat powder and began to salivate at the sound of the bell only. The drooling of these canine consumers because of a sound was a conditioned response (CR). </a:t>
            </a:r>
          </a:p>
          <a:p>
            <a:pPr>
              <a:spcBef>
                <a:spcPts val="0"/>
              </a:spcBef>
            </a:pPr>
            <a:endParaRPr lang="en-US" dirty="0" smtClean="0"/>
          </a:p>
          <a:p>
            <a:pPr>
              <a:spcBef>
                <a:spcPts val="0"/>
              </a:spcBef>
            </a:pPr>
            <a:r>
              <a:rPr lang="en-US" dirty="0" smtClean="0"/>
              <a:t>Conditioning effects are more likely to occur after the conditioned (CS) and unconditioned (UCS) stimuli have been paired a number of times. This effect is known as repetition.  Stimuli similar to a CS may evoke similar responses. This is known as stimulus generalization. Conditions may also weaken over time especially when a UCS does not follow a stimulus similar to a CS. This is called stimulus discrimination. </a:t>
            </a:r>
          </a:p>
        </p:txBody>
      </p:sp>
    </p:spTree>
    <p:extLst>
      <p:ext uri="{BB962C8B-B14F-4D97-AF65-F5344CB8AC3E}">
        <p14:creationId xmlns:p14="http://schemas.microsoft.com/office/powerpoint/2010/main" val="718394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442614-675E-4274-8455-0AA244D8832C}" type="datetime1">
              <a:rPr lang="en-GB" smtClean="0"/>
              <a:t>13/11/2017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80977213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D11529-4B4A-4AF2-B07F-13D4F69AA25C}" type="datetime1">
              <a:rPr lang="en-GB" smtClean="0"/>
              <a:t>13/11/2017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420870799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65D0CD4-EC66-41E0-820A-F65AF3FE8A82}" type="datetime1">
              <a:rPr lang="en-GB" smtClean="0"/>
              <a:t>13/11/2017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0341967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FBCCBC6-D77D-4BE2-9D47-FFE449A8D81D}" type="datetime1">
              <a:rPr lang="en-GB" smtClean="0"/>
              <a:t>13/11/2017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5767035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529522-BF99-45FA-8D6D-581208490CD4}" type="datetime1">
              <a:rPr lang="en-GB" smtClean="0"/>
              <a:t>13/11/2017</a:t>
            </a:fld>
            <a:endParaRPr lang="en-GB"/>
          </a:p>
        </p:txBody>
      </p:sp>
      <p:sp>
        <p:nvSpPr>
          <p:cNvPr id="8" name="Footer Placeholder 7"/>
          <p:cNvSpPr>
            <a:spLocks noGrp="1"/>
          </p:cNvSpPr>
          <p:nvPr>
            <p:ph type="ftr" sz="quarter" idx="11"/>
          </p:nvPr>
        </p:nvSpPr>
        <p:spPr/>
        <p:txBody>
          <a:bodyPr/>
          <a:lstStyle/>
          <a:p>
            <a:r>
              <a:rPr lang="en-GB" smtClean="0"/>
              <a:t>Armstrong &amp; Kotler (2015)</a:t>
            </a:r>
            <a:endParaRPr lang="en-GB"/>
          </a:p>
        </p:txBody>
      </p:sp>
      <p:sp>
        <p:nvSpPr>
          <p:cNvPr id="9" name="Slide Number Placeholder 8"/>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211886227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576C3-003B-4017-83D2-05B2F6D581EA}" type="datetime1">
              <a:rPr lang="en-GB" smtClean="0"/>
              <a:t>13/11/2017</a:t>
            </a:fld>
            <a:endParaRPr lang="en-GB"/>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86889916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63F27E-4EB8-467A-82FB-0F7CCA8BEE48}" type="datetime1">
              <a:rPr lang="en-GB" smtClean="0"/>
              <a:t>13/11/2017</a:t>
            </a:fld>
            <a:endParaRPr lang="en-GB"/>
          </a:p>
        </p:txBody>
      </p:sp>
      <p:sp>
        <p:nvSpPr>
          <p:cNvPr id="3" name="Footer Placeholder 2"/>
          <p:cNvSpPr>
            <a:spLocks noGrp="1"/>
          </p:cNvSpPr>
          <p:nvPr>
            <p:ph type="ftr" sz="quarter" idx="11"/>
          </p:nvPr>
        </p:nvSpPr>
        <p:spPr/>
        <p:txBody>
          <a:bodyPr/>
          <a:lstStyle/>
          <a:p>
            <a:r>
              <a:rPr lang="en-GB" smtClean="0"/>
              <a:t>Armstrong &amp; Kotler (2015)</a:t>
            </a:r>
            <a:endParaRPr lang="en-GB"/>
          </a:p>
        </p:txBody>
      </p:sp>
      <p:sp>
        <p:nvSpPr>
          <p:cNvPr id="4" name="Slide Number Placeholder 3"/>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47233329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16B889-E4A4-40BC-ACC2-DFCF221748AF}" type="datetime1">
              <a:rPr lang="en-GB" smtClean="0"/>
              <a:t>13/11/2017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298993224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36BF70-1E45-4D99-93AE-74885DE6AA2C}" type="datetime1">
              <a:rPr lang="en-GB" smtClean="0"/>
              <a:t>13/11/2017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1160800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E1706-1D8F-46F3-8824-6FD2706213F1}" type="datetime1">
              <a:rPr lang="en-GB" smtClean="0"/>
              <a:t>13/11/2017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274037651"/>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0C67EE-C304-41BF-9F44-60835D409EB9}" type="datetime1">
              <a:rPr lang="en-GB" smtClean="0"/>
              <a:t>13/11/2017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25393769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D06C33-261B-4404-A6F7-DBE81E666F5A}" type="datetime1">
              <a:rPr lang="en-GB" smtClean="0"/>
              <a:t>13/11/2017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Armstrong &amp; Kotler (2015)</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575599-8FC4-444D-BB58-2E6F7BA68A09}" type="slidenum">
              <a:rPr lang="en-GB" smtClean="0"/>
              <a:t>‹#›</a:t>
            </a:fld>
            <a:endParaRPr lang="en-GB"/>
          </a:p>
        </p:txBody>
      </p:sp>
    </p:spTree>
    <p:extLst>
      <p:ext uri="{BB962C8B-B14F-4D97-AF65-F5344CB8AC3E}">
        <p14:creationId xmlns:p14="http://schemas.microsoft.com/office/powerpoint/2010/main" val="687360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250"/>
    </mc:Choice>
    <mc:Fallback xmlns="">
      <p:transition/>
    </mc:Fallback>
  </mc:AlternateConten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6" Type="http://schemas.openxmlformats.org/officeDocument/2006/relationships/image" Target="../media/image5.jpeg"/><Relationship Id="rId1" Type="http://schemas.openxmlformats.org/officeDocument/2006/relationships/slideLayout" Target="../slideLayouts/slideLayout4.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6.e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telegraph.co.uk/topics/christmas/10434474/The-John-Lewis-Christmas-advert-2013.html" TargetMode="External"/><Relationship Id="rId3" Type="http://schemas.openxmlformats.org/officeDocument/2006/relationships/hyperlink" Target="http://www.johnlewis.com/inspiration-and-advice/az-of-christmas/bear-and-har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Learning and Memory</a:t>
            </a:r>
            <a:endParaRPr lang="en-GB" dirty="0"/>
          </a:p>
        </p:txBody>
      </p:sp>
      <p:sp>
        <p:nvSpPr>
          <p:cNvPr id="3" name="Subtitle 2"/>
          <p:cNvSpPr>
            <a:spLocks noGrp="1"/>
          </p:cNvSpPr>
          <p:nvPr>
            <p:ph type="subTitle" idx="1"/>
          </p:nvPr>
        </p:nvSpPr>
        <p:spPr/>
        <p:txBody>
          <a:bodyPr/>
          <a:lstStyle/>
          <a:p>
            <a:r>
              <a:rPr lang="en-GB" dirty="0" smtClean="0"/>
              <a:t>Lecture 6</a:t>
            </a:r>
            <a:endParaRPr lang="en-GB" dirty="0"/>
          </a:p>
        </p:txBody>
      </p:sp>
    </p:spTree>
    <p:extLst>
      <p:ext uri="{BB962C8B-B14F-4D97-AF65-F5344CB8AC3E}">
        <p14:creationId xmlns:p14="http://schemas.microsoft.com/office/powerpoint/2010/main" val="1439673838"/>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Objectives</a:t>
            </a:r>
            <a:endParaRPr lang="en-GB" dirty="0"/>
          </a:p>
        </p:txBody>
      </p:sp>
      <p:sp>
        <p:nvSpPr>
          <p:cNvPr id="3" name="Content Placeholder 2"/>
          <p:cNvSpPr>
            <a:spLocks noGrp="1"/>
          </p:cNvSpPr>
          <p:nvPr>
            <p:ph idx="1"/>
          </p:nvPr>
        </p:nvSpPr>
        <p:spPr/>
        <p:txBody>
          <a:bodyPr>
            <a:normAutofit/>
          </a:bodyPr>
          <a:lstStyle/>
          <a:p>
            <a:pPr marL="514350" indent="-514350">
              <a:spcBef>
                <a:spcPts val="0"/>
              </a:spcBef>
              <a:buClr>
                <a:srgbClr val="002060"/>
              </a:buClr>
              <a:buFont typeface="+mj-lt"/>
              <a:buAutoNum type="arabicPeriod"/>
            </a:pPr>
            <a:r>
              <a:rPr lang="en-US" dirty="0"/>
              <a:t>It’s important for marketers to understand how consumers learn about products and services.</a:t>
            </a:r>
            <a:endParaRPr lang="en-US" dirty="0">
              <a:sym typeface="Wingdings" pitchFamily="2" charset="2"/>
            </a:endParaRPr>
          </a:p>
          <a:p>
            <a:pPr marL="514350" indent="-514350">
              <a:spcBef>
                <a:spcPts val="0"/>
              </a:spcBef>
              <a:buClr>
                <a:srgbClr val="002060"/>
              </a:buClr>
              <a:buFont typeface="+mj-lt"/>
              <a:buAutoNum type="arabicPeriod"/>
            </a:pPr>
            <a:r>
              <a:rPr lang="en-US" dirty="0"/>
              <a:t>Conditioning results in learning.</a:t>
            </a:r>
            <a:endParaRPr lang="en-US" dirty="0">
              <a:sym typeface="Wingdings" pitchFamily="2" charset="2"/>
            </a:endParaRPr>
          </a:p>
          <a:p>
            <a:pPr marL="514350" indent="-514350">
              <a:spcBef>
                <a:spcPts val="0"/>
              </a:spcBef>
              <a:buClr>
                <a:srgbClr val="002060"/>
              </a:buClr>
              <a:buFont typeface="+mj-lt"/>
              <a:buAutoNum type="arabicPeriod"/>
            </a:pPr>
            <a:r>
              <a:rPr lang="en-US" dirty="0"/>
              <a:t>Learned associations can generalize to other things and why this is important to marketers.</a:t>
            </a:r>
          </a:p>
          <a:p>
            <a:pPr marL="514350" indent="-514350">
              <a:spcBef>
                <a:spcPts val="0"/>
              </a:spcBef>
              <a:buClr>
                <a:srgbClr val="002060"/>
              </a:buClr>
              <a:buFont typeface="+mj-lt"/>
              <a:buAutoNum type="arabicPeriod"/>
            </a:pPr>
            <a:r>
              <a:rPr lang="en-US" dirty="0"/>
              <a:t>There is a difference between classical and instrumental conditioning.</a:t>
            </a:r>
          </a:p>
          <a:p>
            <a:endParaRPr lang="en-US" dirty="0" smtClean="0"/>
          </a:p>
          <a:p>
            <a:endParaRPr lang="en-US" dirty="0"/>
          </a:p>
          <a:p>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2</a:t>
            </a:fld>
            <a:endParaRPr lang="en-GB"/>
          </a:p>
        </p:txBody>
      </p:sp>
    </p:spTree>
    <p:extLst>
      <p:ext uri="{BB962C8B-B14F-4D97-AF65-F5344CB8AC3E}">
        <p14:creationId xmlns:p14="http://schemas.microsoft.com/office/powerpoint/2010/main" val="230413081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Objectives</a:t>
            </a:r>
          </a:p>
        </p:txBody>
      </p:sp>
      <p:sp>
        <p:nvSpPr>
          <p:cNvPr id="3" name="Content Placeholder 2"/>
          <p:cNvSpPr>
            <a:spLocks noGrp="1"/>
          </p:cNvSpPr>
          <p:nvPr>
            <p:ph idx="1"/>
          </p:nvPr>
        </p:nvSpPr>
        <p:spPr/>
        <p:txBody>
          <a:bodyPr>
            <a:normAutofit lnSpcReduction="10000"/>
          </a:bodyPr>
          <a:lstStyle/>
          <a:p>
            <a:pPr marL="514350" indent="-514350">
              <a:spcBef>
                <a:spcPts val="0"/>
              </a:spcBef>
              <a:buClr>
                <a:srgbClr val="002060"/>
              </a:buClr>
              <a:buFont typeface="+mj-lt"/>
              <a:buAutoNum type="arabicPeriod" startAt="5"/>
            </a:pPr>
            <a:r>
              <a:rPr lang="en-US" dirty="0"/>
              <a:t>We learn by observing others’ </a:t>
            </a:r>
            <a:r>
              <a:rPr lang="en-US" dirty="0" smtClean="0"/>
              <a:t>behaviour</a:t>
            </a:r>
            <a:r>
              <a:rPr lang="en-US" dirty="0"/>
              <a:t>.  </a:t>
            </a:r>
          </a:p>
          <a:p>
            <a:pPr marL="514350" indent="-514350">
              <a:spcBef>
                <a:spcPts val="0"/>
              </a:spcBef>
              <a:buClr>
                <a:srgbClr val="002060"/>
              </a:buClr>
              <a:buFont typeface="+mj-lt"/>
              <a:buAutoNum type="arabicPeriod" startAt="5"/>
            </a:pPr>
            <a:r>
              <a:rPr lang="en-US" dirty="0"/>
              <a:t>Our brains process information about brands to retain them in memory.</a:t>
            </a:r>
          </a:p>
          <a:p>
            <a:pPr marL="514350" indent="-514350">
              <a:spcBef>
                <a:spcPts val="0"/>
              </a:spcBef>
              <a:buClr>
                <a:srgbClr val="002060"/>
              </a:buClr>
              <a:buFont typeface="+mj-lt"/>
              <a:buAutoNum type="arabicPeriod" startAt="5"/>
            </a:pPr>
            <a:r>
              <a:rPr lang="en-US" dirty="0"/>
              <a:t>The other products we associate with an individual product influence how we will remember it.</a:t>
            </a:r>
          </a:p>
          <a:p>
            <a:pPr marL="514350" indent="-514350">
              <a:spcBef>
                <a:spcPts val="0"/>
              </a:spcBef>
              <a:buClr>
                <a:srgbClr val="002060"/>
              </a:buClr>
              <a:buFont typeface="+mj-lt"/>
              <a:buAutoNum type="arabicPeriod" startAt="5"/>
            </a:pPr>
            <a:r>
              <a:rPr lang="en-US" dirty="0" smtClean="0"/>
              <a:t>Marketers </a:t>
            </a:r>
            <a:r>
              <a:rPr lang="en-US" dirty="0"/>
              <a:t>measure our memories about products.</a:t>
            </a:r>
          </a:p>
          <a:p>
            <a:pPr marL="514350" indent="-514350">
              <a:spcBef>
                <a:spcPts val="0"/>
              </a:spcBef>
              <a:buClr>
                <a:srgbClr val="002060"/>
              </a:buClr>
              <a:buFont typeface="+mj-lt"/>
              <a:buAutoNum type="arabicPeriod" startAt="5"/>
            </a:pPr>
            <a:r>
              <a:rPr lang="en-US" dirty="0"/>
              <a:t>Products help us to retrieve memories from our past</a:t>
            </a:r>
          </a:p>
          <a:p>
            <a:pPr marL="0" indent="0">
              <a:buNone/>
            </a:pPr>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3</a:t>
            </a:fld>
            <a:endParaRPr lang="en-GB"/>
          </a:p>
        </p:txBody>
      </p:sp>
    </p:spTree>
    <p:extLst>
      <p:ext uri="{BB962C8B-B14F-4D97-AF65-F5344CB8AC3E}">
        <p14:creationId xmlns:p14="http://schemas.microsoft.com/office/powerpoint/2010/main" val="4171553887"/>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Theories of Learning </a:t>
            </a:r>
            <a:endParaRPr lang="en-GB" dirty="0"/>
          </a:p>
        </p:txBody>
      </p:sp>
      <p:sp>
        <p:nvSpPr>
          <p:cNvPr id="3" name="Content Placeholder 2"/>
          <p:cNvSpPr>
            <a:spLocks noGrp="1"/>
          </p:cNvSpPr>
          <p:nvPr>
            <p:ph idx="1"/>
          </p:nvPr>
        </p:nvSpPr>
        <p:spPr/>
        <p:txBody>
          <a:bodyPr/>
          <a:lstStyle/>
          <a:p>
            <a:r>
              <a:rPr lang="en-US" sz="2800" u="sng" dirty="0" smtClean="0"/>
              <a:t>Behavioural</a:t>
            </a:r>
            <a:r>
              <a:rPr lang="en-US" sz="2800" dirty="0" smtClean="0"/>
              <a:t> </a:t>
            </a:r>
            <a:r>
              <a:rPr lang="en-US" sz="2800" dirty="0"/>
              <a:t>learning theories focus on stimulus-response connections</a:t>
            </a:r>
          </a:p>
          <a:p>
            <a:r>
              <a:rPr lang="en-US" sz="2800" u="sng" dirty="0"/>
              <a:t>Cognitive</a:t>
            </a:r>
            <a:r>
              <a:rPr lang="en-US" sz="2800" dirty="0"/>
              <a:t> theories focus on consumers as problem solvers who learn when they observe </a:t>
            </a:r>
            <a:r>
              <a:rPr lang="en-US" sz="2800" dirty="0" smtClean="0"/>
              <a:t>relationships</a:t>
            </a:r>
          </a:p>
          <a:p>
            <a:r>
              <a:rPr lang="en-US" sz="2800" dirty="0" smtClean="0"/>
              <a:t> </a:t>
            </a:r>
            <a:r>
              <a:rPr lang="en-US" sz="2800" dirty="0"/>
              <a:t>Conditioning results in </a:t>
            </a:r>
            <a:r>
              <a:rPr lang="en-US" sz="2800" dirty="0" smtClean="0"/>
              <a:t>learning</a:t>
            </a:r>
          </a:p>
          <a:p>
            <a:pPr marL="0" indent="0">
              <a:buNone/>
            </a:pPr>
            <a:r>
              <a:rPr lang="en-US" dirty="0"/>
              <a:t>	</a:t>
            </a:r>
          </a:p>
          <a:p>
            <a:pPr marL="0" indent="0">
              <a:buNone/>
            </a:pPr>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4</a:t>
            </a:fld>
            <a:endParaRPr lang="en-GB"/>
          </a:p>
        </p:txBody>
      </p:sp>
      <p:pic>
        <p:nvPicPr>
          <p:cNvPr id="7" name="Picture 6"/>
          <p:cNvPicPr>
            <a:picLocks noChangeAspect="1" noChangeArrowheads="1"/>
          </p:cNvPicPr>
          <p:nvPr/>
        </p:nvPicPr>
        <p:blipFill>
          <a:blip r:embed="rId2" cstate="print"/>
          <a:srcRect/>
          <a:stretch>
            <a:fillRect/>
          </a:stretch>
        </p:blipFill>
        <p:spPr bwMode="auto">
          <a:xfrm>
            <a:off x="1475656" y="4038526"/>
            <a:ext cx="5928695" cy="2087637"/>
          </a:xfrm>
          <a:prstGeom prst="rect">
            <a:avLst/>
          </a:prstGeom>
          <a:noFill/>
          <a:ln w="25400" algn="ctr">
            <a:noFill/>
            <a:miter lim="800000"/>
            <a:headEnd/>
            <a:tailEnd/>
          </a:ln>
        </p:spPr>
      </p:pic>
    </p:spTree>
    <p:extLst>
      <p:ext uri="{BB962C8B-B14F-4D97-AF65-F5344CB8AC3E}">
        <p14:creationId xmlns:p14="http://schemas.microsoft.com/office/powerpoint/2010/main" val="283607380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4"/>
          <p:cNvSpPr>
            <a:spLocks noGrp="1" noChangeArrowheads="1"/>
          </p:cNvSpPr>
          <p:nvPr>
            <p:ph type="sldNum" sz="quarter" idx="10"/>
          </p:nvPr>
        </p:nvSpPr>
        <p:spPr/>
        <p:txBody>
          <a:bodyPr/>
          <a:lstStyle/>
          <a:p>
            <a:pPr>
              <a:defRPr/>
            </a:pPr>
            <a:endParaRPr lang="en-US" dirty="0"/>
          </a:p>
        </p:txBody>
      </p:sp>
      <p:sp>
        <p:nvSpPr>
          <p:cNvPr id="13" name="Rectangle 5"/>
          <p:cNvSpPr>
            <a:spLocks noGrp="1" noChangeArrowheads="1"/>
          </p:cNvSpPr>
          <p:nvPr>
            <p:ph type="ftr" sz="quarter" idx="11"/>
          </p:nvPr>
        </p:nvSpPr>
        <p:spPr/>
        <p:txBody>
          <a:bodyPr/>
          <a:lstStyle/>
          <a:p>
            <a:endParaRPr lang="en-US" dirty="0"/>
          </a:p>
          <a:p>
            <a:r>
              <a:rPr lang="en-US" dirty="0" smtClean="0"/>
              <a:t>Copyright © 2015 Pearson Education</a:t>
            </a:r>
            <a:endParaRPr lang="en-US" dirty="0"/>
          </a:p>
          <a:p>
            <a:endParaRPr lang="en-US" dirty="0"/>
          </a:p>
        </p:txBody>
      </p:sp>
      <p:sp>
        <p:nvSpPr>
          <p:cNvPr id="14339" name="Rectangle 2"/>
          <p:cNvSpPr>
            <a:spLocks noGrp="1" noChangeArrowheads="1"/>
          </p:cNvSpPr>
          <p:nvPr>
            <p:ph type="title"/>
          </p:nvPr>
        </p:nvSpPr>
        <p:spPr/>
        <p:txBody>
          <a:bodyPr>
            <a:normAutofit fontScale="90000"/>
          </a:bodyPr>
          <a:lstStyle/>
          <a:p>
            <a:r>
              <a:rPr lang="en-US" dirty="0" smtClean="0"/>
              <a:t>Types of Behavioural Learning Theories</a:t>
            </a:r>
          </a:p>
        </p:txBody>
      </p:sp>
      <p:sp>
        <p:nvSpPr>
          <p:cNvPr id="14340" name="Rectangle 4"/>
          <p:cNvSpPr>
            <a:spLocks noGrp="1" noChangeArrowheads="1"/>
          </p:cNvSpPr>
          <p:nvPr>
            <p:ph type="body" sz="half" idx="1"/>
          </p:nvPr>
        </p:nvSpPr>
        <p:spPr>
          <a:xfrm>
            <a:off x="457200" y="1371600"/>
            <a:ext cx="3733800" cy="2836863"/>
          </a:xfrm>
        </p:spPr>
        <p:txBody>
          <a:bodyPr/>
          <a:lstStyle/>
          <a:p>
            <a:pPr>
              <a:buFontTx/>
              <a:buNone/>
            </a:pPr>
            <a:r>
              <a:rPr lang="en-US" sz="2200" smtClean="0"/>
              <a:t>Classical conditioning: a stimulus that elicits a response is paired with another stimulus that initially does not elicit a response on its own.</a:t>
            </a:r>
          </a:p>
        </p:txBody>
      </p:sp>
      <p:sp>
        <p:nvSpPr>
          <p:cNvPr id="14341" name="Rectangle 5"/>
          <p:cNvSpPr>
            <a:spLocks noGrp="1" noChangeArrowheads="1"/>
          </p:cNvSpPr>
          <p:nvPr>
            <p:ph type="body" sz="half" idx="2"/>
          </p:nvPr>
        </p:nvSpPr>
        <p:spPr>
          <a:xfrm>
            <a:off x="4648200" y="3200400"/>
            <a:ext cx="4038600" cy="3276600"/>
          </a:xfrm>
        </p:spPr>
        <p:txBody>
          <a:bodyPr/>
          <a:lstStyle/>
          <a:p>
            <a:pPr>
              <a:buFontTx/>
              <a:buNone/>
            </a:pPr>
            <a:r>
              <a:rPr lang="en-US" sz="2200" dirty="0" smtClean="0">
                <a:sym typeface="Wingdings" pitchFamily="2" charset="2"/>
              </a:rPr>
              <a:t>Instrumental conditioning (also, operant conditioning): the individual learns to perform behaviour that produce positive outcomes and to avoid those that yield negative outcomes.</a:t>
            </a:r>
            <a:endParaRPr lang="en-US" sz="2200" dirty="0" smtClean="0"/>
          </a:p>
        </p:txBody>
      </p:sp>
      <p:sp>
        <p:nvSpPr>
          <p:cNvPr id="14342" name="AutoShape 6"/>
          <p:cNvSpPr>
            <a:spLocks noChangeArrowheads="1"/>
          </p:cNvSpPr>
          <p:nvPr/>
        </p:nvSpPr>
        <p:spPr bwMode="auto">
          <a:xfrm>
            <a:off x="4191000" y="1752600"/>
            <a:ext cx="685800" cy="685800"/>
          </a:xfrm>
          <a:prstGeom prst="rightArrow">
            <a:avLst>
              <a:gd name="adj1" fmla="val 50000"/>
              <a:gd name="adj2" fmla="val 25000"/>
            </a:avLst>
          </a:prstGeom>
          <a:solidFill>
            <a:srgbClr val="996600"/>
          </a:solidFill>
          <a:ln w="25400" algn="ctr">
            <a:noFill/>
            <a:miter lim="800000"/>
            <a:headEnd/>
            <a:tailEnd/>
          </a:ln>
        </p:spPr>
        <p:txBody>
          <a:bodyPr tIns="228600" bIns="228600" anchor="ctr">
            <a:spAutoFit/>
          </a:bodyPr>
          <a:lstStyle/>
          <a:p>
            <a:endParaRPr lang="en-US"/>
          </a:p>
        </p:txBody>
      </p:sp>
      <p:pic>
        <p:nvPicPr>
          <p:cNvPr id="14343" name="Picture 7" descr="MPj03144090000[1]"/>
          <p:cNvPicPr>
            <a:picLocks noChangeAspect="1" noChangeArrowheads="1"/>
          </p:cNvPicPr>
          <p:nvPr/>
        </p:nvPicPr>
        <p:blipFill>
          <a:blip r:embed="rId3" cstate="print"/>
          <a:srcRect/>
          <a:stretch>
            <a:fillRect/>
          </a:stretch>
        </p:blipFill>
        <p:spPr bwMode="auto">
          <a:xfrm>
            <a:off x="5181600" y="1600200"/>
            <a:ext cx="1295400" cy="966788"/>
          </a:xfrm>
          <a:prstGeom prst="rect">
            <a:avLst/>
          </a:prstGeom>
          <a:noFill/>
          <a:ln w="38100">
            <a:solidFill>
              <a:srgbClr val="996600"/>
            </a:solidFill>
            <a:miter lim="800000"/>
            <a:headEnd/>
            <a:tailEnd/>
          </a:ln>
        </p:spPr>
      </p:pic>
      <p:pic>
        <p:nvPicPr>
          <p:cNvPr id="14344" name="Picture 10" descr="MPj03867500000[1]"/>
          <p:cNvPicPr>
            <a:picLocks noChangeAspect="1" noChangeArrowheads="1"/>
          </p:cNvPicPr>
          <p:nvPr/>
        </p:nvPicPr>
        <p:blipFill>
          <a:blip r:embed="rId4" cstate="print"/>
          <a:srcRect/>
          <a:stretch>
            <a:fillRect/>
          </a:stretch>
        </p:blipFill>
        <p:spPr bwMode="auto">
          <a:xfrm>
            <a:off x="7086600" y="1600200"/>
            <a:ext cx="1371600" cy="977900"/>
          </a:xfrm>
          <a:prstGeom prst="rect">
            <a:avLst/>
          </a:prstGeom>
          <a:noFill/>
          <a:ln w="38100">
            <a:solidFill>
              <a:srgbClr val="996600"/>
            </a:solidFill>
            <a:miter lim="800000"/>
            <a:headEnd/>
            <a:tailEnd/>
          </a:ln>
        </p:spPr>
      </p:pic>
      <p:sp>
        <p:nvSpPr>
          <p:cNvPr id="14345" name="AutoShape 11"/>
          <p:cNvSpPr>
            <a:spLocks noChangeArrowheads="1"/>
          </p:cNvSpPr>
          <p:nvPr/>
        </p:nvSpPr>
        <p:spPr bwMode="auto">
          <a:xfrm>
            <a:off x="6629400" y="1828800"/>
            <a:ext cx="304800" cy="304800"/>
          </a:xfrm>
          <a:prstGeom prst="plus">
            <a:avLst>
              <a:gd name="adj" fmla="val 34898"/>
            </a:avLst>
          </a:prstGeom>
          <a:solidFill>
            <a:srgbClr val="CC9900"/>
          </a:solidFill>
          <a:ln w="25400" algn="ctr">
            <a:noFill/>
            <a:miter lim="800000"/>
            <a:headEnd/>
            <a:tailEnd/>
          </a:ln>
        </p:spPr>
        <p:txBody>
          <a:bodyPr wrap="none" tIns="228600" bIns="228600" anchor="ctr">
            <a:spAutoFit/>
          </a:bodyPr>
          <a:lstStyle/>
          <a:p>
            <a:pPr algn="ctr"/>
            <a:endParaRPr lang="en-US"/>
          </a:p>
        </p:txBody>
      </p:sp>
      <p:sp>
        <p:nvSpPr>
          <p:cNvPr id="14346" name="AutoShape 12"/>
          <p:cNvSpPr>
            <a:spLocks noChangeArrowheads="1"/>
          </p:cNvSpPr>
          <p:nvPr/>
        </p:nvSpPr>
        <p:spPr bwMode="auto">
          <a:xfrm flipH="1">
            <a:off x="3962400" y="4191000"/>
            <a:ext cx="685800" cy="685800"/>
          </a:xfrm>
          <a:prstGeom prst="rightArrow">
            <a:avLst>
              <a:gd name="adj1" fmla="val 50000"/>
              <a:gd name="adj2" fmla="val 25000"/>
            </a:avLst>
          </a:prstGeom>
          <a:solidFill>
            <a:srgbClr val="996600"/>
          </a:solidFill>
          <a:ln w="25400" algn="ctr">
            <a:noFill/>
            <a:miter lim="800000"/>
            <a:headEnd/>
            <a:tailEnd/>
          </a:ln>
        </p:spPr>
        <p:txBody>
          <a:bodyPr tIns="228600" bIns="228600" anchor="ctr">
            <a:spAutoFit/>
          </a:bodyPr>
          <a:lstStyle/>
          <a:p>
            <a:endParaRPr lang="en-US"/>
          </a:p>
        </p:txBody>
      </p:sp>
      <p:pic>
        <p:nvPicPr>
          <p:cNvPr id="14347" name="Picture 15" descr="MPj03414090000[1]"/>
          <p:cNvPicPr>
            <a:picLocks noChangeAspect="1" noChangeArrowheads="1"/>
          </p:cNvPicPr>
          <p:nvPr/>
        </p:nvPicPr>
        <p:blipFill>
          <a:blip r:embed="rId5" cstate="print"/>
          <a:srcRect/>
          <a:stretch>
            <a:fillRect/>
          </a:stretch>
        </p:blipFill>
        <p:spPr bwMode="auto">
          <a:xfrm>
            <a:off x="2438400" y="4191000"/>
            <a:ext cx="1141413" cy="1600200"/>
          </a:xfrm>
          <a:prstGeom prst="rect">
            <a:avLst/>
          </a:prstGeom>
          <a:noFill/>
          <a:ln w="38100">
            <a:solidFill>
              <a:srgbClr val="996600"/>
            </a:solidFill>
            <a:miter lim="800000"/>
            <a:headEnd/>
            <a:tailEnd/>
          </a:ln>
        </p:spPr>
      </p:pic>
      <p:pic>
        <p:nvPicPr>
          <p:cNvPr id="14348" name="Picture 16" descr="MPj03212000000[1]"/>
          <p:cNvPicPr>
            <a:picLocks noChangeAspect="1" noChangeArrowheads="1"/>
          </p:cNvPicPr>
          <p:nvPr/>
        </p:nvPicPr>
        <p:blipFill>
          <a:blip r:embed="rId6" cstate="print"/>
          <a:srcRect/>
          <a:stretch>
            <a:fillRect/>
          </a:stretch>
        </p:blipFill>
        <p:spPr bwMode="auto">
          <a:xfrm>
            <a:off x="914400" y="4191000"/>
            <a:ext cx="1141413" cy="1600200"/>
          </a:xfrm>
          <a:prstGeom prst="rect">
            <a:avLst/>
          </a:prstGeom>
          <a:noFill/>
          <a:ln w="38100">
            <a:solidFill>
              <a:srgbClr val="996600"/>
            </a:solidFill>
            <a:miter lim="800000"/>
            <a:headEnd/>
            <a:tailEnd/>
          </a:ln>
        </p:spPr>
      </p:pic>
    </p:spTree>
    <p:extLst>
      <p:ext uri="{BB962C8B-B14F-4D97-AF65-F5344CB8AC3E}">
        <p14:creationId xmlns:p14="http://schemas.microsoft.com/office/powerpoint/2010/main" val="383567482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0"/>
          </p:nvPr>
        </p:nvSpPr>
        <p:spPr/>
        <p:txBody>
          <a:bodyPr/>
          <a:lstStyle/>
          <a:p>
            <a:pPr>
              <a:defRPr/>
            </a:pPr>
            <a:endParaRPr lang="en-US" dirty="0"/>
          </a:p>
        </p:txBody>
      </p:sp>
      <p:sp>
        <p:nvSpPr>
          <p:cNvPr id="6" name="Rectangle 13"/>
          <p:cNvSpPr>
            <a:spLocks noGrp="1" noChangeArrowheads="1"/>
          </p:cNvSpPr>
          <p:nvPr>
            <p:ph type="ftr" sz="quarter" idx="11"/>
          </p:nvPr>
        </p:nvSpPr>
        <p:spPr/>
        <p:txBody>
          <a:bodyPr/>
          <a:lstStyle/>
          <a:p>
            <a:endParaRPr lang="en-US" dirty="0"/>
          </a:p>
          <a:p>
            <a:r>
              <a:rPr lang="en-US" dirty="0" smtClean="0"/>
              <a:t>Copyright © 2015 Pearson Education</a:t>
            </a:r>
            <a:endParaRPr lang="en-US" dirty="0"/>
          </a:p>
          <a:p>
            <a:endParaRPr lang="en-US" dirty="0"/>
          </a:p>
        </p:txBody>
      </p:sp>
      <p:sp>
        <p:nvSpPr>
          <p:cNvPr id="15362" name="Rectangle 3"/>
          <p:cNvSpPr>
            <a:spLocks noGrp="1" noChangeArrowheads="1"/>
          </p:cNvSpPr>
          <p:nvPr>
            <p:ph type="title"/>
          </p:nvPr>
        </p:nvSpPr>
        <p:spPr/>
        <p:txBody>
          <a:bodyPr/>
          <a:lstStyle/>
          <a:p>
            <a:r>
              <a:rPr lang="en-US" smtClean="0"/>
              <a:t>Classical Conditioning</a:t>
            </a:r>
          </a:p>
        </p:txBody>
      </p:sp>
      <p:sp>
        <p:nvSpPr>
          <p:cNvPr id="15363" name="Rectangle 4"/>
          <p:cNvSpPr>
            <a:spLocks noGrp="1" noChangeArrowheads="1"/>
          </p:cNvSpPr>
          <p:nvPr>
            <p:ph type="body" idx="1"/>
          </p:nvPr>
        </p:nvSpPr>
        <p:spPr>
          <a:xfrm>
            <a:off x="304800" y="1524000"/>
            <a:ext cx="5486400" cy="4724400"/>
          </a:xfrm>
        </p:spPr>
        <p:txBody>
          <a:bodyPr/>
          <a:lstStyle/>
          <a:p>
            <a:pPr>
              <a:spcBef>
                <a:spcPts val="600"/>
              </a:spcBef>
            </a:pPr>
            <a:r>
              <a:rPr lang="en-US" sz="2800" dirty="0" smtClean="0"/>
              <a:t>Components of Conditioning</a:t>
            </a:r>
          </a:p>
          <a:p>
            <a:pPr lvl="1">
              <a:spcBef>
                <a:spcPts val="600"/>
              </a:spcBef>
            </a:pPr>
            <a:r>
              <a:rPr lang="en-US" sz="2800" dirty="0" smtClean="0"/>
              <a:t>Unconditioned stimulus</a:t>
            </a:r>
          </a:p>
          <a:p>
            <a:pPr lvl="1">
              <a:spcBef>
                <a:spcPts val="600"/>
              </a:spcBef>
            </a:pPr>
            <a:r>
              <a:rPr lang="en-US" sz="2800" dirty="0" smtClean="0"/>
              <a:t>Conditioned stimulus</a:t>
            </a:r>
          </a:p>
          <a:p>
            <a:pPr lvl="1">
              <a:spcBef>
                <a:spcPts val="600"/>
              </a:spcBef>
            </a:pPr>
            <a:r>
              <a:rPr lang="en-US" sz="2800" dirty="0" smtClean="0"/>
              <a:t>Conditioned response</a:t>
            </a:r>
          </a:p>
          <a:p>
            <a:pPr>
              <a:spcBef>
                <a:spcPts val="600"/>
              </a:spcBef>
            </a:pPr>
            <a:r>
              <a:rPr lang="en-US" sz="2800" dirty="0" smtClean="0"/>
              <a:t>Conditioning Issues</a:t>
            </a:r>
          </a:p>
          <a:p>
            <a:pPr lvl="1">
              <a:spcBef>
                <a:spcPts val="600"/>
              </a:spcBef>
            </a:pPr>
            <a:r>
              <a:rPr lang="en-US" sz="2800" dirty="0" smtClean="0"/>
              <a:t>Repetition</a:t>
            </a:r>
          </a:p>
          <a:p>
            <a:pPr lvl="1">
              <a:spcBef>
                <a:spcPts val="600"/>
              </a:spcBef>
            </a:pPr>
            <a:r>
              <a:rPr lang="en-US" sz="2800" dirty="0" smtClean="0"/>
              <a:t>Stimulus generalization</a:t>
            </a:r>
          </a:p>
          <a:p>
            <a:pPr lvl="1">
              <a:spcBef>
                <a:spcPts val="600"/>
              </a:spcBef>
            </a:pPr>
            <a:r>
              <a:rPr lang="en-US" sz="2800" dirty="0" smtClean="0"/>
              <a:t>Stimulus discrimination</a:t>
            </a:r>
          </a:p>
        </p:txBody>
      </p:sp>
      <p:pic>
        <p:nvPicPr>
          <p:cNvPr id="2" name="Picture 1"/>
          <p:cNvPicPr>
            <a:picLocks noChangeAspect="1"/>
          </p:cNvPicPr>
          <p:nvPr/>
        </p:nvPicPr>
        <p:blipFill>
          <a:blip r:embed="rId3"/>
          <a:stretch>
            <a:fillRect/>
          </a:stretch>
        </p:blipFill>
        <p:spPr>
          <a:xfrm>
            <a:off x="5029200" y="2895600"/>
            <a:ext cx="3758639" cy="2619400"/>
          </a:xfrm>
          <a:prstGeom prst="rect">
            <a:avLst/>
          </a:prstGeom>
        </p:spPr>
      </p:pic>
    </p:spTree>
    <p:extLst>
      <p:ext uri="{BB962C8B-B14F-4D97-AF65-F5344CB8AC3E}">
        <p14:creationId xmlns:p14="http://schemas.microsoft.com/office/powerpoint/2010/main" val="374250932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36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Advertising often pairs a product with a positive stimulus to create a desirable association</a:t>
            </a:r>
            <a:endParaRPr lang="en-US" dirty="0"/>
          </a:p>
        </p:txBody>
      </p:sp>
      <p:sp>
        <p:nvSpPr>
          <p:cNvPr id="5" name="Slide Number Placeholder 4"/>
          <p:cNvSpPr>
            <a:spLocks noGrp="1"/>
          </p:cNvSpPr>
          <p:nvPr>
            <p:ph type="sldNum" sz="quarter" idx="12"/>
          </p:nvPr>
        </p:nvSpPr>
        <p:spPr/>
        <p:txBody>
          <a:bodyPr/>
          <a:lstStyle/>
          <a:p>
            <a:fld id="{71575599-8FC4-444D-BB58-2E6F7BA68A09}" type="slidenum">
              <a:rPr lang="en-GB" smtClean="0"/>
              <a:t>7</a:t>
            </a:fld>
            <a:endParaRPr lang="en-GB"/>
          </a:p>
        </p:txBody>
      </p:sp>
      <p:pic>
        <p:nvPicPr>
          <p:cNvPr id="6" name="Picture 5"/>
          <p:cNvPicPr>
            <a:picLocks noChangeAspect="1"/>
          </p:cNvPicPr>
          <p:nvPr/>
        </p:nvPicPr>
        <p:blipFill>
          <a:blip r:embed="rId2"/>
          <a:stretch>
            <a:fillRect/>
          </a:stretch>
        </p:blipFill>
        <p:spPr>
          <a:xfrm>
            <a:off x="1547664" y="1772816"/>
            <a:ext cx="5962496" cy="3965302"/>
          </a:xfrm>
          <a:prstGeom prst="rect">
            <a:avLst/>
          </a:prstGeom>
        </p:spPr>
      </p:pic>
    </p:spTree>
    <p:extLst>
      <p:ext uri="{BB962C8B-B14F-4D97-AF65-F5344CB8AC3E}">
        <p14:creationId xmlns:p14="http://schemas.microsoft.com/office/powerpoint/2010/main" val="1744259585"/>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endParaRPr lang="en-GB" dirty="0"/>
          </a:p>
        </p:txBody>
      </p:sp>
      <p:sp>
        <p:nvSpPr>
          <p:cNvPr id="3" name="Slide Number Placeholder 2"/>
          <p:cNvSpPr>
            <a:spLocks noGrp="1"/>
          </p:cNvSpPr>
          <p:nvPr>
            <p:ph type="sldNum" sz="quarter" idx="12"/>
          </p:nvPr>
        </p:nvSpPr>
        <p:spPr/>
        <p:txBody>
          <a:bodyPr/>
          <a:lstStyle/>
          <a:p>
            <a:fld id="{71575599-8FC4-444D-BB58-2E6F7BA68A09}" type="slidenum">
              <a:rPr lang="en-GB" smtClean="0"/>
              <a:t>8</a:t>
            </a:fld>
            <a:endParaRPr lang="en-GB"/>
          </a:p>
        </p:txBody>
      </p:sp>
      <p:pic>
        <p:nvPicPr>
          <p:cNvPr id="4" name="Picture 3"/>
          <p:cNvPicPr>
            <a:picLocks noChangeAspect="1"/>
          </p:cNvPicPr>
          <p:nvPr/>
        </p:nvPicPr>
        <p:blipFill>
          <a:blip r:embed="rId2"/>
          <a:stretch>
            <a:fillRect/>
          </a:stretch>
        </p:blipFill>
        <p:spPr>
          <a:xfrm>
            <a:off x="1187624" y="1268760"/>
            <a:ext cx="6725747" cy="4327872"/>
          </a:xfrm>
          <a:prstGeom prst="rect">
            <a:avLst/>
          </a:prstGeom>
        </p:spPr>
      </p:pic>
    </p:spTree>
    <p:extLst>
      <p:ext uri="{BB962C8B-B14F-4D97-AF65-F5344CB8AC3E}">
        <p14:creationId xmlns:p14="http://schemas.microsoft.com/office/powerpoint/2010/main" val="124834236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71575599-8FC4-444D-BB58-2E6F7BA68A09}" type="slidenum">
              <a:rPr lang="en-GB" smtClean="0"/>
              <a:t>9</a:t>
            </a:fld>
            <a:endParaRPr lang="en-GB"/>
          </a:p>
        </p:txBody>
      </p:sp>
      <p:pic>
        <p:nvPicPr>
          <p:cNvPr id="4" name="Picture 3"/>
          <p:cNvPicPr>
            <a:picLocks noChangeAspect="1"/>
          </p:cNvPicPr>
          <p:nvPr/>
        </p:nvPicPr>
        <p:blipFill>
          <a:blip r:embed="rId2"/>
          <a:stretch>
            <a:fillRect/>
          </a:stretch>
        </p:blipFill>
        <p:spPr>
          <a:xfrm>
            <a:off x="749300" y="1511300"/>
            <a:ext cx="7645400" cy="3835400"/>
          </a:xfrm>
          <a:prstGeom prst="rect">
            <a:avLst/>
          </a:prstGeom>
        </p:spPr>
      </p:pic>
    </p:spTree>
    <p:extLst>
      <p:ext uri="{BB962C8B-B14F-4D97-AF65-F5344CB8AC3E}">
        <p14:creationId xmlns:p14="http://schemas.microsoft.com/office/powerpoint/2010/main" val="68936595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Benetton?</a:t>
            </a:r>
            <a:endParaRPr lang="en-US" dirty="0"/>
          </a:p>
        </p:txBody>
      </p:sp>
      <p:sp>
        <p:nvSpPr>
          <p:cNvPr id="5" name="Slide Number Placeholder 4"/>
          <p:cNvSpPr>
            <a:spLocks noGrp="1"/>
          </p:cNvSpPr>
          <p:nvPr>
            <p:ph type="sldNum" sz="quarter" idx="12"/>
          </p:nvPr>
        </p:nvSpPr>
        <p:spPr/>
        <p:txBody>
          <a:bodyPr/>
          <a:lstStyle/>
          <a:p>
            <a:fld id="{71575599-8FC4-444D-BB58-2E6F7BA68A09}" type="slidenum">
              <a:rPr lang="en-GB" smtClean="0"/>
              <a:t>10</a:t>
            </a:fld>
            <a:endParaRPr lang="en-GB"/>
          </a:p>
        </p:txBody>
      </p:sp>
    </p:spTree>
    <p:extLst>
      <p:ext uri="{BB962C8B-B14F-4D97-AF65-F5344CB8AC3E}">
        <p14:creationId xmlns:p14="http://schemas.microsoft.com/office/powerpoint/2010/main" val="140088747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Branding</a:t>
            </a:r>
            <a:endParaRPr lang="en-GB" dirty="0"/>
          </a:p>
        </p:txBody>
      </p:sp>
      <p:sp>
        <p:nvSpPr>
          <p:cNvPr id="3" name="Content Placeholder 2"/>
          <p:cNvSpPr>
            <a:spLocks noGrp="1"/>
          </p:cNvSpPr>
          <p:nvPr>
            <p:ph idx="1"/>
          </p:nvPr>
        </p:nvSpPr>
        <p:spPr/>
        <p:txBody>
          <a:bodyPr/>
          <a:lstStyle/>
          <a:p>
            <a:r>
              <a:rPr lang="en-US" dirty="0"/>
              <a:t>Learned associations with brands generalize to other products. We can utilize these associations in marketing applications through</a:t>
            </a:r>
          </a:p>
          <a:p>
            <a:pPr lvl="1"/>
            <a:r>
              <a:rPr lang="en-US" dirty="0"/>
              <a:t>Repetition</a:t>
            </a:r>
          </a:p>
          <a:p>
            <a:pPr lvl="1"/>
            <a:r>
              <a:rPr lang="en-US" dirty="0"/>
              <a:t>Conditioned product associations</a:t>
            </a:r>
          </a:p>
          <a:p>
            <a:pPr lvl="1"/>
            <a:r>
              <a:rPr lang="en-US" dirty="0"/>
              <a:t>Stimulus generalizations</a:t>
            </a:r>
          </a:p>
          <a:p>
            <a:pPr marL="0" indent="0">
              <a:buNone/>
            </a:pPr>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11</a:t>
            </a:fld>
            <a:endParaRPr lang="en-GB"/>
          </a:p>
        </p:txBody>
      </p:sp>
    </p:spTree>
    <p:extLst>
      <p:ext uri="{BB962C8B-B14F-4D97-AF65-F5344CB8AC3E}">
        <p14:creationId xmlns:p14="http://schemas.microsoft.com/office/powerpoint/2010/main" val="1225970297"/>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p:txBody>
          <a:bodyPr>
            <a:normAutofit/>
          </a:bodyPr>
          <a:lstStyle/>
          <a:p>
            <a:r>
              <a:rPr lang="en-US" dirty="0"/>
              <a:t>Some advertisers use well-known songs to promote their products. They often pay more for the song than for original compositions. How do you react when one of your favorite songs turns up in a commercial</a:t>
            </a:r>
            <a:r>
              <a:rPr lang="en-US" dirty="0" smtClean="0"/>
              <a:t>?</a:t>
            </a:r>
          </a:p>
          <a:p>
            <a:r>
              <a:rPr lang="en-US" sz="1500" dirty="0">
                <a:hlinkClick r:id="rId2"/>
              </a:rPr>
              <a:t>http://</a:t>
            </a:r>
            <a:r>
              <a:rPr lang="en-US" sz="1500" dirty="0" smtClean="0">
                <a:hlinkClick r:id="rId2"/>
              </a:rPr>
              <a:t>www.telegraph.co.uk/topics/christmas/10434474/The-John-Lewis-Christmas-advert-2013.html</a:t>
            </a:r>
            <a:endParaRPr lang="en-US" sz="1500" dirty="0" smtClean="0"/>
          </a:p>
          <a:p>
            <a:r>
              <a:rPr lang="en-US" sz="1500" dirty="0">
                <a:hlinkClick r:id="rId3"/>
              </a:rPr>
              <a:t>http://</a:t>
            </a:r>
            <a:r>
              <a:rPr lang="en-US" sz="1500" dirty="0" smtClean="0">
                <a:hlinkClick r:id="rId3"/>
              </a:rPr>
              <a:t>www.johnlewis.com/inspiration-and-advice/az-of-christmas/bear-and-hare</a:t>
            </a:r>
            <a:endParaRPr lang="en-US" sz="1500" dirty="0" smtClean="0"/>
          </a:p>
          <a:p>
            <a:r>
              <a:rPr lang="en-US" dirty="0" smtClean="0"/>
              <a:t>Why </a:t>
            </a:r>
            <a:r>
              <a:rPr lang="en-US" dirty="0"/>
              <a:t>do advertisers do this? How does this relate to learning theory?</a:t>
            </a:r>
          </a:p>
          <a:p>
            <a:pPr marL="0" indent="0">
              <a:buNone/>
            </a:pPr>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12</a:t>
            </a:fld>
            <a:endParaRPr lang="en-GB"/>
          </a:p>
        </p:txBody>
      </p:sp>
    </p:spTree>
    <p:extLst>
      <p:ext uri="{BB962C8B-B14F-4D97-AF65-F5344CB8AC3E}">
        <p14:creationId xmlns:p14="http://schemas.microsoft.com/office/powerpoint/2010/main" val="3266919315"/>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Past Memories can also produce positive associations with products</a:t>
            </a:r>
            <a:endParaRPr lang="en-US" dirty="0"/>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13</a:t>
            </a:fld>
            <a:endParaRPr lang="en-GB"/>
          </a:p>
        </p:txBody>
      </p:sp>
      <p:pic>
        <p:nvPicPr>
          <p:cNvPr id="6" name="Picture 5"/>
          <p:cNvPicPr>
            <a:picLocks noChangeAspect="1"/>
          </p:cNvPicPr>
          <p:nvPr/>
        </p:nvPicPr>
        <p:blipFill>
          <a:blip r:embed="rId2"/>
          <a:stretch>
            <a:fillRect/>
          </a:stretch>
        </p:blipFill>
        <p:spPr>
          <a:xfrm>
            <a:off x="1378724" y="1772816"/>
            <a:ext cx="6241276" cy="4038473"/>
          </a:xfrm>
          <a:prstGeom prst="rect">
            <a:avLst/>
          </a:prstGeom>
        </p:spPr>
      </p:pic>
    </p:spTree>
    <p:extLst>
      <p:ext uri="{BB962C8B-B14F-4D97-AF65-F5344CB8AC3E}">
        <p14:creationId xmlns:p14="http://schemas.microsoft.com/office/powerpoint/2010/main" val="421545225"/>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 Task</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a:t>L</a:t>
            </a:r>
            <a:r>
              <a:rPr lang="en-GB" dirty="0" smtClean="0"/>
              <a:t>ist </a:t>
            </a:r>
            <a:r>
              <a:rPr lang="en-GB" dirty="0" smtClean="0"/>
              <a:t>the </a:t>
            </a:r>
            <a:r>
              <a:rPr lang="en-GB" dirty="0" smtClean="0"/>
              <a:t>10</a:t>
            </a:r>
            <a:r>
              <a:rPr lang="en-GB" dirty="0" smtClean="0"/>
              <a:t> </a:t>
            </a:r>
            <a:r>
              <a:rPr lang="en-GB" dirty="0" smtClean="0"/>
              <a:t>most powerful brands in the world.</a:t>
            </a:r>
          </a:p>
          <a:p>
            <a:pPr marL="514350" indent="-514350">
              <a:buFont typeface="+mj-lt"/>
              <a:buAutoNum type="arabicPeriod"/>
            </a:pPr>
            <a:r>
              <a:rPr lang="en-GB" dirty="0" smtClean="0"/>
              <a:t>Discuss why these brands are so powerful.  Use metrics and other factors to support your discussion</a:t>
            </a:r>
            <a:r>
              <a:rPr lang="en-GB" dirty="0" smtClean="0"/>
              <a:t>.</a:t>
            </a:r>
          </a:p>
          <a:p>
            <a:pPr marL="914400" lvl="1" indent="-514350">
              <a:buFont typeface="Wingdings" charset="2"/>
              <a:buChar char="Ø"/>
            </a:pPr>
            <a:r>
              <a:rPr lang="en-GB" dirty="0" smtClean="0"/>
              <a:t>Identify the associations with each brands</a:t>
            </a:r>
            <a:endParaRPr lang="en-GB" dirty="0" smtClean="0"/>
          </a:p>
          <a:p>
            <a:pPr marL="514350" indent="-514350">
              <a:buFont typeface="+mj-lt"/>
              <a:buAutoNum type="arabicPeriod"/>
            </a:pPr>
            <a:r>
              <a:rPr lang="en-GB" dirty="0" smtClean="0"/>
              <a:t>Present your findings to your peers. </a:t>
            </a:r>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14</a:t>
            </a:fld>
            <a:endParaRPr lang="en-GB"/>
          </a:p>
        </p:txBody>
      </p:sp>
    </p:spTree>
    <p:extLst>
      <p:ext uri="{BB962C8B-B14F-4D97-AF65-F5344CB8AC3E}">
        <p14:creationId xmlns:p14="http://schemas.microsoft.com/office/powerpoint/2010/main" val="129849657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Supermarket Brands</a:t>
            </a:r>
            <a:endParaRPr lang="en-GB" dirty="0"/>
          </a:p>
        </p:txBody>
      </p:sp>
      <p:sp>
        <p:nvSpPr>
          <p:cNvPr id="3" name="Content Placeholder 2"/>
          <p:cNvSpPr>
            <a:spLocks noGrp="1"/>
          </p:cNvSpPr>
          <p:nvPr>
            <p:ph idx="1"/>
          </p:nvPr>
        </p:nvSpPr>
        <p:spPr/>
        <p:txBody>
          <a:bodyPr>
            <a:normAutofit fontScale="85000" lnSpcReduction="10000"/>
          </a:bodyPr>
          <a:lstStyle/>
          <a:p>
            <a:pPr marL="0" indent="0" algn="ctr">
              <a:buNone/>
            </a:pPr>
            <a:r>
              <a:rPr lang="en-GB" b="1" dirty="0"/>
              <a:t>UK supermarkets' share of grocery </a:t>
            </a:r>
            <a:r>
              <a:rPr lang="en-GB" b="1" dirty="0" smtClean="0"/>
              <a:t>market</a:t>
            </a:r>
          </a:p>
          <a:p>
            <a:pPr marL="0" indent="0" algn="ctr">
              <a:buNone/>
            </a:pPr>
            <a:endParaRPr lang="en-GB" sz="900" b="1" dirty="0"/>
          </a:p>
          <a:p>
            <a:r>
              <a:rPr lang="en-GB" dirty="0"/>
              <a:t>Tesco 27.9%</a:t>
            </a:r>
          </a:p>
          <a:p>
            <a:r>
              <a:rPr lang="en-GB" dirty="0"/>
              <a:t>Sainsbury's 16.6%</a:t>
            </a:r>
          </a:p>
          <a:p>
            <a:r>
              <a:rPr lang="en-GB" dirty="0"/>
              <a:t>Asda 16.4%</a:t>
            </a:r>
          </a:p>
          <a:p>
            <a:r>
              <a:rPr lang="en-GB" dirty="0" err="1"/>
              <a:t>Morrisons</a:t>
            </a:r>
            <a:r>
              <a:rPr lang="en-GB" dirty="0"/>
              <a:t> 10.8%</a:t>
            </a:r>
          </a:p>
          <a:p>
            <a:r>
              <a:rPr lang="en-GB" dirty="0"/>
              <a:t>The Co-operative 6.3%</a:t>
            </a:r>
          </a:p>
          <a:p>
            <a:r>
              <a:rPr lang="en-GB" dirty="0"/>
              <a:t>Aldi 5.6%</a:t>
            </a:r>
          </a:p>
          <a:p>
            <a:r>
              <a:rPr lang="en-GB" dirty="0"/>
              <a:t>Waitrose 5.2%</a:t>
            </a:r>
          </a:p>
          <a:p>
            <a:r>
              <a:rPr lang="en-GB" dirty="0"/>
              <a:t>Lidl 4.4%</a:t>
            </a:r>
          </a:p>
          <a:p>
            <a:pPr marL="0" indent="0" algn="ctr">
              <a:buNone/>
            </a:pPr>
            <a:r>
              <a:rPr lang="en-GB" sz="2100" dirty="0"/>
              <a:t>Source: Kantar </a:t>
            </a:r>
            <a:r>
              <a:rPr lang="en-GB" sz="2100" dirty="0" err="1"/>
              <a:t>Worldpanel</a:t>
            </a:r>
            <a:r>
              <a:rPr lang="en-GB" sz="2100" dirty="0"/>
              <a:t> (12 weeks to 8 November 2015)</a:t>
            </a:r>
          </a:p>
          <a:p>
            <a:pPr marL="0" indent="0">
              <a:buNone/>
            </a:pPr>
            <a:endParaRPr lang="en-GB" dirty="0"/>
          </a:p>
        </p:txBody>
      </p:sp>
      <p:sp>
        <p:nvSpPr>
          <p:cNvPr id="4" name="Footer Placeholder 3"/>
          <p:cNvSpPr>
            <a:spLocks noGrp="1"/>
          </p:cNvSpPr>
          <p:nvPr>
            <p:ph type="ftr" sz="quarter" idx="11"/>
          </p:nvPr>
        </p:nvSpPr>
        <p:spPr>
          <a:xfrm>
            <a:off x="3203848" y="6356350"/>
            <a:ext cx="2895600" cy="365125"/>
          </a:xfrm>
        </p:spPr>
        <p:txBody>
          <a:bodyPr/>
          <a:lstStyle/>
          <a:p>
            <a:r>
              <a:rPr lang="en-GB" sz="1000" dirty="0" smtClean="0"/>
              <a:t>Source: http</a:t>
            </a:r>
            <a:r>
              <a:rPr lang="en-GB" sz="1000" dirty="0"/>
              <a:t>://www.bbc.co.uk/news/business-34842198</a:t>
            </a:r>
          </a:p>
        </p:txBody>
      </p:sp>
      <p:sp>
        <p:nvSpPr>
          <p:cNvPr id="5" name="Slide Number Placeholder 4"/>
          <p:cNvSpPr>
            <a:spLocks noGrp="1"/>
          </p:cNvSpPr>
          <p:nvPr>
            <p:ph type="sldNum" sz="quarter" idx="12"/>
          </p:nvPr>
        </p:nvSpPr>
        <p:spPr/>
        <p:txBody>
          <a:bodyPr/>
          <a:lstStyle/>
          <a:p>
            <a:fld id="{71575599-8FC4-444D-BB58-2E6F7BA68A09}" type="slidenum">
              <a:rPr lang="en-GB" smtClean="0"/>
              <a:t>15</a:t>
            </a:fld>
            <a:endParaRPr lang="en-GB"/>
          </a:p>
        </p:txBody>
      </p:sp>
    </p:spTree>
    <p:extLst>
      <p:ext uri="{BB962C8B-B14F-4D97-AF65-F5344CB8AC3E}">
        <p14:creationId xmlns:p14="http://schemas.microsoft.com/office/powerpoint/2010/main" val="270726565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3" name="Content Placeholder 2"/>
          <p:cNvSpPr>
            <a:spLocks noGrp="1"/>
          </p:cNvSpPr>
          <p:nvPr>
            <p:ph idx="1"/>
          </p:nvPr>
        </p:nvSpPr>
        <p:spPr>
          <a:xfrm>
            <a:off x="457200" y="1196752"/>
            <a:ext cx="8229600" cy="4929411"/>
          </a:xfrm>
        </p:spPr>
        <p:txBody>
          <a:bodyPr>
            <a:normAutofit fontScale="77500" lnSpcReduction="20000"/>
          </a:bodyPr>
          <a:lstStyle/>
          <a:p>
            <a:r>
              <a:rPr lang="en-US" dirty="0" smtClean="0"/>
              <a:t>It’s important to understand how customers learn about products and services</a:t>
            </a:r>
          </a:p>
          <a:p>
            <a:endParaRPr lang="en-US" dirty="0"/>
          </a:p>
          <a:p>
            <a:r>
              <a:rPr lang="en-US" dirty="0" smtClean="0"/>
              <a:t>Conditioning results in learning</a:t>
            </a:r>
          </a:p>
          <a:p>
            <a:endParaRPr lang="en-US" dirty="0"/>
          </a:p>
          <a:p>
            <a:r>
              <a:rPr lang="en-US" dirty="0" smtClean="0"/>
              <a:t>Learned associations can generalize to other things – positive connotations</a:t>
            </a:r>
          </a:p>
          <a:p>
            <a:endParaRPr lang="en-US" dirty="0"/>
          </a:p>
          <a:p>
            <a:r>
              <a:rPr lang="en-US" dirty="0" smtClean="0"/>
              <a:t>The other products we associate with an individual product can influence how we remember it</a:t>
            </a:r>
          </a:p>
          <a:p>
            <a:endParaRPr lang="en-US" dirty="0"/>
          </a:p>
          <a:p>
            <a:r>
              <a:rPr lang="en-US" dirty="0" smtClean="0"/>
              <a:t>Products help us retrieve memories from our past which can influence purchasing decisions</a:t>
            </a:r>
          </a:p>
        </p:txBody>
      </p:sp>
      <p:sp>
        <p:nvSpPr>
          <p:cNvPr id="5" name="Slide Number Placeholder 4"/>
          <p:cNvSpPr>
            <a:spLocks noGrp="1"/>
          </p:cNvSpPr>
          <p:nvPr>
            <p:ph type="sldNum" sz="quarter" idx="12"/>
          </p:nvPr>
        </p:nvSpPr>
        <p:spPr/>
        <p:txBody>
          <a:bodyPr/>
          <a:lstStyle/>
          <a:p>
            <a:fld id="{71575599-8FC4-444D-BB58-2E6F7BA68A09}" type="slidenum">
              <a:rPr lang="en-GB" smtClean="0"/>
              <a:t>16</a:t>
            </a:fld>
            <a:endParaRPr lang="en-GB"/>
          </a:p>
        </p:txBody>
      </p:sp>
    </p:spTree>
    <p:extLst>
      <p:ext uri="{BB962C8B-B14F-4D97-AF65-F5344CB8AC3E}">
        <p14:creationId xmlns:p14="http://schemas.microsoft.com/office/powerpoint/2010/main" val="31606176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p:txBody>
          <a:bodyPr/>
          <a:lstStyle/>
          <a:p>
            <a:r>
              <a:rPr lang="en-GB" dirty="0" smtClean="0"/>
              <a:t>Solomon, M. R., Consumer </a:t>
            </a:r>
            <a:r>
              <a:rPr lang="en-GB" dirty="0" err="1" smtClean="0"/>
              <a:t>Behavior</a:t>
            </a:r>
            <a:r>
              <a:rPr lang="en-GB" dirty="0" smtClean="0"/>
              <a:t>, (2015), Pearson Education</a:t>
            </a:r>
            <a:r>
              <a:rPr lang="en-GB" dirty="0" smtClean="0"/>
              <a:t>. – Chapter 7</a:t>
            </a:r>
            <a:endParaRPr lang="en-GB" dirty="0" smtClean="0"/>
          </a:p>
          <a:p>
            <a:pPr marL="0" indent="0">
              <a:buNone/>
            </a:pPr>
            <a:endParaRPr lang="en-GB" sz="1600" dirty="0" smtClean="0"/>
          </a:p>
          <a:p>
            <a:pPr marL="0" indent="0">
              <a:buNone/>
            </a:pPr>
            <a:endParaRPr lang="en-GB" sz="1600" dirty="0" smtClean="0"/>
          </a:p>
          <a:p>
            <a:pPr marL="0" indent="0">
              <a:buNone/>
            </a:pPr>
            <a:endParaRPr lang="en-GB" sz="1600" dirty="0" smtClean="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17</a:t>
            </a:fld>
            <a:endParaRPr lang="en-GB"/>
          </a:p>
        </p:txBody>
      </p:sp>
    </p:spTree>
    <p:extLst>
      <p:ext uri="{BB962C8B-B14F-4D97-AF65-F5344CB8AC3E}">
        <p14:creationId xmlns:p14="http://schemas.microsoft.com/office/powerpoint/2010/main" val="477384420"/>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410</TotalTime>
  <Words>843</Words>
  <Application>Microsoft Macintosh PowerPoint</Application>
  <PresentationFormat>On-screen Show (4:3)</PresentationFormat>
  <Paragraphs>107</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Wingdings</vt:lpstr>
      <vt:lpstr>Arial</vt:lpstr>
      <vt:lpstr>Office Theme</vt:lpstr>
      <vt:lpstr>Learning and Memory</vt:lpstr>
      <vt:lpstr>Topic Objectives</vt:lpstr>
      <vt:lpstr>Topic Objectives</vt:lpstr>
      <vt:lpstr>Theories of Learning </vt:lpstr>
      <vt:lpstr>Types of Behavioural Learning Theories</vt:lpstr>
      <vt:lpstr>Classical Conditioning</vt:lpstr>
      <vt:lpstr>PowerPoint Presentation</vt:lpstr>
      <vt:lpstr>PowerPoint Presentation</vt:lpstr>
      <vt:lpstr>PowerPoint Presentation</vt:lpstr>
      <vt:lpstr>Benetton?</vt:lpstr>
      <vt:lpstr>Branding</vt:lpstr>
      <vt:lpstr>Reflection</vt:lpstr>
      <vt:lpstr>PowerPoint Presentation</vt:lpstr>
      <vt:lpstr>Tutorial Task</vt:lpstr>
      <vt:lpstr>UK Supermarket Brands</vt:lpstr>
      <vt:lpstr>Summary</vt:lpstr>
      <vt:lpstr>Reference</vt:lpstr>
    </vt:vector>
  </TitlesOfParts>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dc:title>
  <dc:creator>Hughes, Alan</dc:creator>
  <cp:lastModifiedBy>Carl Singleton</cp:lastModifiedBy>
  <cp:revision>149</cp:revision>
  <cp:lastPrinted>2015-11-17T10:03:03Z</cp:lastPrinted>
  <dcterms:created xsi:type="dcterms:W3CDTF">2015-01-08T13:54:39Z</dcterms:created>
  <dcterms:modified xsi:type="dcterms:W3CDTF">2017-11-13T20:16:07Z</dcterms:modified>
</cp:coreProperties>
</file>