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handoutMasterIdLst>
    <p:handoutMasterId r:id="rId20"/>
  </p:handoutMasterIdLst>
  <p:sldIdLst>
    <p:sldId id="257" r:id="rId2"/>
    <p:sldId id="258" r:id="rId3"/>
    <p:sldId id="296" r:id="rId4"/>
    <p:sldId id="297" r:id="rId5"/>
    <p:sldId id="298" r:id="rId6"/>
    <p:sldId id="299" r:id="rId7"/>
    <p:sldId id="292" r:id="rId8"/>
    <p:sldId id="294" r:id="rId9"/>
    <p:sldId id="293" r:id="rId10"/>
    <p:sldId id="295" r:id="rId11"/>
    <p:sldId id="301" r:id="rId12"/>
    <p:sldId id="300" r:id="rId13"/>
    <p:sldId id="266" r:id="rId14"/>
    <p:sldId id="302" r:id="rId15"/>
    <p:sldId id="286" r:id="rId16"/>
    <p:sldId id="303" r:id="rId17"/>
    <p:sldId id="304" r:id="rId18"/>
    <p:sldId id="291" r:id="rId19"/>
  </p:sldIdLst>
  <p:sldSz cx="9144000" cy="6858000" type="screen4x3"/>
  <p:notesSz cx="6797675" cy="9926638"/>
  <p:defaultTextStyle>
    <a:defPPr>
      <a:defRPr lang="en-GB"/>
    </a:defPPr>
    <a:lvl1pPr algn="l" rtl="0" fontAlgn="base">
      <a:spcBef>
        <a:spcPct val="0"/>
      </a:spcBef>
      <a:spcAft>
        <a:spcPct val="0"/>
      </a:spcAft>
      <a:defRPr sz="2400" kern="1200">
        <a:solidFill>
          <a:schemeClr val="tx1"/>
        </a:solidFill>
        <a:latin typeface="Verdana" pitchFamily="-72" charset="0"/>
        <a:ea typeface="ＭＳ Ｐゴシック" pitchFamily="-72" charset="-128"/>
        <a:cs typeface="ＭＳ Ｐゴシック" pitchFamily="-72" charset="-128"/>
      </a:defRPr>
    </a:lvl1pPr>
    <a:lvl2pPr marL="457200" algn="l" rtl="0" fontAlgn="base">
      <a:spcBef>
        <a:spcPct val="0"/>
      </a:spcBef>
      <a:spcAft>
        <a:spcPct val="0"/>
      </a:spcAft>
      <a:defRPr sz="2400" kern="1200">
        <a:solidFill>
          <a:schemeClr val="tx1"/>
        </a:solidFill>
        <a:latin typeface="Verdana" pitchFamily="-72" charset="0"/>
        <a:ea typeface="ＭＳ Ｐゴシック" pitchFamily="-72" charset="-128"/>
        <a:cs typeface="ＭＳ Ｐゴシック" pitchFamily="-72" charset="-128"/>
      </a:defRPr>
    </a:lvl2pPr>
    <a:lvl3pPr marL="914400" algn="l" rtl="0" fontAlgn="base">
      <a:spcBef>
        <a:spcPct val="0"/>
      </a:spcBef>
      <a:spcAft>
        <a:spcPct val="0"/>
      </a:spcAft>
      <a:defRPr sz="2400" kern="1200">
        <a:solidFill>
          <a:schemeClr val="tx1"/>
        </a:solidFill>
        <a:latin typeface="Verdana" pitchFamily="-72" charset="0"/>
        <a:ea typeface="ＭＳ Ｐゴシック" pitchFamily="-72" charset="-128"/>
        <a:cs typeface="ＭＳ Ｐゴシック" pitchFamily="-72" charset="-128"/>
      </a:defRPr>
    </a:lvl3pPr>
    <a:lvl4pPr marL="1371600" algn="l" rtl="0" fontAlgn="base">
      <a:spcBef>
        <a:spcPct val="0"/>
      </a:spcBef>
      <a:spcAft>
        <a:spcPct val="0"/>
      </a:spcAft>
      <a:defRPr sz="2400" kern="1200">
        <a:solidFill>
          <a:schemeClr val="tx1"/>
        </a:solidFill>
        <a:latin typeface="Verdana" pitchFamily="-72" charset="0"/>
        <a:ea typeface="ＭＳ Ｐゴシック" pitchFamily="-72" charset="-128"/>
        <a:cs typeface="ＭＳ Ｐゴシック" pitchFamily="-72" charset="-128"/>
      </a:defRPr>
    </a:lvl4pPr>
    <a:lvl5pPr marL="1828800" algn="l" rtl="0" fontAlgn="base">
      <a:spcBef>
        <a:spcPct val="0"/>
      </a:spcBef>
      <a:spcAft>
        <a:spcPct val="0"/>
      </a:spcAft>
      <a:defRPr sz="2400" kern="1200">
        <a:solidFill>
          <a:schemeClr val="tx1"/>
        </a:solidFill>
        <a:latin typeface="Verdana" pitchFamily="-72" charset="0"/>
        <a:ea typeface="ＭＳ Ｐゴシック" pitchFamily="-72" charset="-128"/>
        <a:cs typeface="ＭＳ Ｐゴシック" pitchFamily="-72" charset="-128"/>
      </a:defRPr>
    </a:lvl5pPr>
    <a:lvl6pPr marL="2286000" algn="l" defTabSz="457200" rtl="0" eaLnBrk="1" latinLnBrk="0" hangingPunct="1">
      <a:defRPr sz="2400" kern="1200">
        <a:solidFill>
          <a:schemeClr val="tx1"/>
        </a:solidFill>
        <a:latin typeface="Verdana" pitchFamily="-72" charset="0"/>
        <a:ea typeface="ＭＳ Ｐゴシック" pitchFamily="-72" charset="-128"/>
        <a:cs typeface="ＭＳ Ｐゴシック" pitchFamily="-72" charset="-128"/>
      </a:defRPr>
    </a:lvl6pPr>
    <a:lvl7pPr marL="2743200" algn="l" defTabSz="457200" rtl="0" eaLnBrk="1" latinLnBrk="0" hangingPunct="1">
      <a:defRPr sz="2400" kern="1200">
        <a:solidFill>
          <a:schemeClr val="tx1"/>
        </a:solidFill>
        <a:latin typeface="Verdana" pitchFamily="-72" charset="0"/>
        <a:ea typeface="ＭＳ Ｐゴシック" pitchFamily="-72" charset="-128"/>
        <a:cs typeface="ＭＳ Ｐゴシック" pitchFamily="-72" charset="-128"/>
      </a:defRPr>
    </a:lvl7pPr>
    <a:lvl8pPr marL="3200400" algn="l" defTabSz="457200" rtl="0" eaLnBrk="1" latinLnBrk="0" hangingPunct="1">
      <a:defRPr sz="2400" kern="1200">
        <a:solidFill>
          <a:schemeClr val="tx1"/>
        </a:solidFill>
        <a:latin typeface="Verdana" pitchFamily="-72" charset="0"/>
        <a:ea typeface="ＭＳ Ｐゴシック" pitchFamily="-72" charset="-128"/>
        <a:cs typeface="ＭＳ Ｐゴシック" pitchFamily="-72" charset="-128"/>
      </a:defRPr>
    </a:lvl8pPr>
    <a:lvl9pPr marL="3657600" algn="l" defTabSz="457200" rtl="0" eaLnBrk="1" latinLnBrk="0" hangingPunct="1">
      <a:defRPr sz="2400" kern="1200">
        <a:solidFill>
          <a:schemeClr val="tx1"/>
        </a:solidFill>
        <a:latin typeface="Verdana" pitchFamily="-72" charset="0"/>
        <a:ea typeface="ＭＳ Ｐゴシック" pitchFamily="-72" charset="-128"/>
        <a:cs typeface="ＭＳ Ｐゴシック" pitchFamily="-72" charset="-128"/>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28" autoAdjust="0"/>
    <p:restoredTop sz="94660"/>
  </p:normalViewPr>
  <p:slideViewPr>
    <p:cSldViewPr>
      <p:cViewPr>
        <p:scale>
          <a:sx n="80" d="100"/>
          <a:sy n="80" d="100"/>
        </p:scale>
        <p:origin x="1125" y="18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5857"/>
          </a:xfrm>
          <a:prstGeom prst="rect">
            <a:avLst/>
          </a:prstGeom>
        </p:spPr>
        <p:txBody>
          <a:bodyPr vert="horz" lIns="90992" tIns="45496" rIns="90992" bIns="45496" rtlCol="0"/>
          <a:lstStyle>
            <a:lvl1pPr algn="l">
              <a:defRPr sz="1200">
                <a:latin typeface="Verdana" pitchFamily="34" charset="0"/>
                <a:ea typeface="+mn-ea"/>
                <a:cs typeface="+mn-cs"/>
              </a:defRPr>
            </a:lvl1pPr>
          </a:lstStyle>
          <a:p>
            <a:pPr>
              <a:defRPr/>
            </a:pPr>
            <a:endParaRPr lang="en-GB"/>
          </a:p>
        </p:txBody>
      </p:sp>
      <p:sp>
        <p:nvSpPr>
          <p:cNvPr id="3" name="Date Placeholder 2"/>
          <p:cNvSpPr>
            <a:spLocks noGrp="1"/>
          </p:cNvSpPr>
          <p:nvPr>
            <p:ph type="dt" sz="quarter" idx="1"/>
          </p:nvPr>
        </p:nvSpPr>
        <p:spPr>
          <a:xfrm>
            <a:off x="3850443" y="0"/>
            <a:ext cx="2945659" cy="495857"/>
          </a:xfrm>
          <a:prstGeom prst="rect">
            <a:avLst/>
          </a:prstGeom>
        </p:spPr>
        <p:txBody>
          <a:bodyPr vert="horz" lIns="90992" tIns="45496" rIns="90992" bIns="45496" rtlCol="0"/>
          <a:lstStyle>
            <a:lvl1pPr algn="r">
              <a:defRPr sz="1200">
                <a:latin typeface="Verdana" pitchFamily="34" charset="0"/>
                <a:ea typeface="+mn-ea"/>
                <a:cs typeface="+mn-cs"/>
              </a:defRPr>
            </a:lvl1pPr>
          </a:lstStyle>
          <a:p>
            <a:pPr>
              <a:defRPr/>
            </a:pPr>
            <a:fld id="{FDACD29E-2214-4FDB-A4B0-01288F473E1B}" type="datetimeFigureOut">
              <a:rPr lang="en-US"/>
              <a:pPr>
                <a:defRPr/>
              </a:pPr>
              <a:t>9/27/2019</a:t>
            </a:fld>
            <a:endParaRPr lang="en-GB"/>
          </a:p>
        </p:txBody>
      </p:sp>
      <p:sp>
        <p:nvSpPr>
          <p:cNvPr id="4" name="Footer Placeholder 3"/>
          <p:cNvSpPr>
            <a:spLocks noGrp="1"/>
          </p:cNvSpPr>
          <p:nvPr>
            <p:ph type="ftr" sz="quarter" idx="2"/>
          </p:nvPr>
        </p:nvSpPr>
        <p:spPr>
          <a:xfrm>
            <a:off x="0" y="9429197"/>
            <a:ext cx="2945659" cy="495857"/>
          </a:xfrm>
          <a:prstGeom prst="rect">
            <a:avLst/>
          </a:prstGeom>
        </p:spPr>
        <p:txBody>
          <a:bodyPr vert="horz" lIns="90992" tIns="45496" rIns="90992" bIns="45496" rtlCol="0" anchor="b"/>
          <a:lstStyle>
            <a:lvl1pPr algn="l">
              <a:defRPr sz="1200">
                <a:latin typeface="Verdana" pitchFamily="34" charset="0"/>
                <a:ea typeface="+mn-ea"/>
                <a:cs typeface="+mn-cs"/>
              </a:defRPr>
            </a:lvl1pPr>
          </a:lstStyle>
          <a:p>
            <a:pPr>
              <a:defRPr/>
            </a:pPr>
            <a:endParaRPr lang="en-GB"/>
          </a:p>
        </p:txBody>
      </p:sp>
      <p:sp>
        <p:nvSpPr>
          <p:cNvPr id="5" name="Slide Number Placeholder 4"/>
          <p:cNvSpPr>
            <a:spLocks noGrp="1"/>
          </p:cNvSpPr>
          <p:nvPr>
            <p:ph type="sldNum" sz="quarter" idx="3"/>
          </p:nvPr>
        </p:nvSpPr>
        <p:spPr>
          <a:xfrm>
            <a:off x="3850443" y="9429197"/>
            <a:ext cx="2945659" cy="495857"/>
          </a:xfrm>
          <a:prstGeom prst="rect">
            <a:avLst/>
          </a:prstGeom>
        </p:spPr>
        <p:txBody>
          <a:bodyPr vert="horz" lIns="90992" tIns="45496" rIns="90992" bIns="45496" rtlCol="0" anchor="b"/>
          <a:lstStyle>
            <a:lvl1pPr algn="r">
              <a:defRPr sz="1200">
                <a:latin typeface="Verdana" pitchFamily="34" charset="0"/>
                <a:ea typeface="+mn-ea"/>
                <a:cs typeface="+mn-cs"/>
              </a:defRPr>
            </a:lvl1pPr>
          </a:lstStyle>
          <a:p>
            <a:pPr>
              <a:defRPr/>
            </a:pPr>
            <a:fld id="{237BEE3B-F5F5-4473-AA36-BDCF061ACB6E}" type="slidenum">
              <a:rPr lang="en-GB"/>
              <a:pPr>
                <a:defRPr/>
              </a:pPr>
              <a:t>‹#›</a:t>
            </a:fld>
            <a:endParaRPr lang="en-GB"/>
          </a:p>
        </p:txBody>
      </p:sp>
    </p:spTree>
    <p:extLst>
      <p:ext uri="{BB962C8B-B14F-4D97-AF65-F5344CB8AC3E}">
        <p14:creationId xmlns:p14="http://schemas.microsoft.com/office/powerpoint/2010/main" val="152735888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pPr>
              <a:defRPr/>
            </a:pPr>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pPr>
              <a:defRPr/>
            </a:pPr>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pPr>
              <a:defRPr/>
            </a:pPr>
            <a:fld id="{3A0B8047-8F60-4F09-92BE-73C02E9A1AD3}" type="slidenum">
              <a:rPr lang="en-GB" smtClean="0"/>
              <a:pPr>
                <a:defRPr/>
              </a:pPr>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BE1CFA5-A2BF-44CE-A768-5B45CAA897DC}"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E26AF7E-EF67-4435-8ACD-93767D70D624}" type="slidenum">
              <a:rPr lang="en-GB" smtClean="0"/>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62566208-3A8D-4936-943E-8325FD4CA997}" type="slidenum">
              <a:rPr lang="en-GB" smtClean="0"/>
              <a:pPr>
                <a:defRPr/>
              </a:pPr>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FE6681A8-EF45-45B9-BF6C-7E1B0E63CEBF}"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1880FD07-EF52-4F75-ADDD-2E3CF90D9959}"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9260AB17-BCD8-4F8B-8479-E1DFD9913FAA}"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2118BA13-2EF5-4F67-9994-DD9B389195A9}" type="slidenum">
              <a:rPr lang="en-GB" smtClean="0"/>
              <a:pPr>
                <a:defRPr/>
              </a:pPr>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pPr>
              <a:defRPr/>
            </a:pPr>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pPr>
              <a:defRPr/>
            </a:pPr>
            <a:endParaRPr lang="en-GB"/>
          </a:p>
        </p:txBody>
      </p:sp>
      <p:sp>
        <p:nvSpPr>
          <p:cNvPr id="7" name="Slide Number Placeholder 6"/>
          <p:cNvSpPr>
            <a:spLocks noGrp="1"/>
          </p:cNvSpPr>
          <p:nvPr>
            <p:ph type="sldNum" sz="quarter" idx="12"/>
          </p:nvPr>
        </p:nvSpPr>
        <p:spPr/>
        <p:txBody>
          <a:bodyPr/>
          <a:lstStyle/>
          <a:p>
            <a:pPr>
              <a:defRPr/>
            </a:pPr>
            <a:fld id="{7064F1F7-3180-4E0C-877D-FF6AF4CDE4AF}"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E666E2DB-FB22-4C3A-BD47-3CBB68AC3895}"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FB139C3-4AEB-4A6D-891A-084F7A1C5C56}"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pPr>
              <a:defRPr/>
            </a:pPr>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pPr>
              <a:defRPr/>
            </a:pPr>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pPr>
              <a:defRPr/>
            </a:pPr>
            <a:fld id="{06AC8A0F-17BA-4133-B38F-EDBE03E19E32}"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Dolan.Thoma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p:cNvSpPr>
            <a:spLocks noGrp="1" noChangeArrowheads="1"/>
          </p:cNvSpPr>
          <p:nvPr>
            <p:ph type="title"/>
          </p:nvPr>
        </p:nvSpPr>
        <p:spPr>
          <a:xfrm>
            <a:off x="1115616" y="980728"/>
            <a:ext cx="7313612" cy="1656184"/>
          </a:xfrm>
        </p:spPr>
        <p:txBody>
          <a:bodyPr>
            <a:normAutofit fontScale="90000"/>
          </a:bodyPr>
          <a:lstStyle/>
          <a:p>
            <a:r>
              <a:rPr lang="en-GB" b="1" dirty="0" smtClean="0"/>
              <a:t/>
            </a:r>
            <a:br>
              <a:rPr lang="en-GB" b="1" dirty="0" smtClean="0"/>
            </a:br>
            <a:r>
              <a:rPr lang="en-GB" b="1" dirty="0"/>
              <a:t/>
            </a:r>
            <a:br>
              <a:rPr lang="en-GB" b="1" dirty="0"/>
            </a:br>
            <a:r>
              <a:rPr lang="en-GB" b="1" dirty="0" smtClean="0"/>
              <a:t/>
            </a:r>
            <a:br>
              <a:rPr lang="en-GB" b="1" dirty="0" smtClean="0"/>
            </a:br>
            <a:r>
              <a:rPr lang="en-GB" b="1" dirty="0"/>
              <a:t/>
            </a:r>
            <a:br>
              <a:rPr lang="en-GB" b="1" dirty="0"/>
            </a:br>
            <a:r>
              <a:rPr lang="en-GB" b="1" dirty="0"/>
              <a:t/>
            </a:r>
            <a:br>
              <a:rPr lang="en-GB" b="1" dirty="0"/>
            </a:br>
            <a:r>
              <a:rPr lang="en-GB" dirty="0" smtClean="0"/>
              <a:t/>
            </a:r>
            <a:br>
              <a:rPr lang="en-GB" dirty="0" smtClean="0"/>
            </a:br>
            <a:r>
              <a:rPr lang="en-GB" sz="3100" b="1" dirty="0" smtClean="0"/>
              <a:t>ECGE4001P/Q</a:t>
            </a:r>
            <a:br>
              <a:rPr lang="en-GB" sz="3100" b="1" dirty="0" smtClean="0"/>
            </a:br>
            <a:r>
              <a:rPr lang="en-GB" sz="3100" b="1" dirty="0" err="1" smtClean="0"/>
              <a:t>Sgiliau</a:t>
            </a:r>
            <a:r>
              <a:rPr lang="en-GB" sz="3100" b="1" dirty="0" smtClean="0"/>
              <a:t> </a:t>
            </a:r>
            <a:r>
              <a:rPr lang="en-GB" sz="3100" b="1" dirty="0" err="1" smtClean="0"/>
              <a:t>Astudio</a:t>
            </a:r>
            <a:r>
              <a:rPr lang="en-GB" sz="3100" b="1" dirty="0" smtClean="0"/>
              <a:t> </a:t>
            </a:r>
            <a:r>
              <a:rPr lang="en-GB" sz="3100" b="1" dirty="0" err="1" smtClean="0"/>
              <a:t>Academaidd</a:t>
            </a:r>
            <a:r>
              <a:rPr lang="en-GB" sz="3100" b="1" dirty="0" smtClean="0"/>
              <a:t> </a:t>
            </a:r>
            <a:r>
              <a:rPr lang="en-GB" sz="3100" b="1" dirty="0" err="1" smtClean="0"/>
              <a:t>i</a:t>
            </a:r>
            <a:r>
              <a:rPr lang="en-GB" sz="3100" b="1" dirty="0" smtClean="0"/>
              <a:t> </a:t>
            </a:r>
            <a:r>
              <a:rPr lang="en-GB" sz="3100" b="1" dirty="0" err="1" smtClean="0"/>
              <a:t>Fyfyrwyr</a:t>
            </a:r>
            <a:r>
              <a:rPr lang="en-GB" sz="3100" b="1" dirty="0"/>
              <a:t/>
            </a:r>
            <a:br>
              <a:rPr lang="en-GB" sz="3100" b="1" dirty="0"/>
            </a:br>
            <a:r>
              <a:rPr lang="en-GB" sz="3100" b="1" dirty="0"/>
              <a:t>Academic Study Skills </a:t>
            </a:r>
            <a:r>
              <a:rPr lang="en-GB" sz="3100" b="1" dirty="0" smtClean="0"/>
              <a:t>for Students </a:t>
            </a:r>
            <a:endParaRPr lang="en-GB" sz="3600" dirty="0" smtClean="0"/>
          </a:p>
        </p:txBody>
      </p:sp>
      <p:sp>
        <p:nvSpPr>
          <p:cNvPr id="14338" name="Rectangle 3"/>
          <p:cNvSpPr>
            <a:spLocks noGrp="1" noChangeArrowheads="1"/>
          </p:cNvSpPr>
          <p:nvPr>
            <p:ph idx="1"/>
          </p:nvPr>
        </p:nvSpPr>
        <p:spPr>
          <a:xfrm>
            <a:off x="1187624" y="3068960"/>
            <a:ext cx="6777317" cy="3240360"/>
          </a:xfrm>
        </p:spPr>
        <p:txBody>
          <a:bodyPr>
            <a:normAutofit fontScale="92500" lnSpcReduction="20000"/>
          </a:bodyPr>
          <a:lstStyle/>
          <a:p>
            <a:pPr algn="ctr" eaLnBrk="1" hangingPunct="1">
              <a:buFont typeface="Wingdings" pitchFamily="-72" charset="2"/>
              <a:buNone/>
            </a:pPr>
            <a:r>
              <a:rPr lang="en-GB" b="1" dirty="0" smtClean="0"/>
              <a:t>30.09.19</a:t>
            </a:r>
          </a:p>
          <a:p>
            <a:pPr algn="ctr" eaLnBrk="1" hangingPunct="1">
              <a:buFont typeface="Wingdings" pitchFamily="-72" charset="2"/>
              <a:buNone/>
            </a:pPr>
            <a:endParaRPr lang="en-GB" b="1" dirty="0" smtClean="0"/>
          </a:p>
          <a:p>
            <a:pPr algn="ctr" eaLnBrk="1" hangingPunct="1">
              <a:buFont typeface="Wingdings" pitchFamily="-72" charset="2"/>
              <a:buNone/>
            </a:pPr>
            <a:r>
              <a:rPr lang="en-GB" sz="3400" b="1" dirty="0" smtClean="0"/>
              <a:t>Cyflwyniad a </a:t>
            </a:r>
            <a:r>
              <a:rPr lang="en-GB" sz="3400" b="1" dirty="0" err="1" smtClean="0"/>
              <a:t>Throsolwg</a:t>
            </a:r>
            <a:endParaRPr lang="en-GB" sz="3400" b="1" dirty="0" smtClean="0"/>
          </a:p>
          <a:p>
            <a:pPr algn="ctr" eaLnBrk="1" hangingPunct="1">
              <a:buFont typeface="Wingdings" pitchFamily="-72" charset="2"/>
              <a:buNone/>
            </a:pPr>
            <a:r>
              <a:rPr lang="en-GB" sz="3400" b="1" i="1" dirty="0" smtClean="0"/>
              <a:t>Introduction and Overview</a:t>
            </a:r>
          </a:p>
          <a:p>
            <a:pPr algn="ctr" eaLnBrk="1" hangingPunct="1">
              <a:buFont typeface="Wingdings" pitchFamily="-72" charset="2"/>
              <a:buNone/>
            </a:pPr>
            <a:endParaRPr lang="en-GB" b="1" dirty="0" smtClean="0"/>
          </a:p>
          <a:p>
            <a:pPr algn="ctr" eaLnBrk="1" hangingPunct="1">
              <a:buFont typeface="Wingdings" pitchFamily="-72" charset="2"/>
              <a:buNone/>
            </a:pPr>
            <a:endParaRPr lang="en-GB" b="1" dirty="0" smtClean="0"/>
          </a:p>
          <a:p>
            <a:pPr algn="ctr" eaLnBrk="1" hangingPunct="1">
              <a:buFont typeface="Wingdings" pitchFamily="-72" charset="2"/>
              <a:buNone/>
            </a:pPr>
            <a:r>
              <a:rPr lang="en-GB" sz="1900" dirty="0" smtClean="0"/>
              <a:t>Mrs </a:t>
            </a:r>
            <a:r>
              <a:rPr lang="en-GB" sz="1900" dirty="0" smtClean="0"/>
              <a:t>Angharad Lewis </a:t>
            </a:r>
            <a:endParaRPr lang="en-GB" sz="1900" dirty="0" smtClean="0"/>
          </a:p>
          <a:p>
            <a:pPr algn="ctr" eaLnBrk="1" hangingPunct="1">
              <a:buFont typeface="Wingdings" pitchFamily="-72" charset="2"/>
              <a:buNone/>
            </a:pPr>
            <a:r>
              <a:rPr lang="en-GB" sz="1900" dirty="0" smtClean="0"/>
              <a:t>angharad.lewis@uwtsd.ac.uk</a:t>
            </a:r>
            <a:endParaRPr lang="en-GB" sz="1900" dirty="0" smtClean="0"/>
          </a:p>
          <a:p>
            <a:pPr algn="ctr" eaLnBrk="1" hangingPunct="1">
              <a:buFont typeface="Wingdings" pitchFamily="-72" charset="2"/>
              <a:buNone/>
            </a:pPr>
            <a:r>
              <a:rPr lang="en-GB" sz="1900" dirty="0" smtClean="0"/>
              <a:t>01267 </a:t>
            </a:r>
            <a:r>
              <a:rPr lang="en-GB" sz="1900" dirty="0" smtClean="0"/>
              <a:t>676949</a:t>
            </a:r>
          </a:p>
          <a:p>
            <a:pPr algn="ctr" eaLnBrk="1" hangingPunct="1">
              <a:buFont typeface="Wingdings" pitchFamily="-72" charset="2"/>
              <a:buNone/>
            </a:pPr>
            <a:endParaRPr lang="en-GB" b="1"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4"/>
          <p:cNvSpPr>
            <a:spLocks noGrp="1" noChangeArrowheads="1"/>
          </p:cNvSpPr>
          <p:nvPr>
            <p:ph type="title"/>
          </p:nvPr>
        </p:nvSpPr>
        <p:spPr/>
        <p:txBody>
          <a:bodyPr/>
          <a:lstStyle/>
          <a:p>
            <a:pPr eaLnBrk="1" hangingPunct="1"/>
            <a:r>
              <a:rPr lang="en-GB" sz="900" smtClean="0"/>
              <a:t/>
            </a:r>
            <a:br>
              <a:rPr lang="en-GB" sz="900" smtClean="0"/>
            </a:br>
            <a:r>
              <a:rPr lang="en-GB" sz="900" smtClean="0"/>
              <a:t/>
            </a:r>
            <a:br>
              <a:rPr lang="en-GB" sz="900" smtClean="0"/>
            </a:br>
            <a:r>
              <a:rPr lang="en-GB" sz="2400" smtClean="0"/>
              <a:t/>
            </a:r>
            <a:br>
              <a:rPr lang="en-GB" sz="2400" smtClean="0"/>
            </a:br>
            <a:endParaRPr lang="en-GB" sz="2400" smtClean="0"/>
          </a:p>
        </p:txBody>
      </p:sp>
      <p:sp>
        <p:nvSpPr>
          <p:cNvPr id="16386" name="Rectangle 5"/>
          <p:cNvSpPr>
            <a:spLocks noGrp="1" noChangeArrowheads="1"/>
          </p:cNvSpPr>
          <p:nvPr>
            <p:ph sz="quarter" idx="4294967295"/>
          </p:nvPr>
        </p:nvSpPr>
        <p:spPr>
          <a:xfrm>
            <a:off x="683568" y="3501008"/>
            <a:ext cx="4176713" cy="2078038"/>
          </a:xfrm>
        </p:spPr>
        <p:txBody>
          <a:bodyPr>
            <a:normAutofit lnSpcReduction="10000"/>
          </a:bodyPr>
          <a:lstStyle/>
          <a:p>
            <a:pPr eaLnBrk="1" hangingPunct="1">
              <a:lnSpc>
                <a:spcPct val="80000"/>
              </a:lnSpc>
            </a:pPr>
            <a:r>
              <a:rPr lang="en-GB" sz="2100" dirty="0" err="1" smtClean="0"/>
              <a:t>Cofrestru</a:t>
            </a:r>
            <a:endParaRPr lang="en-GB" sz="2100" dirty="0"/>
          </a:p>
          <a:p>
            <a:pPr>
              <a:lnSpc>
                <a:spcPct val="80000"/>
              </a:lnSpc>
            </a:pPr>
            <a:r>
              <a:rPr lang="en-GB" sz="2100" dirty="0" err="1"/>
              <a:t>Llyfrgell</a:t>
            </a:r>
            <a:endParaRPr lang="en-GB" sz="2100" dirty="0"/>
          </a:p>
          <a:p>
            <a:pPr>
              <a:lnSpc>
                <a:spcPct val="80000"/>
              </a:lnSpc>
            </a:pPr>
            <a:r>
              <a:rPr lang="en-GB" sz="2100" dirty="0" err="1"/>
              <a:t>Mewngofnodi</a:t>
            </a:r>
            <a:r>
              <a:rPr lang="en-GB" sz="2100" dirty="0"/>
              <a:t> </a:t>
            </a:r>
            <a:r>
              <a:rPr lang="en-GB" sz="2100" dirty="0" err="1"/>
              <a:t>i’ch</a:t>
            </a:r>
            <a:r>
              <a:rPr lang="en-GB" sz="2100" dirty="0"/>
              <a:t> e-</a:t>
            </a:r>
            <a:r>
              <a:rPr lang="en-GB" sz="2100" dirty="0" err="1"/>
              <a:t>bost</a:t>
            </a:r>
            <a:endParaRPr lang="en-GB" sz="2100" dirty="0"/>
          </a:p>
          <a:p>
            <a:pPr>
              <a:lnSpc>
                <a:spcPct val="80000"/>
              </a:lnSpc>
            </a:pPr>
            <a:r>
              <a:rPr lang="en-GB" sz="2100" dirty="0"/>
              <a:t>Moodle</a:t>
            </a:r>
          </a:p>
          <a:p>
            <a:pPr eaLnBrk="1" hangingPunct="1">
              <a:lnSpc>
                <a:spcPct val="80000"/>
              </a:lnSpc>
              <a:buFont typeface="Wingdings" pitchFamily="-72" charset="2"/>
              <a:buNone/>
            </a:pPr>
            <a:endParaRPr lang="en-GB" sz="2100" dirty="0" smtClean="0"/>
          </a:p>
          <a:p>
            <a:pPr eaLnBrk="1" hangingPunct="1">
              <a:lnSpc>
                <a:spcPct val="80000"/>
              </a:lnSpc>
              <a:buFont typeface="Wingdings" pitchFamily="-72" charset="2"/>
              <a:buNone/>
            </a:pPr>
            <a:endParaRPr lang="en-GB" sz="2100" dirty="0" smtClean="0"/>
          </a:p>
          <a:p>
            <a:pPr eaLnBrk="1" hangingPunct="1">
              <a:lnSpc>
                <a:spcPct val="80000"/>
              </a:lnSpc>
              <a:buFont typeface="Wingdings" pitchFamily="-72" charset="2"/>
              <a:buNone/>
            </a:pPr>
            <a:r>
              <a:rPr lang="en-GB" sz="2100" dirty="0" smtClean="0">
                <a:hlinkClick r:id="rId2"/>
              </a:rPr>
              <a:t>hwb@uwtsd.ac.uk</a:t>
            </a:r>
            <a:endParaRPr lang="en-GB" sz="2100" dirty="0" smtClean="0"/>
          </a:p>
          <a:p>
            <a:pPr eaLnBrk="1" hangingPunct="1">
              <a:lnSpc>
                <a:spcPct val="80000"/>
              </a:lnSpc>
              <a:buFont typeface="Wingdings" pitchFamily="-72" charset="2"/>
              <a:buNone/>
            </a:pPr>
            <a:endParaRPr lang="en-GB" sz="2100" dirty="0" smtClean="0"/>
          </a:p>
        </p:txBody>
      </p:sp>
      <p:sp>
        <p:nvSpPr>
          <p:cNvPr id="16387" name="Rectangle 6"/>
          <p:cNvSpPr>
            <a:spLocks noGrp="1" noChangeArrowheads="1"/>
          </p:cNvSpPr>
          <p:nvPr>
            <p:ph sz="quarter" idx="4294967295"/>
          </p:nvPr>
        </p:nvSpPr>
        <p:spPr>
          <a:xfrm>
            <a:off x="4851113" y="3501008"/>
            <a:ext cx="4256087" cy="1717675"/>
          </a:xfrm>
        </p:spPr>
        <p:txBody>
          <a:bodyPr/>
          <a:lstStyle/>
          <a:p>
            <a:pPr>
              <a:lnSpc>
                <a:spcPct val="80000"/>
              </a:lnSpc>
            </a:pPr>
            <a:r>
              <a:rPr lang="en-GB" sz="2100" dirty="0" smtClean="0"/>
              <a:t>Registration</a:t>
            </a:r>
            <a:endParaRPr lang="en-GB" sz="2100" dirty="0"/>
          </a:p>
          <a:p>
            <a:pPr>
              <a:lnSpc>
                <a:spcPct val="80000"/>
              </a:lnSpc>
            </a:pPr>
            <a:r>
              <a:rPr lang="en-GB" sz="2100" dirty="0"/>
              <a:t>Library</a:t>
            </a:r>
          </a:p>
          <a:p>
            <a:pPr>
              <a:lnSpc>
                <a:spcPct val="80000"/>
              </a:lnSpc>
            </a:pPr>
            <a:r>
              <a:rPr lang="en-GB" sz="2100" dirty="0"/>
              <a:t>Log-on for your email</a:t>
            </a:r>
          </a:p>
          <a:p>
            <a:pPr>
              <a:lnSpc>
                <a:spcPct val="80000"/>
              </a:lnSpc>
            </a:pPr>
            <a:r>
              <a:rPr lang="en-GB" sz="2100" dirty="0"/>
              <a:t>Moodle</a:t>
            </a:r>
          </a:p>
          <a:p>
            <a:pPr eaLnBrk="1" hangingPunct="1">
              <a:lnSpc>
                <a:spcPct val="80000"/>
              </a:lnSpc>
              <a:buFont typeface="Wingdings" pitchFamily="-72" charset="2"/>
              <a:buNone/>
            </a:pPr>
            <a:endParaRPr lang="en-GB" sz="2100" dirty="0" smtClean="0"/>
          </a:p>
          <a:p>
            <a:pPr eaLnBrk="1" hangingPunct="1">
              <a:lnSpc>
                <a:spcPct val="80000"/>
              </a:lnSpc>
              <a:buFont typeface="Wingdings" pitchFamily="-72" charset="2"/>
              <a:buNone/>
            </a:pPr>
            <a:endParaRPr lang="en-GB" sz="2100" dirty="0" smtClean="0"/>
          </a:p>
        </p:txBody>
      </p:sp>
      <p:sp>
        <p:nvSpPr>
          <p:cNvPr id="16388" name="Text Box 7"/>
          <p:cNvSpPr txBox="1">
            <a:spLocks noChangeArrowheads="1"/>
          </p:cNvSpPr>
          <p:nvPr/>
        </p:nvSpPr>
        <p:spPr bwMode="auto">
          <a:xfrm>
            <a:off x="539552" y="188640"/>
            <a:ext cx="7632700" cy="3631763"/>
          </a:xfrm>
          <a:prstGeom prst="rect">
            <a:avLst/>
          </a:prstGeom>
          <a:noFill/>
          <a:ln w="9525">
            <a:noFill/>
            <a:miter lim="800000"/>
            <a:headEnd/>
            <a:tailEnd/>
          </a:ln>
        </p:spPr>
        <p:txBody>
          <a:bodyPr>
            <a:prstTxWarp prst="textNoShape">
              <a:avLst/>
            </a:prstTxWarp>
            <a:spAutoFit/>
          </a:bodyPr>
          <a:lstStyle/>
          <a:p>
            <a:pPr>
              <a:spcBef>
                <a:spcPct val="50000"/>
              </a:spcBef>
            </a:pPr>
            <a:endParaRPr lang="en-GB" sz="1600" dirty="0" smtClean="0"/>
          </a:p>
          <a:p>
            <a:pPr>
              <a:spcBef>
                <a:spcPct val="50000"/>
              </a:spcBef>
            </a:pPr>
            <a:r>
              <a:rPr lang="en-GB" b="1" dirty="0" err="1" smtClean="0">
                <a:latin typeface="Century Gothic" panose="020B0502020202020204" pitchFamily="34" charset="0"/>
              </a:rPr>
              <a:t>Yr</a:t>
            </a:r>
            <a:r>
              <a:rPr lang="en-GB" b="1" dirty="0" smtClean="0">
                <a:latin typeface="Century Gothic" panose="020B0502020202020204" pitchFamily="34" charset="0"/>
              </a:rPr>
              <a:t> </a:t>
            </a:r>
            <a:r>
              <a:rPr lang="en-GB" b="1" dirty="0" err="1" smtClean="0">
                <a:latin typeface="Century Gothic" panose="020B0502020202020204" pitchFamily="34" charset="0"/>
              </a:rPr>
              <a:t>wythnos</a:t>
            </a:r>
            <a:r>
              <a:rPr lang="en-GB" b="1" dirty="0" smtClean="0">
                <a:latin typeface="Century Gothic" panose="020B0502020202020204" pitchFamily="34" charset="0"/>
              </a:rPr>
              <a:t> </a:t>
            </a:r>
            <a:r>
              <a:rPr lang="en-GB" b="1" dirty="0" err="1" smtClean="0">
                <a:latin typeface="Century Gothic" panose="020B0502020202020204" pitchFamily="34" charset="0"/>
              </a:rPr>
              <a:t>gyntaf</a:t>
            </a:r>
            <a:r>
              <a:rPr lang="en-GB" b="1" dirty="0" smtClean="0">
                <a:latin typeface="Century Gothic" panose="020B0502020202020204" pitchFamily="34" charset="0"/>
              </a:rPr>
              <a:t> </a:t>
            </a:r>
            <a:r>
              <a:rPr lang="en-GB" b="1" dirty="0" err="1" smtClean="0">
                <a:latin typeface="Century Gothic" panose="020B0502020202020204" pitchFamily="34" charset="0"/>
              </a:rPr>
              <a:t>yn</a:t>
            </a:r>
            <a:r>
              <a:rPr lang="en-GB" b="1" dirty="0" smtClean="0">
                <a:latin typeface="Century Gothic" panose="020B0502020202020204" pitchFamily="34" charset="0"/>
              </a:rPr>
              <a:t> y </a:t>
            </a:r>
            <a:r>
              <a:rPr lang="en-GB" b="1" dirty="0" err="1" smtClean="0">
                <a:latin typeface="Century Gothic" panose="020B0502020202020204" pitchFamily="34" charset="0"/>
              </a:rPr>
              <a:t>Brifysgol</a:t>
            </a:r>
            <a:r>
              <a:rPr lang="en-GB" b="1" dirty="0" smtClean="0">
                <a:latin typeface="Century Gothic" panose="020B0502020202020204" pitchFamily="34" charset="0"/>
              </a:rPr>
              <a:t>…</a:t>
            </a:r>
          </a:p>
          <a:p>
            <a:pPr>
              <a:spcBef>
                <a:spcPct val="50000"/>
              </a:spcBef>
            </a:pPr>
            <a:r>
              <a:rPr lang="en-GB" b="1" i="1" dirty="0" smtClean="0">
                <a:latin typeface="Century Gothic" panose="020B0502020202020204" pitchFamily="34" charset="0"/>
              </a:rPr>
              <a:t>First </a:t>
            </a:r>
            <a:r>
              <a:rPr lang="en-GB" b="1" i="1" dirty="0">
                <a:latin typeface="Century Gothic" panose="020B0502020202020204" pitchFamily="34" charset="0"/>
              </a:rPr>
              <a:t>week at </a:t>
            </a:r>
            <a:r>
              <a:rPr lang="en-GB" b="1" i="1" dirty="0" smtClean="0">
                <a:latin typeface="Century Gothic" panose="020B0502020202020204" pitchFamily="34" charset="0"/>
              </a:rPr>
              <a:t>University…</a:t>
            </a:r>
            <a:r>
              <a:rPr lang="en-GB" sz="2800" dirty="0"/>
              <a:t/>
            </a:r>
            <a:br>
              <a:rPr lang="en-GB" sz="2800" dirty="0"/>
            </a:br>
            <a:endParaRPr lang="en-GB" sz="2800" dirty="0" smtClean="0"/>
          </a:p>
          <a:p>
            <a:pPr>
              <a:spcBef>
                <a:spcPct val="50000"/>
              </a:spcBef>
            </a:pPr>
            <a:r>
              <a:rPr lang="en-GB" sz="2000" dirty="0" err="1" smtClean="0">
                <a:latin typeface="Century Gothic" panose="020B0502020202020204" pitchFamily="34" charset="0"/>
              </a:rPr>
              <a:t>Oes</a:t>
            </a:r>
            <a:r>
              <a:rPr lang="en-GB" sz="2000" dirty="0" smtClean="0">
                <a:latin typeface="Century Gothic" panose="020B0502020202020204" pitchFamily="34" charset="0"/>
              </a:rPr>
              <a:t> </a:t>
            </a:r>
            <a:r>
              <a:rPr lang="en-GB" sz="2000" dirty="0" err="1" smtClean="0">
                <a:latin typeface="Century Gothic" panose="020B0502020202020204" pitchFamily="34" charset="0"/>
              </a:rPr>
              <a:t>angen</a:t>
            </a:r>
            <a:r>
              <a:rPr lang="en-GB" sz="2000" dirty="0" smtClean="0">
                <a:latin typeface="Century Gothic" panose="020B0502020202020204" pitchFamily="34" charset="0"/>
              </a:rPr>
              <a:t> help </a:t>
            </a:r>
            <a:r>
              <a:rPr lang="en-GB" sz="2000" dirty="0" err="1" smtClean="0">
                <a:latin typeface="Century Gothic" panose="020B0502020202020204" pitchFamily="34" charset="0"/>
              </a:rPr>
              <a:t>arnoch</a:t>
            </a:r>
            <a:r>
              <a:rPr lang="en-GB" sz="2000" dirty="0" smtClean="0">
                <a:latin typeface="Century Gothic" panose="020B0502020202020204" pitchFamily="34" charset="0"/>
              </a:rPr>
              <a:t> </a:t>
            </a:r>
            <a:r>
              <a:rPr lang="en-GB" sz="2000" dirty="0" err="1" smtClean="0">
                <a:latin typeface="Century Gothic" panose="020B0502020202020204" pitchFamily="34" charset="0"/>
              </a:rPr>
              <a:t>gyda’r</a:t>
            </a:r>
            <a:r>
              <a:rPr lang="en-GB" sz="2000" dirty="0" smtClean="0">
                <a:latin typeface="Century Gothic" panose="020B0502020202020204" pitchFamily="34" charset="0"/>
              </a:rPr>
              <a:t> </a:t>
            </a:r>
            <a:r>
              <a:rPr lang="en-GB" sz="2000" dirty="0" err="1" smtClean="0">
                <a:latin typeface="Century Gothic" panose="020B0502020202020204" pitchFamily="34" charset="0"/>
              </a:rPr>
              <a:t>canlynol</a:t>
            </a:r>
            <a:r>
              <a:rPr lang="en-GB" sz="2000" dirty="0">
                <a:latin typeface="Century Gothic" panose="020B0502020202020204" pitchFamily="34" charset="0"/>
              </a:rPr>
              <a:t>?</a:t>
            </a:r>
            <a:endParaRPr lang="en-GB" sz="2000" dirty="0" smtClean="0">
              <a:latin typeface="Century Gothic" panose="020B0502020202020204" pitchFamily="34" charset="0"/>
            </a:endParaRPr>
          </a:p>
          <a:p>
            <a:pPr>
              <a:spcBef>
                <a:spcPct val="50000"/>
              </a:spcBef>
            </a:pPr>
            <a:r>
              <a:rPr lang="en-GB" sz="2000" i="1" dirty="0" smtClean="0">
                <a:latin typeface="Century Gothic" panose="020B0502020202020204" pitchFamily="34" charset="0"/>
              </a:rPr>
              <a:t>Are </a:t>
            </a:r>
            <a:r>
              <a:rPr lang="en-GB" sz="2000" i="1" dirty="0">
                <a:latin typeface="Century Gothic" panose="020B0502020202020204" pitchFamily="34" charset="0"/>
              </a:rPr>
              <a:t>you having any problems with the following?</a:t>
            </a:r>
            <a:r>
              <a:rPr lang="en-GB" sz="1400" i="1" dirty="0">
                <a:latin typeface="Century Gothic" panose="020B0502020202020204" pitchFamily="34" charset="0"/>
              </a:rPr>
              <a:t> </a:t>
            </a:r>
            <a:endParaRPr lang="en-GB" sz="1600" i="1" dirty="0">
              <a:latin typeface="Century Gothic" panose="020B0502020202020204" pitchFamily="34" charset="0"/>
            </a:endParaRPr>
          </a:p>
          <a:p>
            <a:pPr>
              <a:spcBef>
                <a:spcPct val="50000"/>
              </a:spcBef>
            </a:pPr>
            <a:endParaRPr lang="en-GB" sz="1800" dirty="0"/>
          </a:p>
          <a:p>
            <a:pPr>
              <a:spcBef>
                <a:spcPct val="50000"/>
              </a:spcBef>
            </a:pPr>
            <a:endParaRPr lang="en-GB" sz="1800" dirty="0"/>
          </a:p>
        </p:txBody>
      </p:sp>
      <p:pic>
        <p:nvPicPr>
          <p:cNvPr id="1026" name="Picture 2" descr="C:\Users\a.lewis\AppData\Local\Microsoft\Windows\Temporary Internet Files\Content.IE5\2X458R7K\4811591465_3ac396e224_z[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32240" y="912273"/>
            <a:ext cx="1728192" cy="246970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a:xfrm>
            <a:off x="1043490" y="1027664"/>
            <a:ext cx="7024744" cy="889168"/>
          </a:xfrm>
        </p:spPr>
        <p:txBody>
          <a:bodyPr>
            <a:normAutofit fontScale="90000"/>
          </a:bodyPr>
          <a:lstStyle/>
          <a:p>
            <a:r>
              <a:rPr lang="en-GB" sz="3200" b="1" dirty="0" err="1" smtClean="0"/>
              <a:t>Sesiwn</a:t>
            </a:r>
            <a:r>
              <a:rPr lang="en-GB" sz="3200" b="1" dirty="0" smtClean="0"/>
              <a:t> </a:t>
            </a:r>
            <a:r>
              <a:rPr lang="en-GB" sz="3200" b="1" dirty="0"/>
              <a:t>1 </a:t>
            </a:r>
            <a:r>
              <a:rPr lang="en-GB" sz="3200" b="1" dirty="0" smtClean="0"/>
              <a:t/>
            </a:r>
            <a:br>
              <a:rPr lang="en-GB" sz="3200" b="1" dirty="0" smtClean="0"/>
            </a:br>
            <a:r>
              <a:rPr lang="en-GB" sz="3200" b="1" dirty="0"/>
              <a:t>Session 1 </a:t>
            </a:r>
            <a:endParaRPr lang="en-GB" sz="3200" b="1" dirty="0" smtClean="0"/>
          </a:p>
        </p:txBody>
      </p:sp>
      <p:sp>
        <p:nvSpPr>
          <p:cNvPr id="17410" name="Rectangle 4"/>
          <p:cNvSpPr>
            <a:spLocks noGrp="1" noChangeArrowheads="1"/>
          </p:cNvSpPr>
          <p:nvPr>
            <p:ph sz="quarter" idx="13"/>
          </p:nvPr>
        </p:nvSpPr>
        <p:spPr>
          <a:xfrm>
            <a:off x="827584" y="2348880"/>
            <a:ext cx="3579812" cy="3978275"/>
          </a:xfrm>
        </p:spPr>
        <p:txBody>
          <a:bodyPr>
            <a:normAutofit lnSpcReduction="10000"/>
          </a:bodyPr>
          <a:lstStyle/>
          <a:p>
            <a:r>
              <a:rPr lang="en-GB" sz="2500" dirty="0"/>
              <a:t>Cyflwyniad </a:t>
            </a:r>
            <a:r>
              <a:rPr lang="en-GB" sz="2500" dirty="0" err="1"/>
              <a:t>i’r</a:t>
            </a:r>
            <a:r>
              <a:rPr lang="en-GB" sz="2500" dirty="0"/>
              <a:t> </a:t>
            </a:r>
            <a:r>
              <a:rPr lang="en-GB" sz="2500" dirty="0" err="1"/>
              <a:t>modiwl</a:t>
            </a:r>
            <a:endParaRPr lang="en-GB" sz="2500" dirty="0"/>
          </a:p>
          <a:p>
            <a:r>
              <a:rPr lang="en-GB" sz="2500" dirty="0" err="1"/>
              <a:t>Cipolwg</a:t>
            </a:r>
            <a:r>
              <a:rPr lang="en-GB" sz="2500" dirty="0"/>
              <a:t> </a:t>
            </a:r>
            <a:r>
              <a:rPr lang="en-GB" sz="2500" dirty="0" err="1"/>
              <a:t>ar</a:t>
            </a:r>
            <a:r>
              <a:rPr lang="en-GB" sz="2500" dirty="0"/>
              <a:t> y </a:t>
            </a:r>
            <a:r>
              <a:rPr lang="en-GB" sz="2500" dirty="0" err="1"/>
              <a:t>Llawlyfr</a:t>
            </a:r>
            <a:r>
              <a:rPr lang="en-GB" sz="2500" dirty="0"/>
              <a:t> </a:t>
            </a:r>
            <a:r>
              <a:rPr lang="en-GB" sz="2500" dirty="0" err="1"/>
              <a:t>Rhaglen</a:t>
            </a:r>
            <a:r>
              <a:rPr lang="en-GB" sz="2500" dirty="0"/>
              <a:t> </a:t>
            </a:r>
            <a:r>
              <a:rPr lang="en-GB" sz="2500" dirty="0" err="1"/>
              <a:t>Astudio</a:t>
            </a:r>
            <a:endParaRPr lang="en-GB" sz="2500" dirty="0"/>
          </a:p>
          <a:p>
            <a:r>
              <a:rPr lang="en-GB" sz="2500" dirty="0" err="1"/>
              <a:t>Amcanion</a:t>
            </a:r>
            <a:r>
              <a:rPr lang="en-GB" sz="2500" dirty="0"/>
              <a:t> y </a:t>
            </a:r>
            <a:r>
              <a:rPr lang="en-GB" sz="2500" dirty="0" err="1"/>
              <a:t>Modiwl</a:t>
            </a:r>
            <a:endParaRPr lang="en-GB" sz="2500" dirty="0"/>
          </a:p>
          <a:p>
            <a:r>
              <a:rPr lang="en-GB" sz="2500" dirty="0" err="1"/>
              <a:t>Deilliannau</a:t>
            </a:r>
            <a:r>
              <a:rPr lang="en-GB" sz="2500" dirty="0"/>
              <a:t> </a:t>
            </a:r>
            <a:r>
              <a:rPr lang="en-GB" sz="2500" dirty="0" err="1"/>
              <a:t>Dysgu</a:t>
            </a:r>
            <a:endParaRPr lang="en-GB" sz="2500" dirty="0"/>
          </a:p>
          <a:p>
            <a:r>
              <a:rPr lang="en-GB" sz="2500" dirty="0"/>
              <a:t>Cynnwys </a:t>
            </a:r>
          </a:p>
          <a:p>
            <a:r>
              <a:rPr lang="en-GB" sz="2500" dirty="0" err="1"/>
              <a:t>Asesu</a:t>
            </a:r>
            <a:endParaRPr lang="en-GB" sz="2500" dirty="0"/>
          </a:p>
          <a:p>
            <a:pPr eaLnBrk="1" hangingPunct="1"/>
            <a:endParaRPr lang="en-GB" sz="2500" dirty="0" smtClean="0"/>
          </a:p>
        </p:txBody>
      </p:sp>
      <p:sp>
        <p:nvSpPr>
          <p:cNvPr id="17411" name="Rectangle 5"/>
          <p:cNvSpPr>
            <a:spLocks noGrp="1" noChangeArrowheads="1"/>
          </p:cNvSpPr>
          <p:nvPr>
            <p:ph sz="quarter" idx="14"/>
          </p:nvPr>
        </p:nvSpPr>
        <p:spPr>
          <a:xfrm>
            <a:off x="4644008" y="2348880"/>
            <a:ext cx="3419856" cy="4032448"/>
          </a:xfrm>
        </p:spPr>
        <p:txBody>
          <a:bodyPr>
            <a:normAutofit lnSpcReduction="10000"/>
          </a:bodyPr>
          <a:lstStyle/>
          <a:p>
            <a:r>
              <a:rPr lang="en-GB" sz="2500" dirty="0"/>
              <a:t>Introduction to the module</a:t>
            </a:r>
          </a:p>
          <a:p>
            <a:r>
              <a:rPr lang="en-GB" sz="2500" dirty="0"/>
              <a:t>A look through the Programme of Study Handbook</a:t>
            </a:r>
          </a:p>
          <a:p>
            <a:r>
              <a:rPr lang="en-GB" sz="2500" dirty="0"/>
              <a:t>Aims of Module</a:t>
            </a:r>
          </a:p>
          <a:p>
            <a:r>
              <a:rPr lang="en-GB" sz="2500" dirty="0"/>
              <a:t>Learning Outcomes</a:t>
            </a:r>
          </a:p>
          <a:p>
            <a:r>
              <a:rPr lang="en-GB" sz="2500" dirty="0"/>
              <a:t>Content</a:t>
            </a:r>
          </a:p>
          <a:p>
            <a:r>
              <a:rPr lang="en-GB" sz="2500" dirty="0"/>
              <a:t>Assessment </a:t>
            </a:r>
          </a:p>
          <a:p>
            <a:pPr eaLnBrk="1" hangingPunct="1"/>
            <a:endParaRPr lang="en-GB" sz="2500" dirty="0" smtClean="0"/>
          </a:p>
        </p:txBody>
      </p:sp>
    </p:spTree>
    <p:extLst>
      <p:ext uri="{BB962C8B-B14F-4D97-AF65-F5344CB8AC3E}">
        <p14:creationId xmlns:p14="http://schemas.microsoft.com/office/powerpoint/2010/main" val="3876154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2"/>
          <p:cNvSpPr>
            <a:spLocks noGrp="1" noChangeArrowheads="1"/>
          </p:cNvSpPr>
          <p:nvPr>
            <p:ph type="title"/>
          </p:nvPr>
        </p:nvSpPr>
        <p:spPr/>
        <p:txBody>
          <a:bodyPr>
            <a:normAutofit/>
          </a:bodyPr>
          <a:lstStyle/>
          <a:p>
            <a:r>
              <a:rPr lang="en-GB" sz="3200" b="1" dirty="0" err="1" smtClean="0"/>
              <a:t>Amcanion</a:t>
            </a:r>
            <a:r>
              <a:rPr lang="en-GB" sz="3200" b="1" dirty="0" smtClean="0"/>
              <a:t/>
            </a:r>
            <a:br>
              <a:rPr lang="en-GB" sz="3200" b="1" dirty="0" smtClean="0"/>
            </a:br>
            <a:r>
              <a:rPr lang="en-GB" sz="3200" b="1" dirty="0" smtClean="0"/>
              <a:t>Aims </a:t>
            </a:r>
            <a:endParaRPr lang="en-GB" sz="3200" b="1" dirty="0" smtClean="0"/>
          </a:p>
        </p:txBody>
      </p:sp>
      <p:sp>
        <p:nvSpPr>
          <p:cNvPr id="18434" name="Rectangle 4"/>
          <p:cNvSpPr>
            <a:spLocks noGrp="1" noChangeArrowheads="1"/>
          </p:cNvSpPr>
          <p:nvPr>
            <p:ph sz="quarter" idx="13"/>
          </p:nvPr>
        </p:nvSpPr>
        <p:spPr/>
        <p:txBody>
          <a:bodyPr>
            <a:normAutofit/>
          </a:bodyPr>
          <a:lstStyle/>
          <a:p>
            <a:pPr marL="476250" indent="-476250"/>
            <a:r>
              <a:rPr lang="cy-GB" sz="2500" dirty="0"/>
              <a:t>Cyflwyno sgiliau academaidd addysg uwch a chyfathrebu effeithiol yng nghyd-destun rhaglen astudio’r myfyrwyr. </a:t>
            </a:r>
            <a:endParaRPr lang="en-GB" sz="2500" dirty="0"/>
          </a:p>
          <a:p>
            <a:pPr marL="476250" indent="-476250" eaLnBrk="1" hangingPunct="1"/>
            <a:endParaRPr lang="en-GB" sz="2500" dirty="0" smtClean="0"/>
          </a:p>
        </p:txBody>
      </p:sp>
      <p:sp>
        <p:nvSpPr>
          <p:cNvPr id="18435" name="Rectangle 5"/>
          <p:cNvSpPr>
            <a:spLocks noGrp="1" noChangeArrowheads="1"/>
          </p:cNvSpPr>
          <p:nvPr>
            <p:ph sz="quarter" idx="14"/>
          </p:nvPr>
        </p:nvSpPr>
        <p:spPr/>
        <p:txBody>
          <a:bodyPr>
            <a:normAutofit lnSpcReduction="10000"/>
          </a:bodyPr>
          <a:lstStyle/>
          <a:p>
            <a:pPr marL="476250" indent="-476250"/>
            <a:r>
              <a:rPr lang="en-GB" sz="2500" dirty="0"/>
              <a:t>To introduce higher education academic skills and effective communication within the context of the students’ programme of study. </a:t>
            </a:r>
          </a:p>
          <a:p>
            <a:pPr marL="476250" indent="-476250"/>
            <a:endParaRPr lang="en-GB" sz="2500" dirty="0" smtClean="0"/>
          </a:p>
        </p:txBody>
      </p:sp>
    </p:spTree>
    <p:extLst>
      <p:ext uri="{BB962C8B-B14F-4D97-AF65-F5344CB8AC3E}">
        <p14:creationId xmlns:p14="http://schemas.microsoft.com/office/powerpoint/2010/main" val="261542041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normAutofit/>
          </a:bodyPr>
          <a:lstStyle/>
          <a:p>
            <a:r>
              <a:rPr lang="en-GB" sz="3200" b="1" dirty="0" err="1" smtClean="0"/>
              <a:t>Deilliannau</a:t>
            </a:r>
            <a:r>
              <a:rPr lang="en-GB" sz="3200" b="1" dirty="0" smtClean="0"/>
              <a:t> </a:t>
            </a:r>
            <a:r>
              <a:rPr lang="en-GB" sz="3200" b="1" dirty="0" err="1" smtClean="0"/>
              <a:t>Dysgu</a:t>
            </a:r>
            <a:r>
              <a:rPr lang="en-GB" sz="3200" b="1" dirty="0" smtClean="0"/>
              <a:t/>
            </a:r>
            <a:br>
              <a:rPr lang="en-GB" sz="3200" b="1" dirty="0" smtClean="0"/>
            </a:br>
            <a:r>
              <a:rPr lang="en-GB" sz="3200" b="1" dirty="0" smtClean="0"/>
              <a:t>Learning </a:t>
            </a:r>
            <a:r>
              <a:rPr lang="en-GB" sz="3200" b="1" dirty="0"/>
              <a:t>Outcomes </a:t>
            </a:r>
            <a:endParaRPr lang="en-GB" sz="3200" b="1" dirty="0" smtClean="0"/>
          </a:p>
        </p:txBody>
      </p:sp>
      <p:sp>
        <p:nvSpPr>
          <p:cNvPr id="19458" name="Rectangle 4"/>
          <p:cNvSpPr>
            <a:spLocks noGrp="1" noChangeArrowheads="1"/>
          </p:cNvSpPr>
          <p:nvPr>
            <p:ph sz="quarter" idx="13"/>
          </p:nvPr>
        </p:nvSpPr>
        <p:spPr>
          <a:xfrm>
            <a:off x="1042416" y="2313432"/>
            <a:ext cx="3419856" cy="4283920"/>
          </a:xfrm>
        </p:spPr>
        <p:txBody>
          <a:bodyPr>
            <a:normAutofit fontScale="92500" lnSpcReduction="10000"/>
          </a:bodyPr>
          <a:lstStyle/>
          <a:p>
            <a:r>
              <a:rPr lang="cy-GB" sz="2100" dirty="0"/>
              <a:t>Ar ôl cwblhau’r modwl hwn yn llwyddiannus, dylai’r myfyriwr allu dangos y gallu i: </a:t>
            </a:r>
          </a:p>
          <a:p>
            <a:pPr lvl="1"/>
            <a:r>
              <a:rPr lang="cy-GB" sz="1700" dirty="0"/>
              <a:t>ymgymryd â darllen, ysgrifennu a chyfeirnodi academaidd a chydnabod pwysigrwydd hynny, a datblygu hyder wrth gyfathrebu a chyflwyno i gynulleidfaoedd gwahanol ac i ddibenion gwahanol; </a:t>
            </a:r>
          </a:p>
          <a:p>
            <a:pPr lvl="1"/>
            <a:r>
              <a:rPr lang="cy-GB" sz="1900" dirty="0"/>
              <a:t>archwilio arddulliau a systemau cyfathrebu gwahanol; </a:t>
            </a:r>
            <a:endParaRPr lang="en-GB" sz="1900" dirty="0"/>
          </a:p>
          <a:p>
            <a:endParaRPr lang="en-GB" sz="1900" dirty="0"/>
          </a:p>
        </p:txBody>
      </p:sp>
      <p:sp>
        <p:nvSpPr>
          <p:cNvPr id="19459" name="Rectangle 5"/>
          <p:cNvSpPr>
            <a:spLocks noGrp="1" noChangeArrowheads="1"/>
          </p:cNvSpPr>
          <p:nvPr>
            <p:ph sz="quarter" idx="14"/>
          </p:nvPr>
        </p:nvSpPr>
        <p:spPr>
          <a:xfrm>
            <a:off x="4645152" y="2313430"/>
            <a:ext cx="3419856" cy="4067897"/>
          </a:xfrm>
        </p:spPr>
        <p:txBody>
          <a:bodyPr>
            <a:normAutofit fontScale="85000" lnSpcReduction="20000"/>
          </a:bodyPr>
          <a:lstStyle/>
          <a:p>
            <a:r>
              <a:rPr lang="en-GB" sz="2100" dirty="0"/>
              <a:t>Upon the successful completion of this module, the student should be able to demonstrate the ability to: </a:t>
            </a:r>
          </a:p>
          <a:p>
            <a:pPr lvl="1"/>
            <a:r>
              <a:rPr lang="en-GB" sz="1900" dirty="0"/>
              <a:t>engage in, and recognise the importance of academic reading, writing, referencing and develop confidence in communication and presenting to different audiences and for different purposes; </a:t>
            </a:r>
          </a:p>
          <a:p>
            <a:pPr lvl="1"/>
            <a:r>
              <a:rPr lang="en-GB" sz="1900" dirty="0"/>
              <a:t>explore different communication styles and systems; </a:t>
            </a:r>
          </a:p>
          <a:p>
            <a:endParaRPr lang="en-GB" sz="1900" dirty="0" smtClean="0"/>
          </a:p>
        </p:txBody>
      </p:sp>
    </p:spTree>
    <p:extLst>
      <p:ext uri="{BB962C8B-B14F-4D97-AF65-F5344CB8AC3E}">
        <p14:creationId xmlns:p14="http://schemas.microsoft.com/office/powerpoint/2010/main" val="18001739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p:txBody>
          <a:bodyPr>
            <a:normAutofit fontScale="90000"/>
          </a:bodyPr>
          <a:lstStyle/>
          <a:p>
            <a:r>
              <a:rPr lang="en-GB" sz="3200" b="1" dirty="0" smtClean="0"/>
              <a:t/>
            </a:r>
            <a:br>
              <a:rPr lang="en-GB" sz="3200" b="1" dirty="0" smtClean="0"/>
            </a:br>
            <a:r>
              <a:rPr lang="en-GB" sz="3200" b="1" dirty="0" err="1" smtClean="0"/>
              <a:t>Deilliannau</a:t>
            </a:r>
            <a:r>
              <a:rPr lang="en-GB" sz="3200" b="1" dirty="0" smtClean="0"/>
              <a:t> </a:t>
            </a:r>
            <a:r>
              <a:rPr lang="en-GB" sz="3200" b="1" dirty="0" err="1"/>
              <a:t>Dysgu</a:t>
            </a:r>
            <a:r>
              <a:rPr lang="en-GB" sz="3200" b="1" dirty="0"/>
              <a:t/>
            </a:r>
            <a:br>
              <a:rPr lang="en-GB" sz="3200" b="1" dirty="0"/>
            </a:br>
            <a:r>
              <a:rPr lang="en-GB" sz="3200" b="1" dirty="0"/>
              <a:t>Learning Outcomes </a:t>
            </a:r>
            <a:endParaRPr lang="en-GB" sz="3200" b="1" dirty="0" smtClean="0"/>
          </a:p>
        </p:txBody>
      </p:sp>
      <p:sp>
        <p:nvSpPr>
          <p:cNvPr id="20482" name="Rectangle 4"/>
          <p:cNvSpPr>
            <a:spLocks noGrp="1" noChangeArrowheads="1"/>
          </p:cNvSpPr>
          <p:nvPr>
            <p:ph sz="quarter" idx="13"/>
          </p:nvPr>
        </p:nvSpPr>
        <p:spPr/>
        <p:txBody>
          <a:bodyPr>
            <a:normAutofit lnSpcReduction="10000"/>
          </a:bodyPr>
          <a:lstStyle/>
          <a:p>
            <a:pPr marL="697230" lvl="1" indent="-400050"/>
            <a:r>
              <a:rPr lang="cy-GB" sz="1900" dirty="0">
                <a:solidFill>
                  <a:schemeClr val="tx1"/>
                </a:solidFill>
              </a:rPr>
              <a:t>datblygu cymhwysedd digidol a sgiliau rhifedd yn unol â gofynion academaidd y rhaglen;</a:t>
            </a:r>
          </a:p>
          <a:p>
            <a:pPr marL="697230" lvl="1" indent="-400050"/>
            <a:r>
              <a:rPr lang="cy-GB" sz="1900" dirty="0">
                <a:solidFill>
                  <a:schemeClr val="tx1"/>
                </a:solidFill>
              </a:rPr>
              <a:t>trefnu eu dysgu’n effeithiol ac adfyfyrio ar eu cynnydd eu hunain a’u datblygiad i’r dyfodol. </a:t>
            </a:r>
          </a:p>
          <a:p>
            <a:pPr marL="773430" lvl="1" indent="-476250"/>
            <a:endParaRPr lang="en-GB" sz="1900" dirty="0"/>
          </a:p>
        </p:txBody>
      </p:sp>
      <p:sp>
        <p:nvSpPr>
          <p:cNvPr id="20483" name="Rectangle 5"/>
          <p:cNvSpPr>
            <a:spLocks noGrp="1" noChangeArrowheads="1"/>
          </p:cNvSpPr>
          <p:nvPr>
            <p:ph sz="quarter" idx="14"/>
          </p:nvPr>
        </p:nvSpPr>
        <p:spPr/>
        <p:txBody>
          <a:bodyPr>
            <a:normAutofit lnSpcReduction="10000"/>
          </a:bodyPr>
          <a:lstStyle/>
          <a:p>
            <a:pPr marL="773430" lvl="1" indent="-476250"/>
            <a:r>
              <a:rPr lang="en-GB" sz="1900" dirty="0"/>
              <a:t>develop digital competency and numeracy skills in line with the academic demands of the programme;</a:t>
            </a:r>
          </a:p>
          <a:p>
            <a:pPr marL="773430" lvl="1" indent="-476250"/>
            <a:r>
              <a:rPr lang="en-GB" sz="1900" dirty="0"/>
              <a:t>organise their learning effectively and reflect upon their own progress and future development. </a:t>
            </a:r>
          </a:p>
          <a:p>
            <a:pPr marL="697230" lvl="1" indent="-400050"/>
            <a:endParaRPr lang="cy-GB" sz="1900" dirty="0">
              <a:solidFill>
                <a:schemeClr val="tx1"/>
              </a:solidFill>
            </a:endParaRPr>
          </a:p>
        </p:txBody>
      </p:sp>
    </p:spTree>
    <p:extLst>
      <p:ext uri="{BB962C8B-B14F-4D97-AF65-F5344CB8AC3E}">
        <p14:creationId xmlns:p14="http://schemas.microsoft.com/office/powerpoint/2010/main" val="64588878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Cynnwys</a:t>
            </a:r>
            <a:br>
              <a:rPr lang="en-GB" b="1" dirty="0" smtClean="0"/>
            </a:br>
            <a:r>
              <a:rPr lang="en-GB" b="1" dirty="0" smtClean="0"/>
              <a:t>Content</a:t>
            </a:r>
            <a:endParaRPr lang="en-GB" b="1" dirty="0"/>
          </a:p>
        </p:txBody>
      </p:sp>
      <p:sp>
        <p:nvSpPr>
          <p:cNvPr id="6" name="Content Placeholder 5"/>
          <p:cNvSpPr>
            <a:spLocks noGrp="1"/>
          </p:cNvSpPr>
          <p:nvPr>
            <p:ph sz="quarter" idx="13"/>
          </p:nvPr>
        </p:nvSpPr>
        <p:spPr/>
        <p:txBody>
          <a:bodyPr>
            <a:normAutofit fontScale="62500" lnSpcReduction="20000"/>
          </a:bodyPr>
          <a:lstStyle/>
          <a:p>
            <a:pPr lvl="0" hangingPunct="0"/>
            <a:r>
              <a:rPr lang="cy-GB" dirty="0"/>
              <a:t>datblygu sgiliau a strategaethau darllen myfyrwyr sy’n briodol i astudiaeth academaidd. Er enghraifft, darllen beirniadol a gwerthusol, defnydd effeithiol o adnoddau electronig, ac adnoddau gwreiddiol ac eilaidd; </a:t>
            </a:r>
            <a:endParaRPr lang="en-GB" dirty="0"/>
          </a:p>
          <a:p>
            <a:pPr lvl="0" hangingPunct="0"/>
            <a:r>
              <a:rPr lang="cy-GB" dirty="0"/>
              <a:t>datblygu dealltwriaeth o bwysigrwydd cyfeirnodi ac arddulliau cyfeirnodi mewn perthynas â rhaglen astudio’r myfyrwyr; pwysigrwydd cydnabod gwaith pobl eraill a sut i osgoi llên-ladrad</a:t>
            </a:r>
            <a:r>
              <a:rPr lang="cy-GB" dirty="0" smtClean="0"/>
              <a:t>;</a:t>
            </a:r>
            <a:endParaRPr lang="en-GB" dirty="0"/>
          </a:p>
        </p:txBody>
      </p:sp>
      <p:sp>
        <p:nvSpPr>
          <p:cNvPr id="7" name="Content Placeholder 6"/>
          <p:cNvSpPr>
            <a:spLocks noGrp="1"/>
          </p:cNvSpPr>
          <p:nvPr>
            <p:ph sz="quarter" idx="14"/>
          </p:nvPr>
        </p:nvSpPr>
        <p:spPr/>
        <p:txBody>
          <a:bodyPr>
            <a:normAutofit fontScale="62500" lnSpcReduction="20000"/>
          </a:bodyPr>
          <a:lstStyle/>
          <a:p>
            <a:pPr algn="just"/>
            <a:r>
              <a:rPr lang="en-GB" dirty="0"/>
              <a:t>The development of students’ reading skills and strategies appropriate to academic study. For example, critical and evaluative reading, effective use of electronic resources, primary and secondary resources; </a:t>
            </a:r>
          </a:p>
          <a:p>
            <a:pPr algn="just"/>
            <a:r>
              <a:rPr lang="en-GB" dirty="0"/>
              <a:t>the development of understanding the importance of referencing and referencing styles in relation to students’ programme of study; the importance of acknowledging the work of others and how to avoid plagiarism;</a:t>
            </a:r>
          </a:p>
        </p:txBody>
      </p:sp>
    </p:spTree>
    <p:extLst>
      <p:ext uri="{BB962C8B-B14F-4D97-AF65-F5344CB8AC3E}">
        <p14:creationId xmlns:p14="http://schemas.microsoft.com/office/powerpoint/2010/main" val="2084336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Content</a:t>
            </a:r>
            <a:br>
              <a:rPr lang="en-GB" b="1" dirty="0" smtClean="0"/>
            </a:br>
            <a:r>
              <a:rPr lang="en-GB" b="1" dirty="0" smtClean="0"/>
              <a:t>Cynnwys</a:t>
            </a:r>
            <a:endParaRPr lang="en-GB" b="1" dirty="0"/>
          </a:p>
        </p:txBody>
      </p:sp>
      <p:sp>
        <p:nvSpPr>
          <p:cNvPr id="4" name="Content Placeholder 3"/>
          <p:cNvSpPr>
            <a:spLocks noGrp="1"/>
          </p:cNvSpPr>
          <p:nvPr>
            <p:ph sz="quarter" idx="13"/>
          </p:nvPr>
        </p:nvSpPr>
        <p:spPr/>
        <p:txBody>
          <a:bodyPr>
            <a:normAutofit fontScale="62500" lnSpcReduction="20000"/>
          </a:bodyPr>
          <a:lstStyle/>
          <a:p>
            <a:pPr lvl="0" hangingPunct="0"/>
            <a:r>
              <a:rPr lang="cy-GB" dirty="0"/>
              <a:t>datblygu dealltwriaeth o gyfathrebu ag ystod o gynulleidfaoedd, i ystod o ddibenion a newid yr amgylchedd i wella’r cyfathrebu. Bydd y modwl yn archwilio’r angen am systemau cyfathrebu effeithiol a sut y mae’r rhain yn cefnogi ac yn hyrwyddo cyfathrebu, cymryd rhan a gweithio;</a:t>
            </a:r>
            <a:endParaRPr lang="en-GB" dirty="0"/>
          </a:p>
          <a:p>
            <a:pPr lvl="0"/>
            <a:r>
              <a:rPr lang="cy-GB" dirty="0"/>
              <a:t>archwilio sgiliau llafar a chyflwyno. Bydd myfyrwyr yn archwilio’r defnydd o gyflwyniadau unigol a grŵp, cyflwyniadau </a:t>
            </a:r>
            <a:r>
              <a:rPr lang="cy-GB" dirty="0" err="1"/>
              <a:t>Powerpoint</a:t>
            </a:r>
            <a:r>
              <a:rPr lang="cy-GB" dirty="0"/>
              <a:t>, cyflwyniadau poster, adolygiadau gan gymheiriaid;</a:t>
            </a:r>
            <a:endParaRPr lang="en-GB" dirty="0">
              <a:effectLst/>
            </a:endParaRPr>
          </a:p>
        </p:txBody>
      </p:sp>
      <p:sp>
        <p:nvSpPr>
          <p:cNvPr id="5" name="Content Placeholder 4"/>
          <p:cNvSpPr>
            <a:spLocks noGrp="1"/>
          </p:cNvSpPr>
          <p:nvPr>
            <p:ph sz="quarter" idx="14"/>
          </p:nvPr>
        </p:nvSpPr>
        <p:spPr/>
        <p:txBody>
          <a:bodyPr>
            <a:normAutofit fontScale="55000" lnSpcReduction="20000"/>
          </a:bodyPr>
          <a:lstStyle/>
          <a:p>
            <a:pPr algn="just"/>
            <a:r>
              <a:rPr lang="en-GB" sz="2500" dirty="0"/>
              <a:t>the development of understanding of communicating to a range of audiences, for a range of purposes and changing the environment to improve communication. The module will examine the need for effective communication systems and how these support and promote communication, participation and working;</a:t>
            </a:r>
          </a:p>
          <a:p>
            <a:pPr algn="just"/>
            <a:r>
              <a:rPr lang="en-GB" sz="2500" dirty="0"/>
              <a:t>exploration of verbal and presentation skills.  Students will examine the use of individual and group presentations, </a:t>
            </a:r>
            <a:r>
              <a:rPr lang="en-GB" sz="2500" dirty="0" err="1"/>
              <a:t>Powerpoint</a:t>
            </a:r>
            <a:r>
              <a:rPr lang="en-GB" sz="2500" dirty="0"/>
              <a:t> presentations, poster presentations and peer reviews;</a:t>
            </a:r>
          </a:p>
          <a:p>
            <a:endParaRPr lang="en-GB" dirty="0"/>
          </a:p>
        </p:txBody>
      </p:sp>
    </p:spTree>
    <p:extLst>
      <p:ext uri="{BB962C8B-B14F-4D97-AF65-F5344CB8AC3E}">
        <p14:creationId xmlns:p14="http://schemas.microsoft.com/office/powerpoint/2010/main" val="17963150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Cynnwys</a:t>
            </a:r>
            <a:br>
              <a:rPr lang="en-GB" b="1" dirty="0"/>
            </a:br>
            <a:r>
              <a:rPr lang="en-GB" b="1" dirty="0"/>
              <a:t>Content</a:t>
            </a:r>
            <a:endParaRPr lang="en-GB" b="1" dirty="0"/>
          </a:p>
        </p:txBody>
      </p:sp>
      <p:sp>
        <p:nvSpPr>
          <p:cNvPr id="4" name="Content Placeholder 3"/>
          <p:cNvSpPr>
            <a:spLocks noGrp="1"/>
          </p:cNvSpPr>
          <p:nvPr>
            <p:ph sz="quarter" idx="13"/>
          </p:nvPr>
        </p:nvSpPr>
        <p:spPr/>
        <p:txBody>
          <a:bodyPr>
            <a:normAutofit fontScale="55000" lnSpcReduction="20000"/>
          </a:bodyPr>
          <a:lstStyle/>
          <a:p>
            <a:pPr lvl="0" hangingPunct="0"/>
            <a:r>
              <a:rPr lang="cy-GB" dirty="0"/>
              <a:t>datblygu amrywiaeth o strwythurau, fformatau a chyfathrebu ysgrifenedig priodol, yn cynnwys gofynion academaidd megis cymryd nodiadau, cynllunio ac ysgrifennu  traethodau, crynhoi, trefnu, aralleirio, aseiniadau, ysgrifennu adfyfyriol, ysgrifennu adroddiadau, ysgrifennu llythyrau a defnydd priodol o e-byst;</a:t>
            </a:r>
            <a:endParaRPr lang="en-GB" dirty="0"/>
          </a:p>
          <a:p>
            <a:pPr lvl="0"/>
            <a:r>
              <a:rPr lang="cy-GB" dirty="0"/>
              <a:t>ymgyfarwyddo â llythrennedd digidol a datblygu gallu, sgiliau a hyder yn y defnydd ohono. Er enghraifft bydd myfyrwyr yn defnyddio adnoddau electronig a digidol i hwyluso a chefnogi ymchwil personol, cyfathrebu a chyflwyno gwaith;  </a:t>
            </a:r>
            <a:endParaRPr lang="en-GB" dirty="0"/>
          </a:p>
          <a:p>
            <a:endParaRPr lang="en-GB" dirty="0"/>
          </a:p>
        </p:txBody>
      </p:sp>
      <p:sp>
        <p:nvSpPr>
          <p:cNvPr id="5" name="Content Placeholder 4"/>
          <p:cNvSpPr>
            <a:spLocks noGrp="1"/>
          </p:cNvSpPr>
          <p:nvPr>
            <p:ph sz="quarter" idx="14"/>
          </p:nvPr>
        </p:nvSpPr>
        <p:spPr/>
        <p:txBody>
          <a:bodyPr>
            <a:normAutofit fontScale="55000" lnSpcReduction="20000"/>
          </a:bodyPr>
          <a:lstStyle/>
          <a:p>
            <a:pPr algn="just"/>
            <a:r>
              <a:rPr lang="en-GB" dirty="0"/>
              <a:t>the development of a range of appropriate written communication, formats and structures; including academic demands such as note taking, essay planning and writing, summarising, layout, paraphrasing, assignments, reflective writing, report writing, letter writing and appropriate use of emails;</a:t>
            </a:r>
          </a:p>
          <a:p>
            <a:pPr algn="just"/>
            <a:r>
              <a:rPr lang="en-GB" dirty="0"/>
              <a:t>becoming familiar with and develop competency, skills and confidence in the use of digital literacy. For example students will use electronic and digital resources to facilitate and support personal research, communication and presentation of work;</a:t>
            </a:r>
          </a:p>
          <a:p>
            <a:pPr marL="68580" indent="0">
              <a:buNone/>
            </a:pPr>
            <a:endParaRPr lang="en-GB" dirty="0"/>
          </a:p>
        </p:txBody>
      </p:sp>
    </p:spTree>
    <p:extLst>
      <p:ext uri="{BB962C8B-B14F-4D97-AF65-F5344CB8AC3E}">
        <p14:creationId xmlns:p14="http://schemas.microsoft.com/office/powerpoint/2010/main" val="214426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Cynnwys</a:t>
            </a:r>
            <a:br>
              <a:rPr lang="en-GB" b="1" dirty="0"/>
            </a:br>
            <a:r>
              <a:rPr lang="en-GB" b="1" dirty="0"/>
              <a:t>Content</a:t>
            </a:r>
            <a:endParaRPr lang="en-GB" b="1" dirty="0"/>
          </a:p>
        </p:txBody>
      </p:sp>
      <p:sp>
        <p:nvSpPr>
          <p:cNvPr id="4" name="Content Placeholder 3"/>
          <p:cNvSpPr>
            <a:spLocks noGrp="1"/>
          </p:cNvSpPr>
          <p:nvPr>
            <p:ph sz="quarter" idx="13"/>
          </p:nvPr>
        </p:nvSpPr>
        <p:spPr/>
        <p:txBody>
          <a:bodyPr>
            <a:normAutofit fontScale="55000" lnSpcReduction="20000"/>
          </a:bodyPr>
          <a:lstStyle/>
          <a:p>
            <a:pPr lvl="0"/>
            <a:r>
              <a:rPr lang="cy-GB" dirty="0"/>
              <a:t>datblygu sgiliau rheoli priodol, er enghraifft rheoli amser a gweithio o fewn terfynau amser, datblygu sgiliau rhifedd priodol, er enghraifft ymwybyddiaeth o ddata ac ystadegau a ddefnyddir mewn ymchwil;</a:t>
            </a:r>
            <a:endParaRPr lang="en-GB" dirty="0"/>
          </a:p>
          <a:p>
            <a:pPr lvl="0" hangingPunct="0"/>
            <a:r>
              <a:rPr lang="cy-GB" dirty="0"/>
              <a:t>archwilio sut i ysgogi a chynnal agwedd gadarnhaol at astudio a datblygu strategaethau i sicrhau llwyddiant i’r dyfodol. Er enghraifft, rheoli amser, cynllunio effeithiol a digonol, cymhelliad, gweithio o fewn terfynau amser, gweithio’n rhan o grŵp, cynllunio datblygiad personol gan gynnwys gosod targedau ac </a:t>
            </a:r>
            <a:r>
              <a:rPr lang="cy-GB" dirty="0" err="1"/>
              <a:t>atgyrchedd</a:t>
            </a:r>
            <a:r>
              <a:rPr lang="cy-GB" dirty="0"/>
              <a:t>. </a:t>
            </a:r>
            <a:endParaRPr lang="en-GB" dirty="0"/>
          </a:p>
          <a:p>
            <a:pPr marL="68580" indent="0">
              <a:buNone/>
            </a:pPr>
            <a:endParaRPr lang="en-GB" dirty="0"/>
          </a:p>
        </p:txBody>
      </p:sp>
      <p:sp>
        <p:nvSpPr>
          <p:cNvPr id="5" name="Content Placeholder 4"/>
          <p:cNvSpPr>
            <a:spLocks noGrp="1"/>
          </p:cNvSpPr>
          <p:nvPr>
            <p:ph sz="quarter" idx="14"/>
          </p:nvPr>
        </p:nvSpPr>
        <p:spPr/>
        <p:txBody>
          <a:bodyPr>
            <a:normAutofit fontScale="55000" lnSpcReduction="20000"/>
          </a:bodyPr>
          <a:lstStyle/>
          <a:p>
            <a:pPr algn="just"/>
            <a:r>
              <a:rPr lang="en-GB" dirty="0"/>
              <a:t>the development of appropriate management skills, for example time management and working to deadlines; the development of appropriate numeracy skills, for example awareness of data and statistics used in research;</a:t>
            </a:r>
          </a:p>
          <a:p>
            <a:pPr algn="just"/>
            <a:r>
              <a:rPr lang="en-GB" dirty="0"/>
              <a:t>exploration of how to stimulate and maintain a positive attitude to study and develop strategies for future success. For example, time management, effective and sufficient planning, motivation, working to deadlines, working as part of a group, personal development planning including target setting and reflexivity. </a:t>
            </a:r>
          </a:p>
          <a:p>
            <a:endParaRPr lang="en-GB" dirty="0"/>
          </a:p>
        </p:txBody>
      </p:sp>
    </p:spTree>
    <p:extLst>
      <p:ext uri="{BB962C8B-B14F-4D97-AF65-F5344CB8AC3E}">
        <p14:creationId xmlns:p14="http://schemas.microsoft.com/office/powerpoint/2010/main" val="841068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normAutofit fontScale="90000"/>
          </a:bodyPr>
          <a:lstStyle/>
          <a:p>
            <a:r>
              <a:rPr lang="en-GB" sz="3200" b="1" dirty="0" smtClean="0"/>
              <a:t> </a:t>
            </a:r>
            <a:r>
              <a:rPr lang="en-GB" sz="3200" b="1" dirty="0" smtClean="0"/>
              <a:t/>
            </a:r>
            <a:br>
              <a:rPr lang="en-GB" sz="3200" b="1" dirty="0" smtClean="0"/>
            </a:br>
            <a:r>
              <a:rPr lang="en-GB" sz="3200" b="1" dirty="0" err="1" smtClean="0"/>
              <a:t>Asesu</a:t>
            </a:r>
            <a:r>
              <a:rPr lang="en-GB" sz="3200" b="1" dirty="0" smtClean="0"/>
              <a:t> </a:t>
            </a:r>
            <a:r>
              <a:rPr lang="en-GB" sz="3200" b="1" dirty="0" smtClean="0"/>
              <a:t/>
            </a:r>
            <a:br>
              <a:rPr lang="en-GB" sz="3200" b="1" dirty="0" smtClean="0"/>
            </a:br>
            <a:r>
              <a:rPr lang="en-GB" sz="3200" b="1" dirty="0" smtClean="0"/>
              <a:t>Assessment</a:t>
            </a:r>
            <a:endParaRPr lang="en-GB" sz="3200" b="1" dirty="0" smtClean="0"/>
          </a:p>
        </p:txBody>
      </p:sp>
      <p:sp>
        <p:nvSpPr>
          <p:cNvPr id="21506" name="Rectangle 4"/>
          <p:cNvSpPr>
            <a:spLocks noGrp="1" noChangeArrowheads="1"/>
          </p:cNvSpPr>
          <p:nvPr>
            <p:ph sz="quarter" idx="13"/>
          </p:nvPr>
        </p:nvSpPr>
        <p:spPr>
          <a:xfrm>
            <a:off x="1116013" y="2420888"/>
            <a:ext cx="3600450" cy="4104456"/>
          </a:xfrm>
        </p:spPr>
        <p:txBody>
          <a:bodyPr>
            <a:normAutofit/>
          </a:bodyPr>
          <a:lstStyle/>
          <a:p>
            <a:pPr marL="68580" indent="0">
              <a:lnSpc>
                <a:spcPct val="80000"/>
              </a:lnSpc>
              <a:buNone/>
            </a:pPr>
            <a:r>
              <a:rPr lang="en-GB" sz="2600" b="1" dirty="0"/>
              <a:t>Elfen </a:t>
            </a:r>
            <a:r>
              <a:rPr lang="en-GB" sz="2600" b="1" dirty="0" err="1"/>
              <a:t>Asesu</a:t>
            </a:r>
            <a:r>
              <a:rPr lang="en-GB" sz="2600" b="1" dirty="0"/>
              <a:t> 1 – 50% </a:t>
            </a:r>
          </a:p>
          <a:p>
            <a:pPr marL="68580" indent="0">
              <a:lnSpc>
                <a:spcPct val="80000"/>
              </a:lnSpc>
              <a:buNone/>
            </a:pPr>
            <a:r>
              <a:rPr lang="cy-GB" sz="2600" dirty="0"/>
              <a:t>Portffolio o Weithgareddau (1500 o eiriau)</a:t>
            </a:r>
          </a:p>
          <a:p>
            <a:pPr marL="68580" indent="0">
              <a:lnSpc>
                <a:spcPct val="80000"/>
              </a:lnSpc>
              <a:buNone/>
            </a:pPr>
            <a:endParaRPr lang="cy-GB" sz="2600" b="1" dirty="0"/>
          </a:p>
          <a:p>
            <a:pPr marL="68580" indent="0">
              <a:lnSpc>
                <a:spcPct val="80000"/>
              </a:lnSpc>
              <a:buNone/>
            </a:pPr>
            <a:r>
              <a:rPr lang="cy-GB" sz="2600" b="1" dirty="0"/>
              <a:t>Elfen Asesu 2 – 50% </a:t>
            </a:r>
            <a:r>
              <a:rPr lang="en-GB" sz="2600" dirty="0"/>
              <a:t>Cyflwyniad </a:t>
            </a:r>
            <a:r>
              <a:rPr lang="en-GB" sz="2600" dirty="0" err="1"/>
              <a:t>Unigol</a:t>
            </a:r>
            <a:r>
              <a:rPr lang="en-GB" sz="2600" dirty="0"/>
              <a:t>(10 </a:t>
            </a:r>
            <a:r>
              <a:rPr lang="en-GB" sz="2600" dirty="0" err="1"/>
              <a:t>munud</a:t>
            </a:r>
            <a:r>
              <a:rPr lang="en-GB" sz="2600" dirty="0"/>
              <a:t>)</a:t>
            </a:r>
          </a:p>
          <a:p>
            <a:pPr marL="68580" indent="0">
              <a:lnSpc>
                <a:spcPct val="80000"/>
              </a:lnSpc>
              <a:buNone/>
            </a:pPr>
            <a:endParaRPr lang="en-GB" sz="2600" b="1" dirty="0" smtClean="0"/>
          </a:p>
          <a:p>
            <a:pPr marL="68580" indent="0">
              <a:lnSpc>
                <a:spcPct val="80000"/>
              </a:lnSpc>
              <a:buNone/>
            </a:pPr>
            <a:r>
              <a:rPr lang="en-GB" sz="1900" dirty="0" smtClean="0"/>
              <a:t>	</a:t>
            </a:r>
          </a:p>
          <a:p>
            <a:pPr eaLnBrk="1" hangingPunct="1">
              <a:lnSpc>
                <a:spcPct val="80000"/>
              </a:lnSpc>
            </a:pPr>
            <a:endParaRPr lang="en-GB" sz="1900" dirty="0" smtClean="0"/>
          </a:p>
          <a:p>
            <a:pPr eaLnBrk="1" hangingPunct="1">
              <a:lnSpc>
                <a:spcPct val="80000"/>
              </a:lnSpc>
            </a:pPr>
            <a:endParaRPr lang="en-GB" sz="1900" dirty="0" smtClean="0"/>
          </a:p>
          <a:p>
            <a:pPr eaLnBrk="1" hangingPunct="1">
              <a:lnSpc>
                <a:spcPct val="80000"/>
              </a:lnSpc>
            </a:pPr>
            <a:endParaRPr lang="en-GB" sz="1900" dirty="0"/>
          </a:p>
          <a:p>
            <a:pPr eaLnBrk="1" hangingPunct="1">
              <a:lnSpc>
                <a:spcPct val="80000"/>
              </a:lnSpc>
            </a:pPr>
            <a:endParaRPr lang="en-GB" sz="1900" dirty="0" smtClean="0"/>
          </a:p>
          <a:p>
            <a:pPr eaLnBrk="1" hangingPunct="1">
              <a:lnSpc>
                <a:spcPct val="80000"/>
              </a:lnSpc>
            </a:pPr>
            <a:endParaRPr lang="en-GB" sz="1900" dirty="0" smtClean="0"/>
          </a:p>
          <a:p>
            <a:pPr eaLnBrk="1" hangingPunct="1">
              <a:lnSpc>
                <a:spcPct val="80000"/>
              </a:lnSpc>
            </a:pPr>
            <a:endParaRPr lang="en-GB" sz="1900" dirty="0" smtClean="0"/>
          </a:p>
          <a:p>
            <a:pPr eaLnBrk="1" hangingPunct="1">
              <a:lnSpc>
                <a:spcPct val="80000"/>
              </a:lnSpc>
            </a:pPr>
            <a:endParaRPr lang="en-GB" sz="1900" dirty="0" smtClean="0"/>
          </a:p>
          <a:p>
            <a:pPr eaLnBrk="1" hangingPunct="1">
              <a:lnSpc>
                <a:spcPct val="80000"/>
              </a:lnSpc>
            </a:pPr>
            <a:endParaRPr lang="en-GB" sz="1900" dirty="0" smtClean="0"/>
          </a:p>
          <a:p>
            <a:pPr eaLnBrk="1" hangingPunct="1">
              <a:lnSpc>
                <a:spcPct val="80000"/>
              </a:lnSpc>
            </a:pPr>
            <a:endParaRPr lang="en-GB" sz="1900" dirty="0" smtClean="0"/>
          </a:p>
          <a:p>
            <a:pPr eaLnBrk="1" hangingPunct="1">
              <a:lnSpc>
                <a:spcPct val="80000"/>
              </a:lnSpc>
            </a:pPr>
            <a:endParaRPr lang="en-GB" sz="1900" dirty="0" smtClean="0"/>
          </a:p>
        </p:txBody>
      </p:sp>
      <p:sp>
        <p:nvSpPr>
          <p:cNvPr id="21507" name="Rectangle 5"/>
          <p:cNvSpPr>
            <a:spLocks noGrp="1" noChangeArrowheads="1"/>
          </p:cNvSpPr>
          <p:nvPr>
            <p:ph sz="quarter" idx="14"/>
          </p:nvPr>
        </p:nvSpPr>
        <p:spPr>
          <a:xfrm>
            <a:off x="4932040" y="2420889"/>
            <a:ext cx="3751585" cy="4104456"/>
          </a:xfrm>
        </p:spPr>
        <p:txBody>
          <a:bodyPr>
            <a:noAutofit/>
          </a:bodyPr>
          <a:lstStyle/>
          <a:p>
            <a:pPr marL="68580" indent="0">
              <a:lnSpc>
                <a:spcPct val="80000"/>
              </a:lnSpc>
              <a:buNone/>
            </a:pPr>
            <a:r>
              <a:rPr lang="en-GB" b="1" dirty="0" smtClean="0"/>
              <a:t>Assessment </a:t>
            </a:r>
            <a:r>
              <a:rPr lang="en-GB" b="1" dirty="0"/>
              <a:t>Component 1 – 50%</a:t>
            </a:r>
          </a:p>
          <a:p>
            <a:pPr marL="68580" indent="0">
              <a:lnSpc>
                <a:spcPct val="80000"/>
              </a:lnSpc>
              <a:buNone/>
            </a:pPr>
            <a:r>
              <a:rPr lang="en-GB" dirty="0"/>
              <a:t>Portfolio of Activities (1500 words)</a:t>
            </a:r>
          </a:p>
          <a:p>
            <a:pPr marL="68580" indent="0">
              <a:lnSpc>
                <a:spcPct val="80000"/>
              </a:lnSpc>
              <a:buNone/>
            </a:pPr>
            <a:endParaRPr lang="en-GB" dirty="0"/>
          </a:p>
          <a:p>
            <a:pPr marL="68580" indent="0">
              <a:lnSpc>
                <a:spcPct val="80000"/>
              </a:lnSpc>
              <a:buNone/>
            </a:pPr>
            <a:r>
              <a:rPr lang="en-GB" b="1" dirty="0"/>
              <a:t>Assessment Component 2 – 50</a:t>
            </a:r>
            <a:r>
              <a:rPr lang="en-GB" dirty="0"/>
              <a:t>%</a:t>
            </a:r>
          </a:p>
          <a:p>
            <a:pPr marL="68580" indent="0">
              <a:lnSpc>
                <a:spcPct val="80000"/>
              </a:lnSpc>
              <a:buNone/>
            </a:pPr>
            <a:r>
              <a:rPr lang="en-GB" dirty="0"/>
              <a:t>Individual Presentation (10 minutes)</a:t>
            </a:r>
          </a:p>
          <a:p>
            <a:pPr eaLnBrk="1" hangingPunct="1">
              <a:lnSpc>
                <a:spcPct val="80000"/>
              </a:lnSpc>
              <a:buFont typeface="Wingdings" pitchFamily="-72" charset="2"/>
              <a:buNone/>
            </a:pPr>
            <a:endParaRPr lang="en-GB" sz="2200" dirty="0" smtClean="0"/>
          </a:p>
        </p:txBody>
      </p:sp>
    </p:spTree>
    <p:extLst>
      <p:ext uri="{BB962C8B-B14F-4D97-AF65-F5344CB8AC3E}">
        <p14:creationId xmlns:p14="http://schemas.microsoft.com/office/powerpoint/2010/main" val="128272398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lstStyle/>
          <a:p>
            <a:r>
              <a:rPr lang="en-GB" sz="3200" b="1" dirty="0" err="1" smtClean="0"/>
              <a:t>Aseiniad</a:t>
            </a:r>
            <a:r>
              <a:rPr lang="en-GB" sz="3200" b="1" dirty="0" smtClean="0"/>
              <a:t> </a:t>
            </a:r>
            <a:r>
              <a:rPr lang="en-GB" sz="3200" b="1" dirty="0" err="1" smtClean="0"/>
              <a:t>ysgrifenedig</a:t>
            </a:r>
            <a:r>
              <a:rPr lang="en-GB" sz="3200" b="1" dirty="0" smtClean="0"/>
              <a:t> </a:t>
            </a:r>
            <a:r>
              <a:rPr lang="en-GB" sz="3200" b="1" dirty="0" smtClean="0"/>
              <a:t/>
            </a:r>
            <a:br>
              <a:rPr lang="en-GB" sz="3200" b="1" dirty="0" smtClean="0"/>
            </a:br>
            <a:r>
              <a:rPr lang="en-GB" sz="3200" b="1" dirty="0" smtClean="0"/>
              <a:t>Assignment</a:t>
            </a:r>
            <a:endParaRPr lang="en-GB" sz="3200" b="1" dirty="0" smtClean="0"/>
          </a:p>
        </p:txBody>
      </p:sp>
      <p:sp>
        <p:nvSpPr>
          <p:cNvPr id="23554" name="Rectangle 4"/>
          <p:cNvSpPr>
            <a:spLocks noGrp="1" noChangeArrowheads="1"/>
          </p:cNvSpPr>
          <p:nvPr>
            <p:ph sz="quarter" idx="13"/>
          </p:nvPr>
        </p:nvSpPr>
        <p:spPr>
          <a:xfrm>
            <a:off x="899592" y="2348880"/>
            <a:ext cx="3743325" cy="2088232"/>
          </a:xfrm>
        </p:spPr>
        <p:txBody>
          <a:bodyPr>
            <a:normAutofit fontScale="85000" lnSpcReduction="20000"/>
          </a:bodyPr>
          <a:lstStyle/>
          <a:p>
            <a:r>
              <a:rPr lang="en-GB" sz="2500" dirty="0"/>
              <a:t>Portffolio o </a:t>
            </a:r>
            <a:r>
              <a:rPr lang="en-GB" sz="2500" dirty="0" err="1"/>
              <a:t>Weithgareddau</a:t>
            </a:r>
            <a:r>
              <a:rPr lang="en-GB" sz="2500" dirty="0"/>
              <a:t> 1500 o </a:t>
            </a:r>
            <a:r>
              <a:rPr lang="en-GB" sz="2500" dirty="0" err="1"/>
              <a:t>eiriau</a:t>
            </a:r>
            <a:r>
              <a:rPr lang="en-GB" sz="2500" dirty="0"/>
              <a:t> </a:t>
            </a:r>
          </a:p>
          <a:p>
            <a:r>
              <a:rPr lang="en-GB" sz="2500" dirty="0"/>
              <a:t>Dyddiad </a:t>
            </a:r>
            <a:r>
              <a:rPr lang="en-GB" sz="2500" dirty="0" err="1"/>
              <a:t>cyflwyno</a:t>
            </a:r>
            <a:r>
              <a:rPr lang="en-GB" sz="2500" dirty="0"/>
              <a:t> 13/11/19</a:t>
            </a:r>
          </a:p>
          <a:p>
            <a:r>
              <a:rPr lang="en-GB" sz="2500" dirty="0"/>
              <a:t>Dyddiad Marc </a:t>
            </a:r>
            <a:r>
              <a:rPr lang="en-GB" sz="2500" dirty="0" err="1"/>
              <a:t>Dros</a:t>
            </a:r>
            <a:r>
              <a:rPr lang="en-GB" sz="2500" dirty="0"/>
              <a:t> </a:t>
            </a:r>
            <a:r>
              <a:rPr lang="en-GB" sz="2500" dirty="0" err="1"/>
              <a:t>Dro</a:t>
            </a:r>
            <a:r>
              <a:rPr lang="en-GB" sz="2500" dirty="0"/>
              <a:t> ac </a:t>
            </a:r>
            <a:r>
              <a:rPr lang="en-GB" sz="2500" dirty="0" err="1"/>
              <a:t>Adborth</a:t>
            </a:r>
            <a:r>
              <a:rPr lang="en-GB" sz="2500" dirty="0"/>
              <a:t> 11/12/19</a:t>
            </a:r>
          </a:p>
          <a:p>
            <a:pPr eaLnBrk="1" hangingPunct="1">
              <a:buFont typeface="Wingdings" pitchFamily="-72" charset="2"/>
              <a:buNone/>
            </a:pPr>
            <a:endParaRPr lang="en-GB" sz="2500" dirty="0" smtClean="0"/>
          </a:p>
        </p:txBody>
      </p:sp>
      <p:sp>
        <p:nvSpPr>
          <p:cNvPr id="23555" name="Rectangle 5"/>
          <p:cNvSpPr>
            <a:spLocks noGrp="1" noChangeArrowheads="1"/>
          </p:cNvSpPr>
          <p:nvPr>
            <p:ph sz="quarter" idx="14"/>
          </p:nvPr>
        </p:nvSpPr>
        <p:spPr>
          <a:xfrm>
            <a:off x="5076056" y="2276873"/>
            <a:ext cx="3671888" cy="2160240"/>
          </a:xfrm>
        </p:spPr>
        <p:txBody>
          <a:bodyPr>
            <a:normAutofit fontScale="70000" lnSpcReduction="20000"/>
          </a:bodyPr>
          <a:lstStyle/>
          <a:p>
            <a:pPr eaLnBrk="1" hangingPunct="1">
              <a:buFont typeface="Wingdings" pitchFamily="-72" charset="2"/>
              <a:buNone/>
            </a:pPr>
            <a:endParaRPr lang="en-GB" sz="2500" dirty="0" smtClean="0"/>
          </a:p>
          <a:p>
            <a:r>
              <a:rPr lang="en-GB" sz="2800" dirty="0"/>
              <a:t>1500 word Portfolio of Activities </a:t>
            </a:r>
          </a:p>
          <a:p>
            <a:r>
              <a:rPr lang="en-GB" sz="2800" dirty="0"/>
              <a:t>Date for submission 13/11/19</a:t>
            </a:r>
          </a:p>
          <a:p>
            <a:r>
              <a:rPr lang="en-GB" sz="2800" dirty="0"/>
              <a:t>Provisional Grade and Feedback Date 11/12/19</a:t>
            </a:r>
            <a:endParaRPr lang="en-GB" sz="3200" dirty="0"/>
          </a:p>
          <a:p>
            <a:pPr eaLnBrk="1" hangingPunct="1">
              <a:buFont typeface="Wingdings" pitchFamily="-72" charset="2"/>
              <a:buNone/>
            </a:pPr>
            <a:endParaRPr lang="en-GB" sz="2500" dirty="0" smtClean="0"/>
          </a:p>
        </p:txBody>
      </p:sp>
      <p:sp>
        <p:nvSpPr>
          <p:cNvPr id="2" name="TextBox 1"/>
          <p:cNvSpPr txBox="1"/>
          <p:nvPr/>
        </p:nvSpPr>
        <p:spPr>
          <a:xfrm>
            <a:off x="683568" y="4437112"/>
            <a:ext cx="7848872" cy="2031325"/>
          </a:xfrm>
          <a:prstGeom prst="rect">
            <a:avLst/>
          </a:prstGeom>
          <a:noFill/>
        </p:spPr>
        <p:txBody>
          <a:bodyPr wrap="square" rtlCol="0">
            <a:spAutoFit/>
          </a:bodyPr>
          <a:lstStyle/>
          <a:p>
            <a:pPr algn="just"/>
            <a:r>
              <a:rPr lang="en-GB" sz="1800" b="1" dirty="0">
                <a:latin typeface="Century Gothic" panose="020B0502020202020204" pitchFamily="34" charset="0"/>
              </a:rPr>
              <a:t>The portfolio of activities will include the </a:t>
            </a:r>
            <a:r>
              <a:rPr lang="en-GB" sz="1800" b="1" dirty="0" smtClean="0">
                <a:latin typeface="Century Gothic" panose="020B0502020202020204" pitchFamily="34" charset="0"/>
              </a:rPr>
              <a:t>following:</a:t>
            </a:r>
          </a:p>
          <a:p>
            <a:pPr algn="just"/>
            <a:endParaRPr lang="en-GB" sz="1800" b="1" dirty="0">
              <a:latin typeface="Century Gothic" panose="020B0502020202020204" pitchFamily="34" charset="0"/>
            </a:endParaRPr>
          </a:p>
          <a:p>
            <a:pPr algn="just"/>
            <a:r>
              <a:rPr lang="en-GB" sz="1800" b="1" dirty="0">
                <a:latin typeface="Century Gothic" panose="020B0502020202020204" pitchFamily="34" charset="0"/>
              </a:rPr>
              <a:t>Part 1- Re-write a passage of text in appropriate academic language</a:t>
            </a:r>
          </a:p>
          <a:p>
            <a:pPr algn="just"/>
            <a:r>
              <a:rPr lang="en-GB" sz="1800" b="1" dirty="0">
                <a:latin typeface="Century Gothic" panose="020B0502020202020204" pitchFamily="34" charset="0"/>
              </a:rPr>
              <a:t>Part 2a – Re-write a passage of text with appropriate citations and references</a:t>
            </a:r>
          </a:p>
          <a:p>
            <a:pPr algn="just"/>
            <a:r>
              <a:rPr lang="en-GB" sz="1800" b="1" dirty="0">
                <a:latin typeface="Century Gothic" panose="020B0502020202020204" pitchFamily="34" charset="0"/>
              </a:rPr>
              <a:t>Part 2b – Answer five questions on academic referencing</a:t>
            </a:r>
          </a:p>
          <a:p>
            <a:pPr algn="just"/>
            <a:r>
              <a:rPr lang="en-GB" sz="1800" b="1" dirty="0">
                <a:latin typeface="Century Gothic" panose="020B0502020202020204" pitchFamily="34" charset="0"/>
              </a:rPr>
              <a:t>Part 3 – Write a critical response to an academic article</a:t>
            </a:r>
          </a:p>
        </p:txBody>
      </p:sp>
    </p:spTree>
    <p:extLst>
      <p:ext uri="{BB962C8B-B14F-4D97-AF65-F5344CB8AC3E}">
        <p14:creationId xmlns:p14="http://schemas.microsoft.com/office/powerpoint/2010/main" val="67201911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683568" y="1027664"/>
            <a:ext cx="7776864" cy="1143000"/>
          </a:xfrm>
        </p:spPr>
        <p:txBody>
          <a:bodyPr>
            <a:normAutofit fontScale="90000"/>
          </a:bodyPr>
          <a:lstStyle/>
          <a:p>
            <a:r>
              <a:rPr lang="en-GB" sz="3200" b="1" dirty="0"/>
              <a:t>Cyflwyniad seminar – 10 </a:t>
            </a:r>
            <a:r>
              <a:rPr lang="en-GB" sz="3200" b="1" dirty="0" err="1" smtClean="0"/>
              <a:t>munud</a:t>
            </a:r>
            <a:r>
              <a:rPr lang="en-GB" sz="3200" b="1" dirty="0" smtClean="0"/>
              <a:t/>
            </a:r>
            <a:br>
              <a:rPr lang="en-GB" sz="3200" b="1" dirty="0" smtClean="0"/>
            </a:br>
            <a:r>
              <a:rPr lang="en-GB" sz="3200" b="1" dirty="0" smtClean="0"/>
              <a:t>Individual </a:t>
            </a:r>
            <a:r>
              <a:rPr lang="en-GB" sz="3200" b="1" dirty="0" smtClean="0"/>
              <a:t>Seminar Presentation – 10 </a:t>
            </a:r>
            <a:r>
              <a:rPr lang="en-GB" sz="3200" b="1" dirty="0" err="1" smtClean="0"/>
              <a:t>mins</a:t>
            </a:r>
            <a:r>
              <a:rPr lang="en-GB" sz="3200" b="1" dirty="0" smtClean="0"/>
              <a:t> </a:t>
            </a:r>
          </a:p>
        </p:txBody>
      </p:sp>
      <p:sp>
        <p:nvSpPr>
          <p:cNvPr id="25602" name="Rectangle 3"/>
          <p:cNvSpPr>
            <a:spLocks noGrp="1" noChangeArrowheads="1"/>
          </p:cNvSpPr>
          <p:nvPr>
            <p:ph type="body" idx="1"/>
          </p:nvPr>
        </p:nvSpPr>
        <p:spPr/>
        <p:txBody>
          <a:bodyPr>
            <a:normAutofit fontScale="92500" lnSpcReduction="10000"/>
          </a:bodyPr>
          <a:lstStyle/>
          <a:p>
            <a:pPr lvl="4" eaLnBrk="1" hangingPunct="1">
              <a:lnSpc>
                <a:spcPct val="80000"/>
              </a:lnSpc>
            </a:pPr>
            <a:r>
              <a:rPr lang="en-GB" sz="1300" smtClean="0"/>
              <a:t>				</a:t>
            </a:r>
          </a:p>
        </p:txBody>
      </p:sp>
      <p:sp>
        <p:nvSpPr>
          <p:cNvPr id="25603" name="Content Placeholder 6"/>
          <p:cNvSpPr>
            <a:spLocks noGrp="1"/>
          </p:cNvSpPr>
          <p:nvPr>
            <p:ph sz="half" idx="2"/>
          </p:nvPr>
        </p:nvSpPr>
        <p:spPr>
          <a:xfrm>
            <a:off x="755576" y="2348880"/>
            <a:ext cx="7632848" cy="3777283"/>
          </a:xfrm>
        </p:spPr>
        <p:txBody>
          <a:bodyPr>
            <a:normAutofit lnSpcReduction="10000"/>
          </a:bodyPr>
          <a:lstStyle/>
          <a:p>
            <a:pPr marL="68580" indent="0" algn="just">
              <a:lnSpc>
                <a:spcPct val="80000"/>
              </a:lnSpc>
              <a:buNone/>
            </a:pPr>
            <a:r>
              <a:rPr lang="en-GB" b="1" dirty="0" smtClean="0"/>
              <a:t>Choose </a:t>
            </a:r>
            <a:r>
              <a:rPr lang="en-GB" b="1" dirty="0"/>
              <a:t>3 study skills that you feel are important for future employability, and discuss how these can be transferred to a </a:t>
            </a:r>
            <a:r>
              <a:rPr lang="en-GB" b="1" dirty="0" smtClean="0"/>
              <a:t>*youth </a:t>
            </a:r>
            <a:r>
              <a:rPr lang="en-GB" b="1" dirty="0"/>
              <a:t>and community </a:t>
            </a:r>
            <a:r>
              <a:rPr lang="en-GB" b="1" dirty="0" smtClean="0"/>
              <a:t>work/an education* </a:t>
            </a:r>
            <a:r>
              <a:rPr lang="en-GB" b="1" dirty="0"/>
              <a:t>setting. Discuss why they are important skills for the workplace.  Include action points for further personal </a:t>
            </a:r>
            <a:r>
              <a:rPr lang="en-GB" b="1" dirty="0" smtClean="0"/>
              <a:t>development</a:t>
            </a:r>
          </a:p>
          <a:p>
            <a:pPr marL="68580" indent="0" algn="just">
              <a:lnSpc>
                <a:spcPct val="80000"/>
              </a:lnSpc>
              <a:buNone/>
            </a:pPr>
            <a:endParaRPr lang="en-GB" dirty="0" smtClean="0"/>
          </a:p>
          <a:p>
            <a:pPr eaLnBrk="1" hangingPunct="1">
              <a:lnSpc>
                <a:spcPct val="80000"/>
              </a:lnSpc>
            </a:pPr>
            <a:r>
              <a:rPr lang="en-GB" dirty="0" smtClean="0"/>
              <a:t>Dyddiad/Date</a:t>
            </a:r>
          </a:p>
          <a:p>
            <a:pPr lvl="1">
              <a:lnSpc>
                <a:spcPct val="80000"/>
              </a:lnSpc>
            </a:pPr>
            <a:r>
              <a:rPr lang="en-GB" dirty="0" smtClean="0"/>
              <a:t>07/01/20</a:t>
            </a:r>
            <a:endParaRPr lang="en-GB" dirty="0" smtClean="0"/>
          </a:p>
          <a:p>
            <a:pPr>
              <a:lnSpc>
                <a:spcPct val="80000"/>
              </a:lnSpc>
            </a:pPr>
            <a:r>
              <a:rPr lang="en-GB" dirty="0"/>
              <a:t>Dyddiad Marc </a:t>
            </a:r>
            <a:r>
              <a:rPr lang="en-GB" dirty="0" err="1"/>
              <a:t>Dros</a:t>
            </a:r>
            <a:r>
              <a:rPr lang="en-GB" dirty="0"/>
              <a:t> </a:t>
            </a:r>
            <a:r>
              <a:rPr lang="en-GB" dirty="0" err="1"/>
              <a:t>Dro</a:t>
            </a:r>
            <a:r>
              <a:rPr lang="en-GB" dirty="0"/>
              <a:t> ac </a:t>
            </a:r>
            <a:r>
              <a:rPr lang="en-GB" dirty="0" err="1" smtClean="0"/>
              <a:t>Adborth</a:t>
            </a:r>
            <a:r>
              <a:rPr lang="en-GB" dirty="0" smtClean="0"/>
              <a:t>/</a:t>
            </a:r>
            <a:r>
              <a:rPr lang="en-GB" dirty="0" smtClean="0"/>
              <a:t>Provisional </a:t>
            </a:r>
            <a:r>
              <a:rPr lang="en-GB" dirty="0" smtClean="0"/>
              <a:t>Grade and Feedback </a:t>
            </a:r>
            <a:r>
              <a:rPr lang="en-GB" dirty="0" smtClean="0"/>
              <a:t>Date</a:t>
            </a:r>
          </a:p>
          <a:p>
            <a:pPr lvl="1">
              <a:lnSpc>
                <a:spcPct val="80000"/>
              </a:lnSpc>
            </a:pPr>
            <a:r>
              <a:rPr lang="en-GB" dirty="0" smtClean="0"/>
              <a:t>04/02/20</a:t>
            </a:r>
            <a:r>
              <a:rPr lang="en-GB" dirty="0" smtClean="0"/>
              <a:t>   </a:t>
            </a:r>
            <a:r>
              <a:rPr lang="en-GB" sz="1200" dirty="0" smtClean="0"/>
              <a:t>                                           </a:t>
            </a:r>
            <a:endParaRPr lang="en-GB" sz="1200" dirty="0" smtClean="0"/>
          </a:p>
          <a:p>
            <a:endParaRPr lang="en-GB" dirty="0" smtClean="0"/>
          </a:p>
        </p:txBody>
      </p:sp>
      <p:sp>
        <p:nvSpPr>
          <p:cNvPr id="25604" name="Text Placeholder 7"/>
          <p:cNvSpPr>
            <a:spLocks noGrp="1"/>
          </p:cNvSpPr>
          <p:nvPr>
            <p:ph type="body" sz="quarter" idx="3"/>
          </p:nvPr>
        </p:nvSpPr>
        <p:spPr>
          <a:xfrm>
            <a:off x="4929188" y="1535113"/>
            <a:ext cx="3757612" cy="893762"/>
          </a:xfrm>
        </p:spPr>
        <p:txBody>
          <a:bodyPr/>
          <a:lstStyle/>
          <a:p>
            <a:endParaRPr lang="en-GB" sz="1800" b="0" dirty="0" smtClean="0"/>
          </a:p>
          <a:p>
            <a:endParaRPr lang="en-GB" dirty="0" smtClean="0"/>
          </a:p>
        </p:txBody>
      </p:sp>
      <p:sp>
        <p:nvSpPr>
          <p:cNvPr id="25605" name="Content Placeholder 8"/>
          <p:cNvSpPr>
            <a:spLocks noGrp="1"/>
          </p:cNvSpPr>
          <p:nvPr>
            <p:ph sz="quarter" idx="4"/>
          </p:nvPr>
        </p:nvSpPr>
        <p:spPr>
          <a:xfrm rot="10800000" flipV="1">
            <a:off x="4645025" y="6126163"/>
            <a:ext cx="4041775" cy="399181"/>
          </a:xfrm>
        </p:spPr>
        <p:txBody>
          <a:bodyPr>
            <a:normAutofit/>
          </a:bodyPr>
          <a:lstStyle/>
          <a:p>
            <a:pPr>
              <a:lnSpc>
                <a:spcPct val="80000"/>
              </a:lnSpc>
            </a:pPr>
            <a:endParaRPr lang="en-GB" sz="1600" dirty="0" smtClean="0"/>
          </a:p>
          <a:p>
            <a:pPr>
              <a:lnSpc>
                <a:spcPct val="80000"/>
              </a:lnSpc>
              <a:buFontTx/>
              <a:buNone/>
            </a:pPr>
            <a:endParaRPr lang="cy-GB" sz="1600" dirty="0" smtClean="0"/>
          </a:p>
          <a:p>
            <a:pPr>
              <a:lnSpc>
                <a:spcPct val="80000"/>
              </a:lnSpc>
              <a:buFont typeface="Wingdings" pitchFamily="-72" charset="2"/>
              <a:buNone/>
            </a:pPr>
            <a:endParaRPr lang="cy-GB" sz="1600" dirty="0" smtClean="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9"/>
          <p:cNvSpPr>
            <a:spLocks noGrp="1" noChangeArrowheads="1"/>
          </p:cNvSpPr>
          <p:nvPr>
            <p:ph type="title"/>
          </p:nvPr>
        </p:nvSpPr>
        <p:spPr/>
        <p:txBody>
          <a:bodyPr>
            <a:normAutofit fontScale="90000"/>
          </a:bodyPr>
          <a:lstStyle/>
          <a:p>
            <a:r>
              <a:rPr lang="en-GB" sz="3200" b="1" dirty="0" smtClean="0"/>
              <a:t/>
            </a:r>
            <a:br>
              <a:rPr lang="en-GB" sz="3200" b="1" dirty="0" smtClean="0"/>
            </a:br>
            <a:r>
              <a:rPr lang="en-GB" sz="3200" b="1" dirty="0" err="1" smtClean="0"/>
              <a:t>Heddiw</a:t>
            </a:r>
            <a:r>
              <a:rPr lang="en-GB" sz="3200" b="1" dirty="0"/>
              <a:t/>
            </a:r>
            <a:br>
              <a:rPr lang="en-GB" sz="3200" b="1" dirty="0"/>
            </a:br>
            <a:r>
              <a:rPr lang="en-GB" sz="3200" b="1" dirty="0" smtClean="0"/>
              <a:t>Today</a:t>
            </a:r>
            <a:endParaRPr lang="en-GB" sz="3200" b="1" dirty="0" smtClean="0"/>
          </a:p>
        </p:txBody>
      </p:sp>
      <p:sp>
        <p:nvSpPr>
          <p:cNvPr id="26626" name="Rectangle 10"/>
          <p:cNvSpPr>
            <a:spLocks noGrp="1" noChangeArrowheads="1"/>
          </p:cNvSpPr>
          <p:nvPr>
            <p:ph sz="quarter" idx="13"/>
          </p:nvPr>
        </p:nvSpPr>
        <p:spPr/>
        <p:txBody>
          <a:bodyPr/>
          <a:lstStyle/>
          <a:p>
            <a:r>
              <a:rPr lang="en-GB" sz="2500" dirty="0"/>
              <a:t>Gweithgareddau Grŵp – </a:t>
            </a:r>
            <a:r>
              <a:rPr lang="en-GB" sz="2500" dirty="0" err="1"/>
              <a:t>Sgiliau</a:t>
            </a:r>
            <a:r>
              <a:rPr lang="en-GB" sz="2500" dirty="0"/>
              <a:t> </a:t>
            </a:r>
            <a:r>
              <a:rPr lang="en-GB" sz="2500" dirty="0" err="1"/>
              <a:t>Dysgu</a:t>
            </a:r>
            <a:endParaRPr lang="en-GB" sz="2500" dirty="0"/>
          </a:p>
          <a:p>
            <a:r>
              <a:rPr lang="en-GB" sz="2500" dirty="0" err="1"/>
              <a:t>Trafod</a:t>
            </a:r>
            <a:r>
              <a:rPr lang="en-GB" sz="2500" dirty="0"/>
              <a:t> ac </a:t>
            </a:r>
            <a:r>
              <a:rPr lang="en-GB" sz="2500" dirty="0" err="1"/>
              <a:t>adborth</a:t>
            </a:r>
            <a:endParaRPr lang="en-GB" sz="2500" dirty="0"/>
          </a:p>
          <a:p>
            <a:pPr eaLnBrk="1" hangingPunct="1">
              <a:buFont typeface="Wingdings" pitchFamily="-72" charset="2"/>
              <a:buNone/>
            </a:pPr>
            <a:endParaRPr lang="en-GB" sz="2500" dirty="0" smtClean="0"/>
          </a:p>
        </p:txBody>
      </p:sp>
      <p:sp>
        <p:nvSpPr>
          <p:cNvPr id="26627" name="Rectangle 11"/>
          <p:cNvSpPr>
            <a:spLocks noGrp="1" noChangeArrowheads="1"/>
          </p:cNvSpPr>
          <p:nvPr>
            <p:ph sz="quarter" idx="14"/>
          </p:nvPr>
        </p:nvSpPr>
        <p:spPr/>
        <p:txBody>
          <a:bodyPr/>
          <a:lstStyle/>
          <a:p>
            <a:r>
              <a:rPr lang="en-GB" sz="2500" dirty="0"/>
              <a:t>Group Activities – Learning Skills</a:t>
            </a:r>
          </a:p>
          <a:p>
            <a:r>
              <a:rPr lang="en-GB" sz="2500" dirty="0"/>
              <a:t>Discussion and Feedback</a:t>
            </a:r>
          </a:p>
          <a:p>
            <a:pPr eaLnBrk="1" hangingPunct="1"/>
            <a:endParaRPr lang="en-GB" sz="2500" dirty="0" smtClean="0"/>
          </a:p>
        </p:txBody>
      </p:sp>
    </p:spTree>
    <p:extLst>
      <p:ext uri="{BB962C8B-B14F-4D97-AF65-F5344CB8AC3E}">
        <p14:creationId xmlns:p14="http://schemas.microsoft.com/office/powerpoint/2010/main" val="33406407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p:cNvSpPr>
            <a:spLocks noGrp="1"/>
          </p:cNvSpPr>
          <p:nvPr>
            <p:ph type="title"/>
          </p:nvPr>
        </p:nvSpPr>
        <p:spPr>
          <a:xfrm>
            <a:off x="683568" y="1027664"/>
            <a:ext cx="7384666" cy="1143000"/>
          </a:xfrm>
        </p:spPr>
        <p:txBody>
          <a:bodyPr>
            <a:normAutofit fontScale="90000"/>
          </a:bodyPr>
          <a:lstStyle/>
          <a:p>
            <a:r>
              <a:rPr lang="en-GB" b="1" dirty="0" err="1"/>
              <a:t>Egwyl</a:t>
            </a:r>
            <a:r>
              <a:rPr lang="en-GB" b="1" dirty="0"/>
              <a:t/>
            </a:r>
            <a:br>
              <a:rPr lang="en-GB" b="1" dirty="0"/>
            </a:br>
            <a:r>
              <a:rPr lang="en-GB" b="1" dirty="0"/>
              <a:t>Comfort </a:t>
            </a:r>
            <a:r>
              <a:rPr lang="en-GB" b="1" dirty="0" smtClean="0"/>
              <a:t>Break		</a:t>
            </a:r>
          </a:p>
        </p:txBody>
      </p:sp>
      <p:sp>
        <p:nvSpPr>
          <p:cNvPr id="40962" name="Content Placeholder 2"/>
          <p:cNvSpPr>
            <a:spLocks noGrp="1"/>
          </p:cNvSpPr>
          <p:nvPr>
            <p:ph sz="quarter" idx="13"/>
          </p:nvPr>
        </p:nvSpPr>
        <p:spPr/>
        <p:txBody>
          <a:bodyPr/>
          <a:lstStyle/>
          <a:p>
            <a:r>
              <a:rPr lang="en-GB" dirty="0" smtClean="0"/>
              <a:t>10 </a:t>
            </a:r>
            <a:r>
              <a:rPr lang="en-GB" dirty="0" err="1" smtClean="0"/>
              <a:t>munud</a:t>
            </a:r>
            <a:endParaRPr lang="en-GB" dirty="0" smtClean="0"/>
          </a:p>
        </p:txBody>
      </p:sp>
      <p:sp>
        <p:nvSpPr>
          <p:cNvPr id="40963" name="Content Placeholder 3"/>
          <p:cNvSpPr>
            <a:spLocks noGrp="1"/>
          </p:cNvSpPr>
          <p:nvPr>
            <p:ph sz="quarter" idx="14"/>
          </p:nvPr>
        </p:nvSpPr>
        <p:spPr/>
        <p:txBody>
          <a:bodyPr/>
          <a:lstStyle/>
          <a:p>
            <a:r>
              <a:rPr lang="en-GB" dirty="0" smtClean="0"/>
              <a:t>10 </a:t>
            </a:r>
            <a:r>
              <a:rPr lang="en-GB" dirty="0" smtClean="0"/>
              <a:t>minutes</a:t>
            </a:r>
            <a:endParaRPr lang="en-GB" dirty="0" smtClean="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title"/>
          </p:nvPr>
        </p:nvSpPr>
        <p:spPr>
          <a:xfrm>
            <a:off x="1331640" y="692696"/>
            <a:ext cx="7351712" cy="1439863"/>
          </a:xfrm>
        </p:spPr>
        <p:txBody>
          <a:bodyPr>
            <a:normAutofit/>
          </a:bodyPr>
          <a:lstStyle/>
          <a:p>
            <a:r>
              <a:rPr lang="en-GB" sz="3200" b="1" dirty="0" err="1"/>
              <a:t>Gweithgaredd</a:t>
            </a:r>
            <a:r>
              <a:rPr lang="en-GB" sz="3200" b="1" dirty="0"/>
              <a:t> Grŵp </a:t>
            </a:r>
            <a:r>
              <a:rPr lang="en-GB" sz="3200" b="1" dirty="0" smtClean="0"/>
              <a:t/>
            </a:r>
            <a:br>
              <a:rPr lang="en-GB" sz="3200" b="1" dirty="0" smtClean="0"/>
            </a:br>
            <a:r>
              <a:rPr lang="en-GB" sz="3200" b="1" dirty="0" smtClean="0"/>
              <a:t>Group </a:t>
            </a:r>
            <a:r>
              <a:rPr lang="en-GB" sz="3200" b="1" dirty="0" smtClean="0"/>
              <a:t>Activity</a:t>
            </a:r>
            <a:endParaRPr lang="en-GB" sz="3200" dirty="0" smtClean="0"/>
          </a:p>
        </p:txBody>
      </p:sp>
      <p:sp>
        <p:nvSpPr>
          <p:cNvPr id="41986" name="Rectangle 4"/>
          <p:cNvSpPr>
            <a:spLocks noGrp="1" noChangeArrowheads="1"/>
          </p:cNvSpPr>
          <p:nvPr>
            <p:ph sz="quarter" idx="13"/>
          </p:nvPr>
        </p:nvSpPr>
        <p:spPr/>
        <p:txBody>
          <a:bodyPr/>
          <a:lstStyle/>
          <a:p>
            <a:r>
              <a:rPr lang="en-GB" sz="2500" dirty="0" err="1"/>
              <a:t>Nodwch</a:t>
            </a:r>
            <a:r>
              <a:rPr lang="en-GB" sz="2500" dirty="0"/>
              <a:t> y </a:t>
            </a:r>
            <a:r>
              <a:rPr lang="en-GB" sz="2500" dirty="0" err="1"/>
              <a:t>Sgiliau</a:t>
            </a:r>
            <a:r>
              <a:rPr lang="en-GB" sz="2500" dirty="0"/>
              <a:t> </a:t>
            </a:r>
            <a:r>
              <a:rPr lang="en-GB" sz="2500" dirty="0" err="1"/>
              <a:t>Dysgu</a:t>
            </a:r>
            <a:r>
              <a:rPr lang="en-GB" sz="2500" dirty="0"/>
              <a:t> </a:t>
            </a:r>
            <a:r>
              <a:rPr lang="en-GB" sz="2500" dirty="0" err="1"/>
              <a:t>mae’u</a:t>
            </a:r>
            <a:r>
              <a:rPr lang="en-GB" sz="2500" dirty="0"/>
              <a:t> </a:t>
            </a:r>
            <a:r>
              <a:rPr lang="en-GB" sz="2500" dirty="0" err="1"/>
              <a:t>hangen</a:t>
            </a:r>
            <a:r>
              <a:rPr lang="en-GB" sz="2500" dirty="0"/>
              <a:t> </a:t>
            </a:r>
            <a:r>
              <a:rPr lang="en-GB" sz="2500" dirty="0" err="1"/>
              <a:t>arnoch</a:t>
            </a:r>
            <a:r>
              <a:rPr lang="en-GB" sz="2500" dirty="0"/>
              <a:t> chi </a:t>
            </a:r>
            <a:r>
              <a:rPr lang="en-GB" sz="2500" dirty="0" err="1"/>
              <a:t>ar</a:t>
            </a:r>
            <a:r>
              <a:rPr lang="en-GB" sz="2500" dirty="0"/>
              <a:t> </a:t>
            </a:r>
            <a:r>
              <a:rPr lang="en-GB" sz="2500" dirty="0" err="1"/>
              <a:t>lefel</a:t>
            </a:r>
            <a:r>
              <a:rPr lang="en-GB" sz="2500" dirty="0"/>
              <a:t> AU</a:t>
            </a:r>
          </a:p>
          <a:p>
            <a:endParaRPr lang="en-GB" sz="2500" dirty="0"/>
          </a:p>
          <a:p>
            <a:r>
              <a:rPr lang="en-GB" sz="2500" dirty="0" err="1"/>
              <a:t>Trafodaeth</a:t>
            </a:r>
            <a:r>
              <a:rPr lang="en-GB" sz="2500" dirty="0"/>
              <a:t> ac </a:t>
            </a:r>
            <a:r>
              <a:rPr lang="en-GB" sz="2500" dirty="0" err="1"/>
              <a:t>adborth</a:t>
            </a:r>
            <a:endParaRPr lang="en-GB" sz="2500" dirty="0"/>
          </a:p>
          <a:p>
            <a:pPr marL="68580" indent="0" eaLnBrk="1" hangingPunct="1">
              <a:buNone/>
            </a:pPr>
            <a:endParaRPr lang="en-GB" sz="2500" dirty="0" smtClean="0"/>
          </a:p>
        </p:txBody>
      </p:sp>
      <p:sp>
        <p:nvSpPr>
          <p:cNvPr id="41987" name="Rectangle 5"/>
          <p:cNvSpPr>
            <a:spLocks noGrp="1" noChangeArrowheads="1"/>
          </p:cNvSpPr>
          <p:nvPr>
            <p:ph sz="quarter" idx="14"/>
          </p:nvPr>
        </p:nvSpPr>
        <p:spPr/>
        <p:txBody>
          <a:bodyPr/>
          <a:lstStyle/>
          <a:p>
            <a:r>
              <a:rPr lang="en-GB" sz="2500" dirty="0"/>
              <a:t>Identify the Learning Skills you need at HE level</a:t>
            </a:r>
          </a:p>
          <a:p>
            <a:pPr marL="68580" indent="0">
              <a:buNone/>
            </a:pPr>
            <a:endParaRPr lang="en-GB" sz="2500" dirty="0"/>
          </a:p>
          <a:p>
            <a:endParaRPr lang="en-GB" sz="2500" dirty="0"/>
          </a:p>
          <a:p>
            <a:r>
              <a:rPr lang="en-GB" sz="2500" dirty="0"/>
              <a:t>Discussion and feedback</a:t>
            </a:r>
          </a:p>
          <a:p>
            <a:pPr eaLnBrk="1" hangingPunct="1"/>
            <a:endParaRPr lang="en-GB" sz="2500" dirty="0" smtClean="0"/>
          </a:p>
        </p:txBody>
      </p:sp>
    </p:spTree>
    <p:extLst>
      <p:ext uri="{BB962C8B-B14F-4D97-AF65-F5344CB8AC3E}">
        <p14:creationId xmlns:p14="http://schemas.microsoft.com/office/powerpoint/2010/main" val="307879090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p:cNvSpPr>
            <a:spLocks noGrp="1" noChangeArrowheads="1"/>
          </p:cNvSpPr>
          <p:nvPr>
            <p:ph type="title"/>
          </p:nvPr>
        </p:nvSpPr>
        <p:spPr/>
        <p:txBody>
          <a:bodyPr>
            <a:normAutofit fontScale="90000"/>
          </a:bodyPr>
          <a:lstStyle/>
          <a:p>
            <a:r>
              <a:rPr lang="en-GB" sz="3200" b="1" dirty="0" smtClean="0"/>
              <a:t/>
            </a:r>
            <a:br>
              <a:rPr lang="en-GB" sz="3200" b="1" dirty="0" smtClean="0"/>
            </a:br>
            <a:r>
              <a:rPr lang="en-GB" sz="3200" b="1" dirty="0" err="1" smtClean="0"/>
              <a:t>Gweithgaredd</a:t>
            </a:r>
            <a:r>
              <a:rPr lang="en-GB" sz="3200" b="1" dirty="0" smtClean="0"/>
              <a:t> </a:t>
            </a:r>
            <a:r>
              <a:rPr lang="en-GB" sz="3200" b="1" dirty="0" smtClean="0"/>
              <a:t>Grŵp</a:t>
            </a:r>
            <a:br>
              <a:rPr lang="en-GB" sz="3200" b="1" dirty="0" smtClean="0"/>
            </a:br>
            <a:r>
              <a:rPr lang="en-GB" sz="3200" b="1" dirty="0" smtClean="0"/>
              <a:t>Group </a:t>
            </a:r>
            <a:r>
              <a:rPr lang="en-GB" sz="3200" b="1" dirty="0"/>
              <a:t>Activity</a:t>
            </a:r>
            <a:endParaRPr lang="en-GB" sz="3200" b="1" dirty="0" smtClean="0"/>
          </a:p>
        </p:txBody>
      </p:sp>
      <p:sp>
        <p:nvSpPr>
          <p:cNvPr id="43010" name="Rectangle 4"/>
          <p:cNvSpPr>
            <a:spLocks noGrp="1" noChangeArrowheads="1"/>
          </p:cNvSpPr>
          <p:nvPr>
            <p:ph sz="quarter" idx="13"/>
          </p:nvPr>
        </p:nvSpPr>
        <p:spPr/>
        <p:txBody>
          <a:bodyPr>
            <a:normAutofit/>
          </a:bodyPr>
          <a:lstStyle/>
          <a:p>
            <a:r>
              <a:rPr lang="en-GB" sz="2500" dirty="0"/>
              <a:t>Sut </a:t>
            </a:r>
            <a:r>
              <a:rPr lang="en-GB" sz="2500" dirty="0" err="1"/>
              <a:t>gellid</a:t>
            </a:r>
            <a:r>
              <a:rPr lang="en-GB" sz="2500" dirty="0"/>
              <a:t> </a:t>
            </a:r>
            <a:r>
              <a:rPr lang="en-GB" sz="2500" dirty="0" err="1"/>
              <a:t>datblygu</a:t>
            </a:r>
            <a:r>
              <a:rPr lang="en-GB" sz="2500" dirty="0"/>
              <a:t> </a:t>
            </a:r>
            <a:r>
              <a:rPr lang="en-GB" sz="2500" dirty="0" err="1"/>
              <a:t>neu</a:t>
            </a:r>
            <a:r>
              <a:rPr lang="en-GB" sz="2500" dirty="0"/>
              <a:t> </a:t>
            </a:r>
            <a:r>
              <a:rPr lang="en-GB" sz="2500" dirty="0" err="1"/>
              <a:t>wella</a:t>
            </a:r>
            <a:r>
              <a:rPr lang="en-GB" sz="2500" dirty="0"/>
              <a:t> </a:t>
            </a:r>
            <a:r>
              <a:rPr lang="en-GB" sz="2500" dirty="0" err="1"/>
              <a:t>rhai</a:t>
            </a:r>
            <a:r>
              <a:rPr lang="en-GB" sz="2500" dirty="0"/>
              <a:t> </a:t>
            </a:r>
            <a:r>
              <a:rPr lang="en-GB" sz="2500" dirty="0" err="1"/>
              <a:t>o’r</a:t>
            </a:r>
            <a:r>
              <a:rPr lang="en-GB" sz="2500" dirty="0"/>
              <a:t> </a:t>
            </a:r>
            <a:r>
              <a:rPr lang="en-GB" sz="2500" dirty="0" err="1"/>
              <a:t>sgiliau</a:t>
            </a:r>
            <a:r>
              <a:rPr lang="en-GB" sz="2500" dirty="0"/>
              <a:t> </a:t>
            </a:r>
            <a:r>
              <a:rPr lang="en-GB" sz="2500" dirty="0" err="1"/>
              <a:t>hyn</a:t>
            </a:r>
            <a:r>
              <a:rPr lang="en-GB" sz="2500" dirty="0"/>
              <a:t>?</a:t>
            </a:r>
          </a:p>
          <a:p>
            <a:pPr>
              <a:buNone/>
            </a:pPr>
            <a:r>
              <a:rPr lang="en-GB" sz="2500" dirty="0"/>
              <a:t> </a:t>
            </a:r>
          </a:p>
          <a:p>
            <a:pPr marL="68580" indent="0">
              <a:buNone/>
            </a:pPr>
            <a:endParaRPr lang="en-GB" sz="2500" dirty="0"/>
          </a:p>
          <a:p>
            <a:r>
              <a:rPr lang="en-GB" sz="2500" dirty="0" err="1"/>
              <a:t>Trafodaeth</a:t>
            </a:r>
            <a:r>
              <a:rPr lang="en-GB" sz="2500" dirty="0"/>
              <a:t> ac </a:t>
            </a:r>
            <a:r>
              <a:rPr lang="en-GB" sz="2500" dirty="0" err="1"/>
              <a:t>adborth</a:t>
            </a:r>
            <a:r>
              <a:rPr lang="en-GB" sz="2500" dirty="0"/>
              <a:t> </a:t>
            </a:r>
          </a:p>
          <a:p>
            <a:endParaRPr lang="en-GB" sz="2500" dirty="0"/>
          </a:p>
        </p:txBody>
      </p:sp>
      <p:sp>
        <p:nvSpPr>
          <p:cNvPr id="43011" name="Rectangle 5"/>
          <p:cNvSpPr>
            <a:spLocks noGrp="1" noChangeArrowheads="1"/>
          </p:cNvSpPr>
          <p:nvPr>
            <p:ph sz="quarter" idx="14"/>
          </p:nvPr>
        </p:nvSpPr>
        <p:spPr/>
        <p:txBody>
          <a:bodyPr>
            <a:normAutofit/>
          </a:bodyPr>
          <a:lstStyle/>
          <a:p>
            <a:r>
              <a:rPr lang="en-GB" sz="2500" dirty="0"/>
              <a:t>How could some of these skills be developed or improved</a:t>
            </a:r>
            <a:r>
              <a:rPr lang="en-GB" sz="2500" dirty="0" smtClean="0"/>
              <a:t>?</a:t>
            </a:r>
            <a:endParaRPr lang="en-GB" sz="2500" dirty="0"/>
          </a:p>
          <a:p>
            <a:endParaRPr lang="en-GB" sz="2500" dirty="0"/>
          </a:p>
          <a:p>
            <a:r>
              <a:rPr lang="en-GB" sz="2500" dirty="0"/>
              <a:t>Discussion and feedback</a:t>
            </a:r>
          </a:p>
          <a:p>
            <a:pPr eaLnBrk="1" hangingPunct="1"/>
            <a:endParaRPr lang="en-GB" sz="2500" dirty="0" smtClean="0"/>
          </a:p>
        </p:txBody>
      </p:sp>
    </p:spTree>
    <p:extLst>
      <p:ext uri="{BB962C8B-B14F-4D97-AF65-F5344CB8AC3E}">
        <p14:creationId xmlns:p14="http://schemas.microsoft.com/office/powerpoint/2010/main" val="79900138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smtClean="0"/>
              <a:t>Wythnos</a:t>
            </a:r>
            <a:r>
              <a:rPr lang="en-GB" b="1" dirty="0" smtClean="0"/>
              <a:t> </a:t>
            </a:r>
            <a:r>
              <a:rPr lang="en-GB" b="1" dirty="0" err="1" smtClean="0"/>
              <a:t>Nesaf</a:t>
            </a:r>
            <a:r>
              <a:rPr lang="en-GB" b="1" dirty="0" smtClean="0"/>
              <a:t/>
            </a:r>
            <a:br>
              <a:rPr lang="en-GB" b="1" dirty="0" smtClean="0"/>
            </a:br>
            <a:r>
              <a:rPr lang="en-GB" b="1" dirty="0" smtClean="0"/>
              <a:t>Next Week</a:t>
            </a:r>
            <a:endParaRPr lang="en-GB" b="1" dirty="0"/>
          </a:p>
        </p:txBody>
      </p:sp>
      <p:sp>
        <p:nvSpPr>
          <p:cNvPr id="3" name="Content Placeholder 2"/>
          <p:cNvSpPr>
            <a:spLocks noGrp="1"/>
          </p:cNvSpPr>
          <p:nvPr>
            <p:ph sz="quarter" idx="13"/>
          </p:nvPr>
        </p:nvSpPr>
        <p:spPr/>
        <p:txBody>
          <a:bodyPr/>
          <a:lstStyle/>
          <a:p>
            <a:r>
              <a:rPr lang="en-GB" dirty="0" err="1"/>
              <a:t>Darllen</a:t>
            </a:r>
            <a:r>
              <a:rPr lang="en-GB" dirty="0"/>
              <a:t> </a:t>
            </a:r>
            <a:r>
              <a:rPr lang="en-GB" dirty="0" err="1"/>
              <a:t>mewn</a:t>
            </a:r>
            <a:r>
              <a:rPr lang="en-GB" dirty="0"/>
              <a:t> Addysg </a:t>
            </a:r>
            <a:r>
              <a:rPr lang="en-GB" dirty="0" err="1"/>
              <a:t>Uwch</a:t>
            </a:r>
            <a:endParaRPr lang="en-GB" dirty="0"/>
          </a:p>
        </p:txBody>
      </p:sp>
      <p:sp>
        <p:nvSpPr>
          <p:cNvPr id="4" name="Content Placeholder 3"/>
          <p:cNvSpPr>
            <a:spLocks noGrp="1"/>
          </p:cNvSpPr>
          <p:nvPr>
            <p:ph sz="quarter" idx="14"/>
          </p:nvPr>
        </p:nvSpPr>
        <p:spPr/>
        <p:txBody>
          <a:bodyPr/>
          <a:lstStyle/>
          <a:p>
            <a:r>
              <a:rPr lang="en-GB" dirty="0" smtClean="0"/>
              <a:t>Reading </a:t>
            </a:r>
            <a:r>
              <a:rPr lang="en-GB" dirty="0"/>
              <a:t>at Higher Education </a:t>
            </a:r>
          </a:p>
          <a:p>
            <a:endParaRPr lang="en-GB" dirty="0"/>
          </a:p>
        </p:txBody>
      </p:sp>
    </p:spTree>
    <p:extLst>
      <p:ext uri="{BB962C8B-B14F-4D97-AF65-F5344CB8AC3E}">
        <p14:creationId xmlns:p14="http://schemas.microsoft.com/office/powerpoint/2010/main" val="5273785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1084</TotalTime>
  <Words>1190</Words>
  <Application>Microsoft Office PowerPoint</Application>
  <PresentationFormat>On-screen Show (4:3)</PresentationFormat>
  <Paragraphs>145</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ＭＳ Ｐゴシック</vt:lpstr>
      <vt:lpstr>Century Gothic</vt:lpstr>
      <vt:lpstr>Verdana</vt:lpstr>
      <vt:lpstr>Wingdings</vt:lpstr>
      <vt:lpstr>Wingdings 2</vt:lpstr>
      <vt:lpstr>Austin</vt:lpstr>
      <vt:lpstr>      ECGE4001P/Q Sgiliau Astudio Academaidd i Fyfyrwyr Academic Study Skills for Students </vt:lpstr>
      <vt:lpstr>   </vt:lpstr>
      <vt:lpstr>Sesiwn 1  Session 1 </vt:lpstr>
      <vt:lpstr>Amcanion Aims </vt:lpstr>
      <vt:lpstr>Deilliannau Dysgu Learning Outcomes </vt:lpstr>
      <vt:lpstr> Deilliannau Dysgu Learning Outcomes </vt:lpstr>
      <vt:lpstr>Cynnwys Content</vt:lpstr>
      <vt:lpstr>Content Cynnwys</vt:lpstr>
      <vt:lpstr>Cynnwys Content</vt:lpstr>
      <vt:lpstr>Cynnwys Content</vt:lpstr>
      <vt:lpstr>  Asesu  Assessment</vt:lpstr>
      <vt:lpstr>Aseiniad ysgrifenedig  Assignment</vt:lpstr>
      <vt:lpstr>Cyflwyniad seminar – 10 munud Individual Seminar Presentation – 10 mins </vt:lpstr>
      <vt:lpstr> Heddiw Today</vt:lpstr>
      <vt:lpstr>Egwyl Comfort Break  </vt:lpstr>
      <vt:lpstr>Gweithgaredd Grŵp  Group Activity</vt:lpstr>
      <vt:lpstr> Gweithgaredd Grŵp Group Activity</vt:lpstr>
      <vt:lpstr>Wythnos Nesaf Next Week</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FESS4001 Academic Study Skills for students</dc:title>
  <dc:creator>clientadmin</dc:creator>
  <cp:lastModifiedBy>Angharad Lewis</cp:lastModifiedBy>
  <cp:revision>136</cp:revision>
  <cp:lastPrinted>2015-09-28T07:46:49Z</cp:lastPrinted>
  <dcterms:created xsi:type="dcterms:W3CDTF">2011-09-14T09:06:52Z</dcterms:created>
  <dcterms:modified xsi:type="dcterms:W3CDTF">2019-09-27T22:03:02Z</dcterms:modified>
</cp:coreProperties>
</file>