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9" r:id="rId2"/>
    <p:sldId id="258" r:id="rId3"/>
  </p:sldIdLst>
  <p:sldSz cx="12192000" cy="6858000"/>
  <p:notesSz cx="6742113" cy="9872663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Futter Daniel - HQ Directorate of Legal Services" initials="FD-HDoLS" lastIdx="4" clrIdx="0">
    <p:extLst>
      <p:ext uri="{19B8F6BF-5375-455C-9EA6-DF929625EA0E}">
        <p15:presenceInfo xmlns:p15="http://schemas.microsoft.com/office/powerpoint/2012/main" userId="S-1-5-21-3742005496-998295570-1996901840-1438510" providerId="AD"/>
      </p:ext>
    </p:extLst>
  </p:cmAuthor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02060"/>
    <a:srgbClr val="0070C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No Style, Table Grid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0658" autoAdjust="0"/>
    <p:restoredTop sz="94660"/>
  </p:normalViewPr>
  <p:slideViewPr>
    <p:cSldViewPr snapToGrid="0">
      <p:cViewPr varScale="1">
        <p:scale>
          <a:sx n="86" d="100"/>
          <a:sy n="86" d="100"/>
        </p:scale>
        <p:origin x="758" y="5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theme" Target="theme/theme1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viewProps" Target="viewProps.xml"/><Relationship Id="rId5" Type="http://schemas.openxmlformats.org/officeDocument/2006/relationships/presProps" Target="presProps.xml"/><Relationship Id="rId4" Type="http://schemas.openxmlformats.org/officeDocument/2006/relationships/commentAuthors" Target="commentAuthor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42764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855214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550594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74605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1422597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580036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248641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02222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899237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522357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2788282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B57E43E-6637-412E-A0D7-CDD73E6F7792}" type="datetimeFigureOut">
              <a:rPr lang="en-GB" smtClean="0"/>
              <a:t>14/04/2021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43011D-49B3-4A1C-872E-8FA91A056B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06669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" name="TextBox 30"/>
          <p:cNvSpPr txBox="1"/>
          <p:nvPr/>
        </p:nvSpPr>
        <p:spPr>
          <a:xfrm>
            <a:off x="123465" y="922153"/>
            <a:ext cx="1813625" cy="4708981"/>
          </a:xfrm>
          <a:prstGeom prst="rect">
            <a:avLst/>
          </a:prstGeom>
          <a:solidFill>
            <a:schemeClr val="bg1">
              <a:lumMod val="95000"/>
            </a:schemeClr>
          </a:solidFill>
          <a:ln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pPr lvl="0"/>
            <a:r>
              <a:rPr lang="en-GB" sz="1000" b="1" dirty="0"/>
              <a:t>Ideological outcome</a:t>
            </a:r>
          </a:p>
          <a:p>
            <a:pPr lvl="0"/>
            <a:r>
              <a:rPr lang="en-GB" sz="1000" dirty="0"/>
              <a:t>This axis ranks ideologies by the severity of the intended ideological outcome. </a:t>
            </a:r>
          </a:p>
          <a:p>
            <a:pPr lvl="0"/>
            <a:r>
              <a:rPr lang="en-GB" sz="1000" b="1" dirty="0"/>
              <a:t>Substantial: </a:t>
            </a:r>
            <a:r>
              <a:rPr lang="en-GB" sz="1000" dirty="0"/>
              <a:t>The ideological outcome would result in the death or subjugation of a specific group or significant proportion of the population (e.g. a race or religion) or in the dismantling of the state or rule of law (e.g. anarchism) or the relocation of a significant proportion of the population (e.g. a race or religion) from a country or geographic area. </a:t>
            </a:r>
          </a:p>
          <a:p>
            <a:pPr lvl="0"/>
            <a:r>
              <a:rPr lang="en-GB" sz="1000" b="1" dirty="0"/>
              <a:t>Moderate: </a:t>
            </a:r>
            <a:r>
              <a:rPr lang="en-GB" sz="1000" dirty="0"/>
              <a:t>The ideological outcome would result in the change of economic system or the insistence that particular section of society (e.g. race or religion) conform to certain values.</a:t>
            </a:r>
          </a:p>
          <a:p>
            <a:pPr lvl="0"/>
            <a:r>
              <a:rPr lang="en-GB" sz="1000" b="1" dirty="0"/>
              <a:t>Low: </a:t>
            </a:r>
            <a:r>
              <a:rPr lang="en-GB" sz="1000" dirty="0"/>
              <a:t>The ideological outcome would result in a change to the behaviour of the population (e.g. not to use products tested on animals) or change to specific government policy (e.g. fracking). </a:t>
            </a:r>
          </a:p>
        </p:txBody>
      </p:sp>
      <p:sp>
        <p:nvSpPr>
          <p:cNvPr id="37" name="Rectangle 36"/>
          <p:cNvSpPr/>
          <p:nvPr/>
        </p:nvSpPr>
        <p:spPr>
          <a:xfrm>
            <a:off x="-1" y="-19527"/>
            <a:ext cx="12192000" cy="457019"/>
          </a:xfrm>
          <a:prstGeom prst="rect">
            <a:avLst/>
          </a:prstGeom>
          <a:solidFill>
            <a:schemeClr val="accent5">
              <a:lumMod val="50000"/>
            </a:schemeClr>
          </a:solidFill>
          <a:ln>
            <a:solidFill>
              <a:schemeClr val="accent5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ot="0" spcFirstLastPara="0" vert="horz" wrap="square" lIns="91440" tIns="45720" rIns="91440" bIns="45720" numCol="1" spcCol="0" rtlCol="0" fromWordArt="0" anchor="ctr" anchorCtr="0" forceAA="0" compatLnSpc="1">
            <a:prstTxWarp prst="textNoShape">
              <a:avLst/>
            </a:prstTxWarp>
            <a:no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1600" b="1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Counter Terrorism Policing (CTP) Terminology and Thresholds Matrix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sp>
        <p:nvSpPr>
          <p:cNvPr id="45" name="Text Box 11"/>
          <p:cNvSpPr txBox="1"/>
          <p:nvPr/>
        </p:nvSpPr>
        <p:spPr>
          <a:xfrm>
            <a:off x="10379075" y="610596"/>
            <a:ext cx="1812925" cy="442668"/>
          </a:xfrm>
          <a:prstGeom prst="rect">
            <a:avLst/>
          </a:prstGeom>
          <a:solidFill>
            <a:schemeClr val="lt1"/>
          </a:solidFill>
          <a:ln w="6350">
            <a:noFill/>
          </a:ln>
          <a:effectLst/>
        </p:spPr>
        <p:style>
          <a:lnRef idx="0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ot="0" spcFirstLastPara="0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noAutofit/>
          </a:bodyPr>
          <a:lstStyle/>
          <a:p>
            <a:pPr algn="r">
              <a:lnSpc>
                <a:spcPct val="107000"/>
              </a:lnSpc>
            </a:pPr>
            <a:r>
              <a:rPr lang="en-GB" sz="1100" dirty="0">
                <a:effectLst/>
                <a:ea typeface="Calibri" panose="020F0502020204030204" pitchFamily="34" charset="0"/>
                <a:cs typeface="Times New Roman" panose="02020603050405020304" pitchFamily="18" charset="0"/>
              </a:rPr>
              <a:t>DRAFT: 3.2</a:t>
            </a:r>
          </a:p>
          <a:p>
            <a:pPr algn="r">
              <a:lnSpc>
                <a:spcPct val="107000"/>
              </a:lnSpc>
            </a:pPr>
            <a:r>
              <a:rPr lang="en-GB" sz="1100" dirty="0">
                <a:ea typeface="Calibri" panose="020F0502020204030204" pitchFamily="34" charset="0"/>
                <a:cs typeface="Times New Roman" panose="02020603050405020304" pitchFamily="18" charset="0"/>
              </a:rPr>
              <a:t>September 2020</a:t>
            </a:r>
            <a:endParaRPr lang="en-GB" sz="1100" dirty="0">
              <a:effectLst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grpSp>
        <p:nvGrpSpPr>
          <p:cNvPr id="14" name="Group 13"/>
          <p:cNvGrpSpPr/>
          <p:nvPr/>
        </p:nvGrpSpPr>
        <p:grpSpPr>
          <a:xfrm>
            <a:off x="9270757" y="1352693"/>
            <a:ext cx="2615404" cy="3770284"/>
            <a:chOff x="9781785" y="2541698"/>
            <a:chExt cx="1938030" cy="3082478"/>
          </a:xfrm>
        </p:grpSpPr>
        <p:grpSp>
          <p:nvGrpSpPr>
            <p:cNvPr id="9" name="Group 8"/>
            <p:cNvGrpSpPr/>
            <p:nvPr/>
          </p:nvGrpSpPr>
          <p:grpSpPr>
            <a:xfrm>
              <a:off x="9781785" y="2541698"/>
              <a:ext cx="1938030" cy="2574647"/>
              <a:chOff x="9683173" y="1771566"/>
              <a:chExt cx="1938030" cy="2574647"/>
            </a:xfrm>
          </p:grpSpPr>
          <p:sp>
            <p:nvSpPr>
              <p:cNvPr id="34" name="Rectangle 33"/>
              <p:cNvSpPr/>
              <p:nvPr/>
            </p:nvSpPr>
            <p:spPr>
              <a:xfrm>
                <a:off x="9683173" y="1771566"/>
                <a:ext cx="1836473" cy="2574647"/>
              </a:xfrm>
              <a:prstGeom prst="rect">
                <a:avLst/>
              </a:prstGeom>
              <a:solidFill>
                <a:schemeClr val="bg1">
                  <a:lumMod val="85000"/>
                </a:schemeClr>
              </a:solidFill>
              <a:ln>
                <a:solidFill>
                  <a:schemeClr val="tx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t"/>
              <a:lstStyle/>
              <a:p>
                <a:pPr algn="ctr"/>
                <a:r>
                  <a:rPr lang="en-GB" sz="11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KEY: Organisations with a remit in this space</a:t>
                </a:r>
                <a:r>
                  <a:rPr lang="en-GB" sz="105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rPr>
                  <a:t>*</a:t>
                </a:r>
                <a:endParaRPr lang="en-GB" sz="1000" b="1" dirty="0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35" name="Rectangle 34"/>
              <p:cNvSpPr/>
              <p:nvPr/>
            </p:nvSpPr>
            <p:spPr>
              <a:xfrm>
                <a:off x="9937266" y="2318041"/>
                <a:ext cx="304800" cy="241300"/>
              </a:xfrm>
              <a:prstGeom prst="rect">
                <a:avLst/>
              </a:prstGeom>
              <a:solidFill>
                <a:schemeClr val="bg1"/>
              </a:solidFill>
              <a:ln>
                <a:solidFill>
                  <a:schemeClr val="bg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TextBox 35"/>
              <p:cNvSpPr txBox="1"/>
              <p:nvPr/>
            </p:nvSpPr>
            <p:spPr>
              <a:xfrm>
                <a:off x="10393896" y="2215252"/>
                <a:ext cx="1227307" cy="4529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/>
              <a:p>
                <a:r>
                  <a:rPr lang="en-GB" sz="1000" dirty="0"/>
                  <a:t>NPCC  (purely to ensure peaceful protest not for investigation purposes.)</a:t>
                </a:r>
              </a:p>
            </p:txBody>
          </p:sp>
          <p:sp>
            <p:nvSpPr>
              <p:cNvPr id="39" name="Rectangle 38"/>
              <p:cNvSpPr/>
              <p:nvPr/>
            </p:nvSpPr>
            <p:spPr>
              <a:xfrm>
                <a:off x="9944697" y="2848052"/>
                <a:ext cx="304800" cy="241300"/>
              </a:xfrm>
              <a:prstGeom prst="rect">
                <a:avLst/>
              </a:prstGeom>
              <a:solidFill>
                <a:schemeClr val="accent4">
                  <a:lumMod val="40000"/>
                  <a:lumOff val="60000"/>
                </a:schemeClr>
              </a:solidFill>
              <a:ln w="12700">
                <a:solidFill>
                  <a:schemeClr val="accent4">
                    <a:lumMod val="40000"/>
                    <a:lumOff val="60000"/>
                  </a:schemeClr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>
                  <a:solidFill>
                    <a:schemeClr val="tx1">
                      <a:lumMod val="95000"/>
                      <a:lumOff val="5000"/>
                    </a:schemeClr>
                  </a:solidFill>
                </a:endParaRPr>
              </a:p>
            </p:txBody>
          </p:sp>
          <p:sp>
            <p:nvSpPr>
              <p:cNvPr id="40" name="TextBox 39"/>
              <p:cNvSpPr txBox="1"/>
              <p:nvPr/>
            </p:nvSpPr>
            <p:spPr>
              <a:xfrm>
                <a:off x="10393896" y="2884479"/>
                <a:ext cx="1036781" cy="20130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>
                  <a:defRPr sz="1000">
                    <a:solidFill>
                      <a:schemeClr val="tx1"/>
                    </a:solidFill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r>
                  <a:rPr lang="en-GB" dirty="0"/>
                  <a:t>NPoCC</a:t>
                </a:r>
              </a:p>
            </p:txBody>
          </p:sp>
          <p:sp>
            <p:nvSpPr>
              <p:cNvPr id="41" name="Rectangle 40"/>
              <p:cNvSpPr/>
              <p:nvPr/>
            </p:nvSpPr>
            <p:spPr>
              <a:xfrm>
                <a:off x="9944697" y="3313199"/>
                <a:ext cx="304800" cy="241300"/>
              </a:xfrm>
              <a:prstGeom prst="rect">
                <a:avLst/>
              </a:prstGeom>
              <a:ln w="12700">
                <a:solidFill>
                  <a:schemeClr val="accent1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2" name="TextBox 41"/>
              <p:cNvSpPr txBox="1"/>
              <p:nvPr/>
            </p:nvSpPr>
            <p:spPr>
              <a:xfrm>
                <a:off x="10403708" y="3214792"/>
                <a:ext cx="1036781" cy="452933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>
                  <a:defRPr sz="1000">
                    <a:solidFill>
                      <a:schemeClr val="tx1"/>
                    </a:solidFill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r>
                  <a:rPr lang="en-GB" dirty="0"/>
                  <a:t>CTP </a:t>
                </a:r>
              </a:p>
              <a:p>
                <a:r>
                  <a:rPr lang="en-GB" dirty="0"/>
                  <a:t>NPCC</a:t>
                </a:r>
              </a:p>
              <a:p>
                <a:r>
                  <a:rPr lang="en-GB" dirty="0"/>
                  <a:t>(UKIC)</a:t>
                </a:r>
              </a:p>
            </p:txBody>
          </p:sp>
          <p:sp>
            <p:nvSpPr>
              <p:cNvPr id="43" name="Rectangle 42"/>
              <p:cNvSpPr/>
              <p:nvPr/>
            </p:nvSpPr>
            <p:spPr>
              <a:xfrm>
                <a:off x="9937266" y="3838382"/>
                <a:ext cx="304800" cy="241300"/>
              </a:xfrm>
              <a:prstGeom prst="rect">
                <a:avLst/>
              </a:prstGeom>
              <a:solidFill>
                <a:srgbClr val="002060"/>
              </a:solidFill>
              <a:ln w="12700">
                <a:solidFill>
                  <a:srgbClr val="002060"/>
                </a:solidFill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4" name="TextBox 43"/>
              <p:cNvSpPr txBox="1"/>
              <p:nvPr/>
            </p:nvSpPr>
            <p:spPr>
              <a:xfrm>
                <a:off x="10393896" y="3814416"/>
                <a:ext cx="1036781" cy="327119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en-US"/>
                </a:defPPr>
                <a:lvl1pPr>
                  <a:defRPr sz="1000">
                    <a:solidFill>
                      <a:schemeClr val="tx1"/>
                    </a:solidFill>
                  </a:defRPr>
                </a:lvl1pPr>
                <a:lvl2pPr>
                  <a:defRPr>
                    <a:solidFill>
                      <a:schemeClr val="tx1"/>
                    </a:solidFill>
                  </a:defRPr>
                </a:lvl2pPr>
                <a:lvl3pPr>
                  <a:defRPr>
                    <a:solidFill>
                      <a:schemeClr val="tx1"/>
                    </a:solidFill>
                  </a:defRPr>
                </a:lvl3pPr>
                <a:lvl4pPr>
                  <a:defRPr>
                    <a:solidFill>
                      <a:schemeClr val="tx1"/>
                    </a:solidFill>
                  </a:defRPr>
                </a:lvl4pPr>
                <a:lvl5pPr>
                  <a:defRPr>
                    <a:solidFill>
                      <a:schemeClr val="tx1"/>
                    </a:solidFill>
                  </a:defRPr>
                </a:lvl5pPr>
                <a:lvl6pPr>
                  <a:defRPr>
                    <a:solidFill>
                      <a:schemeClr val="tx1"/>
                    </a:solidFill>
                  </a:defRPr>
                </a:lvl6pPr>
                <a:lvl7pPr>
                  <a:defRPr>
                    <a:solidFill>
                      <a:schemeClr val="tx1"/>
                    </a:solidFill>
                  </a:defRPr>
                </a:lvl7pPr>
                <a:lvl8pPr>
                  <a:defRPr>
                    <a:solidFill>
                      <a:schemeClr val="tx1"/>
                    </a:solidFill>
                  </a:defRPr>
                </a:lvl8pPr>
                <a:lvl9pPr>
                  <a:defRPr>
                    <a:solidFill>
                      <a:schemeClr val="tx1"/>
                    </a:solidFill>
                  </a:defRPr>
                </a:lvl9pPr>
              </a:lstStyle>
              <a:p>
                <a:r>
                  <a:rPr lang="en-GB" dirty="0"/>
                  <a:t>UKIC</a:t>
                </a:r>
              </a:p>
              <a:p>
                <a:r>
                  <a:rPr lang="en-GB" dirty="0"/>
                  <a:t>CTP</a:t>
                </a:r>
              </a:p>
            </p:txBody>
          </p:sp>
        </p:grpSp>
        <p:sp>
          <p:nvSpPr>
            <p:cNvPr id="46" name="TextBox 45"/>
            <p:cNvSpPr txBox="1"/>
            <p:nvPr/>
          </p:nvSpPr>
          <p:spPr>
            <a:xfrm>
              <a:off x="9781786" y="5116345"/>
              <a:ext cx="1836472" cy="507831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en-US"/>
              </a:defPPr>
              <a:lvl1pPr>
                <a:defRPr sz="1000">
                  <a:solidFill>
                    <a:schemeClr val="tx1"/>
                  </a:solidFill>
                </a:defRPr>
              </a:lvl1pPr>
              <a:lvl2pPr>
                <a:defRPr>
                  <a:solidFill>
                    <a:schemeClr val="tx1"/>
                  </a:solidFill>
                </a:defRPr>
              </a:lvl2pPr>
              <a:lvl3pPr>
                <a:defRPr>
                  <a:solidFill>
                    <a:schemeClr val="tx1"/>
                  </a:solidFill>
                </a:defRPr>
              </a:lvl3pPr>
              <a:lvl4pPr>
                <a:defRPr>
                  <a:solidFill>
                    <a:schemeClr val="tx1"/>
                  </a:solidFill>
                </a:defRPr>
              </a:lvl4pPr>
              <a:lvl5pPr>
                <a:defRPr>
                  <a:solidFill>
                    <a:schemeClr val="tx1"/>
                  </a:solidFill>
                </a:defRPr>
              </a:lvl5pPr>
              <a:lvl6pPr>
                <a:defRPr>
                  <a:solidFill>
                    <a:schemeClr val="tx1"/>
                  </a:solidFill>
                </a:defRPr>
              </a:lvl6pPr>
              <a:lvl7pPr>
                <a:defRPr>
                  <a:solidFill>
                    <a:schemeClr val="tx1"/>
                  </a:solidFill>
                </a:defRPr>
              </a:lvl7pPr>
              <a:lvl8pPr>
                <a:defRPr>
                  <a:solidFill>
                    <a:schemeClr val="tx1"/>
                  </a:solidFill>
                </a:defRPr>
              </a:lvl8pPr>
              <a:lvl9pPr>
                <a:defRPr>
                  <a:solidFill>
                    <a:schemeClr val="tx1"/>
                  </a:solidFill>
                </a:defRPr>
              </a:lvl9pPr>
            </a:lstStyle>
            <a:p>
              <a:r>
                <a:rPr lang="en-GB" sz="900" dirty="0"/>
                <a:t>*Depending on the nature of the intelligence, each organisation will have varying levels of interest</a:t>
              </a:r>
            </a:p>
          </p:txBody>
        </p:sp>
      </p:grpSp>
      <p:sp>
        <p:nvSpPr>
          <p:cNvPr id="2" name="TextBox 1"/>
          <p:cNvSpPr txBox="1"/>
          <p:nvPr/>
        </p:nvSpPr>
        <p:spPr>
          <a:xfrm>
            <a:off x="0" y="6608613"/>
            <a:ext cx="12191999" cy="24622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1000" b="1" dirty="0">
                <a:solidFill>
                  <a:schemeClr val="bg1">
                    <a:lumMod val="50000"/>
                  </a:schemeClr>
                </a:solidFill>
              </a:rPr>
              <a:t>OFFICIAL SENSITIVE</a:t>
            </a:r>
          </a:p>
        </p:txBody>
      </p:sp>
      <p:grpSp>
        <p:nvGrpSpPr>
          <p:cNvPr id="17" name="Group 16"/>
          <p:cNvGrpSpPr/>
          <p:nvPr/>
        </p:nvGrpSpPr>
        <p:grpSpPr>
          <a:xfrm>
            <a:off x="1837555" y="686468"/>
            <a:ext cx="8756849" cy="5916757"/>
            <a:chOff x="1837555" y="749968"/>
            <a:chExt cx="8756849" cy="5916757"/>
          </a:xfrm>
        </p:grpSpPr>
        <p:grpSp>
          <p:nvGrpSpPr>
            <p:cNvPr id="5" name="Group 4"/>
            <p:cNvGrpSpPr/>
            <p:nvPr/>
          </p:nvGrpSpPr>
          <p:grpSpPr>
            <a:xfrm>
              <a:off x="1837555" y="749968"/>
              <a:ext cx="8756849" cy="5916757"/>
              <a:chOff x="1837555" y="749968"/>
              <a:chExt cx="8756849" cy="5916757"/>
            </a:xfrm>
          </p:grpSpPr>
          <p:grpSp>
            <p:nvGrpSpPr>
              <p:cNvPr id="8" name="Group 7"/>
              <p:cNvGrpSpPr/>
              <p:nvPr/>
            </p:nvGrpSpPr>
            <p:grpSpPr>
              <a:xfrm>
                <a:off x="1837555" y="749968"/>
                <a:ext cx="8756849" cy="5916757"/>
                <a:chOff x="79579" y="299026"/>
                <a:chExt cx="10313844" cy="6921475"/>
              </a:xfrm>
            </p:grpSpPr>
            <p:sp>
              <p:nvSpPr>
                <p:cNvPr id="10" name="Rectangle 9"/>
                <p:cNvSpPr/>
                <p:nvPr/>
              </p:nvSpPr>
              <p:spPr>
                <a:xfrm>
                  <a:off x="1077616" y="987991"/>
                  <a:ext cx="5487854" cy="5009251"/>
                </a:xfrm>
                <a:prstGeom prst="rect">
                  <a:avLst/>
                </a:prstGeom>
                <a:solidFill>
                  <a:srgbClr val="0070C0"/>
                </a:solidFill>
                <a:ln w="9525">
                  <a:solidFill>
                    <a:srgbClr val="0070C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7" name="Rectangle 6"/>
                <p:cNvSpPr/>
                <p:nvPr/>
              </p:nvSpPr>
              <p:spPr>
                <a:xfrm>
                  <a:off x="1079500" y="2653901"/>
                  <a:ext cx="3656743" cy="3337038"/>
                </a:xfrm>
                <a:prstGeom prst="rect">
                  <a:avLst/>
                </a:prstGeom>
                <a:solidFill>
                  <a:schemeClr val="accent4">
                    <a:lumMod val="40000"/>
                    <a:lumOff val="60000"/>
                  </a:schemeClr>
                </a:solidFill>
                <a:ln w="9525">
                  <a:solidFill>
                    <a:schemeClr val="accent4">
                      <a:lumMod val="40000"/>
                      <a:lumOff val="60000"/>
                    </a:schemeClr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>
                    <a:solidFill>
                      <a:schemeClr val="tx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  <p:sp>
              <p:nvSpPr>
                <p:cNvPr id="4" name="Rectangle 3"/>
                <p:cNvSpPr/>
                <p:nvPr/>
              </p:nvSpPr>
              <p:spPr>
                <a:xfrm>
                  <a:off x="1081755" y="2655640"/>
                  <a:ext cx="1825260" cy="3335302"/>
                </a:xfrm>
                <a:prstGeom prst="rect">
                  <a:avLst/>
                </a:prstGeom>
                <a:solidFill>
                  <a:schemeClr val="bg1"/>
                </a:solidFill>
                <a:ln w="9525">
                  <a:solidFill>
                    <a:schemeClr val="bg1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r"/>
                  <a:r>
                    <a:rPr lang="en-GB" sz="1600" b="1" dirty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</a:rPr>
                    <a:t>Lawful Activism</a:t>
                  </a:r>
                </a:p>
                <a:p>
                  <a:pPr algn="ctr"/>
                  <a:endParaRPr lang="en-GB" sz="1200" dirty="0">
                    <a:solidFill>
                      <a:schemeClr val="tx1"/>
                    </a:solidFill>
                  </a:endParaRPr>
                </a:p>
                <a:p>
                  <a:pPr algn="ctr"/>
                  <a:r>
                    <a:rPr lang="en-GB" sz="1200" dirty="0">
                      <a:solidFill>
                        <a:schemeClr val="tx1"/>
                      </a:solidFill>
                    </a:rPr>
                    <a:t>This is not for investigation purposes but to enable peaceful protest</a:t>
                  </a:r>
                </a:p>
                <a:p>
                  <a:pPr algn="ctr"/>
                  <a:endParaRPr lang="en-GB" sz="1600" b="1" dirty="0">
                    <a:solidFill>
                      <a:schemeClr val="tx1">
                        <a:lumMod val="95000"/>
                        <a:lumOff val="5000"/>
                      </a:schemeClr>
                    </a:solidFill>
                  </a:endParaRPr>
                </a:p>
              </p:txBody>
            </p:sp>
            <p:sp>
              <p:nvSpPr>
                <p:cNvPr id="11" name="Rectangle 10"/>
                <p:cNvSpPr/>
                <p:nvPr/>
              </p:nvSpPr>
              <p:spPr>
                <a:xfrm>
                  <a:off x="6565226" y="987991"/>
                  <a:ext cx="1829472" cy="5002949"/>
                </a:xfrm>
                <a:prstGeom prst="rect">
                  <a:avLst/>
                </a:prstGeom>
                <a:solidFill>
                  <a:srgbClr val="002060"/>
                </a:solidFill>
                <a:ln>
                  <a:solidFill>
                    <a:srgbClr val="002060"/>
                  </a:solidFill>
                </a:ln>
              </p:spPr>
              <p:style>
                <a:lnRef idx="2">
                  <a:schemeClr val="accent1">
                    <a:shade val="50000"/>
                  </a:schemeClr>
                </a:lnRef>
                <a:fillRef idx="1">
                  <a:schemeClr val="accent1"/>
                </a:fillRef>
                <a:effectRef idx="0">
                  <a:schemeClr val="accent1"/>
                </a:effectRef>
                <a:fontRef idx="minor">
                  <a:schemeClr val="lt1"/>
                </a:fontRef>
              </p:style>
              <p:txBody>
                <a:bodyPr rtlCol="0" anchor="ctr"/>
                <a:lstStyle/>
                <a:p>
                  <a:pPr algn="ctr"/>
                  <a:endParaRPr lang="en-GB"/>
                </a:p>
              </p:txBody>
            </p:sp>
            <p:sp>
              <p:nvSpPr>
                <p:cNvPr id="12" name="TextBox 11"/>
                <p:cNvSpPr txBox="1"/>
                <p:nvPr/>
              </p:nvSpPr>
              <p:spPr>
                <a:xfrm>
                  <a:off x="2940914" y="2783553"/>
                  <a:ext cx="1743442" cy="972108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en-GB" sz="1600" b="1" dirty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</a:rPr>
                    <a:t>Low Level Aggravated Activism</a:t>
                  </a:r>
                </a:p>
              </p:txBody>
            </p:sp>
            <p:sp>
              <p:nvSpPr>
                <p:cNvPr id="13" name="TextBox 12"/>
                <p:cNvSpPr txBox="1"/>
                <p:nvPr/>
              </p:nvSpPr>
              <p:spPr>
                <a:xfrm>
                  <a:off x="3876298" y="1119693"/>
                  <a:ext cx="2733844" cy="68407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r>
                    <a:rPr lang="en-GB" sz="1600" b="1" dirty="0">
                      <a:solidFill>
                        <a:schemeClr val="bg1"/>
                      </a:solidFill>
                    </a:rPr>
                    <a:t>High Level Aggravated Activism</a:t>
                  </a:r>
                </a:p>
              </p:txBody>
            </p:sp>
            <p:sp>
              <p:nvSpPr>
                <p:cNvPr id="20" name="TextBox 19"/>
                <p:cNvSpPr txBox="1"/>
                <p:nvPr/>
              </p:nvSpPr>
              <p:spPr>
                <a:xfrm>
                  <a:off x="1253829" y="6049508"/>
                  <a:ext cx="1502869" cy="59406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sz="900" b="1" dirty="0"/>
                    <a:t>Low</a:t>
                  </a:r>
                </a:p>
                <a:p>
                  <a:pPr algn="ctr"/>
                  <a:r>
                    <a:rPr lang="en-GB" sz="900" dirty="0"/>
                    <a:t>Lawful activity to bring about change</a:t>
                  </a:r>
                </a:p>
              </p:txBody>
            </p:sp>
            <p:sp>
              <p:nvSpPr>
                <p:cNvPr id="22" name="TextBox 21"/>
                <p:cNvSpPr txBox="1"/>
                <p:nvPr/>
              </p:nvSpPr>
              <p:spPr>
                <a:xfrm>
                  <a:off x="2890623" y="6026804"/>
                  <a:ext cx="1844022" cy="756084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sz="900" b="1" dirty="0"/>
                    <a:t>Moderate</a:t>
                  </a:r>
                </a:p>
                <a:p>
                  <a:pPr algn="ctr"/>
                  <a:r>
                    <a:rPr lang="en-GB" sz="900" dirty="0"/>
                    <a:t>Involves unlawful or criminal activity; activity beyond peaceful protest</a:t>
                  </a:r>
                  <a:endParaRPr lang="en-GB" sz="900" b="1" dirty="0"/>
                </a:p>
              </p:txBody>
            </p:sp>
            <p:sp>
              <p:nvSpPr>
                <p:cNvPr id="23" name="TextBox 22"/>
                <p:cNvSpPr txBox="1"/>
                <p:nvPr/>
              </p:nvSpPr>
              <p:spPr>
                <a:xfrm>
                  <a:off x="4636075" y="5978364"/>
                  <a:ext cx="2075519" cy="124213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sz="900" b="1" dirty="0"/>
                    <a:t>Substantial </a:t>
                  </a:r>
                </a:p>
                <a:p>
                  <a:pPr algn="ctr"/>
                  <a:r>
                    <a:rPr lang="en-GB" sz="900" dirty="0"/>
                    <a:t>Criminality or activity that has i) a significant impact on community tensions that could lead directly to violence against that community, or ii) a significant negative impact on UK businesses </a:t>
                  </a:r>
                </a:p>
              </p:txBody>
            </p:sp>
            <p:sp>
              <p:nvSpPr>
                <p:cNvPr id="24" name="TextBox 23"/>
                <p:cNvSpPr txBox="1"/>
                <p:nvPr/>
              </p:nvSpPr>
              <p:spPr>
                <a:xfrm>
                  <a:off x="247072" y="299026"/>
                  <a:ext cx="1661433" cy="612067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sz="1400" b="1" dirty="0"/>
                    <a:t>Ideological Outcome</a:t>
                  </a:r>
                </a:p>
              </p:txBody>
            </p:sp>
            <p:sp>
              <p:nvSpPr>
                <p:cNvPr id="25" name="TextBox 24"/>
                <p:cNvSpPr txBox="1"/>
                <p:nvPr/>
              </p:nvSpPr>
              <p:spPr>
                <a:xfrm>
                  <a:off x="8342088" y="5579283"/>
                  <a:ext cx="2051335" cy="864095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sz="1400" b="1" dirty="0">
                      <a:solidFill>
                        <a:schemeClr val="tx1">
                          <a:lumMod val="95000"/>
                          <a:lumOff val="5000"/>
                        </a:schemeClr>
                      </a:solidFill>
                    </a:rPr>
                    <a:t>Activity in Furtherance of Ideology</a:t>
                  </a:r>
                </a:p>
              </p:txBody>
            </p:sp>
            <p:sp>
              <p:nvSpPr>
                <p:cNvPr id="27" name="TextBox 26"/>
                <p:cNvSpPr txBox="1"/>
                <p:nvPr/>
              </p:nvSpPr>
              <p:spPr>
                <a:xfrm>
                  <a:off x="6555967" y="5995503"/>
                  <a:ext cx="1820702" cy="91810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sz="900" b="1" dirty="0"/>
                    <a:t>Severe</a:t>
                  </a:r>
                </a:p>
                <a:p>
                  <a:pPr algn="ctr"/>
                  <a:r>
                    <a:rPr lang="en-GB" sz="900" dirty="0"/>
                    <a:t>Meets definition of S.1 Terrorism Act 2000 and offences under TACT  2000 &amp; 2006</a:t>
                  </a:r>
                  <a:endParaRPr lang="en-GB" sz="900" b="1" dirty="0"/>
                </a:p>
              </p:txBody>
            </p:sp>
            <p:sp>
              <p:nvSpPr>
                <p:cNvPr id="28" name="TextBox 27"/>
                <p:cNvSpPr txBox="1"/>
                <p:nvPr/>
              </p:nvSpPr>
              <p:spPr>
                <a:xfrm>
                  <a:off x="79579" y="3402711"/>
                  <a:ext cx="1017655" cy="2880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en-GB" sz="1000" dirty="0"/>
                    <a:t>Moderate</a:t>
                  </a:r>
                </a:p>
              </p:txBody>
            </p:sp>
            <p:sp>
              <p:nvSpPr>
                <p:cNvPr id="33" name="TextBox 32"/>
                <p:cNvSpPr txBox="1"/>
                <p:nvPr/>
              </p:nvSpPr>
              <p:spPr>
                <a:xfrm>
                  <a:off x="133304" y="1678859"/>
                  <a:ext cx="910414" cy="2880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en-GB" sz="1000" dirty="0"/>
                    <a:t>Substantial</a:t>
                  </a:r>
                </a:p>
              </p:txBody>
            </p:sp>
            <p:cxnSp>
              <p:nvCxnSpPr>
                <p:cNvPr id="3" name="Straight Arrow Connector 2"/>
                <p:cNvCxnSpPr/>
                <p:nvPr/>
              </p:nvCxnSpPr>
              <p:spPr>
                <a:xfrm flipV="1">
                  <a:off x="1079500" y="844211"/>
                  <a:ext cx="2245" cy="5152570"/>
                </a:xfrm>
                <a:prstGeom prst="straightConnector1">
                  <a:avLst/>
                </a:prstGeom>
                <a:ln w="28575">
                  <a:solidFill>
                    <a:schemeClr val="tx1"/>
                  </a:solidFill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cxnSp>
              <p:nvCxnSpPr>
                <p:cNvPr id="32" name="Straight Arrow Connector 31"/>
                <p:cNvCxnSpPr/>
                <p:nvPr/>
              </p:nvCxnSpPr>
              <p:spPr>
                <a:xfrm flipV="1">
                  <a:off x="1077790" y="5990939"/>
                  <a:ext cx="7444674" cy="4567"/>
                </a:xfrm>
                <a:prstGeom prst="straightConnector1">
                  <a:avLst/>
                </a:prstGeom>
                <a:ln w="19050">
                  <a:solidFill>
                    <a:schemeClr val="tx1"/>
                  </a:solidFill>
                  <a:tailEnd type="none"/>
                </a:ln>
              </p:spPr>
              <p:style>
                <a:lnRef idx="1">
                  <a:schemeClr val="accent1"/>
                </a:lnRef>
                <a:fillRef idx="0">
                  <a:schemeClr val="accent1"/>
                </a:fillRef>
                <a:effectRef idx="0">
                  <a:schemeClr val="accent1"/>
                </a:effectRef>
                <a:fontRef idx="minor">
                  <a:schemeClr val="tx1"/>
                </a:fontRef>
              </p:style>
            </p:cxnSp>
            <p:sp>
              <p:nvSpPr>
                <p:cNvPr id="15" name="TextBox 14"/>
                <p:cNvSpPr txBox="1"/>
                <p:nvPr/>
              </p:nvSpPr>
              <p:spPr>
                <a:xfrm>
                  <a:off x="6932732" y="1119693"/>
                  <a:ext cx="1461966" cy="396043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ctr"/>
                  <a:r>
                    <a:rPr lang="en-GB" sz="1600" b="1" dirty="0">
                      <a:solidFill>
                        <a:schemeClr val="lt1"/>
                      </a:solidFill>
                    </a:rPr>
                    <a:t>Terrorism</a:t>
                  </a:r>
                </a:p>
              </p:txBody>
            </p:sp>
            <p:sp>
              <p:nvSpPr>
                <p:cNvPr id="47" name="TextBox 46"/>
                <p:cNvSpPr txBox="1"/>
                <p:nvPr/>
              </p:nvSpPr>
              <p:spPr>
                <a:xfrm>
                  <a:off x="476086" y="5313679"/>
                  <a:ext cx="621147" cy="288031"/>
                </a:xfrm>
                <a:prstGeom prst="rect">
                  <a:avLst/>
                </a:prstGeom>
                <a:noFill/>
              </p:spPr>
              <p:txBody>
                <a:bodyPr wrap="square" rtlCol="0">
                  <a:spAutoFit/>
                </a:bodyPr>
                <a:lstStyle/>
                <a:p>
                  <a:pPr algn="r"/>
                  <a:r>
                    <a:rPr lang="en-GB" sz="1000" dirty="0"/>
                    <a:t>Low</a:t>
                  </a:r>
                </a:p>
              </p:txBody>
            </p:sp>
          </p:grpSp>
          <p:cxnSp>
            <p:nvCxnSpPr>
              <p:cNvPr id="6" name="Straight Connector 5"/>
              <p:cNvCxnSpPr/>
              <p:nvPr/>
            </p:nvCxnSpPr>
            <p:spPr>
              <a:xfrm>
                <a:off x="2560490" y="1338923"/>
                <a:ext cx="124583" cy="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49" name="Straight Connector 48"/>
              <p:cNvCxnSpPr/>
              <p:nvPr/>
            </p:nvCxnSpPr>
            <p:spPr>
              <a:xfrm>
                <a:off x="2551427" y="2764497"/>
                <a:ext cx="124583" cy="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2" name="Straight Connector 51"/>
              <p:cNvCxnSpPr/>
              <p:nvPr/>
            </p:nvCxnSpPr>
            <p:spPr>
              <a:xfrm>
                <a:off x="2560489" y="4190071"/>
                <a:ext cx="124583" cy="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3" name="Straight Connector 52"/>
              <p:cNvCxnSpPr/>
              <p:nvPr/>
            </p:nvCxnSpPr>
            <p:spPr>
              <a:xfrm>
                <a:off x="2560490" y="5615646"/>
                <a:ext cx="124583" cy="0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  <p:cxnSp>
            <p:nvCxnSpPr>
              <p:cNvPr id="54" name="Straight Connector 53"/>
              <p:cNvCxnSpPr/>
              <p:nvPr/>
            </p:nvCxnSpPr>
            <p:spPr>
              <a:xfrm flipV="1">
                <a:off x="2685072" y="5615646"/>
                <a:ext cx="0" cy="112846"/>
              </a:xfrm>
              <a:prstGeom prst="line">
                <a:avLst/>
              </a:prstGeom>
              <a:ln w="19050">
                <a:solidFill>
                  <a:schemeClr val="tx1">
                    <a:lumMod val="95000"/>
                    <a:lumOff val="5000"/>
                  </a:schemeClr>
                </a:solidFill>
              </a:ln>
            </p:spPr>
            <p:style>
              <a:lnRef idx="1">
                <a:schemeClr val="accent1"/>
              </a:lnRef>
              <a:fillRef idx="0">
                <a:schemeClr val="accent1"/>
              </a:fillRef>
              <a:effectRef idx="0">
                <a:schemeClr val="accent1"/>
              </a:effectRef>
              <a:fontRef idx="minor">
                <a:schemeClr val="tx1"/>
              </a:fontRef>
            </p:style>
          </p:cxnSp>
        </p:grpSp>
        <p:cxnSp>
          <p:nvCxnSpPr>
            <p:cNvPr id="55" name="Straight Connector 54"/>
            <p:cNvCxnSpPr/>
            <p:nvPr/>
          </p:nvCxnSpPr>
          <p:spPr>
            <a:xfrm flipV="1">
              <a:off x="4238157" y="5627605"/>
              <a:ext cx="0" cy="112846"/>
            </a:xfrm>
            <a:prstGeom prst="line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7" name="Straight Connector 56"/>
            <p:cNvCxnSpPr/>
            <p:nvPr/>
          </p:nvCxnSpPr>
          <p:spPr>
            <a:xfrm flipV="1">
              <a:off x="5791241" y="5627605"/>
              <a:ext cx="0" cy="112846"/>
            </a:xfrm>
            <a:prstGeom prst="line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8" name="Straight Connector 57"/>
            <p:cNvCxnSpPr/>
            <p:nvPr/>
          </p:nvCxnSpPr>
          <p:spPr>
            <a:xfrm flipV="1">
              <a:off x="7344325" y="5627605"/>
              <a:ext cx="0" cy="112846"/>
            </a:xfrm>
            <a:prstGeom prst="line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59" name="Straight Connector 58"/>
            <p:cNvCxnSpPr/>
            <p:nvPr/>
          </p:nvCxnSpPr>
          <p:spPr>
            <a:xfrm flipV="1">
              <a:off x="8897410" y="5615646"/>
              <a:ext cx="0" cy="112846"/>
            </a:xfrm>
            <a:prstGeom prst="line">
              <a:avLst/>
            </a:prstGeom>
            <a:ln w="19050">
              <a:solidFill>
                <a:schemeClr val="tx1">
                  <a:lumMod val="95000"/>
                  <a:lumOff val="5000"/>
                </a:schemeClr>
              </a:solidFill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  <p:extLst>
      <p:ext uri="{BB962C8B-B14F-4D97-AF65-F5344CB8AC3E}">
        <p14:creationId xmlns:p14="http://schemas.microsoft.com/office/powerpoint/2010/main" val="13671122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73545" y="78799"/>
            <a:ext cx="10515600" cy="1075748"/>
          </a:xfrm>
        </p:spPr>
        <p:txBody>
          <a:bodyPr/>
          <a:lstStyle/>
          <a:p>
            <a:pPr algn="ctr"/>
            <a:r>
              <a:rPr lang="en-GB" dirty="0"/>
              <a:t>Activity Definitions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773545" y="1080656"/>
            <a:ext cx="10515600" cy="5403272"/>
          </a:xfrm>
        </p:spPr>
        <p:txBody>
          <a:bodyPr>
            <a:normAutofit fontScale="92500" lnSpcReduction="10000"/>
          </a:bodyPr>
          <a:lstStyle/>
          <a:p>
            <a:pPr lvl="0"/>
            <a:r>
              <a:rPr lang="en-GB" dirty="0"/>
              <a:t>The matrix works by first measuring the level of Ideological Outcome of a group or individual, followed by the level of Activity in Furtherance of Ideology. </a:t>
            </a:r>
          </a:p>
          <a:p>
            <a:pPr lvl="0"/>
            <a:r>
              <a:rPr lang="en-GB" dirty="0"/>
              <a:t>The activity scale measures the level of activity a group or individual is associated with, in furtherance of their ideology. There are four levels of activity: Low, Moderate, Substantial, and Severe. </a:t>
            </a:r>
          </a:p>
          <a:p>
            <a:pPr lvl="0"/>
            <a:r>
              <a:rPr lang="en-GB" dirty="0"/>
              <a:t>Violence of any severity can be present in each level of activity, except Low activity. But it is only violence associated with, and in the furtherance of a group or individual’s ideology, that is measured on the matrix.</a:t>
            </a:r>
          </a:p>
          <a:p>
            <a:pPr lvl="0"/>
            <a:r>
              <a:rPr lang="en-GB" dirty="0"/>
              <a:t>Community tensions will be affected increasingly as the level of activity increases. Local/regional community tensions are affected in Moderate activity, cross-regional/national community tensions are affected in Substantial activity, and national/international community tensions are affected in Severe activity.</a:t>
            </a:r>
          </a:p>
        </p:txBody>
      </p:sp>
    </p:spTree>
    <p:extLst>
      <p:ext uri="{BB962C8B-B14F-4D97-AF65-F5344CB8AC3E}">
        <p14:creationId xmlns:p14="http://schemas.microsoft.com/office/powerpoint/2010/main" val="122277127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1670</TotalTime>
  <Words>492</Words>
  <Application>Microsoft Office PowerPoint</Application>
  <PresentationFormat>Widescreen</PresentationFormat>
  <Paragraphs>42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PowerPoint Presentation</vt:lpstr>
      <vt:lpstr>Activity Definitions</vt:lpstr>
    </vt:vector>
  </TitlesOfParts>
  <Company>MPS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Wong Sarah - NCTPOC</dc:creator>
  <cp:lastModifiedBy>Sarah Jones (IMH)</cp:lastModifiedBy>
  <cp:revision>92</cp:revision>
  <cp:lastPrinted>2020-02-11T11:18:34Z</cp:lastPrinted>
  <dcterms:created xsi:type="dcterms:W3CDTF">2020-01-23T14:31:48Z</dcterms:created>
  <dcterms:modified xsi:type="dcterms:W3CDTF">2021-04-14T07:51:42Z</dcterms:modified>
</cp:coreProperties>
</file>