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</p:sldMasterIdLst>
  <p:notesMasterIdLst>
    <p:notesMasterId r:id="rId56"/>
  </p:notesMasterIdLst>
  <p:sldIdLst>
    <p:sldId id="256" r:id="rId6"/>
    <p:sldId id="259" r:id="rId7"/>
    <p:sldId id="362" r:id="rId8"/>
    <p:sldId id="462" r:id="rId9"/>
    <p:sldId id="461" r:id="rId10"/>
    <p:sldId id="344" r:id="rId11"/>
    <p:sldId id="264" r:id="rId12"/>
    <p:sldId id="265" r:id="rId13"/>
    <p:sldId id="268" r:id="rId14"/>
    <p:sldId id="361" r:id="rId15"/>
    <p:sldId id="279" r:id="rId16"/>
    <p:sldId id="291" r:id="rId17"/>
    <p:sldId id="338" r:id="rId18"/>
    <p:sldId id="270" r:id="rId19"/>
    <p:sldId id="273" r:id="rId20"/>
    <p:sldId id="345" r:id="rId21"/>
    <p:sldId id="360" r:id="rId22"/>
    <p:sldId id="339" r:id="rId23"/>
    <p:sldId id="340" r:id="rId24"/>
    <p:sldId id="351" r:id="rId25"/>
    <p:sldId id="341" r:id="rId26"/>
    <p:sldId id="290" r:id="rId27"/>
    <p:sldId id="275" r:id="rId28"/>
    <p:sldId id="336" r:id="rId29"/>
    <p:sldId id="347" r:id="rId30"/>
    <p:sldId id="348" r:id="rId31"/>
    <p:sldId id="342" r:id="rId32"/>
    <p:sldId id="350" r:id="rId33"/>
    <p:sldId id="337" r:id="rId34"/>
    <p:sldId id="274" r:id="rId35"/>
    <p:sldId id="280" r:id="rId36"/>
    <p:sldId id="356" r:id="rId37"/>
    <p:sldId id="282" r:id="rId38"/>
    <p:sldId id="355" r:id="rId39"/>
    <p:sldId id="324" r:id="rId40"/>
    <p:sldId id="357" r:id="rId41"/>
    <p:sldId id="286" r:id="rId42"/>
    <p:sldId id="354" r:id="rId43"/>
    <p:sldId id="288" r:id="rId44"/>
    <p:sldId id="358" r:id="rId45"/>
    <p:sldId id="284" r:id="rId46"/>
    <p:sldId id="325" r:id="rId47"/>
    <p:sldId id="330" r:id="rId48"/>
    <p:sldId id="332" r:id="rId49"/>
    <p:sldId id="331" r:id="rId50"/>
    <p:sldId id="289" r:id="rId51"/>
    <p:sldId id="365" r:id="rId52"/>
    <p:sldId id="323" r:id="rId53"/>
    <p:sldId id="459" r:id="rId54"/>
    <p:sldId id="322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FFF"/>
    <a:srgbClr val="C7F0E1"/>
    <a:srgbClr val="D0EEF9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1F97C1-0C9A-3E3A-638D-C046337827E8}" v="8" dt="2025-10-01T16:34:19.854"/>
    <p1510:client id="{1E7DA425-5A88-4234-A85E-B196F7743163}" v="41" dt="2025-10-01T13:32:55.0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120" y="3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0232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presProps" Target="presProps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BA292-ADBC-4981-8FE0-01CCA4C5B368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E6FD4A84-6912-4F3C-8CDE-8D8D7E4C7ABC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As an accepted characteristic of the academic community worldwide, it is the basis of trusted research.</a:t>
          </a:r>
          <a:endParaRPr lang="en-US" dirty="0">
            <a:latin typeface="Calibri "/>
          </a:endParaRPr>
        </a:p>
      </dgm:t>
    </dgm:pt>
    <dgm:pt modelId="{DF234713-313B-4DA1-B736-1F0B5908DFFA}" type="parTrans" cxnId="{A2534D3B-04C3-4597-A366-93BDDF450709}">
      <dgm:prSet/>
      <dgm:spPr/>
      <dgm:t>
        <a:bodyPr/>
        <a:lstStyle/>
        <a:p>
          <a:endParaRPr lang="en-US"/>
        </a:p>
      </dgm:t>
    </dgm:pt>
    <dgm:pt modelId="{E575B16E-EFDF-46C9-AD85-F0972E2A3AB3}" type="sibTrans" cxnId="{A2534D3B-04C3-4597-A366-93BDDF450709}">
      <dgm:prSet/>
      <dgm:spPr/>
      <dgm:t>
        <a:bodyPr/>
        <a:lstStyle/>
        <a:p>
          <a:endParaRPr lang="en-US"/>
        </a:p>
      </dgm:t>
    </dgm:pt>
    <dgm:pt modelId="{098619C3-10A1-47DC-BCE8-6BA88BA259B6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Referring to experts in your written work strengthens and provides credibility to your arguments and writing.</a:t>
          </a:r>
          <a:endParaRPr lang="en-US" dirty="0">
            <a:latin typeface="Calibri "/>
          </a:endParaRPr>
        </a:p>
      </dgm:t>
    </dgm:pt>
    <dgm:pt modelId="{F9F90F05-D627-4F9A-A13B-9F5F1A801820}" type="parTrans" cxnId="{1E1A37F8-BA10-46B8-9786-1D13BC021784}">
      <dgm:prSet/>
      <dgm:spPr/>
      <dgm:t>
        <a:bodyPr/>
        <a:lstStyle/>
        <a:p>
          <a:endParaRPr lang="en-US"/>
        </a:p>
      </dgm:t>
    </dgm:pt>
    <dgm:pt modelId="{97478C41-8FD7-4FF5-A20E-22F86A1C7301}" type="sibTrans" cxnId="{1E1A37F8-BA10-46B8-9786-1D13BC021784}">
      <dgm:prSet/>
      <dgm:spPr/>
      <dgm:t>
        <a:bodyPr/>
        <a:lstStyle/>
        <a:p>
          <a:endParaRPr lang="en-US"/>
        </a:p>
      </dgm:t>
    </dgm:pt>
    <dgm:pt modelId="{DD5E22C2-BA1B-4294-BE2F-C19792BF40BA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Acknowledging and giving credit to those whose work you have read and used shows your academic integrity.</a:t>
          </a:r>
          <a:endParaRPr lang="en-US" dirty="0">
            <a:latin typeface="Calibri "/>
          </a:endParaRPr>
        </a:p>
      </dgm:t>
    </dgm:pt>
    <dgm:pt modelId="{CE36C07E-D1E6-4DD6-A83C-7B8C450C45F5}" type="parTrans" cxnId="{70596FE8-F37E-4A08-B548-3BC1C221152C}">
      <dgm:prSet/>
      <dgm:spPr/>
      <dgm:t>
        <a:bodyPr/>
        <a:lstStyle/>
        <a:p>
          <a:endParaRPr lang="en-US"/>
        </a:p>
      </dgm:t>
    </dgm:pt>
    <dgm:pt modelId="{4C79C103-60D7-4899-8971-708E0412F878}" type="sibTrans" cxnId="{70596FE8-F37E-4A08-B548-3BC1C221152C}">
      <dgm:prSet/>
      <dgm:spPr/>
      <dgm:t>
        <a:bodyPr/>
        <a:lstStyle/>
        <a:p>
          <a:endParaRPr lang="en-US"/>
        </a:p>
      </dgm:t>
    </dgm:pt>
    <dgm:pt modelId="{826BB08F-D17E-4BEA-B0E7-ADC135F56FDE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Correct and accurate referencing can help prevent accidental plagiarism.</a:t>
          </a:r>
          <a:endParaRPr lang="en-US" dirty="0">
            <a:latin typeface="Calibri "/>
          </a:endParaRPr>
        </a:p>
      </dgm:t>
    </dgm:pt>
    <dgm:pt modelId="{050802F3-004C-4E05-AFAE-145093FCDF45}" type="parTrans" cxnId="{8F014B43-50A7-4B7A-A8BD-0367DB8D2EB6}">
      <dgm:prSet/>
      <dgm:spPr/>
      <dgm:t>
        <a:bodyPr/>
        <a:lstStyle/>
        <a:p>
          <a:endParaRPr lang="en-US"/>
        </a:p>
      </dgm:t>
    </dgm:pt>
    <dgm:pt modelId="{469BD91F-2DC0-4365-9A38-F2F6AEF440C0}" type="sibTrans" cxnId="{8F014B43-50A7-4B7A-A8BD-0367DB8D2EB6}">
      <dgm:prSet/>
      <dgm:spPr/>
      <dgm:t>
        <a:bodyPr/>
        <a:lstStyle/>
        <a:p>
          <a:endParaRPr lang="en-US"/>
        </a:p>
      </dgm:t>
    </dgm:pt>
    <dgm:pt modelId="{F3FD3994-FD9F-4A30-8967-7610DF9887E0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It is important to let your reader know which ideas have come from your reading and which thoughts are your own.</a:t>
          </a:r>
          <a:endParaRPr lang="en-US" dirty="0">
            <a:latin typeface="Calibri "/>
          </a:endParaRPr>
        </a:p>
      </dgm:t>
    </dgm:pt>
    <dgm:pt modelId="{A4D7E123-34D6-4C93-B972-7677E8A53C6B}" type="parTrans" cxnId="{94550333-F61F-49F4-AEE0-20E02E763C53}">
      <dgm:prSet/>
      <dgm:spPr/>
      <dgm:t>
        <a:bodyPr/>
        <a:lstStyle/>
        <a:p>
          <a:endParaRPr lang="en-US"/>
        </a:p>
      </dgm:t>
    </dgm:pt>
    <dgm:pt modelId="{62C05810-1CB1-4D3C-8233-5EA38D4B6DCE}" type="sibTrans" cxnId="{94550333-F61F-49F4-AEE0-20E02E763C53}">
      <dgm:prSet/>
      <dgm:spPr/>
      <dgm:t>
        <a:bodyPr/>
        <a:lstStyle/>
        <a:p>
          <a:endParaRPr lang="en-US"/>
        </a:p>
      </dgm:t>
    </dgm:pt>
    <dgm:pt modelId="{170DE673-918B-49A5-AC61-41AEE7683C25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dirty="0">
            <a:latin typeface="Calibri "/>
          </a:endParaRPr>
        </a:p>
      </dgm:t>
    </dgm:pt>
    <dgm:pt modelId="{049F474F-D12B-4BDC-9E5E-9915BA24323A}" type="parTrans" cxnId="{B4890FD7-310C-4BC2-A2B9-E593749363D8}">
      <dgm:prSet/>
      <dgm:spPr/>
      <dgm:t>
        <a:bodyPr/>
        <a:lstStyle/>
        <a:p>
          <a:endParaRPr lang="en-US"/>
        </a:p>
      </dgm:t>
    </dgm:pt>
    <dgm:pt modelId="{DE8256E9-2B7A-43D3-9C74-9D963A083FB4}" type="sibTrans" cxnId="{B4890FD7-310C-4BC2-A2B9-E593749363D8}">
      <dgm:prSet/>
      <dgm:spPr/>
      <dgm:t>
        <a:bodyPr/>
        <a:lstStyle/>
        <a:p>
          <a:endParaRPr lang="en-US"/>
        </a:p>
      </dgm:t>
    </dgm:pt>
    <dgm:pt modelId="{8E1BEB2E-1F15-48D5-951B-FC8B09EE6462}" type="pres">
      <dgm:prSet presAssocID="{00BBA292-ADBC-4981-8FE0-01CCA4C5B368}" presName="Name0" presStyleCnt="0">
        <dgm:presLayoutVars>
          <dgm:dir/>
          <dgm:resizeHandles val="exact"/>
        </dgm:presLayoutVars>
      </dgm:prSet>
      <dgm:spPr/>
    </dgm:pt>
    <dgm:pt modelId="{FFD2C6DE-3554-4750-B137-28C0407B07C9}" type="pres">
      <dgm:prSet presAssocID="{00BBA292-ADBC-4981-8FE0-01CCA4C5B368}" presName="bkgdShp" presStyleLbl="alignAccFollowNode1" presStyleIdx="0" presStyleCnt="1"/>
      <dgm:spPr/>
    </dgm:pt>
    <dgm:pt modelId="{2A9110D4-6DE5-49E3-96C3-A7F17747C0C6}" type="pres">
      <dgm:prSet presAssocID="{00BBA292-ADBC-4981-8FE0-01CCA4C5B368}" presName="linComp" presStyleCnt="0"/>
      <dgm:spPr/>
    </dgm:pt>
    <dgm:pt modelId="{52D5C8A0-9FC8-4F18-A671-A598CD028AAE}" type="pres">
      <dgm:prSet presAssocID="{E6FD4A84-6912-4F3C-8CDE-8D8D7E4C7ABC}" presName="compNode" presStyleCnt="0"/>
      <dgm:spPr/>
    </dgm:pt>
    <dgm:pt modelId="{9F51A87E-CD39-480A-B249-0984266DBB33}" type="pres">
      <dgm:prSet presAssocID="{E6FD4A84-6912-4F3C-8CDE-8D8D7E4C7ABC}" presName="node" presStyleLbl="node1" presStyleIdx="0" presStyleCnt="6">
        <dgm:presLayoutVars>
          <dgm:bulletEnabled val="1"/>
        </dgm:presLayoutVars>
      </dgm:prSet>
      <dgm:spPr/>
    </dgm:pt>
    <dgm:pt modelId="{90AF9767-57D8-418A-AEB5-F8135D16D39B}" type="pres">
      <dgm:prSet presAssocID="{E6FD4A84-6912-4F3C-8CDE-8D8D7E4C7ABC}" presName="invisiNode" presStyleLbl="node1" presStyleIdx="0" presStyleCnt="6"/>
      <dgm:spPr/>
    </dgm:pt>
    <dgm:pt modelId="{CA6DCB1E-E1CA-430A-B229-F27D7CA5AC6D}" type="pres">
      <dgm:prSet presAssocID="{E6FD4A84-6912-4F3C-8CDE-8D8D7E4C7ABC}" presName="imagNode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hield Tick with solid fill"/>
        </a:ext>
      </dgm:extLst>
    </dgm:pt>
    <dgm:pt modelId="{C4FB5AFD-94C5-4EC4-8AFD-DE34FF287DEF}" type="pres">
      <dgm:prSet presAssocID="{E575B16E-EFDF-46C9-AD85-F0972E2A3AB3}" presName="sibTrans" presStyleLbl="sibTrans2D1" presStyleIdx="0" presStyleCnt="0"/>
      <dgm:spPr/>
    </dgm:pt>
    <dgm:pt modelId="{B7910442-75A2-4AF5-89C8-08154217BFDC}" type="pres">
      <dgm:prSet presAssocID="{098619C3-10A1-47DC-BCE8-6BA88BA259B6}" presName="compNode" presStyleCnt="0"/>
      <dgm:spPr/>
    </dgm:pt>
    <dgm:pt modelId="{C55F9DFC-29FA-40F4-87ED-CDC99BDC2E48}" type="pres">
      <dgm:prSet presAssocID="{098619C3-10A1-47DC-BCE8-6BA88BA259B6}" presName="node" presStyleLbl="node1" presStyleIdx="1" presStyleCnt="6">
        <dgm:presLayoutVars>
          <dgm:bulletEnabled val="1"/>
        </dgm:presLayoutVars>
      </dgm:prSet>
      <dgm:spPr/>
    </dgm:pt>
    <dgm:pt modelId="{3AC96314-1100-4558-B389-05F61D03FE9F}" type="pres">
      <dgm:prSet presAssocID="{098619C3-10A1-47DC-BCE8-6BA88BA259B6}" presName="invisiNode" presStyleLbl="node1" presStyleIdx="1" presStyleCnt="6"/>
      <dgm:spPr/>
    </dgm:pt>
    <dgm:pt modelId="{15BA7150-E905-43F0-ACB3-17D5B8AA5771}" type="pres">
      <dgm:prSet presAssocID="{098619C3-10A1-47DC-BCE8-6BA88BA259B6}" presName="imagNode" presStyleLbl="fgImgPlac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uilding Brick Wall outline"/>
        </a:ext>
      </dgm:extLst>
    </dgm:pt>
    <dgm:pt modelId="{5FC18DDF-5C57-4C33-8C5B-C500FE91A3E3}" type="pres">
      <dgm:prSet presAssocID="{97478C41-8FD7-4FF5-A20E-22F86A1C7301}" presName="sibTrans" presStyleLbl="sibTrans2D1" presStyleIdx="0" presStyleCnt="0"/>
      <dgm:spPr/>
    </dgm:pt>
    <dgm:pt modelId="{EB3E1C42-3750-4CFD-9DBC-A0638BEC02ED}" type="pres">
      <dgm:prSet presAssocID="{DD5E22C2-BA1B-4294-BE2F-C19792BF40BA}" presName="compNode" presStyleCnt="0"/>
      <dgm:spPr/>
    </dgm:pt>
    <dgm:pt modelId="{9658C9A3-A80A-4F21-A1D7-B3330411D23B}" type="pres">
      <dgm:prSet presAssocID="{DD5E22C2-BA1B-4294-BE2F-C19792BF40BA}" presName="node" presStyleLbl="node1" presStyleIdx="2" presStyleCnt="6">
        <dgm:presLayoutVars>
          <dgm:bulletEnabled val="1"/>
        </dgm:presLayoutVars>
      </dgm:prSet>
      <dgm:spPr/>
    </dgm:pt>
    <dgm:pt modelId="{219D1E9D-E9A1-4A03-8D7A-99B05D2D5A2A}" type="pres">
      <dgm:prSet presAssocID="{DD5E22C2-BA1B-4294-BE2F-C19792BF40BA}" presName="invisiNode" presStyleLbl="node1" presStyleIdx="2" presStyleCnt="6"/>
      <dgm:spPr/>
    </dgm:pt>
    <dgm:pt modelId="{304EDF1E-F8A6-4B10-BE9E-214863A6A87A}" type="pres">
      <dgm:prSet presAssocID="{DD5E22C2-BA1B-4294-BE2F-C19792BF40BA}" presName="imagNode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Clapping hands with solid fill"/>
        </a:ext>
      </dgm:extLst>
    </dgm:pt>
    <dgm:pt modelId="{33257D79-D015-4F90-9B98-CB3F52735E7C}" type="pres">
      <dgm:prSet presAssocID="{4C79C103-60D7-4899-8971-708E0412F878}" presName="sibTrans" presStyleLbl="sibTrans2D1" presStyleIdx="0" presStyleCnt="0"/>
      <dgm:spPr/>
    </dgm:pt>
    <dgm:pt modelId="{AEE59076-16ED-486D-9630-578ADB19ED68}" type="pres">
      <dgm:prSet presAssocID="{F3FD3994-FD9F-4A30-8967-7610DF9887E0}" presName="compNode" presStyleCnt="0"/>
      <dgm:spPr/>
    </dgm:pt>
    <dgm:pt modelId="{D7B39EDC-F240-4531-8EF7-90B8A03321FA}" type="pres">
      <dgm:prSet presAssocID="{F3FD3994-FD9F-4A30-8967-7610DF9887E0}" presName="node" presStyleLbl="node1" presStyleIdx="3" presStyleCnt="6">
        <dgm:presLayoutVars>
          <dgm:bulletEnabled val="1"/>
        </dgm:presLayoutVars>
      </dgm:prSet>
      <dgm:spPr/>
    </dgm:pt>
    <dgm:pt modelId="{9182046A-ABB8-424B-9A4D-66253D102CCF}" type="pres">
      <dgm:prSet presAssocID="{F3FD3994-FD9F-4A30-8967-7610DF9887E0}" presName="invisiNode" presStyleLbl="node1" presStyleIdx="3" presStyleCnt="6"/>
      <dgm:spPr/>
    </dgm:pt>
    <dgm:pt modelId="{3314D3D6-D6FF-45D7-868C-3A65B81BF671}" type="pres">
      <dgm:prSet presAssocID="{F3FD3994-FD9F-4A30-8967-7610DF9887E0}" presName="imagNode" presStyleLbl="fgImgPlace1" presStyleIdx="3" presStyleCnt="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adge Tick with solid fill"/>
        </a:ext>
      </dgm:extLst>
    </dgm:pt>
    <dgm:pt modelId="{D5585DC0-2C24-4ACE-BF5C-7F03FB05B217}" type="pres">
      <dgm:prSet presAssocID="{62C05810-1CB1-4D3C-8233-5EA38D4B6DCE}" presName="sibTrans" presStyleLbl="sibTrans2D1" presStyleIdx="0" presStyleCnt="0"/>
      <dgm:spPr/>
    </dgm:pt>
    <dgm:pt modelId="{D20E7304-5D41-40DA-A908-B3DC7535DC1D}" type="pres">
      <dgm:prSet presAssocID="{170DE673-918B-49A5-AC61-41AEE7683C25}" presName="compNode" presStyleCnt="0"/>
      <dgm:spPr/>
    </dgm:pt>
    <dgm:pt modelId="{C85D9AF5-A30E-4668-AF50-87D680EF1698}" type="pres">
      <dgm:prSet presAssocID="{170DE673-918B-49A5-AC61-41AEE7683C25}" presName="node" presStyleLbl="node1" presStyleIdx="4" presStyleCnt="6">
        <dgm:presLayoutVars>
          <dgm:bulletEnabled val="1"/>
        </dgm:presLayoutVars>
      </dgm:prSet>
      <dgm:spPr/>
    </dgm:pt>
    <dgm:pt modelId="{F99EAA87-60FE-4D67-99BD-B1C9B6A18E34}" type="pres">
      <dgm:prSet presAssocID="{170DE673-918B-49A5-AC61-41AEE7683C25}" presName="invisiNode" presStyleLbl="node1" presStyleIdx="4" presStyleCnt="6"/>
      <dgm:spPr/>
    </dgm:pt>
    <dgm:pt modelId="{C96B6B28-AE39-4C8D-87FA-FDF5B9913D23}" type="pres">
      <dgm:prSet presAssocID="{170DE673-918B-49A5-AC61-41AEE7683C25}" presName="imagNode" presStyleLbl="fgImgPlac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torytelling with solid fill"/>
        </a:ext>
      </dgm:extLst>
    </dgm:pt>
    <dgm:pt modelId="{8AF5A6EB-A873-49F9-B8B0-7141F7999334}" type="pres">
      <dgm:prSet presAssocID="{DE8256E9-2B7A-43D3-9C74-9D963A083FB4}" presName="sibTrans" presStyleLbl="sibTrans2D1" presStyleIdx="0" presStyleCnt="0"/>
      <dgm:spPr/>
    </dgm:pt>
    <dgm:pt modelId="{897285AE-7705-43A1-A841-E1D3AEE97E4B}" type="pres">
      <dgm:prSet presAssocID="{826BB08F-D17E-4BEA-B0E7-ADC135F56FDE}" presName="compNode" presStyleCnt="0"/>
      <dgm:spPr/>
    </dgm:pt>
    <dgm:pt modelId="{79CB75CC-2AF2-4134-BE2E-418180B464D2}" type="pres">
      <dgm:prSet presAssocID="{826BB08F-D17E-4BEA-B0E7-ADC135F56FDE}" presName="node" presStyleLbl="node1" presStyleIdx="5" presStyleCnt="6">
        <dgm:presLayoutVars>
          <dgm:bulletEnabled val="1"/>
        </dgm:presLayoutVars>
      </dgm:prSet>
      <dgm:spPr/>
    </dgm:pt>
    <dgm:pt modelId="{11295582-7286-4EC4-A23A-B29905964D7A}" type="pres">
      <dgm:prSet presAssocID="{826BB08F-D17E-4BEA-B0E7-ADC135F56FDE}" presName="invisiNode" presStyleLbl="node1" presStyleIdx="5" presStyleCnt="6"/>
      <dgm:spPr/>
    </dgm:pt>
    <dgm:pt modelId="{293A87FD-98EA-4DE9-ABA3-6096C76F85EA}" type="pres">
      <dgm:prSet presAssocID="{826BB08F-D17E-4BEA-B0E7-ADC135F56FDE}" presName="imagNode" presStyleLbl="fgImgPlac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No sign with solid fill"/>
        </a:ext>
      </dgm:extLst>
    </dgm:pt>
  </dgm:ptLst>
  <dgm:cxnLst>
    <dgm:cxn modelId="{5A957412-989E-466B-8246-0192D09CE9AA}" type="presOf" srcId="{098619C3-10A1-47DC-BCE8-6BA88BA259B6}" destId="{C55F9DFC-29FA-40F4-87ED-CDC99BDC2E48}" srcOrd="0" destOrd="0" presId="urn:microsoft.com/office/officeart/2005/8/layout/pList2"/>
    <dgm:cxn modelId="{480B9612-CC33-4F40-B71F-BA6F5BEF26B2}" type="presOf" srcId="{97478C41-8FD7-4FF5-A20E-22F86A1C7301}" destId="{5FC18DDF-5C57-4C33-8C5B-C500FE91A3E3}" srcOrd="0" destOrd="0" presId="urn:microsoft.com/office/officeart/2005/8/layout/pList2"/>
    <dgm:cxn modelId="{1CF09013-680D-4190-88C3-3B0819C837C4}" type="presOf" srcId="{826BB08F-D17E-4BEA-B0E7-ADC135F56FDE}" destId="{79CB75CC-2AF2-4134-BE2E-418180B464D2}" srcOrd="0" destOrd="0" presId="urn:microsoft.com/office/officeart/2005/8/layout/pList2"/>
    <dgm:cxn modelId="{2E762D16-6241-4017-AE94-06D5501B4215}" type="presOf" srcId="{E6FD4A84-6912-4F3C-8CDE-8D8D7E4C7ABC}" destId="{9F51A87E-CD39-480A-B249-0984266DBB33}" srcOrd="0" destOrd="0" presId="urn:microsoft.com/office/officeart/2005/8/layout/pList2"/>
    <dgm:cxn modelId="{6B45CD30-3A89-4A88-8580-FFD39F5E5334}" type="presOf" srcId="{DE8256E9-2B7A-43D3-9C74-9D963A083FB4}" destId="{8AF5A6EB-A873-49F9-B8B0-7141F7999334}" srcOrd="0" destOrd="0" presId="urn:microsoft.com/office/officeart/2005/8/layout/pList2"/>
    <dgm:cxn modelId="{94550333-F61F-49F4-AEE0-20E02E763C53}" srcId="{00BBA292-ADBC-4981-8FE0-01CCA4C5B368}" destId="{F3FD3994-FD9F-4A30-8967-7610DF9887E0}" srcOrd="3" destOrd="0" parTransId="{A4D7E123-34D6-4C93-B972-7677E8A53C6B}" sibTransId="{62C05810-1CB1-4D3C-8233-5EA38D4B6DCE}"/>
    <dgm:cxn modelId="{A2534D3B-04C3-4597-A366-93BDDF450709}" srcId="{00BBA292-ADBC-4981-8FE0-01CCA4C5B368}" destId="{E6FD4A84-6912-4F3C-8CDE-8D8D7E4C7ABC}" srcOrd="0" destOrd="0" parTransId="{DF234713-313B-4DA1-B736-1F0B5908DFFA}" sibTransId="{E575B16E-EFDF-46C9-AD85-F0972E2A3AB3}"/>
    <dgm:cxn modelId="{B9B9EE5E-E803-4800-BD25-3D1A1FB00109}" type="presOf" srcId="{E575B16E-EFDF-46C9-AD85-F0972E2A3AB3}" destId="{C4FB5AFD-94C5-4EC4-8AFD-DE34FF287DEF}" srcOrd="0" destOrd="0" presId="urn:microsoft.com/office/officeart/2005/8/layout/pList2"/>
    <dgm:cxn modelId="{8F014B43-50A7-4B7A-A8BD-0367DB8D2EB6}" srcId="{00BBA292-ADBC-4981-8FE0-01CCA4C5B368}" destId="{826BB08F-D17E-4BEA-B0E7-ADC135F56FDE}" srcOrd="5" destOrd="0" parTransId="{050802F3-004C-4E05-AFAE-145093FCDF45}" sibTransId="{469BD91F-2DC0-4365-9A38-F2F6AEF440C0}"/>
    <dgm:cxn modelId="{4FB8E664-3135-4880-BCE4-D141984F6868}" type="presOf" srcId="{F3FD3994-FD9F-4A30-8967-7610DF9887E0}" destId="{D7B39EDC-F240-4531-8EF7-90B8A03321FA}" srcOrd="0" destOrd="0" presId="urn:microsoft.com/office/officeart/2005/8/layout/pList2"/>
    <dgm:cxn modelId="{AEE03969-04EF-429A-AAB9-4620C4E45A85}" type="presOf" srcId="{00BBA292-ADBC-4981-8FE0-01CCA4C5B368}" destId="{8E1BEB2E-1F15-48D5-951B-FC8B09EE6462}" srcOrd="0" destOrd="0" presId="urn:microsoft.com/office/officeart/2005/8/layout/pList2"/>
    <dgm:cxn modelId="{F8378686-0654-41F1-B5BF-A7CEBD873055}" type="presOf" srcId="{62C05810-1CB1-4D3C-8233-5EA38D4B6DCE}" destId="{D5585DC0-2C24-4ACE-BF5C-7F03FB05B217}" srcOrd="0" destOrd="0" presId="urn:microsoft.com/office/officeart/2005/8/layout/pList2"/>
    <dgm:cxn modelId="{7A6C248E-9664-40A5-87C4-3E9008895FE8}" type="presOf" srcId="{DD5E22C2-BA1B-4294-BE2F-C19792BF40BA}" destId="{9658C9A3-A80A-4F21-A1D7-B3330411D23B}" srcOrd="0" destOrd="0" presId="urn:microsoft.com/office/officeart/2005/8/layout/pList2"/>
    <dgm:cxn modelId="{DC75829A-3D03-4D3B-8F0A-C75FAF1A8BBF}" type="presOf" srcId="{170DE673-918B-49A5-AC61-41AEE7683C25}" destId="{C85D9AF5-A30E-4668-AF50-87D680EF1698}" srcOrd="0" destOrd="0" presId="urn:microsoft.com/office/officeart/2005/8/layout/pList2"/>
    <dgm:cxn modelId="{B4890FD7-310C-4BC2-A2B9-E593749363D8}" srcId="{00BBA292-ADBC-4981-8FE0-01CCA4C5B368}" destId="{170DE673-918B-49A5-AC61-41AEE7683C25}" srcOrd="4" destOrd="0" parTransId="{049F474F-D12B-4BDC-9E5E-9915BA24323A}" sibTransId="{DE8256E9-2B7A-43D3-9C74-9D963A083FB4}"/>
    <dgm:cxn modelId="{135341DE-CCB7-42C9-B9B7-A06C5C1F1AFD}" type="presOf" srcId="{4C79C103-60D7-4899-8971-708E0412F878}" destId="{33257D79-D015-4F90-9B98-CB3F52735E7C}" srcOrd="0" destOrd="0" presId="urn:microsoft.com/office/officeart/2005/8/layout/pList2"/>
    <dgm:cxn modelId="{70596FE8-F37E-4A08-B548-3BC1C221152C}" srcId="{00BBA292-ADBC-4981-8FE0-01CCA4C5B368}" destId="{DD5E22C2-BA1B-4294-BE2F-C19792BF40BA}" srcOrd="2" destOrd="0" parTransId="{CE36C07E-D1E6-4DD6-A83C-7B8C450C45F5}" sibTransId="{4C79C103-60D7-4899-8971-708E0412F878}"/>
    <dgm:cxn modelId="{1E1A37F8-BA10-46B8-9786-1D13BC021784}" srcId="{00BBA292-ADBC-4981-8FE0-01CCA4C5B368}" destId="{098619C3-10A1-47DC-BCE8-6BA88BA259B6}" srcOrd="1" destOrd="0" parTransId="{F9F90F05-D627-4F9A-A13B-9F5F1A801820}" sibTransId="{97478C41-8FD7-4FF5-A20E-22F86A1C7301}"/>
    <dgm:cxn modelId="{531CB868-11FC-4A07-A05B-B3EF07963516}" type="presParOf" srcId="{8E1BEB2E-1F15-48D5-951B-FC8B09EE6462}" destId="{FFD2C6DE-3554-4750-B137-28C0407B07C9}" srcOrd="0" destOrd="0" presId="urn:microsoft.com/office/officeart/2005/8/layout/pList2"/>
    <dgm:cxn modelId="{399F325B-7CFD-4812-966F-8E0E7909DDCA}" type="presParOf" srcId="{8E1BEB2E-1F15-48D5-951B-FC8B09EE6462}" destId="{2A9110D4-6DE5-49E3-96C3-A7F17747C0C6}" srcOrd="1" destOrd="0" presId="urn:microsoft.com/office/officeart/2005/8/layout/pList2"/>
    <dgm:cxn modelId="{0195001F-82C0-4CCF-BFD9-7BD4E58D9A17}" type="presParOf" srcId="{2A9110D4-6DE5-49E3-96C3-A7F17747C0C6}" destId="{52D5C8A0-9FC8-4F18-A671-A598CD028AAE}" srcOrd="0" destOrd="0" presId="urn:microsoft.com/office/officeart/2005/8/layout/pList2"/>
    <dgm:cxn modelId="{6DAF850C-2AB4-4829-ABE1-0E8368CB3699}" type="presParOf" srcId="{52D5C8A0-9FC8-4F18-A671-A598CD028AAE}" destId="{9F51A87E-CD39-480A-B249-0984266DBB33}" srcOrd="0" destOrd="0" presId="urn:microsoft.com/office/officeart/2005/8/layout/pList2"/>
    <dgm:cxn modelId="{59E0696B-DF40-4257-A338-0AF6FBD2F832}" type="presParOf" srcId="{52D5C8A0-9FC8-4F18-A671-A598CD028AAE}" destId="{90AF9767-57D8-418A-AEB5-F8135D16D39B}" srcOrd="1" destOrd="0" presId="urn:microsoft.com/office/officeart/2005/8/layout/pList2"/>
    <dgm:cxn modelId="{2F0CDCA8-3DAA-44A8-ADE3-4D0794EC9EDF}" type="presParOf" srcId="{52D5C8A0-9FC8-4F18-A671-A598CD028AAE}" destId="{CA6DCB1E-E1CA-430A-B229-F27D7CA5AC6D}" srcOrd="2" destOrd="0" presId="urn:microsoft.com/office/officeart/2005/8/layout/pList2"/>
    <dgm:cxn modelId="{2F4B865F-3634-45CB-BD20-FF0B650980F8}" type="presParOf" srcId="{2A9110D4-6DE5-49E3-96C3-A7F17747C0C6}" destId="{C4FB5AFD-94C5-4EC4-8AFD-DE34FF287DEF}" srcOrd="1" destOrd="0" presId="urn:microsoft.com/office/officeart/2005/8/layout/pList2"/>
    <dgm:cxn modelId="{A9C7239D-B9BC-4C3B-838F-DAD6A41A4457}" type="presParOf" srcId="{2A9110D4-6DE5-49E3-96C3-A7F17747C0C6}" destId="{B7910442-75A2-4AF5-89C8-08154217BFDC}" srcOrd="2" destOrd="0" presId="urn:microsoft.com/office/officeart/2005/8/layout/pList2"/>
    <dgm:cxn modelId="{3D0498BB-F86C-4039-9C8F-BE333F027322}" type="presParOf" srcId="{B7910442-75A2-4AF5-89C8-08154217BFDC}" destId="{C55F9DFC-29FA-40F4-87ED-CDC99BDC2E48}" srcOrd="0" destOrd="0" presId="urn:microsoft.com/office/officeart/2005/8/layout/pList2"/>
    <dgm:cxn modelId="{ED0910E1-502C-4C38-B782-AC769DE1C532}" type="presParOf" srcId="{B7910442-75A2-4AF5-89C8-08154217BFDC}" destId="{3AC96314-1100-4558-B389-05F61D03FE9F}" srcOrd="1" destOrd="0" presId="urn:microsoft.com/office/officeart/2005/8/layout/pList2"/>
    <dgm:cxn modelId="{C2DFFB06-39E4-4723-83E9-BF03B65AF502}" type="presParOf" srcId="{B7910442-75A2-4AF5-89C8-08154217BFDC}" destId="{15BA7150-E905-43F0-ACB3-17D5B8AA5771}" srcOrd="2" destOrd="0" presId="urn:microsoft.com/office/officeart/2005/8/layout/pList2"/>
    <dgm:cxn modelId="{9436DCD8-8D11-4081-A561-11458655ECB6}" type="presParOf" srcId="{2A9110D4-6DE5-49E3-96C3-A7F17747C0C6}" destId="{5FC18DDF-5C57-4C33-8C5B-C500FE91A3E3}" srcOrd="3" destOrd="0" presId="urn:microsoft.com/office/officeart/2005/8/layout/pList2"/>
    <dgm:cxn modelId="{F14BC169-8E9C-4498-8BEB-0D4E9B13E0D5}" type="presParOf" srcId="{2A9110D4-6DE5-49E3-96C3-A7F17747C0C6}" destId="{EB3E1C42-3750-4CFD-9DBC-A0638BEC02ED}" srcOrd="4" destOrd="0" presId="urn:microsoft.com/office/officeart/2005/8/layout/pList2"/>
    <dgm:cxn modelId="{7E1AFB83-EAB8-4653-8070-4B5F77FB1A81}" type="presParOf" srcId="{EB3E1C42-3750-4CFD-9DBC-A0638BEC02ED}" destId="{9658C9A3-A80A-4F21-A1D7-B3330411D23B}" srcOrd="0" destOrd="0" presId="urn:microsoft.com/office/officeart/2005/8/layout/pList2"/>
    <dgm:cxn modelId="{F3CDB230-56E6-4C3D-94DB-CD2E013A2D02}" type="presParOf" srcId="{EB3E1C42-3750-4CFD-9DBC-A0638BEC02ED}" destId="{219D1E9D-E9A1-4A03-8D7A-99B05D2D5A2A}" srcOrd="1" destOrd="0" presId="urn:microsoft.com/office/officeart/2005/8/layout/pList2"/>
    <dgm:cxn modelId="{FA8AC194-C69B-402D-B132-58549652A0C9}" type="presParOf" srcId="{EB3E1C42-3750-4CFD-9DBC-A0638BEC02ED}" destId="{304EDF1E-F8A6-4B10-BE9E-214863A6A87A}" srcOrd="2" destOrd="0" presId="urn:microsoft.com/office/officeart/2005/8/layout/pList2"/>
    <dgm:cxn modelId="{92AE8D27-02AA-4493-BF28-CDD639C1053F}" type="presParOf" srcId="{2A9110D4-6DE5-49E3-96C3-A7F17747C0C6}" destId="{33257D79-D015-4F90-9B98-CB3F52735E7C}" srcOrd="5" destOrd="0" presId="urn:microsoft.com/office/officeart/2005/8/layout/pList2"/>
    <dgm:cxn modelId="{978A26EF-4C0C-440F-83FE-722E77BEFFA6}" type="presParOf" srcId="{2A9110D4-6DE5-49E3-96C3-A7F17747C0C6}" destId="{AEE59076-16ED-486D-9630-578ADB19ED68}" srcOrd="6" destOrd="0" presId="urn:microsoft.com/office/officeart/2005/8/layout/pList2"/>
    <dgm:cxn modelId="{37873E85-D2EA-4FC5-966E-B0B92B598A1B}" type="presParOf" srcId="{AEE59076-16ED-486D-9630-578ADB19ED68}" destId="{D7B39EDC-F240-4531-8EF7-90B8A03321FA}" srcOrd="0" destOrd="0" presId="urn:microsoft.com/office/officeart/2005/8/layout/pList2"/>
    <dgm:cxn modelId="{124D942C-258B-4B12-8882-75A313A5D339}" type="presParOf" srcId="{AEE59076-16ED-486D-9630-578ADB19ED68}" destId="{9182046A-ABB8-424B-9A4D-66253D102CCF}" srcOrd="1" destOrd="0" presId="urn:microsoft.com/office/officeart/2005/8/layout/pList2"/>
    <dgm:cxn modelId="{B8BB2678-EB3C-45B3-9A35-B7742CB0BBA2}" type="presParOf" srcId="{AEE59076-16ED-486D-9630-578ADB19ED68}" destId="{3314D3D6-D6FF-45D7-868C-3A65B81BF671}" srcOrd="2" destOrd="0" presId="urn:microsoft.com/office/officeart/2005/8/layout/pList2"/>
    <dgm:cxn modelId="{5DB2BD2A-9277-4A1D-A15A-6D9A69B5E907}" type="presParOf" srcId="{2A9110D4-6DE5-49E3-96C3-A7F17747C0C6}" destId="{D5585DC0-2C24-4ACE-BF5C-7F03FB05B217}" srcOrd="7" destOrd="0" presId="urn:microsoft.com/office/officeart/2005/8/layout/pList2"/>
    <dgm:cxn modelId="{412554A4-49CC-4BB5-A97F-D474D12EF1CD}" type="presParOf" srcId="{2A9110D4-6DE5-49E3-96C3-A7F17747C0C6}" destId="{D20E7304-5D41-40DA-A908-B3DC7535DC1D}" srcOrd="8" destOrd="0" presId="urn:microsoft.com/office/officeart/2005/8/layout/pList2"/>
    <dgm:cxn modelId="{C3E67C01-B3CE-4AF2-8CD3-B5241693A2F5}" type="presParOf" srcId="{D20E7304-5D41-40DA-A908-B3DC7535DC1D}" destId="{C85D9AF5-A30E-4668-AF50-87D680EF1698}" srcOrd="0" destOrd="0" presId="urn:microsoft.com/office/officeart/2005/8/layout/pList2"/>
    <dgm:cxn modelId="{50682B93-6F81-449C-A060-6F26918C02E5}" type="presParOf" srcId="{D20E7304-5D41-40DA-A908-B3DC7535DC1D}" destId="{F99EAA87-60FE-4D67-99BD-B1C9B6A18E34}" srcOrd="1" destOrd="0" presId="urn:microsoft.com/office/officeart/2005/8/layout/pList2"/>
    <dgm:cxn modelId="{9E6E6ACC-62EF-48FD-BD04-CACDFACD4590}" type="presParOf" srcId="{D20E7304-5D41-40DA-A908-B3DC7535DC1D}" destId="{C96B6B28-AE39-4C8D-87FA-FDF5B9913D23}" srcOrd="2" destOrd="0" presId="urn:microsoft.com/office/officeart/2005/8/layout/pList2"/>
    <dgm:cxn modelId="{88BF2001-2245-4ECA-98E6-6497D6A71CA2}" type="presParOf" srcId="{2A9110D4-6DE5-49E3-96C3-A7F17747C0C6}" destId="{8AF5A6EB-A873-49F9-B8B0-7141F7999334}" srcOrd="9" destOrd="0" presId="urn:microsoft.com/office/officeart/2005/8/layout/pList2"/>
    <dgm:cxn modelId="{D7054C86-AD31-4D9A-B67F-1C9827CCA0EE}" type="presParOf" srcId="{2A9110D4-6DE5-49E3-96C3-A7F17747C0C6}" destId="{897285AE-7705-43A1-A841-E1D3AEE97E4B}" srcOrd="10" destOrd="0" presId="urn:microsoft.com/office/officeart/2005/8/layout/pList2"/>
    <dgm:cxn modelId="{D1C44561-42E8-4680-A613-B502A105D2FB}" type="presParOf" srcId="{897285AE-7705-43A1-A841-E1D3AEE97E4B}" destId="{79CB75CC-2AF2-4134-BE2E-418180B464D2}" srcOrd="0" destOrd="0" presId="urn:microsoft.com/office/officeart/2005/8/layout/pList2"/>
    <dgm:cxn modelId="{AE7C338F-2D94-4503-976D-16BB7AF55D22}" type="presParOf" srcId="{897285AE-7705-43A1-A841-E1D3AEE97E4B}" destId="{11295582-7286-4EC4-A23A-B29905964D7A}" srcOrd="1" destOrd="0" presId="urn:microsoft.com/office/officeart/2005/8/layout/pList2"/>
    <dgm:cxn modelId="{D8845EC8-E05A-4C25-8811-75A4BE0D204E}" type="presParOf" srcId="{897285AE-7705-43A1-A841-E1D3AEE97E4B}" destId="{293A87FD-98EA-4DE9-ABA3-6096C76F85E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2C6DE-3554-4750-B137-28C0407B07C9}">
      <dsp:nvSpPr>
        <dsp:cNvPr id="0" name=""/>
        <dsp:cNvSpPr/>
      </dsp:nvSpPr>
      <dsp:spPr>
        <a:xfrm>
          <a:off x="0" y="0"/>
          <a:ext cx="10794999" cy="203988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DCB1E-E1CA-430A-B229-F27D7CA5AC6D}">
      <dsp:nvSpPr>
        <dsp:cNvPr id="0" name=""/>
        <dsp:cNvSpPr/>
      </dsp:nvSpPr>
      <dsp:spPr>
        <a:xfrm>
          <a:off x="325088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1A87E-CD39-480A-B249-0984266DBB33}">
      <dsp:nvSpPr>
        <dsp:cNvPr id="0" name=""/>
        <dsp:cNvSpPr/>
      </dsp:nvSpPr>
      <dsp:spPr>
        <a:xfrm rot="10800000">
          <a:off x="325088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As an accepted characteristic of the academic community worldwide, it is the basis of trusted research.</a:t>
          </a:r>
          <a:endParaRPr lang="en-US" sz="1400" kern="1200" dirty="0">
            <a:latin typeface="Calibri "/>
          </a:endParaRPr>
        </a:p>
      </dsp:txBody>
      <dsp:txXfrm rot="10800000">
        <a:off x="373086" y="2039883"/>
        <a:ext cx="1464745" cy="2445192"/>
      </dsp:txXfrm>
    </dsp:sp>
    <dsp:sp modelId="{15BA7150-E905-43F0-ACB3-17D5B8AA5771}">
      <dsp:nvSpPr>
        <dsp:cNvPr id="0" name=""/>
        <dsp:cNvSpPr/>
      </dsp:nvSpPr>
      <dsp:spPr>
        <a:xfrm>
          <a:off x="2041904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F9DFC-29FA-40F4-87ED-CDC99BDC2E48}">
      <dsp:nvSpPr>
        <dsp:cNvPr id="0" name=""/>
        <dsp:cNvSpPr/>
      </dsp:nvSpPr>
      <dsp:spPr>
        <a:xfrm rot="10800000">
          <a:off x="2041904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Referring to experts in your written work strengthens and provides credibility to your arguments and writing.</a:t>
          </a:r>
          <a:endParaRPr lang="en-US" sz="1400" kern="1200" dirty="0">
            <a:latin typeface="Calibri "/>
          </a:endParaRPr>
        </a:p>
      </dsp:txBody>
      <dsp:txXfrm rot="10800000">
        <a:off x="2089902" y="2039883"/>
        <a:ext cx="1464745" cy="2445192"/>
      </dsp:txXfrm>
    </dsp:sp>
    <dsp:sp modelId="{304EDF1E-F8A6-4B10-BE9E-214863A6A87A}">
      <dsp:nvSpPr>
        <dsp:cNvPr id="0" name=""/>
        <dsp:cNvSpPr/>
      </dsp:nvSpPr>
      <dsp:spPr>
        <a:xfrm>
          <a:off x="3758720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8C9A3-A80A-4F21-A1D7-B3330411D23B}">
      <dsp:nvSpPr>
        <dsp:cNvPr id="0" name=""/>
        <dsp:cNvSpPr/>
      </dsp:nvSpPr>
      <dsp:spPr>
        <a:xfrm rot="10800000">
          <a:off x="3758720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Acknowledging and giving credit to those whose work you have read and used shows your academic integrity.</a:t>
          </a:r>
          <a:endParaRPr lang="en-US" sz="1400" kern="1200" dirty="0">
            <a:latin typeface="Calibri "/>
          </a:endParaRPr>
        </a:p>
      </dsp:txBody>
      <dsp:txXfrm rot="10800000">
        <a:off x="3806718" y="2039883"/>
        <a:ext cx="1464745" cy="2445192"/>
      </dsp:txXfrm>
    </dsp:sp>
    <dsp:sp modelId="{3314D3D6-D6FF-45D7-868C-3A65B81BF671}">
      <dsp:nvSpPr>
        <dsp:cNvPr id="0" name=""/>
        <dsp:cNvSpPr/>
      </dsp:nvSpPr>
      <dsp:spPr>
        <a:xfrm>
          <a:off x="5475537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39EDC-F240-4531-8EF7-90B8A03321FA}">
      <dsp:nvSpPr>
        <dsp:cNvPr id="0" name=""/>
        <dsp:cNvSpPr/>
      </dsp:nvSpPr>
      <dsp:spPr>
        <a:xfrm rot="10800000">
          <a:off x="5475537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It is important to let your reader know which ideas have come from your reading and which thoughts are your own.</a:t>
          </a:r>
          <a:endParaRPr lang="en-US" sz="1400" kern="1200" dirty="0">
            <a:latin typeface="Calibri "/>
          </a:endParaRPr>
        </a:p>
      </dsp:txBody>
      <dsp:txXfrm rot="10800000">
        <a:off x="5523535" y="2039883"/>
        <a:ext cx="1464745" cy="2445192"/>
      </dsp:txXfrm>
    </dsp:sp>
    <dsp:sp modelId="{C96B6B28-AE39-4C8D-87FA-FDF5B9913D23}">
      <dsp:nvSpPr>
        <dsp:cNvPr id="0" name=""/>
        <dsp:cNvSpPr/>
      </dsp:nvSpPr>
      <dsp:spPr>
        <a:xfrm>
          <a:off x="7192353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D9AF5-A30E-4668-AF50-87D680EF1698}">
      <dsp:nvSpPr>
        <dsp:cNvPr id="0" name=""/>
        <dsp:cNvSpPr/>
      </dsp:nvSpPr>
      <dsp:spPr>
        <a:xfrm rot="10800000">
          <a:off x="7192353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sz="1400" kern="1200" dirty="0">
            <a:latin typeface="Calibri "/>
          </a:endParaRPr>
        </a:p>
      </dsp:txBody>
      <dsp:txXfrm rot="10800000">
        <a:off x="7240351" y="2039883"/>
        <a:ext cx="1464745" cy="2445192"/>
      </dsp:txXfrm>
    </dsp:sp>
    <dsp:sp modelId="{293A87FD-98EA-4DE9-ABA3-6096C76F85EA}">
      <dsp:nvSpPr>
        <dsp:cNvPr id="0" name=""/>
        <dsp:cNvSpPr/>
      </dsp:nvSpPr>
      <dsp:spPr>
        <a:xfrm>
          <a:off x="8909169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75CC-2AF2-4134-BE2E-418180B464D2}">
      <dsp:nvSpPr>
        <dsp:cNvPr id="0" name=""/>
        <dsp:cNvSpPr/>
      </dsp:nvSpPr>
      <dsp:spPr>
        <a:xfrm rot="10800000">
          <a:off x="8909169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Correct and accurate referencing can help prevent accidental plagiarism.</a:t>
          </a:r>
          <a:endParaRPr lang="en-US" sz="1400" kern="1200" dirty="0">
            <a:latin typeface="Calibri "/>
          </a:endParaRPr>
        </a:p>
      </dsp:txBody>
      <dsp:txXfrm rot="10800000">
        <a:off x="8957167" y="2039883"/>
        <a:ext cx="1464745" cy="244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81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8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669DB-C134-E34B-FD50-1BC334DDB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CFAC78-3CF1-6216-5A6F-B4CC5A0760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D87EFF-CC84-AFC6-D7B2-4CB3864B10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AB1E8-62CB-C049-C8DB-8A0F85A54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021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10/16/2025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01332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10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  <p:sldLayoutId id="2147483734" r:id="rId14"/>
    <p:sldLayoutId id="2147483727" r:id="rId15"/>
    <p:sldLayoutId id="2147483730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moodle.uwtsd.ac.uk/mod/page/view.php?id=51579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7" Type="http://schemas.openxmlformats.org/officeDocument/2006/relationships/image" Target="../media/image51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svg"/><Relationship Id="rId4" Type="http://schemas.openxmlformats.org/officeDocument/2006/relationships/image" Target="../media/image4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hyperlink" Target="https://moodle.uwtsd.ac.uk/mod/page/view.php?id=475604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png"/><Relationship Id="rId4" Type="http://schemas.openxmlformats.org/officeDocument/2006/relationships/image" Target="../media/image58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hull.ac.uk/notetaking/read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hyperlink" Target="https://www.uwtsd.ac.uk/study/experience-facilities/student-support-wellbeing/learning-support" TargetMode="External"/><Relationship Id="rId4" Type="http://schemas.openxmlformats.org/officeDocument/2006/relationships/hyperlink" Target="https://whelf-uwtsd.alma.exlibrisgroup.com/leganto/public/44WHELF_UWTSD/lists/7517844970002421?auth=SAML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7" Type="http://schemas.openxmlformats.org/officeDocument/2006/relationships/image" Target="../media/image68.svg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7.png"/><Relationship Id="rId5" Type="http://schemas.openxmlformats.org/officeDocument/2006/relationships/hyperlink" Target="https://www.youtube.com/playlist?list=PL8VCrbt1ecOQowwz2oxP4SmV0q3gWXw04" TargetMode="External"/><Relationship Id="rId4" Type="http://schemas.openxmlformats.org/officeDocument/2006/relationships/hyperlink" Target="https://digitalservices.uwtsd.ac.uk/library/academic-and-infoskills/referencing-handbooks/" TargetMode="Externa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7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5028-F3D6-C563-C0B1-398AADF28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4318731"/>
          </a:xfrm>
        </p:spPr>
        <p:txBody>
          <a:bodyPr>
            <a:normAutofit/>
          </a:bodyPr>
          <a:lstStyle/>
          <a:p>
            <a:endParaRPr lang="en-GB" sz="5400" b="1" i="0" dirty="0"/>
          </a:p>
          <a:p>
            <a:r>
              <a:rPr lang="en-GB" sz="5400" b="1" i="0" dirty="0"/>
              <a:t>What does referencing mean to you?</a:t>
            </a:r>
          </a:p>
          <a:p>
            <a:endParaRPr lang="en-GB" dirty="0"/>
          </a:p>
        </p:txBody>
      </p:sp>
      <p:pic>
        <p:nvPicPr>
          <p:cNvPr id="9" name="Picture Placeholder 8" descr="Quizzical burrowing owl looking forward">
            <a:extLst>
              <a:ext uri="{FF2B5EF4-FFF2-40B4-BE49-F238E27FC236}">
                <a16:creationId xmlns:a16="http://schemas.microsoft.com/office/drawing/2014/main" id="{48B1701F-2C26-8309-DDAE-B4B7F66CAF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4" r="101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021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CA9F-78D2-75A8-448C-C89EDC22C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include…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DE625D-A171-CE59-F66A-E85828D0CBF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740400530"/>
              </p:ext>
            </p:extLst>
          </p:nvPr>
        </p:nvGraphicFramePr>
        <p:xfrm>
          <a:off x="698760" y="1276414"/>
          <a:ext cx="10795000" cy="453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333AB13-8CF9-6950-A1A7-131673CF11DA}"/>
              </a:ext>
            </a:extLst>
          </p:cNvPr>
          <p:cNvSpPr txBox="1"/>
          <p:nvPr/>
        </p:nvSpPr>
        <p:spPr>
          <a:xfrm>
            <a:off x="3611499" y="5908569"/>
            <a:ext cx="532180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Infoskills: </a:t>
            </a:r>
            <a:r>
              <a:rPr lang="en-GB" sz="2000" b="1" dirty="0">
                <a:solidFill>
                  <a:schemeClr val="accent2"/>
                </a:solidFill>
                <a:latin typeface="Calibri 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</a:t>
            </a:r>
            <a:endParaRPr lang="en-US" sz="2000" b="1">
              <a:solidFill>
                <a:schemeClr val="accent2"/>
              </a:solidFill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662299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CA3F851-16BA-3764-A1B8-AD45CF9369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>
          <a:prstGeom prst="rect">
            <a:avLst/>
          </a:prstGeom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3C87D75-49FF-74D4-17A2-C31E686B5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53361" cy="51048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i="0" dirty="0">
                <a:latin typeface="Calibri"/>
                <a:ea typeface="Calibri"/>
                <a:cs typeface="Calibri"/>
              </a:rPr>
              <a:t>Consider:</a:t>
            </a: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You are a project manager (PM), tasked with launching a new product for your  company.</a:t>
            </a:r>
          </a:p>
          <a:p>
            <a:endParaRPr lang="en-GB" sz="3200" i="0" dirty="0">
              <a:latin typeface="Calibri"/>
              <a:ea typeface="Calibri"/>
              <a:cs typeface="Calibri"/>
            </a:endParaRP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What steps do you need to take to ensure a successful launch?</a:t>
            </a:r>
          </a:p>
          <a:p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00879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7"/>
            <a:ext cx="5536031" cy="47510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Would need to find experts with unique skills and knowledge to help them successfully take a product to market.</a:t>
            </a:r>
          </a:p>
          <a:p>
            <a:pPr marL="457200" lvl="1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E.g. </a:t>
            </a:r>
            <a:r>
              <a:rPr lang="en-GB" dirty="0">
                <a:latin typeface="Calibri"/>
                <a:ea typeface="Calibri"/>
                <a:cs typeface="Calibri"/>
              </a:rPr>
              <a:t>Product development specialist, market research analyst, supply chain manager, financial analyst, etc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You are expected to find expert knowledge from academic sources on 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043" y="1256200"/>
            <a:ext cx="6179957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etc., to use at key points in your work enables you to include specialist knowledge and expertise in your assignment.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the PM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refer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to,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 and record the individual contributions from their team of experts.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(refer to)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at the end of your essay or report is where you provide  the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details of all the sources you have cited in </a:t>
            </a:r>
            <a:r>
              <a:rPr lang="en-GB" sz="2400">
                <a:latin typeface="Calibri"/>
                <a:ea typeface="Calibri"/>
                <a:cs typeface="Calibri"/>
              </a:rPr>
              <a:t>your work.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A93D71E-31EA-7046-8333-E12463EEE12A}"/>
              </a:ext>
            </a:extLst>
          </p:cNvPr>
          <p:cNvGrpSpPr/>
          <p:nvPr/>
        </p:nvGrpSpPr>
        <p:grpSpPr>
          <a:xfrm>
            <a:off x="-184786" y="3712034"/>
            <a:ext cx="6510064" cy="2446534"/>
            <a:chOff x="-184786" y="3712034"/>
            <a:chExt cx="6510064" cy="2446534"/>
          </a:xfrm>
        </p:grpSpPr>
        <p:pic>
          <p:nvPicPr>
            <p:cNvPr id="11" name="Graphic 11" descr="Books with solid fill">
              <a:extLst>
                <a:ext uri="{FF2B5EF4-FFF2-40B4-BE49-F238E27FC236}">
                  <a16:creationId xmlns:a16="http://schemas.microsoft.com/office/drawing/2014/main" id="{3F48DC4B-0E97-4C52-93DD-62A0B95620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98969" y="3862125"/>
              <a:ext cx="1526309" cy="1537854"/>
            </a:xfrm>
            <a:prstGeom prst="rect">
              <a:avLst/>
            </a:prstGeom>
          </p:spPr>
        </p:pic>
        <p:sp>
          <p:nvSpPr>
            <p:cNvPr id="16" name="Plus Sign 15">
              <a:extLst>
                <a:ext uri="{FF2B5EF4-FFF2-40B4-BE49-F238E27FC236}">
                  <a16:creationId xmlns:a16="http://schemas.microsoft.com/office/drawing/2014/main" id="{4DCE82C7-97E2-445A-9A23-0B8C184BAF38}"/>
                </a:ext>
              </a:extLst>
            </p:cNvPr>
            <p:cNvSpPr/>
            <p:nvPr/>
          </p:nvSpPr>
          <p:spPr>
            <a:xfrm>
              <a:off x="3776788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Graphic 9" descr="Lecturer with solid fill">
              <a:extLst>
                <a:ext uri="{FF2B5EF4-FFF2-40B4-BE49-F238E27FC236}">
                  <a16:creationId xmlns:a16="http://schemas.microsoft.com/office/drawing/2014/main" id="{486BE341-32D6-48D9-AE2B-4F6CF817C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184786" y="3712034"/>
              <a:ext cx="1630218" cy="1630218"/>
            </a:xfrm>
            <a:prstGeom prst="rect">
              <a:avLst/>
            </a:prstGeom>
          </p:spPr>
        </p:pic>
        <p:pic>
          <p:nvPicPr>
            <p:cNvPr id="10" name="Graphic 10" descr="Internet with solid fill">
              <a:extLst>
                <a:ext uri="{FF2B5EF4-FFF2-40B4-BE49-F238E27FC236}">
                  <a16:creationId xmlns:a16="http://schemas.microsoft.com/office/drawing/2014/main" id="{78533B40-97ED-4C03-90CC-94E1434A6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122633" y="3862125"/>
              <a:ext cx="1480127" cy="1480127"/>
            </a:xfrm>
            <a:prstGeom prst="rect">
              <a:avLst/>
            </a:prstGeom>
          </p:spPr>
        </p:pic>
        <p:sp>
          <p:nvSpPr>
            <p:cNvPr id="17" name="Plus Sign 16">
              <a:extLst>
                <a:ext uri="{FF2B5EF4-FFF2-40B4-BE49-F238E27FC236}">
                  <a16:creationId xmlns:a16="http://schemas.microsoft.com/office/drawing/2014/main" id="{356277BC-F040-49C3-B1B9-882F4F31BDB3}"/>
                </a:ext>
              </a:extLst>
            </p:cNvPr>
            <p:cNvSpPr/>
            <p:nvPr/>
          </p:nvSpPr>
          <p:spPr>
            <a:xfrm>
              <a:off x="1304760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4C7BD-7E6E-44BA-8B0C-4FA2ACA66C8C}"/>
                </a:ext>
              </a:extLst>
            </p:cNvPr>
            <p:cNvSpPr txBox="1"/>
            <p:nvPr/>
          </p:nvSpPr>
          <p:spPr>
            <a:xfrm>
              <a:off x="1025892" y="5450682"/>
              <a:ext cx="4512572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latin typeface="Calibri"/>
                  <a:ea typeface="Calibri"/>
                  <a:cs typeface="Calibri"/>
                </a:rPr>
                <a:t>Search for and explore research, theories and ideas from different sources.</a:t>
              </a:r>
              <a:endParaRPr lang="en-US" sz="2000" dirty="0">
                <a:latin typeface="Calibri"/>
                <a:ea typeface="Calibri"/>
                <a:cs typeface="Calibri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B6832D-B3F9-C1C8-2D1B-259DA46B8900}"/>
              </a:ext>
            </a:extLst>
          </p:cNvPr>
          <p:cNvGrpSpPr/>
          <p:nvPr/>
        </p:nvGrpSpPr>
        <p:grpSpPr>
          <a:xfrm>
            <a:off x="1593669" y="822960"/>
            <a:ext cx="7790072" cy="4643828"/>
            <a:chOff x="1593669" y="822960"/>
            <a:chExt cx="7790072" cy="4643828"/>
          </a:xfrm>
        </p:grpSpPr>
        <p:pic>
          <p:nvPicPr>
            <p:cNvPr id="8" name="Graphic 8" descr="Thought bubble outline">
              <a:extLst>
                <a:ext uri="{FF2B5EF4-FFF2-40B4-BE49-F238E27FC236}">
                  <a16:creationId xmlns:a16="http://schemas.microsoft.com/office/drawing/2014/main" id="{E2A95DD0-6516-45D3-87AC-57042D543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flipH="1">
              <a:off x="1593669" y="822960"/>
              <a:ext cx="7318702" cy="4495123"/>
            </a:xfrm>
            <a:prstGeom prst="rect">
              <a:avLst/>
            </a:prstGeom>
          </p:spPr>
        </p:pic>
        <p:pic>
          <p:nvPicPr>
            <p:cNvPr id="6" name="Graphic 6" descr="Head with gears with solid fill">
              <a:extLst>
                <a:ext uri="{FF2B5EF4-FFF2-40B4-BE49-F238E27FC236}">
                  <a16:creationId xmlns:a16="http://schemas.microsoft.com/office/drawing/2014/main" id="{4B2D26CF-9F24-47D4-8F01-57BA1404BD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7857432" y="3934706"/>
              <a:ext cx="1526309" cy="1532082"/>
            </a:xfrm>
            <a:prstGeom prst="rect">
              <a:avLst/>
            </a:prstGeom>
          </p:spPr>
        </p:pic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876F720D-E557-4E83-B10D-205C3E55ECFF}"/>
                </a:ext>
              </a:extLst>
            </p:cNvPr>
            <p:cNvSpPr/>
            <p:nvPr/>
          </p:nvSpPr>
          <p:spPr>
            <a:xfrm>
              <a:off x="6325278" y="4319325"/>
              <a:ext cx="767772" cy="62345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B557807-FD78-4269-9080-AF4548B268D6}"/>
                </a:ext>
              </a:extLst>
            </p:cNvPr>
            <p:cNvSpPr txBox="1"/>
            <p:nvPr/>
          </p:nvSpPr>
          <p:spPr>
            <a:xfrm>
              <a:off x="3488641" y="1750311"/>
              <a:ext cx="4368791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Make notes as you read.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Link perspectives.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Critically analyse viewpoints.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Write in your own words.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Accurately record your sources.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6D675B-CADE-AD18-FE63-099F4D0C564B}"/>
              </a:ext>
            </a:extLst>
          </p:cNvPr>
          <p:cNvGrpSpPr/>
          <p:nvPr/>
        </p:nvGrpSpPr>
        <p:grpSpPr>
          <a:xfrm>
            <a:off x="7731143" y="3688576"/>
            <a:ext cx="4644467" cy="2486098"/>
            <a:chOff x="7731143" y="3688576"/>
            <a:chExt cx="4644467" cy="2486098"/>
          </a:xfrm>
        </p:grpSpPr>
        <p:pic>
          <p:nvPicPr>
            <p:cNvPr id="12" name="Graphic 12" descr="Graduation cap with solid fill">
              <a:extLst>
                <a:ext uri="{FF2B5EF4-FFF2-40B4-BE49-F238E27FC236}">
                  <a16:creationId xmlns:a16="http://schemas.microsoft.com/office/drawing/2014/main" id="{DBA19759-0025-4136-B3FA-94DD995633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0298552" y="3688576"/>
              <a:ext cx="1965036" cy="1965036"/>
            </a:xfrm>
            <a:prstGeom prst="rect">
              <a:avLst/>
            </a:prstGeom>
          </p:spPr>
        </p:pic>
        <p:sp>
          <p:nvSpPr>
            <p:cNvPr id="18" name="Equals 17">
              <a:extLst>
                <a:ext uri="{FF2B5EF4-FFF2-40B4-BE49-F238E27FC236}">
                  <a16:creationId xmlns:a16="http://schemas.microsoft.com/office/drawing/2014/main" id="{BDA4E49A-645C-413D-B3D6-C1495C39C2A4}"/>
                </a:ext>
              </a:extLst>
            </p:cNvPr>
            <p:cNvSpPr/>
            <p:nvPr/>
          </p:nvSpPr>
          <p:spPr>
            <a:xfrm>
              <a:off x="9383741" y="4283645"/>
              <a:ext cx="669636" cy="698500"/>
            </a:xfrm>
            <a:prstGeom prst="mathEqual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E0D3B0-4959-40C8-8717-15CE6A44019A}"/>
                </a:ext>
              </a:extLst>
            </p:cNvPr>
            <p:cNvSpPr txBox="1"/>
            <p:nvPr/>
          </p:nvSpPr>
          <p:spPr>
            <a:xfrm>
              <a:off x="7731143" y="5466788"/>
              <a:ext cx="4644467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Produce original written work with ideas built on correctly referenced sources.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work, to allow your reader to find and follow up.)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118383" y="1260107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 </a:t>
            </a:r>
            <a:endParaRPr lang="en-GB" sz="24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744BF6-2587-D5F4-2634-0D4C2310C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680" y="902904"/>
            <a:ext cx="8580597" cy="48527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>
            <a:cxnSpLocks/>
          </p:cNvCxnSpPr>
          <p:nvPr/>
        </p:nvCxnSpPr>
        <p:spPr>
          <a:xfrm>
            <a:off x="2182218" y="1721772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396844"/>
            <a:ext cx="4818867" cy="221980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4963" y="2023470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when you have used the ideas, theories, words or data of another. </a:t>
            </a:r>
            <a:endParaRPr lang="en-US" dirty="0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acknowledge and discuss their work in your text, by quoting, paraphrasing, or summarising.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</a:t>
            </a:r>
            <a:r>
              <a:rPr lang="en-US" sz="2200" b="1" dirty="0">
                <a:latin typeface="Arial"/>
                <a:ea typeface="+mn-lt"/>
                <a:cs typeface="+mn-lt"/>
              </a:rPr>
              <a:t>word count</a:t>
            </a:r>
            <a:r>
              <a:rPr lang="en-US" sz="2200" dirty="0">
                <a:latin typeface="Arial"/>
                <a:ea typeface="+mn-lt"/>
                <a:cs typeface="+mn-lt"/>
              </a:rPr>
              <a:t> therefore, is brief. 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Arial"/>
                <a:ea typeface="+mn-lt"/>
                <a:cs typeface="+mn-lt"/>
              </a:rPr>
              <a:t>only:</a:t>
            </a:r>
            <a:endParaRPr lang="en-US" sz="2200" dirty="0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 dirty="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1FF3-81DE-D838-1562-7B6F6C46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4B066-D650-ED7C-3EDA-ED7D7537227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dirty="0">
                <a:latin typeface="Lato"/>
                <a:ea typeface="Lato"/>
                <a:cs typeface="Lato"/>
              </a:rPr>
              <a:t>(Hughes, 2023) suggests students struggle to correctly reference their work. To ensure they do not accidently plagiarise, 'students should record their sources as they use them' 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9A36FA2F-9924-660D-D36C-6FED1BFD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4279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(Hughes, 2023) </a:t>
            </a:r>
            <a:r>
              <a:rPr lang="en-GB" dirty="0">
                <a:latin typeface="Lato"/>
                <a:ea typeface="Lato"/>
                <a:cs typeface="Lato"/>
              </a:rPr>
              <a:t>suggests students struggle to correctly reference their work. To ensure they do not accidently plagiarise,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Example...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6276EC-5F9E-675D-3FA5-76704D3E40D5}"/>
              </a:ext>
            </a:extLst>
          </p:cNvPr>
          <p:cNvSpPr txBox="1"/>
          <p:nvPr/>
        </p:nvSpPr>
        <p:spPr>
          <a:xfrm>
            <a:off x="918575" y="3809999"/>
            <a:ext cx="1072854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According to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 effective communication is crucial for team success.</a:t>
            </a:r>
            <a:endParaRPr lang="en-GB" sz="2800" b="1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18576" y="2505205"/>
            <a:ext cx="105719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2020).</a:t>
            </a:r>
            <a:endParaRPr lang="en-GB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The sentence is </a:t>
            </a:r>
            <a:r>
              <a:rPr lang="en-US" sz="2400" b="1" dirty="0">
                <a:latin typeface="Calibri"/>
                <a:ea typeface="+mn-lt"/>
                <a:cs typeface="Calibri"/>
              </a:rPr>
              <a:t>focusing on the idea</a:t>
            </a:r>
            <a:r>
              <a:rPr lang="en-US" sz="2400" dirty="0">
                <a:latin typeface="Calibri"/>
                <a:ea typeface="+mn-lt"/>
                <a:cs typeface="Calibri"/>
              </a:rPr>
              <a:t>, rather than who wrote it.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dirty="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 dirty="0">
                <a:latin typeface="Calibri"/>
                <a:ea typeface="+mn-lt"/>
                <a:cs typeface="Calibri"/>
              </a:rPr>
              <a:t> from 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sz="2400" dirty="0">
                <a:latin typeface="Calibri"/>
                <a:ea typeface="+mn-lt"/>
                <a:cs typeface="Calibri"/>
              </a:rPr>
              <a:t>using a </a:t>
            </a:r>
            <a:r>
              <a:rPr lang="en-US" sz="2400" b="1" dirty="0">
                <a:latin typeface="Calibri"/>
                <a:ea typeface="+mn-lt"/>
                <a:cs typeface="Calibri"/>
              </a:rPr>
              <a:t>semi-colon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4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1417982" y="4518992"/>
            <a:ext cx="94487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Williams,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1371598" y="3014869"/>
            <a:ext cx="94487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Williams, 2023).</a:t>
            </a:r>
            <a:endParaRPr lang="en-GB" sz="2400" b="1" dirty="0"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02312" y="1458452"/>
            <a:ext cx="10395669" cy="14455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Focus is on the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author’s view or opinion</a:t>
            </a:r>
            <a:r>
              <a:rPr lang="en-US" sz="2400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Difficult to synthesise multiple opinions and sources.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36633" y="2796065"/>
            <a:ext cx="1192005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author is referred to by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 dirty="0">
                <a:latin typeface="Calibri"/>
                <a:ea typeface="+mn-lt"/>
                <a:cs typeface="Calibri"/>
              </a:rPr>
              <a:t> in the text. Only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 in brackets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1061342" y="5739975"/>
            <a:ext cx="10784932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2107095" y="3756990"/>
            <a:ext cx="869342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baseline="0">
                <a:latin typeface="Calibri"/>
              </a:rPr>
              <a:t>According to </a:t>
            </a:r>
            <a:r>
              <a:rPr lang="en-US" sz="2800" b="1" baseline="0">
                <a:solidFill>
                  <a:srgbClr val="D1428D"/>
                </a:solidFill>
                <a:latin typeface="Calibri"/>
              </a:rPr>
              <a:t>Smith (2020),</a:t>
            </a:r>
            <a:r>
              <a:rPr lang="en-US" sz="2800" b="1" baseline="0">
                <a:latin typeface="Calibri"/>
              </a:rPr>
              <a:t> </a:t>
            </a:r>
            <a:r>
              <a:rPr lang="en-US" sz="2800" b="1" baseline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 communication is crucial for team success.</a:t>
            </a:r>
            <a:r>
              <a:rPr lang="en-US"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53396" y="5518923"/>
            <a:ext cx="11435139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author</a:t>
            </a:r>
            <a:r>
              <a:rPr lang="en-US" sz="2000" dirty="0">
                <a:latin typeface="Calibri"/>
                <a:ea typeface="Calibri"/>
                <a:cs typeface="Calibri"/>
              </a:rPr>
              <a:t>,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year</a:t>
            </a:r>
            <a:r>
              <a:rPr lang="en-US" sz="2000" dirty="0">
                <a:latin typeface="Calibri"/>
                <a:ea typeface="Calibri"/>
                <a:cs typeface="Calibri"/>
              </a:rPr>
              <a:t>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in-text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2090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7D3352EB-EC93-FE9E-19CB-C8848C799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1854895"/>
            <a:ext cx="507305" cy="475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C6A3E3-4324-C886-8E25-9CDD63D26142}"/>
              </a:ext>
            </a:extLst>
          </p:cNvPr>
          <p:cNvSpPr txBox="1"/>
          <p:nvPr/>
        </p:nvSpPr>
        <p:spPr>
          <a:xfrm>
            <a:off x="6783921" y="1933031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20" y="4575649"/>
            <a:ext cx="32468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narrative 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402562" y="454890"/>
            <a:ext cx="3740082" cy="37856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 dirty="0"/>
              <a:t>Explore articles in journals to see how they have cited their reading.</a:t>
            </a: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b="1" dirty="0">
                <a:ea typeface="Calibri"/>
                <a:cs typeface="Calibri"/>
              </a:rPr>
              <a:t>Note:</a:t>
            </a:r>
          </a:p>
          <a:p>
            <a:endParaRPr lang="en-GB" sz="2400" b="1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Not everyone uses Harvard, or the same style of it!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FCF5D1-35BD-583D-EB77-80F29D93EF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3799" y="1450831"/>
            <a:ext cx="2250796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dirty="0">
                <a:latin typeface="Calibri"/>
                <a:ea typeface="Calibri"/>
                <a:cs typeface="Calibri"/>
              </a:rPr>
              <a:t>    </a:t>
            </a:r>
            <a:endParaRPr lang="en-US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dirty="0">
                <a:latin typeface="Calibri"/>
                <a:ea typeface="Calibri"/>
                <a:cs typeface="Calibri"/>
              </a:rPr>
              <a:t>   </a:t>
            </a:r>
            <a:endParaRPr lang="en-US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dirty="0">
                <a:latin typeface="Calibri"/>
                <a:ea typeface="Calibri"/>
                <a:cs typeface="Calibri"/>
              </a:rPr>
              <a:t>  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10" y="1361318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4275926" y="1904082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 dirty="0">
                <a:latin typeface="Calibri"/>
                <a:cs typeface="Arial"/>
              </a:rPr>
              <a:t>Date published).​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3F543C-13F8-1A30-FC34-127287CE7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9155" y="4147760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48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Palgrave Macmillan, pp. 3-22.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56966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</a:t>
            </a:r>
            <a:r>
              <a:rPr lang="en-GB" sz="2400" i="1" dirty="0">
                <a:latin typeface="Calibri"/>
                <a:ea typeface="Calibri Light"/>
                <a:cs typeface="Calibri Light"/>
              </a:rPr>
              <a:t>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4" grpId="0" animBg="1"/>
      <p:bldP spid="16" grpId="0" animBg="1"/>
      <p:bldP spid="18" grpId="0" animBg="1"/>
      <p:bldP spid="26" grpId="0" animBg="1"/>
      <p:bldP spid="27" grpId="0" animBg="1"/>
      <p:bldP spid="24" grpId="0" animBg="1"/>
      <p:bldP spid="34" grpId="0" animBg="1"/>
      <p:bldP spid="43" grpId="0" animBg="1"/>
      <p:bldP spid="4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doi</a:t>
            </a:r>
            <a:r>
              <a:rPr lang="en-GB" sz="2400" dirty="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3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Important!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catalogue will show the earlier (12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edition of Cite Them Right Harvard.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no longer include place of publication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(e.g. London).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2335" y="2630556"/>
            <a:ext cx="3259036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2AD299-6873-BC61-3A2C-54A24CAE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09" y="1994357"/>
            <a:ext cx="11586140" cy="408125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 dirty="0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5" y="2299251"/>
            <a:ext cx="5551077" cy="1728597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D8073-C658-B070-81DD-C6CD5F076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C92BF3-20A5-384B-58A3-B13B8F3FA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Summary…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3D847-4DF3-EF87-A0CC-E31B0AACCA35}"/>
              </a:ext>
            </a:extLst>
          </p:cNvPr>
          <p:cNvSpPr txBox="1"/>
          <p:nvPr/>
        </p:nvSpPr>
        <p:spPr>
          <a:xfrm>
            <a:off x="448988" y="4006684"/>
            <a:ext cx="20642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Lists?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Library catalogue?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A907B-53C6-9DE7-A573-44577E092B26}"/>
              </a:ext>
            </a:extLst>
          </p:cNvPr>
          <p:cNvSpPr txBox="1"/>
          <p:nvPr/>
        </p:nvSpPr>
        <p:spPr>
          <a:xfrm>
            <a:off x="5156961" y="4006684"/>
            <a:ext cx="2289650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maps?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Note?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Cornell notes?</a:t>
            </a: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Hull Uni libguide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B3D05C-C102-6E1A-A27A-57967B0BE252}"/>
              </a:ext>
            </a:extLst>
          </p:cNvPr>
          <p:cNvSpPr txBox="1"/>
          <p:nvPr/>
        </p:nvSpPr>
        <p:spPr>
          <a:xfrm>
            <a:off x="7713083" y="4006683"/>
            <a:ext cx="20058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 tool?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Favourites in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8AC0BF-801B-AB88-15D1-A70DB5134E93}"/>
              </a:ext>
            </a:extLst>
          </p:cNvPr>
          <p:cNvSpPr txBox="1"/>
          <p:nvPr/>
        </p:nvSpPr>
        <p:spPr>
          <a:xfrm>
            <a:off x="3092717" y="4006684"/>
            <a:ext cx="20642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Abstracts?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Chapters?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1082E0-E875-CAAE-B556-CE5F148A600D}"/>
              </a:ext>
            </a:extLst>
          </p:cNvPr>
          <p:cNvSpPr txBox="1"/>
          <p:nvPr/>
        </p:nvSpPr>
        <p:spPr>
          <a:xfrm>
            <a:off x="9805958" y="4006684"/>
            <a:ext cx="23392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study skills reading list.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Student Support.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ADCBF19-EE43-023C-6D20-8822B1191A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900" b="7653"/>
          <a:stretch/>
        </p:blipFill>
        <p:spPr>
          <a:xfrm>
            <a:off x="84663" y="1311957"/>
            <a:ext cx="11742307" cy="241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8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  <p:bldP spid="4" grpId="0"/>
      <p:bldP spid="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  UWTSD’s Harvard  Referencing Handbook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86EF392-A89B-F437-26C1-15EABD20909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81330" y="909105"/>
            <a:ext cx="4849072" cy="5449529"/>
          </a:xfrm>
        </p:spPr>
      </p:pic>
      <p:sp>
        <p:nvSpPr>
          <p:cNvPr id="29" name="Subtitle 2">
            <a:extLst>
              <a:ext uri="{FF2B5EF4-FFF2-40B4-BE49-F238E27FC236}">
                <a16:creationId xmlns:a16="http://schemas.microsoft.com/office/drawing/2014/main" id="{E5898168-D74B-54E8-1E24-C3C4D2811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you have 5 minutes, please scan the QR code and complete our short feedback form. </a:t>
            </a:r>
            <a:endParaRPr lang="en-US" dirty="0"/>
          </a:p>
        </p:txBody>
      </p:sp>
      <p:sp>
        <p:nvSpPr>
          <p:cNvPr id="31" name="Title 3">
            <a:extLst>
              <a:ext uri="{FF2B5EF4-FFF2-40B4-BE49-F238E27FC236}">
                <a16:creationId xmlns:a16="http://schemas.microsoft.com/office/drawing/2014/main" id="{9EC9BAE2-4DB3-8E10-E0B8-95007BBC9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GB" dirty="0"/>
              <a:t>Let us know how we did.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7367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5262" y="2067641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FBC2D6B-FF71-4C55-A936-BD3E4E5CAB9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3096</Words>
  <Application>Microsoft Office PowerPoint</Application>
  <PresentationFormat>Widescreen</PresentationFormat>
  <Paragraphs>396</Paragraphs>
  <Slides>50</Slides>
  <Notes>14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50</vt:i4>
      </vt:variant>
    </vt:vector>
  </HeadingPairs>
  <TitlesOfParts>
    <vt:vector size="61" baseType="lpstr">
      <vt:lpstr>Arial,Sans-Serif</vt:lpstr>
      <vt:lpstr>Calibri </vt:lpstr>
      <vt:lpstr>Aptos</vt:lpstr>
      <vt:lpstr>Arial</vt:lpstr>
      <vt:lpstr>Calibri</vt:lpstr>
      <vt:lpstr>Calibri Light</vt:lpstr>
      <vt:lpstr>Lato</vt:lpstr>
      <vt:lpstr>Lucida Sans</vt:lpstr>
      <vt:lpstr>Wingdings</vt:lpstr>
      <vt:lpstr>Office Theme</vt:lpstr>
      <vt:lpstr>office theme</vt:lpstr>
      <vt:lpstr>UWTSD’s Intro to Harvard Referencing </vt:lpstr>
      <vt:lpstr>Background</vt:lpstr>
      <vt:lpstr>PowerPoint Presentation</vt:lpstr>
      <vt:lpstr>Examples include…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PowerPoint Presentation</vt:lpstr>
      <vt:lpstr>Integrating sources into your work</vt:lpstr>
      <vt:lpstr>Quoting v Paraphrasing</vt:lpstr>
      <vt:lpstr>Example</vt:lpstr>
      <vt:lpstr>Example</vt:lpstr>
      <vt:lpstr>Example...</vt:lpstr>
      <vt:lpstr>Parenthetical citation</vt:lpstr>
      <vt:lpstr>Parenthetical citation</vt:lpstr>
      <vt:lpstr>Narrative citation</vt:lpstr>
      <vt:lpstr>Quoting</vt:lpstr>
      <vt:lpstr>Example:</vt:lpstr>
      <vt:lpstr>Examples: Direct (short) quote</vt:lpstr>
      <vt:lpstr>Spot the in-text citations</vt:lpstr>
      <vt:lpstr>Spot the citations</vt:lpstr>
      <vt:lpstr>Which in-text citation is correct?</vt:lpstr>
      <vt:lpstr>Which citation is correct?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Alphabetical reference list example</vt:lpstr>
      <vt:lpstr>Useful resources</vt:lpstr>
      <vt:lpstr>Useful resources</vt:lpstr>
      <vt:lpstr>Useful resources</vt:lpstr>
      <vt:lpstr>Citation manager tools</vt:lpstr>
      <vt:lpstr>Summary…</vt:lpstr>
      <vt:lpstr>Useful Resource Links</vt:lpstr>
      <vt:lpstr>Let us know how we did.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Scott James</cp:lastModifiedBy>
  <cp:revision>1742</cp:revision>
  <dcterms:created xsi:type="dcterms:W3CDTF">2019-08-13T10:59:48Z</dcterms:created>
  <dcterms:modified xsi:type="dcterms:W3CDTF">2025-10-16T10:29:59Z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