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6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chemeClr val="accent1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chemeClr val="accent1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chemeClr val="accent3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chemeClr val="accent3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chemeClr val="accent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chemeClr val="accent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000000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000000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70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Shape 23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39" name="Shape 23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98152789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25000"/>
      </a:lnSpc>
      <a:defRPr sz="2400">
        <a:latin typeface="+mj-lt"/>
        <a:ea typeface="+mj-ea"/>
        <a:cs typeface="+mj-cs"/>
        <a:sym typeface="Avenir Roman"/>
      </a:defRPr>
    </a:lvl1pPr>
    <a:lvl2pPr indent="228600" defTabSz="457200" latinLnBrk="0">
      <a:lnSpc>
        <a:spcPct val="125000"/>
      </a:lnSpc>
      <a:defRPr sz="2400">
        <a:latin typeface="+mj-lt"/>
        <a:ea typeface="+mj-ea"/>
        <a:cs typeface="+mj-cs"/>
        <a:sym typeface="Avenir Roman"/>
      </a:defRPr>
    </a:lvl2pPr>
    <a:lvl3pPr indent="457200" defTabSz="457200" latinLnBrk="0">
      <a:lnSpc>
        <a:spcPct val="125000"/>
      </a:lnSpc>
      <a:defRPr sz="2400">
        <a:latin typeface="+mj-lt"/>
        <a:ea typeface="+mj-ea"/>
        <a:cs typeface="+mj-cs"/>
        <a:sym typeface="Avenir Roman"/>
      </a:defRPr>
    </a:lvl3pPr>
    <a:lvl4pPr indent="685800" defTabSz="457200" latinLnBrk="0">
      <a:lnSpc>
        <a:spcPct val="125000"/>
      </a:lnSpc>
      <a:defRPr sz="2400">
        <a:latin typeface="+mj-lt"/>
        <a:ea typeface="+mj-ea"/>
        <a:cs typeface="+mj-cs"/>
        <a:sym typeface="Avenir Roman"/>
      </a:defRPr>
    </a:lvl4pPr>
    <a:lvl5pPr indent="914400" defTabSz="457200" latinLnBrk="0">
      <a:lnSpc>
        <a:spcPct val="125000"/>
      </a:lnSpc>
      <a:defRPr sz="2400">
        <a:latin typeface="+mj-lt"/>
        <a:ea typeface="+mj-ea"/>
        <a:cs typeface="+mj-cs"/>
        <a:sym typeface="Avenir Roman"/>
      </a:defRPr>
    </a:lvl5pPr>
    <a:lvl6pPr indent="1143000" defTabSz="457200" latinLnBrk="0">
      <a:lnSpc>
        <a:spcPct val="125000"/>
      </a:lnSpc>
      <a:defRPr sz="2400">
        <a:latin typeface="+mj-lt"/>
        <a:ea typeface="+mj-ea"/>
        <a:cs typeface="+mj-cs"/>
        <a:sym typeface="Avenir Roman"/>
      </a:defRPr>
    </a:lvl6pPr>
    <a:lvl7pPr indent="1371600" defTabSz="457200" latinLnBrk="0">
      <a:lnSpc>
        <a:spcPct val="125000"/>
      </a:lnSpc>
      <a:defRPr sz="2400">
        <a:latin typeface="+mj-lt"/>
        <a:ea typeface="+mj-ea"/>
        <a:cs typeface="+mj-cs"/>
        <a:sym typeface="Avenir Roman"/>
      </a:defRPr>
    </a:lvl7pPr>
    <a:lvl8pPr indent="1600200" defTabSz="457200" latinLnBrk="0">
      <a:lnSpc>
        <a:spcPct val="125000"/>
      </a:lnSpc>
      <a:defRPr sz="2400">
        <a:latin typeface="+mj-lt"/>
        <a:ea typeface="+mj-ea"/>
        <a:cs typeface="+mj-cs"/>
        <a:sym typeface="Avenir Roman"/>
      </a:defRPr>
    </a:lvl8pPr>
    <a:lvl9pPr indent="1828800" defTabSz="457200" latinLnBrk="0">
      <a:lnSpc>
        <a:spcPct val="125000"/>
      </a:lnSpc>
      <a:defRPr sz="2400">
        <a:latin typeface="+mj-lt"/>
        <a:ea typeface="+mj-ea"/>
        <a:cs typeface="+mj-cs"/>
        <a:sym typeface="Avenir Roman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685800" y="1844675"/>
            <a:ext cx="7772400" cy="2041525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Shape 12"/>
          <p:cNvSpPr>
            <a:spLocks noGrp="1"/>
          </p:cNvSpPr>
          <p:nvPr>
            <p:ph type="body" sz="half" idx="1"/>
          </p:nvPr>
        </p:nvSpPr>
        <p:spPr>
          <a:xfrm>
            <a:off x="1371600" y="3886200"/>
            <a:ext cx="6400800" cy="2971800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457200" algn="ctr">
              <a:buClrTx/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914400" algn="ctr">
              <a:buClrTx/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371600" algn="ctr">
              <a:buClrTx/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828800" algn="ctr">
              <a:buClrTx/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hape 1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Shape 21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hape 22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>
            <a:spLocks noGrp="1"/>
          </p:cNvSpPr>
          <p:nvPr>
            <p:ph type="title"/>
          </p:nvPr>
        </p:nvSpPr>
        <p:spPr>
          <a:xfrm>
            <a:off x="722312" y="4406900"/>
            <a:ext cx="7772401" cy="2451100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t>Title Text</a:t>
            </a:r>
          </a:p>
        </p:txBody>
      </p:sp>
      <p:sp>
        <p:nvSpPr>
          <p:cNvPr id="30" name="Shape 30"/>
          <p:cNvSpPr>
            <a:spLocks noGrp="1"/>
          </p:cNvSpPr>
          <p:nvPr>
            <p:ph type="body" sz="half" idx="1"/>
          </p:nvPr>
        </p:nvSpPr>
        <p:spPr>
          <a:xfrm>
            <a:off x="722312" y="1192213"/>
            <a:ext cx="7772401" cy="3214687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1pPr>
            <a:lvl2pPr marL="0" indent="45720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2pPr>
            <a:lvl3pPr marL="0" indent="91440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3pPr>
            <a:lvl4pPr marL="0" indent="137160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4pPr>
            <a:lvl5pPr marL="0" indent="182880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hape 3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Shape 39"/>
          <p:cNvSpPr>
            <a:spLocks noGrp="1"/>
          </p:cNvSpPr>
          <p:nvPr>
            <p:ph type="body" sz="half" idx="1"/>
          </p:nvPr>
        </p:nvSpPr>
        <p:spPr>
          <a:xfrm>
            <a:off x="457200" y="1600199"/>
            <a:ext cx="4038600" cy="5257801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hape 4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>
            <a:spLocks noGrp="1"/>
          </p:cNvSpPr>
          <p:nvPr>
            <p:ph type="title"/>
          </p:nvPr>
        </p:nvSpPr>
        <p:spPr>
          <a:xfrm>
            <a:off x="457200" y="256810"/>
            <a:ext cx="8229600" cy="117865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Shape 48"/>
          <p:cNvSpPr>
            <a:spLocks noGrp="1"/>
          </p:cNvSpPr>
          <p:nvPr>
            <p:ph type="body" sz="quarter" idx="1"/>
          </p:nvPr>
        </p:nvSpPr>
        <p:spPr>
          <a:xfrm>
            <a:off x="457200" y="1435465"/>
            <a:ext cx="4040188" cy="739410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500"/>
              </a:spcBef>
              <a:buClrTx/>
              <a:buSzTx/>
              <a:buFontTx/>
              <a:buNone/>
              <a:defRPr sz="2400" b="1"/>
            </a:lvl1pPr>
            <a:lvl2pPr marL="0" indent="457200">
              <a:spcBef>
                <a:spcPts val="500"/>
              </a:spcBef>
              <a:buClrTx/>
              <a:buSzTx/>
              <a:buFontTx/>
              <a:buNone/>
              <a:defRPr sz="2400" b="1"/>
            </a:lvl2pPr>
            <a:lvl3pPr marL="0" indent="914400">
              <a:spcBef>
                <a:spcPts val="500"/>
              </a:spcBef>
              <a:buClrTx/>
              <a:buSzTx/>
              <a:buFontTx/>
              <a:buNone/>
              <a:defRPr sz="2400" b="1"/>
            </a:lvl3pPr>
            <a:lvl4pPr marL="0" indent="1371600">
              <a:spcBef>
                <a:spcPts val="500"/>
              </a:spcBef>
              <a:buClrTx/>
              <a:buSzTx/>
              <a:buFontTx/>
              <a:buNone/>
              <a:defRPr sz="2400" b="1"/>
            </a:lvl4pPr>
            <a:lvl5pPr marL="0" indent="1828800">
              <a:spcBef>
                <a:spcPts val="500"/>
              </a:spcBef>
              <a:buClrTx/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Shape 4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/>
          </p:cNvSpPr>
          <p:nvPr>
            <p:ph type="title"/>
          </p:nvPr>
        </p:nvSpPr>
        <p:spPr>
          <a:xfrm>
            <a:off x="457200" y="92075"/>
            <a:ext cx="8229600" cy="1508125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Shape 57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>
            <a:spLocks noGrp="1"/>
          </p:cNvSpPr>
          <p:nvPr>
            <p:ph type="title"/>
          </p:nvPr>
        </p:nvSpPr>
        <p:spPr>
          <a:xfrm>
            <a:off x="457200" y="0"/>
            <a:ext cx="3008313" cy="143510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72" name="Shape 72"/>
          <p:cNvSpPr>
            <a:spLocks noGrp="1"/>
          </p:cNvSpPr>
          <p:nvPr>
            <p:ph type="body" idx="1"/>
          </p:nvPr>
        </p:nvSpPr>
        <p:spPr>
          <a:xfrm>
            <a:off x="3575050" y="273050"/>
            <a:ext cx="5111750" cy="6584950"/>
          </a:xfrm>
          <a:prstGeom prst="rect">
            <a:avLst/>
          </a:prstGeom>
        </p:spPr>
        <p:txBody>
          <a:bodyPr/>
          <a:lstStyle>
            <a:lvl1pPr>
              <a:spcBef>
                <a:spcPts val="700"/>
              </a:spcBef>
              <a:defRPr sz="3200"/>
            </a:lvl1pPr>
            <a:lvl2pPr marL="579891" indent="-308428">
              <a:spcBef>
                <a:spcPts val="700"/>
              </a:spcBef>
              <a:defRPr sz="3200"/>
            </a:lvl2pPr>
            <a:lvl3pPr marL="1015471" indent="-474133">
              <a:spcBef>
                <a:spcPts val="700"/>
              </a:spcBef>
              <a:defRPr sz="3200"/>
            </a:lvl3pPr>
            <a:lvl4pPr marL="1455420" indent="-541020">
              <a:spcBef>
                <a:spcPts val="700"/>
              </a:spcBef>
              <a:defRPr sz="3200"/>
            </a:lvl4pPr>
            <a:lvl5pPr marL="1801495" indent="-515620">
              <a:spcBef>
                <a:spcPts val="700"/>
              </a:spcBef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Shape 7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/>
          </p:cNvSpPr>
          <p:nvPr>
            <p:ph type="title"/>
          </p:nvPr>
        </p:nvSpPr>
        <p:spPr>
          <a:xfrm>
            <a:off x="1792288" y="3086100"/>
            <a:ext cx="5486400" cy="22812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81" name="Shape 81"/>
          <p:cNvSpPr>
            <a:spLocks noGrp="1"/>
          </p:cNvSpPr>
          <p:nvPr>
            <p:ph type="body" sz="quarter" idx="1"/>
          </p:nvPr>
        </p:nvSpPr>
        <p:spPr>
          <a:xfrm>
            <a:off x="1792288" y="5367338"/>
            <a:ext cx="5486400" cy="1490662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300"/>
              </a:spcBef>
              <a:buClrTx/>
              <a:buSzTx/>
              <a:buFontTx/>
              <a:buNone/>
              <a:defRPr sz="1400"/>
            </a:lvl1pPr>
            <a:lvl2pPr marL="0" indent="457200">
              <a:spcBef>
                <a:spcPts val="300"/>
              </a:spcBef>
              <a:buClrTx/>
              <a:buSzTx/>
              <a:buFontTx/>
              <a:buNone/>
              <a:defRPr sz="1400"/>
            </a:lvl2pPr>
            <a:lvl3pPr marL="0" indent="914400">
              <a:spcBef>
                <a:spcPts val="300"/>
              </a:spcBef>
              <a:buClrTx/>
              <a:buSzTx/>
              <a:buFontTx/>
              <a:buNone/>
              <a:defRPr sz="1400"/>
            </a:lvl3pPr>
            <a:lvl4pPr marL="0" indent="1371600">
              <a:spcBef>
                <a:spcPts val="300"/>
              </a:spcBef>
              <a:buClrTx/>
              <a:buSzTx/>
              <a:buFontTx/>
              <a:buNone/>
              <a:defRPr sz="1400"/>
            </a:lvl4pPr>
            <a:lvl5pPr marL="0" indent="1828800">
              <a:spcBef>
                <a:spcPts val="300"/>
              </a:spcBef>
              <a:buClrTx/>
              <a:buSzTx/>
              <a:buFontTx/>
              <a:buNone/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2" name="Shape 82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90" name="Shape 9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1" name="Shape 9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>
            <a:spLocks noGrp="1"/>
          </p:cNvSpPr>
          <p:nvPr>
            <p:ph type="title"/>
          </p:nvPr>
        </p:nvSpPr>
        <p:spPr>
          <a:xfrm>
            <a:off x="6629400" y="0"/>
            <a:ext cx="2057400" cy="6400802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99" name="Shape 99"/>
          <p:cNvSpPr>
            <a:spLocks noGrp="1"/>
          </p:cNvSpPr>
          <p:nvPr>
            <p:ph type="body" idx="1"/>
          </p:nvPr>
        </p:nvSpPr>
        <p:spPr>
          <a:xfrm>
            <a:off x="457200" y="274638"/>
            <a:ext cx="6019800" cy="6583362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" name="Shape 10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>
            <a:spLocks noGrp="1"/>
          </p:cNvSpPr>
          <p:nvPr>
            <p:ph type="title"/>
          </p:nvPr>
        </p:nvSpPr>
        <p:spPr>
          <a:xfrm>
            <a:off x="466725" y="1870075"/>
            <a:ext cx="8353425" cy="644525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08" name="Shape 108"/>
          <p:cNvSpPr>
            <a:spLocks noGrp="1"/>
          </p:cNvSpPr>
          <p:nvPr>
            <p:ph type="sldNum" sz="quarter" idx="2"/>
          </p:nvPr>
        </p:nvSpPr>
        <p:spPr>
          <a:xfrm>
            <a:off x="466725" y="6451123"/>
            <a:ext cx="296863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>
            <a:spLocks noGrp="1"/>
          </p:cNvSpPr>
          <p:nvPr>
            <p:ph type="title"/>
          </p:nvPr>
        </p:nvSpPr>
        <p:spPr>
          <a:xfrm>
            <a:off x="685800" y="1844675"/>
            <a:ext cx="7772400" cy="2041525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16" name="Shape 116"/>
          <p:cNvSpPr>
            <a:spLocks noGrp="1"/>
          </p:cNvSpPr>
          <p:nvPr>
            <p:ph type="body" sz="half" idx="1"/>
          </p:nvPr>
        </p:nvSpPr>
        <p:spPr>
          <a:xfrm>
            <a:off x="1371600" y="3886200"/>
            <a:ext cx="6400800" cy="29718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 defTabSz="914400">
              <a:spcBef>
                <a:spcPts val="700"/>
              </a:spcBef>
              <a:buClrTx/>
              <a:buSzTx/>
              <a:buFontTx/>
              <a:buNone/>
              <a:defRPr sz="3200">
                <a:solidFill>
                  <a:srgbClr val="888888"/>
                </a:solidFill>
              </a:defRPr>
            </a:lvl1pPr>
            <a:lvl2pPr marL="0" indent="457200" algn="ctr" defTabSz="914400">
              <a:spcBef>
                <a:spcPts val="700"/>
              </a:spcBef>
              <a:buClrTx/>
              <a:buSzTx/>
              <a:buFontTx/>
              <a:buNone/>
              <a:defRPr sz="3200">
                <a:solidFill>
                  <a:srgbClr val="888888"/>
                </a:solidFill>
              </a:defRPr>
            </a:lvl2pPr>
            <a:lvl3pPr marL="0" indent="914400" algn="ctr" defTabSz="914400">
              <a:spcBef>
                <a:spcPts val="700"/>
              </a:spcBef>
              <a:buClrTx/>
              <a:buSzTx/>
              <a:buFontTx/>
              <a:buNone/>
              <a:defRPr sz="3200">
                <a:solidFill>
                  <a:srgbClr val="888888"/>
                </a:solidFill>
              </a:defRPr>
            </a:lvl3pPr>
            <a:lvl4pPr marL="0" indent="1371600" algn="ctr" defTabSz="914400">
              <a:spcBef>
                <a:spcPts val="700"/>
              </a:spcBef>
              <a:buClrTx/>
              <a:buSzTx/>
              <a:buFontTx/>
              <a:buNone/>
              <a:defRPr sz="3200">
                <a:solidFill>
                  <a:srgbClr val="888888"/>
                </a:solidFill>
              </a:defRPr>
            </a:lvl4pPr>
            <a:lvl5pPr marL="0" indent="1828800" algn="ctr" defTabSz="914400">
              <a:spcBef>
                <a:spcPts val="700"/>
              </a:spcBef>
              <a:buClrTx/>
              <a:buSzTx/>
              <a:buFontTx/>
              <a:buNone/>
              <a:defRPr sz="32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7" name="Shape 117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25" name="Shape 125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marL="342900" indent="-342900" defTabSz="914400">
              <a:spcBef>
                <a:spcPts val="700"/>
              </a:spcBef>
              <a:buClrTx/>
              <a:buFont typeface="Arial"/>
              <a:buChar char="•"/>
              <a:defRPr sz="3200"/>
            </a:lvl1pPr>
            <a:lvl2pPr marL="783771" indent="-326571" defTabSz="914400">
              <a:spcBef>
                <a:spcPts val="700"/>
              </a:spcBef>
              <a:buClrTx/>
              <a:buFont typeface="Arial"/>
              <a:buChar char="–"/>
              <a:defRPr sz="3200"/>
            </a:lvl2pPr>
            <a:lvl3pPr marL="1219200" indent="-304800" defTabSz="914400">
              <a:spcBef>
                <a:spcPts val="700"/>
              </a:spcBef>
              <a:buClrTx/>
              <a:buFont typeface="Arial"/>
              <a:buChar char="•"/>
              <a:defRPr sz="3200"/>
            </a:lvl3pPr>
            <a:lvl4pPr marL="1737360" indent="-365760" defTabSz="914400">
              <a:spcBef>
                <a:spcPts val="700"/>
              </a:spcBef>
              <a:buClrTx/>
              <a:buFont typeface="Arial"/>
              <a:buChar char="–"/>
              <a:defRPr sz="3200"/>
            </a:lvl4pPr>
            <a:lvl5pPr marL="2194560" indent="-365760" defTabSz="914400">
              <a:spcBef>
                <a:spcPts val="700"/>
              </a:spcBef>
              <a:buClrTx/>
              <a:buFont typeface="Arial"/>
              <a:buChar char="»"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6" name="Shape 12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Shape 133"/>
          <p:cNvSpPr>
            <a:spLocks noGrp="1"/>
          </p:cNvSpPr>
          <p:nvPr>
            <p:ph type="title"/>
          </p:nvPr>
        </p:nvSpPr>
        <p:spPr>
          <a:xfrm>
            <a:off x="722312" y="4406900"/>
            <a:ext cx="7772401" cy="2451100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 defTabSz="914400">
              <a:defRPr sz="4000" b="1" cap="all"/>
            </a:lvl1pPr>
          </a:lstStyle>
          <a:p>
            <a:r>
              <a:t>Title Text</a:t>
            </a:r>
          </a:p>
        </p:txBody>
      </p:sp>
      <p:sp>
        <p:nvSpPr>
          <p:cNvPr id="134" name="Shape 134"/>
          <p:cNvSpPr>
            <a:spLocks noGrp="1"/>
          </p:cNvSpPr>
          <p:nvPr>
            <p:ph type="body" sz="half" idx="1"/>
          </p:nvPr>
        </p:nvSpPr>
        <p:spPr>
          <a:xfrm>
            <a:off x="722312" y="1192213"/>
            <a:ext cx="7772401" cy="321468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defTabSz="91440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1pPr>
            <a:lvl2pPr marL="0" indent="457200" defTabSz="91440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2pPr>
            <a:lvl3pPr marL="0" indent="914400" defTabSz="91440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3pPr>
            <a:lvl4pPr marL="0" indent="1371600" defTabSz="91440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4pPr>
            <a:lvl5pPr marL="0" indent="1828800" defTabSz="914400">
              <a:spcBef>
                <a:spcPts val="400"/>
              </a:spcBef>
              <a:buClrTx/>
              <a:buSzTx/>
              <a:buFontTx/>
              <a:buNone/>
              <a:defRPr sz="20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5" name="Shape 135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43" name="Shape 143"/>
          <p:cNvSpPr>
            <a:spLocks noGrp="1"/>
          </p:cNvSpPr>
          <p:nvPr>
            <p:ph type="body" sz="half" idx="1"/>
          </p:nvPr>
        </p:nvSpPr>
        <p:spPr>
          <a:xfrm>
            <a:off x="457200" y="1600199"/>
            <a:ext cx="4038600" cy="525780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defTabSz="914400">
              <a:buClrTx/>
              <a:buFont typeface="Arial"/>
              <a:buChar char="•"/>
            </a:lvl1pPr>
            <a:lvl2pPr marL="790575" indent="-333375" defTabSz="914400">
              <a:buClrTx/>
              <a:buFont typeface="Arial"/>
              <a:buChar char="–"/>
            </a:lvl2pPr>
            <a:lvl3pPr marL="1234439" indent="-320039" defTabSz="914400">
              <a:buClrTx/>
              <a:buFont typeface="Arial"/>
              <a:buChar char="•"/>
            </a:lvl3pPr>
            <a:lvl4pPr marL="1727200" indent="-355600" defTabSz="914400">
              <a:buClrTx/>
              <a:buFont typeface="Arial"/>
              <a:buChar char="–"/>
            </a:lvl4pPr>
            <a:lvl5pPr marL="2184400" indent="-355600" defTabSz="914400">
              <a:buClrTx/>
              <a:buFont typeface="Arial"/>
              <a:buChar char="»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4" name="Shape 14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>
            <a:spLocks noGrp="1"/>
          </p:cNvSpPr>
          <p:nvPr>
            <p:ph type="title"/>
          </p:nvPr>
        </p:nvSpPr>
        <p:spPr>
          <a:xfrm>
            <a:off x="457200" y="256810"/>
            <a:ext cx="8229600" cy="1178656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52" name="Shape 152"/>
          <p:cNvSpPr>
            <a:spLocks noGrp="1"/>
          </p:cNvSpPr>
          <p:nvPr>
            <p:ph type="body" sz="quarter" idx="1"/>
          </p:nvPr>
        </p:nvSpPr>
        <p:spPr>
          <a:xfrm>
            <a:off x="457200" y="1435465"/>
            <a:ext cx="4040188" cy="739410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defTabSz="914400">
              <a:spcBef>
                <a:spcPts val="500"/>
              </a:spcBef>
              <a:buClrTx/>
              <a:buSzTx/>
              <a:buFontTx/>
              <a:buNone/>
              <a:defRPr sz="2400" b="1"/>
            </a:lvl1pPr>
            <a:lvl2pPr marL="0" indent="457200" defTabSz="914400">
              <a:spcBef>
                <a:spcPts val="500"/>
              </a:spcBef>
              <a:buClrTx/>
              <a:buSzTx/>
              <a:buFontTx/>
              <a:buNone/>
              <a:defRPr sz="2400" b="1"/>
            </a:lvl2pPr>
            <a:lvl3pPr marL="0" indent="914400" defTabSz="914400">
              <a:spcBef>
                <a:spcPts val="500"/>
              </a:spcBef>
              <a:buClrTx/>
              <a:buSzTx/>
              <a:buFontTx/>
              <a:buNone/>
              <a:defRPr sz="2400" b="1"/>
            </a:lvl3pPr>
            <a:lvl4pPr marL="0" indent="1371600" defTabSz="914400">
              <a:spcBef>
                <a:spcPts val="500"/>
              </a:spcBef>
              <a:buClrTx/>
              <a:buSzTx/>
              <a:buFontTx/>
              <a:buNone/>
              <a:defRPr sz="2400" b="1"/>
            </a:lvl4pPr>
            <a:lvl5pPr marL="0" indent="1828800" defTabSz="914400">
              <a:spcBef>
                <a:spcPts val="500"/>
              </a:spcBef>
              <a:buClrTx/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3" name="Shape 15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/>
          </p:cNvSpPr>
          <p:nvPr>
            <p:ph type="title"/>
          </p:nvPr>
        </p:nvSpPr>
        <p:spPr>
          <a:xfrm>
            <a:off x="457200" y="92075"/>
            <a:ext cx="8229600" cy="1508125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61" name="Shape 16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Shape 175"/>
          <p:cNvSpPr>
            <a:spLocks noGrp="1"/>
          </p:cNvSpPr>
          <p:nvPr>
            <p:ph type="title"/>
          </p:nvPr>
        </p:nvSpPr>
        <p:spPr>
          <a:xfrm>
            <a:off x="457200" y="0"/>
            <a:ext cx="3008313" cy="143510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176" name="Shape 176"/>
          <p:cNvSpPr>
            <a:spLocks noGrp="1"/>
          </p:cNvSpPr>
          <p:nvPr>
            <p:ph type="body" idx="1"/>
          </p:nvPr>
        </p:nvSpPr>
        <p:spPr>
          <a:xfrm>
            <a:off x="3575050" y="273050"/>
            <a:ext cx="5111750" cy="658495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defTabSz="914400">
              <a:spcBef>
                <a:spcPts val="700"/>
              </a:spcBef>
              <a:buClrTx/>
              <a:buFont typeface="Arial"/>
              <a:buChar char="•"/>
              <a:defRPr sz="3200"/>
            </a:lvl1pPr>
            <a:lvl2pPr marL="783771" indent="-326571" defTabSz="914400">
              <a:spcBef>
                <a:spcPts val="700"/>
              </a:spcBef>
              <a:buClrTx/>
              <a:buFont typeface="Arial"/>
              <a:buChar char="–"/>
              <a:defRPr sz="3200"/>
            </a:lvl2pPr>
            <a:lvl3pPr marL="1219200" indent="-304800" defTabSz="914400">
              <a:spcBef>
                <a:spcPts val="700"/>
              </a:spcBef>
              <a:buClrTx/>
              <a:buFont typeface="Arial"/>
              <a:buChar char="•"/>
              <a:defRPr sz="3200"/>
            </a:lvl3pPr>
            <a:lvl4pPr marL="1737360" indent="-365760" defTabSz="914400">
              <a:spcBef>
                <a:spcPts val="700"/>
              </a:spcBef>
              <a:buClrTx/>
              <a:buFont typeface="Arial"/>
              <a:buChar char="–"/>
              <a:defRPr sz="3200"/>
            </a:lvl4pPr>
            <a:lvl5pPr marL="2194560" indent="-365760" defTabSz="914400">
              <a:spcBef>
                <a:spcPts val="700"/>
              </a:spcBef>
              <a:buClrTx/>
              <a:buFont typeface="Arial"/>
              <a:buChar char="»"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7" name="Shape 177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>
            <a:spLocks noGrp="1"/>
          </p:cNvSpPr>
          <p:nvPr>
            <p:ph type="title"/>
          </p:nvPr>
        </p:nvSpPr>
        <p:spPr>
          <a:xfrm>
            <a:off x="1792288" y="3086100"/>
            <a:ext cx="5486400" cy="22812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185" name="Shape 185"/>
          <p:cNvSpPr>
            <a:spLocks noGrp="1"/>
          </p:cNvSpPr>
          <p:nvPr>
            <p:ph type="body" sz="quarter" idx="1"/>
          </p:nvPr>
        </p:nvSpPr>
        <p:spPr>
          <a:xfrm>
            <a:off x="1792288" y="5367338"/>
            <a:ext cx="5486400" cy="14906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defTabSz="914400">
              <a:spcBef>
                <a:spcPts val="300"/>
              </a:spcBef>
              <a:buClrTx/>
              <a:buSzTx/>
              <a:buFontTx/>
              <a:buNone/>
              <a:defRPr sz="1400"/>
            </a:lvl1pPr>
            <a:lvl2pPr marL="0" indent="457200" defTabSz="914400">
              <a:spcBef>
                <a:spcPts val="300"/>
              </a:spcBef>
              <a:buClrTx/>
              <a:buSzTx/>
              <a:buFontTx/>
              <a:buNone/>
              <a:defRPr sz="1400"/>
            </a:lvl2pPr>
            <a:lvl3pPr marL="0" indent="914400" defTabSz="914400">
              <a:spcBef>
                <a:spcPts val="300"/>
              </a:spcBef>
              <a:buClrTx/>
              <a:buSzTx/>
              <a:buFontTx/>
              <a:buNone/>
              <a:defRPr sz="1400"/>
            </a:lvl3pPr>
            <a:lvl4pPr marL="0" indent="1371600" defTabSz="914400">
              <a:spcBef>
                <a:spcPts val="300"/>
              </a:spcBef>
              <a:buClrTx/>
              <a:buSzTx/>
              <a:buFontTx/>
              <a:buNone/>
              <a:defRPr sz="1400"/>
            </a:lvl4pPr>
            <a:lvl5pPr marL="0" indent="1828800" defTabSz="914400">
              <a:spcBef>
                <a:spcPts val="300"/>
              </a:spcBef>
              <a:buClrTx/>
              <a:buSzTx/>
              <a:buFontTx/>
              <a:buNone/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6" name="Shape 18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Vertical Text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Shape 19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94" name="Shape 194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marL="342900" indent="-342900" defTabSz="914400">
              <a:spcBef>
                <a:spcPts val="700"/>
              </a:spcBef>
              <a:buClrTx/>
              <a:buFont typeface="Arial"/>
              <a:buChar char="•"/>
              <a:defRPr sz="3200"/>
            </a:lvl1pPr>
            <a:lvl2pPr marL="783771" indent="-326571" defTabSz="914400">
              <a:spcBef>
                <a:spcPts val="700"/>
              </a:spcBef>
              <a:buClrTx/>
              <a:buFont typeface="Arial"/>
              <a:buChar char="–"/>
              <a:defRPr sz="3200"/>
            </a:lvl2pPr>
            <a:lvl3pPr marL="1219200" indent="-304800" defTabSz="914400">
              <a:spcBef>
                <a:spcPts val="700"/>
              </a:spcBef>
              <a:buClrTx/>
              <a:buFont typeface="Arial"/>
              <a:buChar char="•"/>
              <a:defRPr sz="3200"/>
            </a:lvl3pPr>
            <a:lvl4pPr marL="1737360" indent="-365760" defTabSz="914400">
              <a:spcBef>
                <a:spcPts val="700"/>
              </a:spcBef>
              <a:buClrTx/>
              <a:buFont typeface="Arial"/>
              <a:buChar char="–"/>
              <a:defRPr sz="3200"/>
            </a:lvl4pPr>
            <a:lvl5pPr marL="2194560" indent="-365760" defTabSz="914400">
              <a:spcBef>
                <a:spcPts val="700"/>
              </a:spcBef>
              <a:buClrTx/>
              <a:buFont typeface="Arial"/>
              <a:buChar char="»"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5" name="Shape 195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ertical Title and Text">
    <p:bg>
      <p:bgPr>
        <a:gradFill flip="none" rotWithShape="1">
          <a:gsLst>
            <a:gs pos="0">
              <a:srgbClr val="C6D9F1">
                <a:alpha val="62000"/>
              </a:srgbClr>
            </a:gs>
            <a:gs pos="50000">
              <a:srgbClr val="C0D0ED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/>
          </p:cNvSpPr>
          <p:nvPr>
            <p:ph type="title"/>
          </p:nvPr>
        </p:nvSpPr>
        <p:spPr>
          <a:xfrm>
            <a:off x="6629400" y="0"/>
            <a:ext cx="2057400" cy="6400802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203" name="Shape 203"/>
          <p:cNvSpPr>
            <a:spLocks noGrp="1"/>
          </p:cNvSpPr>
          <p:nvPr>
            <p:ph type="body" idx="1"/>
          </p:nvPr>
        </p:nvSpPr>
        <p:spPr>
          <a:xfrm>
            <a:off x="457200" y="274638"/>
            <a:ext cx="6019800" cy="658336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defTabSz="914400">
              <a:spcBef>
                <a:spcPts val="700"/>
              </a:spcBef>
              <a:buClrTx/>
              <a:buFont typeface="Arial"/>
              <a:buChar char="•"/>
              <a:defRPr sz="3200"/>
            </a:lvl1pPr>
            <a:lvl2pPr marL="783771" indent="-326571" defTabSz="914400">
              <a:spcBef>
                <a:spcPts val="700"/>
              </a:spcBef>
              <a:buClrTx/>
              <a:buFont typeface="Arial"/>
              <a:buChar char="–"/>
              <a:defRPr sz="3200"/>
            </a:lvl2pPr>
            <a:lvl3pPr marL="1219200" indent="-304800" defTabSz="914400">
              <a:spcBef>
                <a:spcPts val="700"/>
              </a:spcBef>
              <a:buClrTx/>
              <a:buFont typeface="Arial"/>
              <a:buChar char="•"/>
              <a:defRPr sz="3200"/>
            </a:lvl3pPr>
            <a:lvl4pPr marL="1737360" indent="-365760" defTabSz="914400">
              <a:spcBef>
                <a:spcPts val="700"/>
              </a:spcBef>
              <a:buClrTx/>
              <a:buFont typeface="Arial"/>
              <a:buChar char="–"/>
              <a:defRPr sz="3200"/>
            </a:lvl4pPr>
            <a:lvl5pPr marL="2194560" indent="-365760" defTabSz="914400">
              <a:spcBef>
                <a:spcPts val="700"/>
              </a:spcBef>
              <a:buClrTx/>
              <a:buFont typeface="Arial"/>
              <a:buChar char="»"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4" name="Shape 20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eitl a Chynnwy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Shape 211"/>
          <p:cNvSpPr/>
          <p:nvPr/>
        </p:nvSpPr>
        <p:spPr>
          <a:xfrm>
            <a:off x="499273" y="5944936"/>
            <a:ext cx="4940624" cy="9210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128"/>
                </a:moveTo>
                <a:lnTo>
                  <a:pt x="21600" y="21600"/>
                </a:lnTo>
                <a:lnTo>
                  <a:pt x="16039" y="21600"/>
                </a:lnTo>
                <a:lnTo>
                  <a:pt x="3" y="0"/>
                </a:lnTo>
              </a:path>
            </a:pathLst>
          </a:custGeom>
          <a:solidFill>
            <a:srgbClr val="9DCADC">
              <a:alpha val="40000"/>
            </a:srgbClr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800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endParaRPr/>
          </a:p>
        </p:txBody>
      </p:sp>
      <p:sp>
        <p:nvSpPr>
          <p:cNvPr id="212" name="Shape 212"/>
          <p:cNvSpPr/>
          <p:nvPr/>
        </p:nvSpPr>
        <p:spPr>
          <a:xfrm>
            <a:off x="485717" y="5939011"/>
            <a:ext cx="3690451" cy="9334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21600" y="21490"/>
                </a:lnTo>
                <a:lnTo>
                  <a:pt x="17057" y="21600"/>
                </a:lnTo>
                <a:lnTo>
                  <a:pt x="46" y="147"/>
                </a:lnTo>
              </a:path>
            </a:pathLst>
          </a:custGeom>
          <a:solidFill>
            <a:srgbClr val="000000"/>
          </a:solidFill>
          <a:ln w="12700">
            <a:miter lim="400000"/>
          </a:ln>
        </p:spPr>
        <p:txBody>
          <a:bodyPr lIns="45719" rIns="45719"/>
          <a:lstStyle/>
          <a:p>
            <a:pPr>
              <a:defRPr sz="1800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endParaRPr/>
          </a:p>
        </p:txBody>
      </p:sp>
      <p:sp>
        <p:nvSpPr>
          <p:cNvPr id="213" name="Shape 213"/>
          <p:cNvSpPr/>
          <p:nvPr/>
        </p:nvSpPr>
        <p:spPr>
          <a:xfrm>
            <a:off x="-6043" y="5791253"/>
            <a:ext cx="3402315" cy="108086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</a:blipFill>
          <a:ln w="12700">
            <a:miter lim="400000"/>
          </a:ln>
        </p:spPr>
        <p:txBody>
          <a:bodyPr lIns="45719" rIns="45719" anchor="ctr"/>
          <a:lstStyle/>
          <a:p>
            <a:pPr algn="ctr">
              <a:defRPr sz="1800">
                <a:solidFill>
                  <a:srgbClr val="FFFFFF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endParaRPr/>
          </a:p>
        </p:txBody>
      </p:sp>
      <p:sp>
        <p:nvSpPr>
          <p:cNvPr id="214" name="Shape 214"/>
          <p:cNvSpPr/>
          <p:nvPr/>
        </p:nvSpPr>
        <p:spPr>
          <a:xfrm>
            <a:off x="-9238" y="5787737"/>
            <a:ext cx="3405511" cy="1084383"/>
          </a:xfrm>
          <a:prstGeom prst="line">
            <a:avLst/>
          </a:prstGeom>
          <a:ln w="12065">
            <a:solidFill>
              <a:srgbClr val="5699AD"/>
            </a:solidFill>
            <a:miter/>
          </a:ln>
        </p:spPr>
        <p:txBody>
          <a:bodyPr lIns="45719" rIns="45719"/>
          <a:lstStyle/>
          <a:p>
            <a:pPr defTabSz="457200">
              <a:defRPr sz="1200">
                <a:latin typeface="+mn-lt"/>
                <a:ea typeface="+mn-ea"/>
                <a:cs typeface="+mn-cs"/>
                <a:sym typeface="Helvetica"/>
              </a:defRPr>
            </a:pPr>
            <a:endParaRPr/>
          </a:p>
        </p:txBody>
      </p:sp>
      <p:sp>
        <p:nvSpPr>
          <p:cNvPr id="215" name="Shape 215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5376672"/>
          </a:xfrm>
          <a:prstGeom prst="rect">
            <a:avLst/>
          </a:prstGeom>
        </p:spPr>
        <p:txBody>
          <a:bodyPr>
            <a:normAutofit/>
          </a:bodyPr>
          <a:lstStyle>
            <a:lvl1pPr marL="365759" indent="-256031" defTabSz="914400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•"/>
              <a:defRPr sz="2700">
                <a:latin typeface="Lucida Sans Unicode"/>
                <a:ea typeface="Lucida Sans Unicode"/>
                <a:cs typeface="Lucida Sans Unicode"/>
                <a:sym typeface="Lucida Sans Unicode"/>
              </a:defRPr>
            </a:lvl1pPr>
            <a:lvl2pPr marL="661548" indent="-268356" defTabSz="914400">
              <a:spcBef>
                <a:spcPts val="400"/>
              </a:spcBef>
              <a:buClr>
                <a:srgbClr val="2DA2BF"/>
              </a:buClr>
              <a:buFont typeface="Wingdings 3"/>
              <a:buChar char="◦"/>
              <a:defRPr sz="2700">
                <a:latin typeface="Lucida Sans Unicode"/>
                <a:ea typeface="Lucida Sans Unicode"/>
                <a:cs typeface="Lucida Sans Unicode"/>
                <a:sym typeface="Lucida Sans Unicode"/>
              </a:defRPr>
            </a:lvl2pPr>
            <a:lvl3pPr marL="924850" indent="-293914" defTabSz="914400">
              <a:spcBef>
                <a:spcPts val="400"/>
              </a:spcBef>
              <a:buClr>
                <a:srgbClr val="2DA2BF"/>
              </a:buClr>
              <a:buFont typeface="Wingdings 3"/>
              <a:buChar char="●"/>
              <a:defRPr sz="2700">
                <a:latin typeface="Lucida Sans Unicode"/>
                <a:ea typeface="Lucida Sans Unicode"/>
                <a:cs typeface="Lucida Sans Unicode"/>
                <a:sym typeface="Lucida Sans Unicode"/>
              </a:defRPr>
            </a:lvl3pPr>
            <a:lvl4pPr marL="1239252" indent="-324852" defTabSz="914400">
              <a:spcBef>
                <a:spcPts val="400"/>
              </a:spcBef>
              <a:buClr>
                <a:srgbClr val="2DA2BF"/>
              </a:buClr>
              <a:buFont typeface="Wingdings 3"/>
              <a:buChar char="●"/>
              <a:defRPr sz="2700">
                <a:latin typeface="Lucida Sans Unicode"/>
                <a:ea typeface="Lucida Sans Unicode"/>
                <a:cs typeface="Lucida Sans Unicode"/>
                <a:sym typeface="Lucida Sans Unicode"/>
              </a:defRPr>
            </a:lvl4pPr>
            <a:lvl5pPr marL="1485900" indent="-342900" defTabSz="914400">
              <a:spcBef>
                <a:spcPts val="400"/>
              </a:spcBef>
              <a:buClr>
                <a:srgbClr val="2DA2BF"/>
              </a:buClr>
              <a:buFont typeface="Wingdings 3"/>
              <a:buChar char="●"/>
              <a:defRPr sz="2700">
                <a:latin typeface="Lucida Sans Unicode"/>
                <a:ea typeface="Lucida Sans Unicode"/>
                <a:cs typeface="Lucida Sans Unicode"/>
                <a:sym typeface="Lucida Sans Unicode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6" name="Shape 216"/>
          <p:cNvSpPr>
            <a:spLocks noGrp="1"/>
          </p:cNvSpPr>
          <p:nvPr>
            <p:ph type="sldNum" sz="quarter" idx="2"/>
          </p:nvPr>
        </p:nvSpPr>
        <p:spPr>
          <a:xfrm>
            <a:off x="8647272" y="6521737"/>
            <a:ext cx="365760" cy="251332"/>
          </a:xfrm>
          <a:prstGeom prst="rect">
            <a:avLst/>
          </a:prstGeom>
        </p:spPr>
        <p:txBody>
          <a:bodyPr anchor="b"/>
          <a:lstStyle>
            <a:lvl1pPr>
              <a:defRPr sz="1000">
                <a:solidFill>
                  <a:srgbClr val="000000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217" name="Shape 217"/>
          <p:cNvSpPr>
            <a:spLocks noGrp="1"/>
          </p:cNvSpPr>
          <p:nvPr>
            <p:ph type="title"/>
          </p:nvPr>
        </p:nvSpPr>
        <p:spPr>
          <a:xfrm>
            <a:off x="457200" y="210947"/>
            <a:ext cx="8229600" cy="127038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>
              <a:defRPr sz="4100" b="1">
                <a:solidFill>
                  <a:srgbClr val="464646"/>
                </a:solidFill>
                <a:effectLst>
                  <a:outerShdw blurRad="38100" dist="25400" dir="5400000" rotWithShape="0">
                    <a:srgbClr val="000000">
                      <a:alpha val="25000"/>
                    </a:srgbClr>
                  </a:outerShdw>
                </a:effectLst>
                <a:latin typeface="Lucida Sans Unicode"/>
                <a:ea typeface="Lucida Sans Unicode"/>
                <a:cs typeface="Lucida Sans Unicode"/>
                <a:sym typeface="Lucida Sans Unicode"/>
              </a:defRPr>
            </a:lvl1pPr>
          </a:lstStyle>
          <a:p>
            <a:r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eitl y Sleid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Shape 224"/>
          <p:cNvSpPr/>
          <p:nvPr/>
        </p:nvSpPr>
        <p:spPr>
          <a:xfrm>
            <a:off x="-3" y="4662559"/>
            <a:ext cx="9151090" cy="31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7592"/>
              </a:gs>
              <a:gs pos="55000">
                <a:srgbClr val="48BBE0"/>
              </a:gs>
              <a:gs pos="100000">
                <a:srgbClr val="007592"/>
              </a:gs>
            </a:gsLst>
            <a:lin ang="30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 sz="1800">
                <a:solidFill>
                  <a:srgbClr val="FFFFFF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endParaRPr/>
          </a:p>
        </p:txBody>
      </p:sp>
      <p:sp>
        <p:nvSpPr>
          <p:cNvPr id="225" name="Shape 225"/>
          <p:cNvSpPr>
            <a:spLocks noGrp="1"/>
          </p:cNvSpPr>
          <p:nvPr>
            <p:ph type="title"/>
          </p:nvPr>
        </p:nvSpPr>
        <p:spPr>
          <a:xfrm>
            <a:off x="685800" y="38100"/>
            <a:ext cx="7772400" cy="3544262"/>
          </a:xfrm>
          <a:prstGeom prst="rect">
            <a:avLst/>
          </a:prstGeom>
        </p:spPr>
        <p:txBody>
          <a:bodyPr anchor="b">
            <a:normAutofit/>
          </a:bodyPr>
          <a:lstStyle>
            <a:lvl1pPr algn="r" defTabSz="914400">
              <a:defRPr sz="4800" b="1">
                <a:solidFill>
                  <a:srgbClr val="464646"/>
                </a:solidFill>
                <a:effectLst>
                  <a:outerShdw blurRad="38100" dist="25400" dir="5400000" rotWithShape="0">
                    <a:srgbClr val="000000">
                      <a:alpha val="25000"/>
                    </a:srgbClr>
                  </a:outerShdw>
                </a:effectLst>
                <a:latin typeface="Lucida Sans Unicode"/>
                <a:ea typeface="Lucida Sans Unicode"/>
                <a:cs typeface="Lucida Sans Unicode"/>
                <a:sym typeface="Lucida Sans Unicode"/>
              </a:defRPr>
            </a:lvl1pPr>
          </a:lstStyle>
          <a:p>
            <a:r>
              <a:t>Title Text</a:t>
            </a:r>
          </a:p>
        </p:txBody>
      </p:sp>
      <p:sp>
        <p:nvSpPr>
          <p:cNvPr id="226" name="Shape 226"/>
          <p:cNvSpPr>
            <a:spLocks noGrp="1"/>
          </p:cNvSpPr>
          <p:nvPr>
            <p:ph type="body" sz="half" idx="1"/>
          </p:nvPr>
        </p:nvSpPr>
        <p:spPr>
          <a:xfrm>
            <a:off x="685800" y="3611607"/>
            <a:ext cx="7772400" cy="2914204"/>
          </a:xfrm>
          <a:prstGeom prst="rect">
            <a:avLst/>
          </a:prstGeom>
        </p:spPr>
        <p:txBody>
          <a:bodyPr>
            <a:normAutofit/>
          </a:bodyPr>
          <a:lstStyle>
            <a:lvl1pPr marL="0" marR="64007" indent="0" algn="r" defTabSz="914400">
              <a:spcBef>
                <a:spcPts val="400"/>
              </a:spcBef>
              <a:buClrTx/>
              <a:buSzTx/>
              <a:buFontTx/>
              <a:buNone/>
              <a:defRPr sz="2700">
                <a:solidFill>
                  <a:srgbClr val="464646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lvl1pPr>
            <a:lvl2pPr marL="0" marR="64007" indent="457200" algn="r" defTabSz="914400">
              <a:spcBef>
                <a:spcPts val="400"/>
              </a:spcBef>
              <a:buClrTx/>
              <a:buSzTx/>
              <a:buFontTx/>
              <a:buNone/>
              <a:defRPr sz="2700">
                <a:solidFill>
                  <a:srgbClr val="464646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lvl2pPr>
            <a:lvl3pPr marL="0" marR="64007" indent="914400" algn="r" defTabSz="914400">
              <a:spcBef>
                <a:spcPts val="400"/>
              </a:spcBef>
              <a:buClrTx/>
              <a:buSzTx/>
              <a:buFontTx/>
              <a:buNone/>
              <a:defRPr sz="2700">
                <a:solidFill>
                  <a:srgbClr val="464646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lvl3pPr>
            <a:lvl4pPr marL="0" marR="64007" indent="1371600" algn="r" defTabSz="914400">
              <a:spcBef>
                <a:spcPts val="400"/>
              </a:spcBef>
              <a:buClrTx/>
              <a:buSzTx/>
              <a:buFontTx/>
              <a:buNone/>
              <a:defRPr sz="2700">
                <a:solidFill>
                  <a:srgbClr val="464646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lvl4pPr>
            <a:lvl5pPr marL="0" marR="64007" indent="1828800" algn="r" defTabSz="914400">
              <a:spcBef>
                <a:spcPts val="400"/>
              </a:spcBef>
              <a:buClrTx/>
              <a:buSzTx/>
              <a:buFontTx/>
              <a:buNone/>
              <a:defRPr sz="2700">
                <a:solidFill>
                  <a:srgbClr val="464646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grpSp>
        <p:nvGrpSpPr>
          <p:cNvPr id="231" name="Group 231"/>
          <p:cNvGrpSpPr/>
          <p:nvPr/>
        </p:nvGrpSpPr>
        <p:grpSpPr>
          <a:xfrm>
            <a:off x="-3765" y="4952999"/>
            <a:ext cx="9147765" cy="1912089"/>
            <a:chOff x="0" y="0"/>
            <a:chExt cx="9147765" cy="1912088"/>
          </a:xfrm>
        </p:grpSpPr>
        <p:sp>
          <p:nvSpPr>
            <p:cNvPr id="227" name="Shape 227"/>
            <p:cNvSpPr/>
            <p:nvPr/>
          </p:nvSpPr>
          <p:spPr>
            <a:xfrm>
              <a:off x="1691278" y="-1"/>
              <a:ext cx="7456487" cy="4881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0"/>
                  </a:moveTo>
                  <a:lnTo>
                    <a:pt x="21600" y="21600"/>
                  </a:lnTo>
                  <a:lnTo>
                    <a:pt x="0" y="12831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9DCADC">
                <a:alpha val="4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 sz="1800">
                  <a:latin typeface="Lucida Sans Unicode"/>
                  <a:ea typeface="Lucida Sans Unicode"/>
                  <a:cs typeface="Lucida Sans Unicode"/>
                  <a:sym typeface="Lucida Sans Unicode"/>
                </a:defRPr>
              </a:pPr>
              <a:endParaRPr/>
            </a:p>
          </p:txBody>
        </p:sp>
        <p:sp>
          <p:nvSpPr>
            <p:cNvPr id="228" name="Shape 228"/>
            <p:cNvSpPr/>
            <p:nvPr/>
          </p:nvSpPr>
          <p:spPr>
            <a:xfrm>
              <a:off x="39207" y="284744"/>
              <a:ext cx="9108558" cy="78866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180" y="0"/>
                  </a:lnTo>
                </a:path>
              </a:pathLst>
            </a:cu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 sz="1800">
                  <a:latin typeface="Lucida Sans Unicode"/>
                  <a:ea typeface="Lucida Sans Unicode"/>
                  <a:cs typeface="Lucida Sans Unicode"/>
                  <a:sym typeface="Lucida Sans Unicode"/>
                </a:defRPr>
              </a:pPr>
              <a:endParaRPr/>
            </a:p>
          </p:txBody>
        </p:sp>
        <p:sp>
          <p:nvSpPr>
            <p:cNvPr id="229" name="Shape 229"/>
            <p:cNvSpPr/>
            <p:nvPr/>
          </p:nvSpPr>
          <p:spPr>
            <a:xfrm>
              <a:off x="3764" y="47978"/>
              <a:ext cx="9144001" cy="186411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600" y="9138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2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>
                  <a:solidFill>
                    <a:srgbClr val="FFFFFF"/>
                  </a:solidFill>
                  <a:latin typeface="Lucida Sans Unicode"/>
                  <a:ea typeface="Lucida Sans Unicode"/>
                  <a:cs typeface="Lucida Sans Unicode"/>
                  <a:sym typeface="Lucida Sans Unicode"/>
                </a:defRPr>
              </a:pPr>
              <a:endParaRPr/>
            </a:p>
          </p:txBody>
        </p:sp>
        <p:sp>
          <p:nvSpPr>
            <p:cNvPr id="230" name="Shape 230"/>
            <p:cNvSpPr/>
            <p:nvPr/>
          </p:nvSpPr>
          <p:spPr>
            <a:xfrm>
              <a:off x="0" y="44671"/>
              <a:ext cx="9147765" cy="790300"/>
            </a:xfrm>
            <a:prstGeom prst="line">
              <a:avLst/>
            </a:prstGeom>
            <a:noFill/>
            <a:ln w="12065" cap="flat">
              <a:solidFill>
                <a:srgbClr val="5699AD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defTabSz="457200">
                <a:defRPr sz="1200">
                  <a:latin typeface="+mn-lt"/>
                  <a:ea typeface="+mn-ea"/>
                  <a:cs typeface="+mn-cs"/>
                  <a:sym typeface="Helvetica"/>
                </a:defRPr>
              </a:pPr>
              <a:endParaRPr/>
            </a:p>
          </p:txBody>
        </p:sp>
      </p:grpSp>
      <p:sp>
        <p:nvSpPr>
          <p:cNvPr id="232" name="Shape 232"/>
          <p:cNvSpPr>
            <a:spLocks noGrp="1"/>
          </p:cNvSpPr>
          <p:nvPr>
            <p:ph type="sldNum" sz="quarter" idx="2"/>
          </p:nvPr>
        </p:nvSpPr>
        <p:spPr>
          <a:xfrm>
            <a:off x="8647272" y="6521737"/>
            <a:ext cx="365760" cy="251332"/>
          </a:xfrm>
          <a:prstGeom prst="rect">
            <a:avLst/>
          </a:prstGeom>
        </p:spPr>
        <p:txBody>
          <a:bodyPr anchor="b"/>
          <a:lstStyle>
            <a:lvl1pPr>
              <a:defRPr sz="1000">
                <a:solidFill>
                  <a:srgbClr val="FFFFFF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0">
              <a:srgbClr val="E5ECF5">
                <a:alpha val="58000"/>
              </a:srgbClr>
            </a:gs>
            <a:gs pos="94000">
              <a:srgbClr val="C0D0ED"/>
            </a:gs>
            <a:gs pos="97000">
              <a:srgbClr val="D2DDF1"/>
            </a:gs>
            <a:gs pos="100000">
              <a:srgbClr val="E0E7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457200" y="92076"/>
            <a:ext cx="8229600" cy="15081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 anchor="ctr"/>
          <a:lstStyle/>
          <a:p>
            <a:r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457200" y="1600199"/>
            <a:ext cx="8229600" cy="5257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</p:sldLayoutIdLst>
  <p:transition spd="med"/>
  <p:txStyles>
    <p:titleStyle>
      <a:lvl1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0" marR="0" indent="4572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0" marR="0" indent="9144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0" marR="0" indent="13716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0" marR="0" indent="18288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6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titleStyle>
    <p:bodyStyle>
      <a:lvl1pPr marL="276225" marR="0" indent="-276225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1F497D"/>
        </a:buClr>
        <a:buSzPct val="100000"/>
        <a:buFont typeface="Helvetica"/>
        <a:buChar char="▪"/>
        <a:tabLst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586317" marR="0" indent="-314854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1F497D"/>
        </a:buClr>
        <a:buSzPct val="100000"/>
        <a:buFont typeface="Helvetica"/>
        <a:buChar char="•"/>
        <a:tabLst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1039178" marR="0" indent="-497840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1F497D"/>
        </a:buClr>
        <a:buSzPct val="100000"/>
        <a:buFont typeface="Helvetica"/>
        <a:buChar char="o"/>
        <a:tabLst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1440392" marR="0" indent="-525992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1F497D"/>
        </a:buClr>
        <a:buSzPct val="100000"/>
        <a:buFont typeface="Helvetica"/>
        <a:buChar char="▪"/>
        <a:tabLst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1787173" marR="0" indent="-501298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1F497D"/>
        </a:buClr>
        <a:buSzPct val="100000"/>
        <a:buFont typeface="Helvetica"/>
        <a:buChar char="o"/>
        <a:tabLst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2606039" marR="0" indent="-320039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1F497D"/>
        </a:buClr>
        <a:buSzPct val="100000"/>
        <a:buFont typeface="Helvetica"/>
        <a:buChar char="•"/>
        <a:tabLst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3063239" marR="0" indent="-320039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1F497D"/>
        </a:buClr>
        <a:buSzPct val="100000"/>
        <a:buFont typeface="Helvetica"/>
        <a:buChar char="•"/>
        <a:tabLst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3520440" marR="0" indent="-320040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1F497D"/>
        </a:buClr>
        <a:buSzPct val="100000"/>
        <a:buFont typeface="Helvetica"/>
        <a:buChar char="•"/>
        <a:tabLst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3977640" marR="0" indent="-320040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1F497D"/>
        </a:buClr>
        <a:buSzPct val="100000"/>
        <a:buFont typeface="Helvetica"/>
        <a:buChar char="•"/>
        <a:tabLst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eneva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eneva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eneva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eneva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eneva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eneva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eneva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eneva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Geneva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youtu.be/JC82Il2cjqA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docs/learningwales/publications/131104-assessment-for-learning-and-the-nlnf-en.pdf" TargetMode="External"/><Relationship Id="rId2" Type="http://schemas.openxmlformats.org/officeDocument/2006/relationships/hyperlink" Target="http://wales.gov.uk/docs/dcells/publications/110111howtodevelopecy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shirleyclarke-education.org/" TargetMode="External"/><Relationship Id="rId4" Type="http://schemas.openxmlformats.org/officeDocument/2006/relationships/hyperlink" Target="http://www.nicurriculum.org.uk/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Shape 241"/>
          <p:cNvSpPr>
            <a:spLocks noGrp="1"/>
          </p:cNvSpPr>
          <p:nvPr>
            <p:ph type="ctrTitle"/>
          </p:nvPr>
        </p:nvSpPr>
        <p:spPr>
          <a:xfrm>
            <a:off x="619125" y="206375"/>
            <a:ext cx="7772400" cy="112712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 Responding to Children’s Work</a:t>
            </a:r>
          </a:p>
        </p:txBody>
      </p:sp>
      <p:pic>
        <p:nvPicPr>
          <p:cNvPr id="242" name="image1.png" descr="http://4.bp.blogspot.com/-8KUN-KC4mvw/T5xEwT1_ocI/AAAAAAAAAo0/H6V9sa0AeL0/s1600/multiple+choice+carto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985" y="2140598"/>
            <a:ext cx="7153275" cy="24669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Shape 24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WHAT DO WE KNOW?</a:t>
            </a:r>
          </a:p>
        </p:txBody>
      </p:sp>
      <p:sp>
        <p:nvSpPr>
          <p:cNvPr id="250" name="Shape 250"/>
          <p:cNvSpPr>
            <a:spLocks noGrp="1"/>
          </p:cNvSpPr>
          <p:nvPr>
            <p:ph type="body" idx="1"/>
          </p:nvPr>
        </p:nvSpPr>
        <p:spPr>
          <a:xfrm>
            <a:off x="457200" y="1600199"/>
            <a:ext cx="8229600" cy="452596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SzTx/>
              <a:buNone/>
            </a:pPr>
            <a:r>
              <a:t>About - </a:t>
            </a:r>
          </a:p>
          <a:p>
            <a:r>
              <a:t>ASSESSMENT FOR LEARNING? </a:t>
            </a:r>
          </a:p>
          <a:p>
            <a:endParaRPr/>
          </a:p>
          <a:p>
            <a:r>
              <a:t>LEARNING OUTCOMES AND SUCCESS CRITERIA?</a:t>
            </a:r>
          </a:p>
          <a:p>
            <a:endParaRPr/>
          </a:p>
          <a:p>
            <a:r>
              <a:t>OBSERVATION?</a:t>
            </a:r>
          </a:p>
          <a:p>
            <a:endParaRPr/>
          </a:p>
          <a:p>
            <a:r>
              <a:t>QUESTIONING?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Shape 252"/>
          <p:cNvSpPr>
            <a:spLocks noGrp="1"/>
          </p:cNvSpPr>
          <p:nvPr>
            <p:ph type="title"/>
          </p:nvPr>
        </p:nvSpPr>
        <p:spPr>
          <a:xfrm>
            <a:off x="485775" y="0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301752">
              <a:defRPr sz="2376"/>
            </a:pPr>
            <a:br/>
            <a:r>
              <a:t>Key Elements? </a:t>
            </a:r>
            <a:br/>
            <a:endParaRPr/>
          </a:p>
        </p:txBody>
      </p:sp>
      <p:sp>
        <p:nvSpPr>
          <p:cNvPr id="253" name="Shape 253"/>
          <p:cNvSpPr>
            <a:spLocks noGrp="1"/>
          </p:cNvSpPr>
          <p:nvPr>
            <p:ph type="body" idx="1"/>
          </p:nvPr>
        </p:nvSpPr>
        <p:spPr>
          <a:xfrm>
            <a:off x="643811" y="1698170"/>
            <a:ext cx="7828385" cy="48595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36764" indent="-236764">
              <a:spcBef>
                <a:spcPts val="500"/>
              </a:spcBef>
            </a:pPr>
            <a:r>
              <a:rPr sz="2400"/>
              <a:t>Information to move learning forward.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Use a range of  strategies.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A safe, supportive and secure learning environment.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Tasks should consider prior learning.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Understand the learning outcomes 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Know  how to achieve success.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opportunities to set their own goals.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Clearly understood assessment method.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" fill="hold"/>
                                        <p:tgtEl>
                                          <p:spTgt spid="2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2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fill="hold"/>
                                        <p:tgtEl>
                                          <p:spTgt spid="2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2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fill="hold"/>
                                        <p:tgtEl>
                                          <p:spTgt spid="2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2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2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" grpId="1" build="p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Shape 255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Techniques?</a:t>
            </a:r>
          </a:p>
        </p:txBody>
      </p:sp>
      <p:sp>
        <p:nvSpPr>
          <p:cNvPr id="256" name="Shape 256"/>
          <p:cNvSpPr>
            <a:spLocks noGrp="1"/>
          </p:cNvSpPr>
          <p:nvPr>
            <p:ph type="body" idx="1"/>
          </p:nvPr>
        </p:nvSpPr>
        <p:spPr>
          <a:xfrm>
            <a:off x="381000" y="1600200"/>
            <a:ext cx="8229600" cy="46482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b="1"/>
              <a:t>Prove It </a:t>
            </a:r>
          </a:p>
          <a:p>
            <a:r>
              <a:rPr b="1"/>
              <a:t>Do It Wrong  </a:t>
            </a:r>
          </a:p>
          <a:p>
            <a:r>
              <a:rPr b="1"/>
              <a:t>Finished piece of work </a:t>
            </a:r>
          </a:p>
          <a:p>
            <a:r>
              <a:rPr b="1"/>
              <a:t>Two Pieces of Finished Work </a:t>
            </a:r>
          </a:p>
          <a:p>
            <a:r>
              <a:rPr b="1"/>
              <a:t>Poor Quality Success Criteria</a:t>
            </a:r>
          </a:p>
          <a:p>
            <a:r>
              <a:rPr b="1"/>
              <a:t>Demonstration </a:t>
            </a:r>
          </a:p>
          <a:p>
            <a:r>
              <a:rPr b="1"/>
              <a:t>Retrospective Creation </a:t>
            </a:r>
          </a:p>
          <a:p>
            <a:r>
              <a:rPr b="1"/>
              <a:t>Revisiting existing success criteria 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Shape 25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214884">
              <a:defRPr sz="1692"/>
            </a:pPr>
            <a:br/>
            <a:r>
              <a:rPr sz="1316"/>
              <a:t>OBSERVATION?</a:t>
            </a:r>
            <a:br>
              <a:rPr sz="1316"/>
            </a:br>
            <a:r>
              <a:rPr sz="1316"/>
              <a:t>Time consuming, complex BUT essential.</a:t>
            </a:r>
            <a:br>
              <a:rPr sz="1316"/>
            </a:br>
            <a:r>
              <a:rPr sz="1316"/>
              <a:t>Step out of your normal teaching role and consider.</a:t>
            </a:r>
            <a:br>
              <a:rPr sz="1316"/>
            </a:br>
            <a:endParaRPr sz="1316"/>
          </a:p>
        </p:txBody>
      </p:sp>
      <p:sp>
        <p:nvSpPr>
          <p:cNvPr id="259" name="Shape 259"/>
          <p:cNvSpPr>
            <a:spLocks noGrp="1"/>
          </p:cNvSpPr>
          <p:nvPr>
            <p:ph type="body" sz="half" idx="1"/>
          </p:nvPr>
        </p:nvSpPr>
        <p:spPr>
          <a:xfrm>
            <a:off x="457200" y="1600199"/>
            <a:ext cx="4038600" cy="452596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Pupil interaction</a:t>
            </a:r>
          </a:p>
          <a:p>
            <a:r>
              <a:t>Perseverance</a:t>
            </a:r>
          </a:p>
          <a:p>
            <a:r>
              <a:t>Interest</a:t>
            </a:r>
          </a:p>
          <a:p>
            <a:r>
              <a:t>Initiative</a:t>
            </a:r>
          </a:p>
          <a:p>
            <a:r>
              <a:t>Appropriateness of task (too easy, too difficult?).</a:t>
            </a:r>
          </a:p>
          <a:p>
            <a:r>
              <a:t>Resources needed</a:t>
            </a:r>
          </a:p>
          <a:p>
            <a:r>
              <a:t>Resources used</a:t>
            </a:r>
          </a:p>
        </p:txBody>
      </p:sp>
      <p:sp>
        <p:nvSpPr>
          <p:cNvPr id="260" name="Shape 260"/>
          <p:cNvSpPr/>
          <p:nvPr/>
        </p:nvSpPr>
        <p:spPr>
          <a:xfrm>
            <a:off x="4648200" y="1600199"/>
            <a:ext cx="4038600" cy="47528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marL="276225" indent="-276225" defTabSz="457200">
              <a:spcBef>
                <a:spcPts val="600"/>
              </a:spcBef>
              <a:buClr>
                <a:srgbClr val="1F497D"/>
              </a:buClr>
              <a:buSzPct val="100000"/>
              <a:buFont typeface="Helvetica"/>
              <a:buChar char="▪"/>
              <a:defRPr sz="2800"/>
            </a:pPr>
            <a:r>
              <a:t>Time allowed for task</a:t>
            </a:r>
          </a:p>
          <a:p>
            <a:pPr marL="276225" indent="-276225" defTabSz="457200">
              <a:spcBef>
                <a:spcPts val="600"/>
              </a:spcBef>
              <a:buClr>
                <a:srgbClr val="1F497D"/>
              </a:buClr>
              <a:buSzPct val="100000"/>
              <a:buFont typeface="Helvetica"/>
              <a:buChar char="▪"/>
              <a:defRPr sz="2800"/>
            </a:pPr>
            <a:r>
              <a:t>Space allowed for task</a:t>
            </a:r>
          </a:p>
          <a:p>
            <a:pPr marL="276225" indent="-276225" defTabSz="457200">
              <a:spcBef>
                <a:spcPts val="600"/>
              </a:spcBef>
              <a:buClr>
                <a:srgbClr val="1F497D"/>
              </a:buClr>
              <a:buSzPct val="100000"/>
              <a:buFont typeface="Helvetica"/>
              <a:buChar char="▪"/>
              <a:defRPr sz="2800"/>
            </a:pPr>
            <a:r>
              <a:t>Pupil engagement</a:t>
            </a:r>
          </a:p>
          <a:p>
            <a:pPr marL="276225" indent="-276225" defTabSz="457200">
              <a:spcBef>
                <a:spcPts val="600"/>
              </a:spcBef>
              <a:buClr>
                <a:srgbClr val="1F497D"/>
              </a:buClr>
              <a:buSzPct val="100000"/>
              <a:buFont typeface="Helvetica"/>
              <a:buChar char="▪"/>
              <a:defRPr sz="2800"/>
            </a:pPr>
            <a:r>
              <a:t>Co-operative learning</a:t>
            </a:r>
          </a:p>
          <a:p>
            <a:pPr marL="276225" indent="-276225" defTabSz="457200">
              <a:spcBef>
                <a:spcPts val="600"/>
              </a:spcBef>
              <a:buClr>
                <a:srgbClr val="1F497D"/>
              </a:buClr>
              <a:buSzPct val="100000"/>
              <a:buFont typeface="Helvetica"/>
              <a:buChar char="▪"/>
              <a:defRPr sz="2800"/>
            </a:pPr>
            <a:r>
              <a:t>Need for intervention</a:t>
            </a:r>
          </a:p>
          <a:p>
            <a:pPr marL="276225" indent="-276225" defTabSz="457200">
              <a:spcBef>
                <a:spcPts val="600"/>
              </a:spcBef>
              <a:buClr>
                <a:srgbClr val="1F497D"/>
              </a:buClr>
              <a:buSzPct val="100000"/>
              <a:buFont typeface="Helvetica"/>
              <a:buChar char="▪"/>
              <a:defRPr sz="2800"/>
            </a:pPr>
            <a:r>
              <a:t>Thinking skills being developed?</a:t>
            </a:r>
          </a:p>
          <a:p>
            <a:pPr marL="276225" indent="-276225" defTabSz="457200">
              <a:spcBef>
                <a:spcPts val="600"/>
              </a:spcBef>
              <a:buClr>
                <a:srgbClr val="1F497D"/>
              </a:buClr>
              <a:buSzPct val="100000"/>
              <a:buFont typeface="Helvetica"/>
              <a:buChar char="▪"/>
              <a:defRPr sz="2800"/>
            </a:pPr>
            <a:r>
              <a:t>Timing</a:t>
            </a:r>
          </a:p>
          <a:p>
            <a:pPr marL="276225" indent="-276225" defTabSz="457200">
              <a:spcBef>
                <a:spcPts val="600"/>
              </a:spcBef>
              <a:buClr>
                <a:srgbClr val="1F497D"/>
              </a:buClr>
              <a:buSzPct val="100000"/>
              <a:buFont typeface="Helvetica"/>
              <a:buChar char="▪"/>
              <a:defRPr sz="2800"/>
            </a:pPr>
            <a:r>
              <a:t>Balance of activity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" fill="hold"/>
                                        <p:tgtEl>
                                          <p:spTgt spid="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0" fill="hold"/>
                                        <p:tgtEl>
                                          <p:spTgt spid="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2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9" fill="hold"/>
                                        <p:tgtEl>
                                          <p:spTgt spid="26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2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2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7" fill="hold"/>
                                        <p:tgtEl>
                                          <p:spTgt spid="2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2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3" fill="hold"/>
                                        <p:tgtEl>
                                          <p:spTgt spid="2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fill="hold"/>
                                        <p:tgtEl>
                                          <p:spTgt spid="2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9" fill="hold"/>
                                        <p:tgtEl>
                                          <p:spTgt spid="2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2" fill="hold"/>
                                        <p:tgtEl>
                                          <p:spTgt spid="2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9" grpId="1" build="p" animBg="1" advAuto="0"/>
      <p:bldP spid="260" grpId="2" build="p" animBg="1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Shape 26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Observation in the Foundation Phase</a:t>
            </a:r>
          </a:p>
        </p:txBody>
      </p:sp>
      <p:sp>
        <p:nvSpPr>
          <p:cNvPr id="263" name="Shape 263"/>
          <p:cNvSpPr>
            <a:spLocks noGrp="1"/>
          </p:cNvSpPr>
          <p:nvPr>
            <p:ph type="body" idx="1"/>
          </p:nvPr>
        </p:nvSpPr>
        <p:spPr>
          <a:xfrm>
            <a:off x="280084" y="1257567"/>
            <a:ext cx="8391101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Essential -learning builds on previous knowledge.</a:t>
            </a:r>
          </a:p>
          <a:p>
            <a:r>
              <a:t>The Role of the Key Worker</a:t>
            </a:r>
          </a:p>
          <a:p>
            <a:r>
              <a:t>Observations leading to appropriate responses</a:t>
            </a:r>
          </a:p>
          <a:p>
            <a:r>
              <a:t>Consistent dialogue amongst practitioners as well as structured feedback meetings</a:t>
            </a:r>
          </a:p>
          <a:p>
            <a:r>
              <a:t>Positive feedback - Jack is </a:t>
            </a:r>
            <a:r>
              <a:rPr u="sng"/>
              <a:t>learning </a:t>
            </a:r>
            <a:r>
              <a:t> to write his name. </a:t>
            </a:r>
          </a:p>
        </p:txBody>
      </p:sp>
      <p:pic>
        <p:nvPicPr>
          <p:cNvPr id="264" name="asesu 013.jpeg" descr="asesu 0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7069" y="4913892"/>
            <a:ext cx="1299815" cy="1729663"/>
          </a:xfrm>
          <a:prstGeom prst="rect">
            <a:avLst/>
          </a:prstGeom>
          <a:ln w="12700">
            <a:miter lim="400000"/>
          </a:ln>
        </p:spPr>
      </p:pic>
      <p:pic>
        <p:nvPicPr>
          <p:cNvPr id="265" name="asesu 015.jpeg" descr="asesu 0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982" y="5327899"/>
            <a:ext cx="1833803" cy="1375947"/>
          </a:xfrm>
          <a:prstGeom prst="rect">
            <a:avLst/>
          </a:prstGeom>
          <a:ln w="12700">
            <a:miter lim="400000"/>
          </a:ln>
        </p:spPr>
      </p:pic>
      <p:pic>
        <p:nvPicPr>
          <p:cNvPr id="266" name="asesu 014.jpeg" descr="asesu 0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8550" y="5051289"/>
            <a:ext cx="1197313" cy="1596869"/>
          </a:xfrm>
          <a:prstGeom prst="rect">
            <a:avLst/>
          </a:prstGeom>
          <a:ln w="12700">
            <a:miter lim="400000"/>
          </a:ln>
        </p:spPr>
      </p:pic>
      <p:pic>
        <p:nvPicPr>
          <p:cNvPr id="267" name="asesu 010.jpeg" descr="asesu 0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5814" y="5005241"/>
            <a:ext cx="2251529" cy="168896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Shape 26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>
              <a:defRPr sz="4100" b="1">
                <a:solidFill>
                  <a:srgbClr val="464646"/>
                </a:solidFill>
                <a:effectLst>
                  <a:outerShdw blurRad="38100" dist="25400" dir="5400000" rotWithShape="0">
                    <a:srgbClr val="000000">
                      <a:alpha val="25000"/>
                    </a:srgbClr>
                  </a:outerShdw>
                </a:effectLst>
                <a:latin typeface="Lucida Sans Unicode"/>
                <a:ea typeface="Lucida Sans Unicode"/>
                <a:cs typeface="Lucida Sans Unicode"/>
                <a:sym typeface="Lucida Sans Unicode"/>
              </a:defRPr>
            </a:lvl1pPr>
          </a:lstStyle>
          <a:p>
            <a:r>
              <a:t>‘Mindset for Learning’</a:t>
            </a:r>
          </a:p>
        </p:txBody>
      </p:sp>
      <p:sp>
        <p:nvSpPr>
          <p:cNvPr id="270" name="Shape 270"/>
          <p:cNvSpPr>
            <a:spLocks noGrp="1"/>
          </p:cNvSpPr>
          <p:nvPr>
            <p:ph type="body" idx="1"/>
          </p:nvPr>
        </p:nvSpPr>
        <p:spPr>
          <a:xfrm>
            <a:off x="483521" y="1083622"/>
            <a:ext cx="5219168" cy="521916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56031" indent="-146304" defTabSz="914400">
              <a:spcBef>
                <a:spcPts val="400"/>
              </a:spcBef>
              <a:buClr>
                <a:srgbClr val="2DA2BF"/>
              </a:buClr>
              <a:buSzTx/>
              <a:buFont typeface="Wingdings 3"/>
              <a:buNone/>
              <a:defRPr sz="2400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rPr b="1" u="sng"/>
              <a:t>‘</a:t>
            </a:r>
            <a:r>
              <a:rPr b="1" i="1" u="sng"/>
              <a:t>Fixed mindset/Growth Mindset</a:t>
            </a:r>
            <a:r>
              <a:t>’ – </a:t>
            </a:r>
            <a:r>
              <a:rPr b="1"/>
              <a:t>Carol Dweck</a:t>
            </a:r>
          </a:p>
          <a:p>
            <a:pPr marL="256031" indent="-146304" defTabSz="914400">
              <a:spcBef>
                <a:spcPts val="400"/>
              </a:spcBef>
              <a:buClr>
                <a:srgbClr val="2DA2BF"/>
              </a:buClr>
              <a:buSzTx/>
              <a:buFont typeface="Wingdings 3"/>
              <a:buNone/>
              <a:defRPr sz="2400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endParaRPr b="1"/>
          </a:p>
          <a:p>
            <a:pPr>
              <a:spcBef>
                <a:spcPts val="700"/>
              </a:spcBef>
              <a:defRPr sz="3200"/>
            </a:pPr>
            <a:r>
              <a:rPr b="1"/>
              <a:t>Low performance rather than low ability.</a:t>
            </a:r>
          </a:p>
          <a:p>
            <a:pPr marL="256031" indent="-146304" defTabSz="914400">
              <a:spcBef>
                <a:spcPts val="400"/>
              </a:spcBef>
              <a:buClr>
                <a:srgbClr val="2DA2BF"/>
              </a:buClr>
              <a:buSzTx/>
              <a:buFont typeface="Wingdings 3"/>
              <a:buNone/>
              <a:defRPr sz="2400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rPr b="1"/>
              <a:t>The importance of LEARNING</a:t>
            </a:r>
          </a:p>
          <a:p>
            <a:pPr marL="256031" indent="-146304" defTabSz="914400">
              <a:spcBef>
                <a:spcPts val="400"/>
              </a:spcBef>
              <a:buClr>
                <a:srgbClr val="2DA2BF"/>
              </a:buClr>
              <a:buSzTx/>
              <a:buFont typeface="Wingdings 3"/>
              <a:buNone/>
              <a:defRPr sz="2400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endParaRPr b="1"/>
          </a:p>
          <a:p>
            <a:pPr>
              <a:spcBef>
                <a:spcPts val="700"/>
              </a:spcBef>
              <a:defRPr sz="3200"/>
            </a:pPr>
            <a:r>
              <a:rPr b="1"/>
              <a:t>Promoting a Growth Mindset culture.</a:t>
            </a:r>
          </a:p>
          <a:p>
            <a:pPr marL="256031" indent="-146304" defTabSz="914400">
              <a:spcBef>
                <a:spcPts val="400"/>
              </a:spcBef>
              <a:buClr>
                <a:srgbClr val="2DA2BF"/>
              </a:buClr>
              <a:buSzTx/>
              <a:buFont typeface="Wingdings 3"/>
              <a:buNone/>
              <a:defRPr sz="2400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rPr b="1"/>
              <a:t> </a:t>
            </a:r>
          </a:p>
        </p:txBody>
      </p:sp>
      <p:pic>
        <p:nvPicPr>
          <p:cNvPr id="271" name="IMG_0076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9546" y="297731"/>
            <a:ext cx="2032000" cy="1524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72" name="IMG_011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5077" y="2160732"/>
            <a:ext cx="1780938" cy="2726568"/>
          </a:xfrm>
          <a:prstGeom prst="rect">
            <a:avLst/>
          </a:prstGeom>
          <a:ln w="12700">
            <a:miter lim="400000"/>
          </a:ln>
        </p:spPr>
      </p:pic>
      <p:sp>
        <p:nvSpPr>
          <p:cNvPr id="273" name="Shape 273"/>
          <p:cNvSpPr/>
          <p:nvPr/>
        </p:nvSpPr>
        <p:spPr>
          <a:xfrm>
            <a:off x="6628555" y="5226300"/>
            <a:ext cx="2273982" cy="12981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marL="256031" indent="-146304">
              <a:spcBef>
                <a:spcPts val="400"/>
              </a:spcBef>
              <a:buClr>
                <a:srgbClr val="2DA2BF"/>
              </a:buClr>
              <a:buFont typeface="Wingdings 3"/>
              <a:defRPr u="sng">
                <a:solidFill>
                  <a:srgbClr val="FF8119"/>
                </a:solidFill>
                <a:uFill>
                  <a:solidFill>
                    <a:srgbClr val="FF8119"/>
                  </a:solidFill>
                </a:uFill>
                <a:latin typeface="Lucida Sans Unicode"/>
                <a:ea typeface="Lucida Sans Unicode"/>
                <a:cs typeface="Lucida Sans Unicode"/>
                <a:sym typeface="Lucida Sans Unicode"/>
                <a:hlinkClick r:id="rId4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FF8119"/>
                </a:solidFill>
                <a:uFill>
                  <a:solidFill>
                    <a:srgbClr val="FF8119"/>
                  </a:solidFill>
                </a:uFill>
                <a:hlinkClick r:id="rId4"/>
              </a:rPr>
              <a:t>http://youtu.be/JC82Il2cjqA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>
            <a:spLocks noGrp="1"/>
          </p:cNvSpPr>
          <p:nvPr>
            <p:ph type="title"/>
          </p:nvPr>
        </p:nvSpPr>
        <p:spPr>
          <a:xfrm>
            <a:off x="157397" y="-261264"/>
            <a:ext cx="8229600" cy="1508125"/>
          </a:xfrm>
          <a:prstGeom prst="rect">
            <a:avLst/>
          </a:prstGeom>
        </p:spPr>
        <p:txBody>
          <a:bodyPr/>
          <a:lstStyle/>
          <a:p>
            <a:r>
              <a:t>Fixed mindset feedback</a:t>
            </a:r>
          </a:p>
        </p:txBody>
      </p:sp>
      <p:sp>
        <p:nvSpPr>
          <p:cNvPr id="276" name="Shape 27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8</a:t>
            </a:fld>
            <a:endParaRPr/>
          </a:p>
        </p:txBody>
      </p:sp>
      <p:sp>
        <p:nvSpPr>
          <p:cNvPr id="277" name="Shape 277"/>
          <p:cNvSpPr/>
          <p:nvPr/>
        </p:nvSpPr>
        <p:spPr>
          <a:xfrm>
            <a:off x="179479" y="702116"/>
            <a:ext cx="6212859" cy="23141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337311" indent="-227584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•"/>
              <a:defRPr i="1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Clever girl/boy!</a:t>
            </a:r>
          </a:p>
          <a:p>
            <a:pPr marL="337311" indent="-227584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•"/>
              <a:defRPr i="1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Well done you!</a:t>
            </a:r>
          </a:p>
          <a:p>
            <a:pPr marL="337311" indent="-227584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•"/>
              <a:defRPr i="1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You're good at drawing/ maths etc</a:t>
            </a:r>
          </a:p>
          <a:p>
            <a:pPr marL="337311" indent="-227584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•"/>
              <a:defRPr i="1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Wow. You finished that all by yourself.</a:t>
            </a:r>
          </a:p>
        </p:txBody>
      </p:sp>
      <p:sp>
        <p:nvSpPr>
          <p:cNvPr id="278" name="Shape 278"/>
          <p:cNvSpPr/>
          <p:nvPr/>
        </p:nvSpPr>
        <p:spPr>
          <a:xfrm>
            <a:off x="121183" y="3249928"/>
            <a:ext cx="8901633" cy="3533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marL="337311" indent="-227584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•"/>
              <a:defRPr i="1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You've really </a:t>
            </a:r>
            <a:r>
              <a:rPr u="sng"/>
              <a:t>thought</a:t>
            </a:r>
            <a:r>
              <a:t> that through - excellent </a:t>
            </a:r>
            <a:r>
              <a:rPr u="sng"/>
              <a:t>planning skills</a:t>
            </a:r>
            <a:r>
              <a:t>!</a:t>
            </a:r>
          </a:p>
          <a:p>
            <a:pPr marL="337311" indent="-227584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•"/>
              <a:defRPr i="1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Well done- You've </a:t>
            </a:r>
            <a:r>
              <a:rPr i="0" u="sng"/>
              <a:t>learnt</a:t>
            </a:r>
            <a:r>
              <a:t> a new </a:t>
            </a:r>
            <a:r>
              <a:rPr i="0" u="sng"/>
              <a:t>skill</a:t>
            </a:r>
            <a:r>
              <a:t> today, you should be proud of yourself.</a:t>
            </a:r>
          </a:p>
          <a:p>
            <a:pPr marL="337311" indent="-227584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•"/>
              <a:defRPr i="1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You </a:t>
            </a:r>
            <a:r>
              <a:rPr u="sng"/>
              <a:t>practiced</a:t>
            </a:r>
            <a:r>
              <a:t> until you mastered it- good for you.</a:t>
            </a:r>
          </a:p>
          <a:p>
            <a:pPr marL="337311" indent="-227584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•"/>
              <a:defRPr i="1"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Well done for </a:t>
            </a:r>
            <a:r>
              <a:rPr u="sng"/>
              <a:t>learning from your mistake</a:t>
            </a:r>
            <a:r>
              <a:t> and avoiding ......... this time.</a:t>
            </a:r>
          </a:p>
        </p:txBody>
      </p:sp>
      <p:sp>
        <p:nvSpPr>
          <p:cNvPr id="279" name="Shape 279"/>
          <p:cNvSpPr/>
          <p:nvPr/>
        </p:nvSpPr>
        <p:spPr>
          <a:xfrm>
            <a:off x="300271" y="2267853"/>
            <a:ext cx="8229601" cy="15081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 anchor="ctr"/>
          <a:lstStyle>
            <a:lvl1pPr algn="ctr" defTabSz="457200">
              <a:defRPr sz="3600"/>
            </a:lvl1pPr>
          </a:lstStyle>
          <a:p>
            <a:r>
              <a:t>Growth mindset feedback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Shape 281"/>
          <p:cNvSpPr>
            <a:spLocks noGrp="1"/>
          </p:cNvSpPr>
          <p:nvPr>
            <p:ph type="title"/>
          </p:nvPr>
        </p:nvSpPr>
        <p:spPr>
          <a:xfrm>
            <a:off x="2555823" y="1129075"/>
            <a:ext cx="8229601" cy="1508124"/>
          </a:xfrm>
          <a:prstGeom prst="rect">
            <a:avLst/>
          </a:prstGeom>
        </p:spPr>
        <p:txBody>
          <a:bodyPr/>
          <a:lstStyle/>
          <a:p>
            <a:pPr>
              <a:defRPr sz="4000"/>
            </a:pPr>
            <a:r>
              <a:t>Claire Warden</a:t>
            </a:r>
          </a:p>
          <a:p>
            <a:pPr>
              <a:defRPr i="1"/>
            </a:pPr>
            <a:r>
              <a:t>Mindstretchers</a:t>
            </a:r>
          </a:p>
        </p:txBody>
      </p:sp>
      <p:sp>
        <p:nvSpPr>
          <p:cNvPr id="282" name="Shape 282"/>
          <p:cNvSpPr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3" name="Shape 28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9</a:t>
            </a:fld>
            <a:endParaRPr/>
          </a:p>
        </p:txBody>
      </p:sp>
      <p:pic>
        <p:nvPicPr>
          <p:cNvPr id="284" name="IMG_0072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878" y="368590"/>
            <a:ext cx="4041538" cy="3029095"/>
          </a:xfrm>
          <a:prstGeom prst="rect">
            <a:avLst/>
          </a:prstGeom>
          <a:ln w="12700">
            <a:miter lim="400000"/>
          </a:ln>
        </p:spPr>
      </p:pic>
      <p:pic>
        <p:nvPicPr>
          <p:cNvPr id="285" name="IMG_007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015" y="3774839"/>
            <a:ext cx="2587741" cy="2587741"/>
          </a:xfrm>
          <a:prstGeom prst="rect">
            <a:avLst/>
          </a:prstGeom>
          <a:ln w="12700">
            <a:miter lim="400000"/>
          </a:ln>
        </p:spPr>
      </p:pic>
      <p:pic>
        <p:nvPicPr>
          <p:cNvPr id="286" name="IMG_0071.jpe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453332" y="4094044"/>
            <a:ext cx="1914340" cy="2297208"/>
          </a:xfrm>
          <a:prstGeom prst="rect">
            <a:avLst/>
          </a:prstGeom>
          <a:ln w="12700">
            <a:miter lim="400000"/>
          </a:ln>
        </p:spPr>
      </p:pic>
      <p:pic>
        <p:nvPicPr>
          <p:cNvPr id="287" name="IMG_0073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4299" y="4757215"/>
            <a:ext cx="2010490" cy="1600585"/>
          </a:xfrm>
          <a:prstGeom prst="rect">
            <a:avLst/>
          </a:prstGeom>
          <a:ln w="12700">
            <a:miter lim="400000"/>
          </a:ln>
        </p:spPr>
      </p:pic>
      <p:sp>
        <p:nvSpPr>
          <p:cNvPr id="288" name="Shape 288"/>
          <p:cNvSpPr/>
          <p:nvPr/>
        </p:nvSpPr>
        <p:spPr>
          <a:xfrm>
            <a:off x="5099330" y="2643069"/>
            <a:ext cx="2612581" cy="10425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marR="64007" algn="r">
              <a:spcBef>
                <a:spcPts val="400"/>
              </a:spcBef>
              <a:defRPr sz="2700">
                <a:solidFill>
                  <a:srgbClr val="464646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Floorbooks</a:t>
            </a:r>
          </a:p>
          <a:p>
            <a:pPr marR="64007" algn="r">
              <a:spcBef>
                <a:spcPts val="400"/>
              </a:spcBef>
              <a:defRPr sz="2700">
                <a:solidFill>
                  <a:srgbClr val="464646"/>
                </a:solidFill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Talking Tubs</a:t>
            </a: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290"/>
          <p:cNvSpPr>
            <a:spLocks noGrp="1"/>
          </p:cNvSpPr>
          <p:nvPr>
            <p:ph type="title"/>
          </p:nvPr>
        </p:nvSpPr>
        <p:spPr>
          <a:xfrm>
            <a:off x="-78582" y="-182925"/>
            <a:ext cx="8229601" cy="1508124"/>
          </a:xfrm>
          <a:prstGeom prst="rect">
            <a:avLst/>
          </a:prstGeom>
        </p:spPr>
        <p:txBody>
          <a:bodyPr/>
          <a:lstStyle/>
          <a:p>
            <a:r>
              <a:t>Success Criteria</a:t>
            </a:r>
          </a:p>
        </p:txBody>
      </p:sp>
      <p:sp>
        <p:nvSpPr>
          <p:cNvPr id="291" name="Shape 291"/>
          <p:cNvSpPr>
            <a:spLocks noGrp="1"/>
          </p:cNvSpPr>
          <p:nvPr>
            <p:ph type="body" idx="1"/>
          </p:nvPr>
        </p:nvSpPr>
        <p:spPr>
          <a:xfrm>
            <a:off x="314324" y="1027807"/>
            <a:ext cx="6601420" cy="5052417"/>
          </a:xfrm>
          <a:prstGeom prst="rect">
            <a:avLst/>
          </a:prstGeom>
        </p:spPr>
        <p:txBody>
          <a:bodyPr/>
          <a:lstStyle/>
          <a:p>
            <a:r>
              <a:t>I will have succeeded if....... a)b) c)</a:t>
            </a:r>
          </a:p>
          <a:p>
            <a:r>
              <a:t>Based on learning '</a:t>
            </a:r>
            <a:r>
              <a:rPr b="1" u="sng"/>
              <a:t>focus</a:t>
            </a:r>
            <a:r>
              <a:t>'</a:t>
            </a:r>
          </a:p>
          <a:p>
            <a:r>
              <a:t>Need to be achievable</a:t>
            </a:r>
          </a:p>
          <a:p>
            <a:r>
              <a:t>Slips</a:t>
            </a:r>
          </a:p>
          <a:p>
            <a:r>
              <a:t>Ownership</a:t>
            </a:r>
          </a:p>
        </p:txBody>
      </p:sp>
      <p:sp>
        <p:nvSpPr>
          <p:cNvPr id="292" name="Shape 292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10</a:t>
            </a:fld>
            <a:endParaRPr/>
          </a:p>
        </p:txBody>
      </p:sp>
      <p:pic>
        <p:nvPicPr>
          <p:cNvPr id="293" name="IMG_0080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9360" y="214145"/>
            <a:ext cx="1561280" cy="20817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94" name="IMG_0087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3239" y="3384098"/>
            <a:ext cx="2234552" cy="2979403"/>
          </a:xfrm>
          <a:prstGeom prst="rect">
            <a:avLst/>
          </a:prstGeom>
          <a:ln w="12700">
            <a:miter lim="400000"/>
          </a:ln>
        </p:spPr>
      </p:pic>
      <p:pic>
        <p:nvPicPr>
          <p:cNvPr id="295" name="IMG_010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4963" y="4106942"/>
            <a:ext cx="1718787" cy="2291715"/>
          </a:xfrm>
          <a:prstGeom prst="rect">
            <a:avLst/>
          </a:prstGeom>
          <a:ln w="12700">
            <a:miter lim="400000"/>
          </a:ln>
        </p:spPr>
      </p:pic>
      <p:pic>
        <p:nvPicPr>
          <p:cNvPr id="296" name="IMG_0099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906" y="4129087"/>
            <a:ext cx="1685568" cy="224742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Shape 29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'Continual Review and Improvement' (CRAI) -Shirley Clarke</a:t>
            </a:r>
          </a:p>
        </p:txBody>
      </p:sp>
      <p:sp>
        <p:nvSpPr>
          <p:cNvPr id="299" name="Shape 299"/>
          <p:cNvSpPr>
            <a:spLocks noGrp="1"/>
          </p:cNvSpPr>
          <p:nvPr>
            <p:ph type="body" idx="1"/>
          </p:nvPr>
        </p:nvSpPr>
        <p:spPr>
          <a:xfrm>
            <a:off x="367902" y="1573411"/>
            <a:ext cx="5930105" cy="5276501"/>
          </a:xfrm>
          <a:prstGeom prst="rect">
            <a:avLst/>
          </a:prstGeom>
        </p:spPr>
        <p:txBody>
          <a:bodyPr/>
          <a:lstStyle/>
          <a:p>
            <a:pPr marL="236764" indent="-236764">
              <a:defRPr sz="2400"/>
            </a:pPr>
            <a:r>
              <a:t>Model expectations.</a:t>
            </a:r>
          </a:p>
          <a:p>
            <a:pPr marL="236764" indent="-236764">
              <a:defRPr sz="2400"/>
            </a:pPr>
            <a:r>
              <a:t>Pole-bridging.</a:t>
            </a:r>
          </a:p>
          <a:p>
            <a:pPr marL="236764" indent="-236764">
              <a:defRPr sz="2400"/>
            </a:pPr>
            <a:r>
              <a:t>Growth mindset culture/ethos.</a:t>
            </a:r>
          </a:p>
          <a:p>
            <a:pPr marL="236764" indent="-236764">
              <a:defRPr sz="2400"/>
            </a:pPr>
            <a:r>
              <a:t>Consolidate learning by discussing and reviewing WITH someone else.</a:t>
            </a:r>
          </a:p>
          <a:p>
            <a:pPr marL="236764" indent="-236764">
              <a:defRPr sz="2400"/>
            </a:pPr>
            <a:r>
              <a:t>Allow time to work on feedback- VALIDATE IT!</a:t>
            </a:r>
          </a:p>
        </p:txBody>
      </p:sp>
      <p:sp>
        <p:nvSpPr>
          <p:cNvPr id="300" name="Shape 30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11</a:t>
            </a:fld>
            <a:endParaRPr/>
          </a:p>
        </p:txBody>
      </p:sp>
      <p:pic>
        <p:nvPicPr>
          <p:cNvPr id="301" name="IMG_011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3693" y="1533162"/>
            <a:ext cx="1872614" cy="480022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image2.jpeg" descr="http://cdn.projectorpoint.co.uk/images/visualisers/geneevision91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6975" y="4404196"/>
            <a:ext cx="1811930" cy="191646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" name="IMG_0070.jpe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30578" y="5044943"/>
            <a:ext cx="1728668" cy="118845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Shape 305"/>
          <p:cNvSpPr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6" name="Shape 30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12</a:t>
            </a:fld>
            <a:endParaRPr/>
          </a:p>
        </p:txBody>
      </p:sp>
      <p:graphicFrame>
        <p:nvGraphicFramePr>
          <p:cNvPr id="307" name="Table 307"/>
          <p:cNvGraphicFramePr/>
          <p:nvPr/>
        </p:nvGraphicFramePr>
        <p:xfrm>
          <a:off x="462372" y="1532487"/>
          <a:ext cx="8219256" cy="4582320"/>
        </p:xfrm>
        <a:graphic>
          <a:graphicData uri="http://schemas.openxmlformats.org/drawingml/2006/table">
            <a:tbl>
              <a:tblPr firstRow="1" bandRow="1">
                <a:tableStyleId>{4C3C2611-4C71-4FC5-86AE-919BDF0F9419}</a:tableStyleId>
              </a:tblPr>
              <a:tblGrid>
                <a:gridCol w="50445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8232">
                <a:tc>
                  <a:txBody>
                    <a:bodyPr/>
                    <a:lstStyle/>
                    <a:p>
                      <a:pPr algn="ctr"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Type of intervention</a:t>
                      </a:r>
                    </a:p>
                  </a:txBody>
                  <a:tcPr marL="45720" marR="45720" horzOverflow="overflow">
                    <a:solidFill>
                      <a:srgbClr val="2DA2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 i="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Measure of effect</a:t>
                      </a:r>
                    </a:p>
                  </a:txBody>
                  <a:tcPr marL="45720" marR="45720" horzOverflow="overflow">
                    <a:solidFill>
                      <a:srgbClr val="2DA2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8232">
                <a:tc>
                  <a:txBody>
                    <a:bodyPr/>
                    <a:lstStyle/>
                    <a:p>
                      <a:pPr algn="l">
                        <a:defRPr sz="1800" b="0" i="0"/>
                      </a:pPr>
                      <a:r>
                        <a:rPr sz="2400" i="1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Feedback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defRPr>
                      </a:pPr>
                      <a:r>
                        <a:rPr sz="2400"/>
                        <a:t>1.15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8232">
                <a:tc>
                  <a:txBody>
                    <a:bodyPr/>
                    <a:lstStyle/>
                    <a:p>
                      <a:pPr algn="l">
                        <a:defRPr sz="1800" b="0" i="0"/>
                      </a:pPr>
                      <a:r>
                        <a:rPr sz="2400" i="1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Early Intervention</a:t>
                      </a:r>
                    </a:p>
                  </a:txBody>
                  <a:tcPr marL="45720" marR="45720" horzOverflow="overflow">
                    <a:solidFill>
                      <a:srgbClr val="E7F0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defRPr>
                      </a:pPr>
                      <a:r>
                        <a:rPr sz="2400"/>
                        <a:t>1.04</a:t>
                      </a:r>
                    </a:p>
                  </a:txBody>
                  <a:tcPr marL="45720" marR="45720" horzOverflow="overflow">
                    <a:solidFill>
                      <a:srgbClr val="E7F0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8232">
                <a:tc>
                  <a:txBody>
                    <a:bodyPr/>
                    <a:lstStyle/>
                    <a:p>
                      <a:pPr algn="l">
                        <a:defRPr sz="1800" b="0" i="0"/>
                      </a:pPr>
                      <a:r>
                        <a:rPr sz="2400" i="1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Quality of instruction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defRPr>
                      </a:pPr>
                      <a:r>
                        <a:rPr sz="2400"/>
                        <a:t>1.00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8232">
                <a:tc>
                  <a:txBody>
                    <a:bodyPr/>
                    <a:lstStyle/>
                    <a:p>
                      <a:pPr algn="l">
                        <a:defRPr sz="1800" b="0" i="0"/>
                      </a:pPr>
                      <a:r>
                        <a:rPr sz="2400" i="1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Direct training</a:t>
                      </a:r>
                    </a:p>
                  </a:txBody>
                  <a:tcPr marL="45720" marR="45720" horzOverflow="overflow">
                    <a:solidFill>
                      <a:srgbClr val="E7F0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defRPr>
                      </a:pPr>
                      <a:r>
                        <a:rPr sz="2400"/>
                        <a:t>0.82</a:t>
                      </a:r>
                    </a:p>
                  </a:txBody>
                  <a:tcPr marL="45720" marR="45720" horzOverflow="overflow">
                    <a:solidFill>
                      <a:srgbClr val="E7F0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8232">
                <a:tc>
                  <a:txBody>
                    <a:bodyPr/>
                    <a:lstStyle/>
                    <a:p>
                      <a:pPr algn="l">
                        <a:defRPr sz="1800" b="0" i="0"/>
                      </a:pPr>
                      <a:r>
                        <a:rPr sz="2400" i="1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Type' of learner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defRPr>
                      </a:pPr>
                      <a:r>
                        <a:rPr sz="2400"/>
                        <a:t>0.61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8232">
                <a:tc>
                  <a:txBody>
                    <a:bodyPr/>
                    <a:lstStyle/>
                    <a:p>
                      <a:pPr algn="l">
                        <a:defRPr sz="1800" b="0" i="0"/>
                      </a:pPr>
                      <a:r>
                        <a:rPr sz="2400" i="1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Setting a challenge/ target</a:t>
                      </a:r>
                    </a:p>
                  </a:txBody>
                  <a:tcPr marL="45720" marR="45720" horzOverflow="overflow">
                    <a:solidFill>
                      <a:srgbClr val="E7F0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defRPr>
                      </a:pPr>
                      <a:r>
                        <a:rPr sz="2400"/>
                        <a:t>0.52</a:t>
                      </a:r>
                    </a:p>
                  </a:txBody>
                  <a:tcPr marL="45720" marR="45720" horzOverflow="overflow">
                    <a:solidFill>
                      <a:srgbClr val="E7F0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8232">
                <a:tc>
                  <a:txBody>
                    <a:bodyPr/>
                    <a:lstStyle/>
                    <a:p>
                      <a:pPr algn="l">
                        <a:defRPr sz="1800" b="0" i="0"/>
                      </a:pPr>
                      <a:r>
                        <a:rPr sz="2400" i="1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Peer mentoring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defRPr>
                      </a:pPr>
                      <a:r>
                        <a:rPr sz="2400"/>
                        <a:t>0.5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8232">
                <a:tc>
                  <a:txBody>
                    <a:bodyPr/>
                    <a:lstStyle/>
                    <a:p>
                      <a:pPr algn="l">
                        <a:defRPr sz="1800" b="0" i="0"/>
                      </a:pPr>
                      <a:r>
                        <a:rPr sz="2400" i="1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Grouping by ability</a:t>
                      </a:r>
                    </a:p>
                  </a:txBody>
                  <a:tcPr marL="45720" marR="45720" horzOverflow="overflow">
                    <a:solidFill>
                      <a:srgbClr val="E7F0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defRPr>
                      </a:pPr>
                      <a:r>
                        <a:rPr sz="2400"/>
                        <a:t>0.18</a:t>
                      </a:r>
                    </a:p>
                  </a:txBody>
                  <a:tcPr marL="45720" marR="45720" horzOverflow="overflow">
                    <a:solidFill>
                      <a:srgbClr val="E7F0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58232">
                <a:tc>
                  <a:txBody>
                    <a:bodyPr/>
                    <a:lstStyle/>
                    <a:p>
                      <a:pPr algn="l">
                        <a:defRPr sz="1800" b="0" i="0"/>
                      </a:pPr>
                      <a:r>
                        <a:rPr sz="2400" i="1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rPr>
                        <a:t>Structured programmes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0">
                          <a:latin typeface="Lucida Sans Unicode"/>
                          <a:ea typeface="Lucida Sans Unicode"/>
                          <a:cs typeface="Lucida Sans Unicode"/>
                          <a:sym typeface="Lucida Sans Unicode"/>
                        </a:defRPr>
                      </a:pPr>
                      <a:r>
                        <a:rPr sz="2400"/>
                        <a:t>0.18</a:t>
                      </a:r>
                    </a:p>
                  </a:txBody>
                  <a:tcPr marL="45720" marR="45720" horzOverflow="overflow">
                    <a:solidFill>
                      <a:srgbClr val="CCD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08" name="Shape 308"/>
          <p:cNvSpPr>
            <a:spLocks noGrp="1"/>
          </p:cNvSpPr>
          <p:nvPr>
            <p:ph type="title"/>
          </p:nvPr>
        </p:nvSpPr>
        <p:spPr>
          <a:xfrm>
            <a:off x="12369403" y="-1050924"/>
            <a:ext cx="2469951" cy="1356319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9" name="Shape 309"/>
          <p:cNvSpPr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 anchor="ctr">
            <a:normAutofit/>
          </a:bodyPr>
          <a:lstStyle/>
          <a:p>
            <a:pPr defTabSz="713231">
              <a:defRPr sz="3198" b="1">
                <a:solidFill>
                  <a:srgbClr val="464646"/>
                </a:solidFill>
                <a:effectLst>
                  <a:outerShdw blurRad="29717" dist="19812" dir="5400000" rotWithShape="0">
                    <a:srgbClr val="000000">
                      <a:alpha val="25000"/>
                    </a:srgbClr>
                  </a:outerShdw>
                </a:effectLst>
                <a:latin typeface="Lucida Sans Unicode"/>
                <a:ea typeface="Lucida Sans Unicode"/>
                <a:cs typeface="Lucida Sans Unicode"/>
                <a:sym typeface="Lucida Sans Unicode"/>
              </a:defRPr>
            </a:pPr>
            <a:r>
              <a:t>The effect of intervention on learning</a:t>
            </a:r>
            <a:br/>
            <a:r>
              <a:rPr sz="2106"/>
              <a:t>John Hattie</a:t>
            </a:r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Shape 31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Learning Cycle</a:t>
            </a:r>
          </a:p>
        </p:txBody>
      </p:sp>
      <p:sp>
        <p:nvSpPr>
          <p:cNvPr id="312" name="Shape 312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fld id="{86CB4B4D-7CA3-9044-876B-883B54F8677D}" type="slidenum">
              <a:t>13</a:t>
            </a:fld>
            <a:endParaRPr/>
          </a:p>
        </p:txBody>
      </p:sp>
      <p:sp>
        <p:nvSpPr>
          <p:cNvPr id="313" name="Shape 313"/>
          <p:cNvSpPr/>
          <p:nvPr/>
        </p:nvSpPr>
        <p:spPr>
          <a:xfrm>
            <a:off x="1791146" y="1358057"/>
            <a:ext cx="5561708" cy="4990208"/>
          </a:xfrm>
          <a:prstGeom prst="ellipse">
            <a:avLst/>
          </a:prstGeom>
          <a:gradFill>
            <a:gsLst>
              <a:gs pos="0">
                <a:srgbClr val="FF953E"/>
              </a:gs>
              <a:gs pos="100000">
                <a:schemeClr val="accent6">
                  <a:hueOff val="-456778"/>
                  <a:satOff val="8290"/>
                  <a:lumOff val="24503"/>
                </a:schemeClr>
              </a:gs>
            </a:gsLst>
            <a:lin ang="16200000"/>
          </a:gradFill>
          <a:ln>
            <a:solidFill>
              <a:srgbClr val="4A7EBB"/>
            </a:solidFill>
            <a:bevel/>
          </a:ln>
          <a:effectLst>
            <a:outerShdw blurRad="38100" dist="23000" dir="5400000" rotWithShape="0">
              <a:srgbClr val="000000">
                <a:alpha val="35000"/>
              </a:srgbClr>
            </a:outerShdw>
          </a:effectLst>
        </p:spPr>
        <p:txBody>
          <a:bodyPr lIns="45719" rIns="45719" anchor="ctr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14" name="Shape 314"/>
          <p:cNvSpPr/>
          <p:nvPr/>
        </p:nvSpPr>
        <p:spPr>
          <a:xfrm flipV="1">
            <a:off x="4572000" y="1313871"/>
            <a:ext cx="0" cy="5078579"/>
          </a:xfrm>
          <a:prstGeom prst="line">
            <a:avLst/>
          </a:prstGeom>
          <a:ln w="25400">
            <a:solidFill>
              <a:schemeClr val="accent1"/>
            </a:solidFill>
            <a:bevel/>
          </a:ln>
          <a:effectLst>
            <a:outerShdw blurRad="38100" dist="20000" dir="5400000" rotWithShape="0">
              <a:srgbClr val="000000">
                <a:alpha val="38000"/>
              </a:srgbClr>
            </a:outerShdw>
          </a:effectLst>
        </p:spPr>
        <p:txBody>
          <a:bodyPr lIns="45719" rIns="45719"/>
          <a:lstStyle/>
          <a:p>
            <a:pPr defTabSz="457200">
              <a:defRPr sz="1200">
                <a:latin typeface="+mn-lt"/>
                <a:ea typeface="+mn-ea"/>
                <a:cs typeface="+mn-cs"/>
                <a:sym typeface="Helvetica"/>
              </a:defRPr>
            </a:pPr>
            <a:endParaRPr/>
          </a:p>
        </p:txBody>
      </p:sp>
      <p:sp>
        <p:nvSpPr>
          <p:cNvPr id="315" name="Shape 315"/>
          <p:cNvSpPr/>
          <p:nvPr/>
        </p:nvSpPr>
        <p:spPr>
          <a:xfrm>
            <a:off x="1871713" y="3853161"/>
            <a:ext cx="5561183" cy="0"/>
          </a:xfrm>
          <a:prstGeom prst="line">
            <a:avLst/>
          </a:prstGeom>
          <a:ln w="25400">
            <a:solidFill>
              <a:schemeClr val="accent1"/>
            </a:solidFill>
            <a:bevel/>
          </a:ln>
          <a:effectLst>
            <a:outerShdw blurRad="38100" dist="20000" dir="5400000" rotWithShape="0">
              <a:srgbClr val="000000">
                <a:alpha val="38000"/>
              </a:srgbClr>
            </a:outerShdw>
          </a:effectLst>
        </p:spPr>
        <p:txBody>
          <a:bodyPr lIns="45719" rIns="45719"/>
          <a:lstStyle/>
          <a:p>
            <a:pPr defTabSz="457200">
              <a:defRPr sz="1200">
                <a:latin typeface="+mn-lt"/>
                <a:ea typeface="+mn-ea"/>
                <a:cs typeface="+mn-cs"/>
                <a:sym typeface="Helvetica"/>
              </a:defRPr>
            </a:pPr>
            <a:endParaRPr/>
          </a:p>
        </p:txBody>
      </p:sp>
      <p:sp>
        <p:nvSpPr>
          <p:cNvPr id="316" name="Shape 316"/>
          <p:cNvSpPr/>
          <p:nvPr/>
        </p:nvSpPr>
        <p:spPr>
          <a:xfrm flipV="1">
            <a:off x="2712124" y="1974929"/>
            <a:ext cx="3719751" cy="3719751"/>
          </a:xfrm>
          <a:prstGeom prst="line">
            <a:avLst/>
          </a:prstGeom>
          <a:ln w="25400">
            <a:solidFill>
              <a:schemeClr val="accent1"/>
            </a:solidFill>
            <a:bevel/>
          </a:ln>
          <a:effectLst>
            <a:outerShdw blurRad="38100" dist="20000" dir="5400000" rotWithShape="0">
              <a:srgbClr val="000000">
                <a:alpha val="38000"/>
              </a:srgbClr>
            </a:outerShdw>
          </a:effectLst>
        </p:spPr>
        <p:txBody>
          <a:bodyPr lIns="45719" rIns="45719"/>
          <a:lstStyle/>
          <a:p>
            <a:pPr defTabSz="457200">
              <a:defRPr sz="1200">
                <a:latin typeface="+mn-lt"/>
                <a:ea typeface="+mn-ea"/>
                <a:cs typeface="+mn-cs"/>
                <a:sym typeface="Helvetica"/>
              </a:defRPr>
            </a:pPr>
            <a:endParaRPr/>
          </a:p>
        </p:txBody>
      </p:sp>
      <p:sp>
        <p:nvSpPr>
          <p:cNvPr id="317" name="Shape 317"/>
          <p:cNvSpPr/>
          <p:nvPr/>
        </p:nvSpPr>
        <p:spPr>
          <a:xfrm>
            <a:off x="2592505" y="2148354"/>
            <a:ext cx="4122757" cy="3384214"/>
          </a:xfrm>
          <a:prstGeom prst="line">
            <a:avLst/>
          </a:prstGeom>
          <a:ln w="25400">
            <a:solidFill>
              <a:schemeClr val="accent1"/>
            </a:solidFill>
            <a:bevel/>
          </a:ln>
          <a:effectLst>
            <a:outerShdw blurRad="38100" dist="20000" dir="5400000" rotWithShape="0">
              <a:srgbClr val="000000">
                <a:alpha val="38000"/>
              </a:srgbClr>
            </a:outerShdw>
          </a:effectLst>
        </p:spPr>
        <p:txBody>
          <a:bodyPr lIns="45719" rIns="45719"/>
          <a:lstStyle/>
          <a:p>
            <a:pPr defTabSz="457200">
              <a:defRPr sz="1200">
                <a:latin typeface="+mn-lt"/>
                <a:ea typeface="+mn-ea"/>
                <a:cs typeface="+mn-cs"/>
                <a:sym typeface="Helvetica"/>
              </a:defRPr>
            </a:pPr>
            <a:endParaRPr/>
          </a:p>
        </p:txBody>
      </p:sp>
      <p:sp>
        <p:nvSpPr>
          <p:cNvPr id="318" name="Shape 318"/>
          <p:cNvSpPr/>
          <p:nvPr/>
        </p:nvSpPr>
        <p:spPr>
          <a:xfrm>
            <a:off x="3394025" y="2675186"/>
            <a:ext cx="2355950" cy="2355949"/>
          </a:xfrm>
          <a:prstGeom prst="ellipse">
            <a:avLst/>
          </a:prstGeom>
          <a:gradFill>
            <a:gsLst>
              <a:gs pos="0">
                <a:srgbClr val="39B7D8"/>
              </a:gs>
              <a:gs pos="100000">
                <a:schemeClr val="accent5">
                  <a:hueOff val="249502"/>
                  <a:satOff val="48101"/>
                  <a:lumOff val="28891"/>
                </a:schemeClr>
              </a:gs>
            </a:gsLst>
            <a:lin ang="16200000"/>
          </a:gradFill>
          <a:ln>
            <a:solidFill>
              <a:srgbClr val="46AAC4"/>
            </a:solidFill>
            <a:bevel/>
          </a:ln>
          <a:effectLst>
            <a:outerShdw blurRad="38100" dist="23000" dir="5400000" rotWithShape="0">
              <a:srgbClr val="000000">
                <a:alpha val="35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 anchor="ctr"/>
          <a:lstStyle/>
          <a:p>
            <a:r>
              <a:t>       Focus</a:t>
            </a:r>
          </a:p>
        </p:txBody>
      </p:sp>
      <p:sp>
        <p:nvSpPr>
          <p:cNvPr id="319" name="Shape 319"/>
          <p:cNvSpPr/>
          <p:nvPr/>
        </p:nvSpPr>
        <p:spPr>
          <a:xfrm>
            <a:off x="4723066" y="1965940"/>
            <a:ext cx="117719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r>
              <a:t>Context</a:t>
            </a:r>
          </a:p>
        </p:txBody>
      </p:sp>
      <p:sp>
        <p:nvSpPr>
          <p:cNvPr id="320" name="Shape 320"/>
          <p:cNvSpPr/>
          <p:nvPr/>
        </p:nvSpPr>
        <p:spPr>
          <a:xfrm>
            <a:off x="5868743" y="2876126"/>
            <a:ext cx="550923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r>
              <a:t>AfL</a:t>
            </a:r>
          </a:p>
        </p:txBody>
      </p:sp>
      <p:sp>
        <p:nvSpPr>
          <p:cNvPr id="321" name="Shape 321"/>
          <p:cNvSpPr/>
          <p:nvPr/>
        </p:nvSpPr>
        <p:spPr>
          <a:xfrm>
            <a:off x="5740258" y="4053801"/>
            <a:ext cx="1200855" cy="802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r>
              <a:t>Skills</a:t>
            </a:r>
          </a:p>
          <a:p>
            <a:r>
              <a:t> needed</a:t>
            </a:r>
          </a:p>
        </p:txBody>
      </p:sp>
      <p:sp>
        <p:nvSpPr>
          <p:cNvPr id="322" name="Shape 322"/>
          <p:cNvSpPr/>
          <p:nvPr/>
        </p:nvSpPr>
        <p:spPr>
          <a:xfrm>
            <a:off x="4937212" y="5122080"/>
            <a:ext cx="909896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r>
              <a:t>Model</a:t>
            </a:r>
          </a:p>
        </p:txBody>
      </p:sp>
      <p:sp>
        <p:nvSpPr>
          <p:cNvPr id="323" name="Shape 323"/>
          <p:cNvSpPr/>
          <p:nvPr/>
        </p:nvSpPr>
        <p:spPr>
          <a:xfrm>
            <a:off x="3481026" y="5241052"/>
            <a:ext cx="863759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r>
              <a:t>Apply</a:t>
            </a:r>
          </a:p>
        </p:txBody>
      </p:sp>
      <p:sp>
        <p:nvSpPr>
          <p:cNvPr id="324" name="Shape 324"/>
          <p:cNvSpPr/>
          <p:nvPr/>
        </p:nvSpPr>
        <p:spPr>
          <a:xfrm>
            <a:off x="2044041" y="4231602"/>
            <a:ext cx="1231216" cy="8026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r>
              <a:t>Practice/stretch</a:t>
            </a:r>
          </a:p>
        </p:txBody>
      </p:sp>
      <p:sp>
        <p:nvSpPr>
          <p:cNvPr id="325" name="Shape 325"/>
          <p:cNvSpPr/>
          <p:nvPr/>
        </p:nvSpPr>
        <p:spPr>
          <a:xfrm>
            <a:off x="2014130" y="2849880"/>
            <a:ext cx="1480206" cy="8026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r>
              <a:t>Respond/</a:t>
            </a:r>
          </a:p>
          <a:p>
            <a:r>
              <a:t> feedback</a:t>
            </a:r>
          </a:p>
        </p:txBody>
      </p:sp>
      <p:sp>
        <p:nvSpPr>
          <p:cNvPr id="326" name="Shape 326"/>
          <p:cNvSpPr/>
          <p:nvPr/>
        </p:nvSpPr>
        <p:spPr>
          <a:xfrm>
            <a:off x="3481026" y="2018229"/>
            <a:ext cx="55092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r>
              <a:t>AfL</a:t>
            </a: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Shape 328"/>
          <p:cNvSpPr/>
          <p:nvPr/>
        </p:nvSpPr>
        <p:spPr>
          <a:xfrm>
            <a:off x="304800" y="467836"/>
            <a:ext cx="8583613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lnSpc>
                <a:spcPct val="80000"/>
              </a:lnSpc>
              <a:defRPr sz="4000"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pPr>
              <a:defRPr sz="2400"/>
            </a:pPr>
            <a:r>
              <a:rPr sz="4000"/>
              <a:t>Assessment for learning processes</a:t>
            </a:r>
          </a:p>
        </p:txBody>
      </p:sp>
      <p:sp>
        <p:nvSpPr>
          <p:cNvPr id="329" name="Shape 329"/>
          <p:cNvSpPr/>
          <p:nvPr/>
        </p:nvSpPr>
        <p:spPr>
          <a:xfrm>
            <a:off x="1657350" y="1320800"/>
            <a:ext cx="5991225" cy="4597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>
                <a:latin typeface="Tahoma"/>
                <a:ea typeface="Tahoma"/>
                <a:cs typeface="Tahoma"/>
                <a:sym typeface="Tahoma"/>
              </a:defRPr>
            </a:lvl1pPr>
          </a:lstStyle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>
                <a:latin typeface="Tahoma"/>
                <a:ea typeface="Tahoma"/>
                <a:cs typeface="Tahoma"/>
                <a:sym typeface="Tahoma"/>
              </a:rPr>
              <a:t>Three areas for development</a:t>
            </a:r>
          </a:p>
        </p:txBody>
      </p:sp>
      <p:sp>
        <p:nvSpPr>
          <p:cNvPr id="330" name="Shape 330"/>
          <p:cNvSpPr/>
          <p:nvPr/>
        </p:nvSpPr>
        <p:spPr>
          <a:xfrm>
            <a:off x="3626078" y="2325686"/>
            <a:ext cx="1981160" cy="488316"/>
          </a:xfrm>
          <a:prstGeom prst="rect">
            <a:avLst/>
          </a:prstGeom>
          <a:solidFill>
            <a:srgbClr val="00FF00">
              <a:alpha val="20000"/>
            </a:srgbClr>
          </a:solidFill>
          <a:ln w="28575">
            <a:solidFill>
              <a:srgbClr val="008000"/>
            </a:solidFill>
            <a:miter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b="1">
                <a:latin typeface="Tahoma"/>
                <a:ea typeface="Tahoma"/>
                <a:cs typeface="Tahoma"/>
                <a:sym typeface="Tahoma"/>
              </a:defRPr>
            </a:lvl1pPr>
          </a:lstStyle>
          <a:p>
            <a:pPr>
              <a:defRPr b="0">
                <a:latin typeface="Geneva"/>
                <a:ea typeface="Geneva"/>
                <a:cs typeface="Geneva"/>
                <a:sym typeface="Geneva"/>
              </a:defRPr>
            </a:pPr>
            <a:r>
              <a:rPr b="1">
                <a:latin typeface="Tahoma"/>
                <a:ea typeface="Tahoma"/>
                <a:cs typeface="Tahoma"/>
                <a:sym typeface="Tahoma"/>
              </a:rPr>
              <a:t>Questioning</a:t>
            </a:r>
          </a:p>
        </p:txBody>
      </p:sp>
      <p:sp>
        <p:nvSpPr>
          <p:cNvPr id="331" name="Shape 331"/>
          <p:cNvSpPr/>
          <p:nvPr/>
        </p:nvSpPr>
        <p:spPr>
          <a:xfrm>
            <a:off x="2420759" y="3530743"/>
            <a:ext cx="4817527" cy="488315"/>
          </a:xfrm>
          <a:prstGeom prst="rect">
            <a:avLst/>
          </a:prstGeom>
          <a:solidFill>
            <a:srgbClr val="993366">
              <a:alpha val="20000"/>
            </a:srgbClr>
          </a:solidFill>
          <a:ln w="28575">
            <a:solidFill>
              <a:srgbClr val="800080"/>
            </a:solidFill>
            <a:miter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b="1">
                <a:latin typeface="Tahoma"/>
                <a:ea typeface="Tahoma"/>
                <a:cs typeface="Tahoma"/>
                <a:sym typeface="Tahoma"/>
              </a:defRPr>
            </a:lvl1pPr>
          </a:lstStyle>
          <a:p>
            <a:pPr>
              <a:defRPr b="0">
                <a:latin typeface="Geneva"/>
                <a:ea typeface="Geneva"/>
                <a:cs typeface="Geneva"/>
                <a:sym typeface="Geneva"/>
              </a:defRPr>
            </a:pPr>
            <a:r>
              <a:rPr b="1">
                <a:latin typeface="Tahoma"/>
                <a:ea typeface="Tahoma"/>
                <a:cs typeface="Tahoma"/>
                <a:sym typeface="Tahoma"/>
              </a:rPr>
              <a:t>Providing feedback to learners</a:t>
            </a:r>
          </a:p>
        </p:txBody>
      </p:sp>
      <p:sp>
        <p:nvSpPr>
          <p:cNvPr id="332" name="Shape 332"/>
          <p:cNvSpPr/>
          <p:nvPr/>
        </p:nvSpPr>
        <p:spPr>
          <a:xfrm>
            <a:off x="2932326" y="4735799"/>
            <a:ext cx="4109106" cy="497840"/>
          </a:xfrm>
          <a:prstGeom prst="rect">
            <a:avLst/>
          </a:prstGeom>
          <a:solidFill>
            <a:srgbClr val="00CCFF">
              <a:alpha val="20000"/>
            </a:srgbClr>
          </a:solidFill>
          <a:ln w="38100">
            <a:solidFill>
              <a:srgbClr val="00CCFF"/>
            </a:solidFill>
            <a:miter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b="1">
                <a:latin typeface="Tahoma"/>
                <a:ea typeface="Tahoma"/>
                <a:cs typeface="Tahoma"/>
                <a:sym typeface="Tahoma"/>
              </a:defRPr>
            </a:lvl1pPr>
          </a:lstStyle>
          <a:p>
            <a:pPr>
              <a:defRPr b="0">
                <a:latin typeface="Geneva"/>
                <a:ea typeface="Geneva"/>
                <a:cs typeface="Geneva"/>
                <a:sym typeface="Geneva"/>
              </a:defRPr>
            </a:pPr>
            <a:r>
              <a:rPr b="1">
                <a:latin typeface="Tahoma"/>
                <a:ea typeface="Tahoma"/>
                <a:cs typeface="Tahoma"/>
                <a:sym typeface="Tahoma"/>
              </a:rPr>
              <a:t>Peer and Self-Assessment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0" grpId="1" animBg="1" advAuto="0"/>
      <p:bldP spid="331" grpId="2" animBg="1" advAuto="0"/>
      <p:bldP spid="332" grpId="3" animBg="1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Shape 3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Feedback </a:t>
            </a:r>
          </a:p>
        </p:txBody>
      </p:sp>
      <p:sp>
        <p:nvSpPr>
          <p:cNvPr id="335" name="Shape 335"/>
          <p:cNvSpPr>
            <a:spLocks noGrp="1"/>
          </p:cNvSpPr>
          <p:nvPr>
            <p:ph type="body" idx="1"/>
          </p:nvPr>
        </p:nvSpPr>
        <p:spPr>
          <a:xfrm>
            <a:off x="228600" y="1143000"/>
            <a:ext cx="8806218" cy="5105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r>
              <a:t>Research by Black, Wiliam et al (2002) has revealed the </a:t>
            </a:r>
          </a:p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r>
              <a:t>following:</a:t>
            </a:r>
          </a:p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r>
              <a:t>• Effective feedback plays a crucial part in a learner’s    development. Effective feedback improves learners’ performance in 60% of a variety of studies. </a:t>
            </a:r>
          </a:p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endParaRPr/>
          </a:p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r>
              <a:t>In an Israeli study on types of feedback given to 132 low and </a:t>
            </a:r>
          </a:p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r>
              <a:t>high ability Year 7 children in 12 classes across four schools </a:t>
            </a:r>
          </a:p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r>
              <a:t>learners were exposed to the same basic teaching, given the  </a:t>
            </a:r>
          </a:p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r>
              <a:t>same aims with the same teachers and undertook the same </a:t>
            </a:r>
          </a:p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r>
              <a:t>class work. Three kinds of feedback were given: solely marks, </a:t>
            </a:r>
          </a:p>
          <a:p>
            <a:pPr marL="273462" indent="-273462" defTabSz="452627">
              <a:lnSpc>
                <a:spcPct val="90000"/>
              </a:lnSpc>
              <a:spcBef>
                <a:spcPts val="500"/>
              </a:spcBef>
              <a:buSzTx/>
              <a:buNone/>
              <a:defRPr sz="2475"/>
            </a:pPr>
            <a:r>
              <a:t>solely comments and marks </a:t>
            </a:r>
            <a:r>
              <a:rPr b="1"/>
              <a:t>and </a:t>
            </a:r>
            <a:r>
              <a:t>comments: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" name="image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45" y="1219200"/>
            <a:ext cx="9120555" cy="4114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Shape 33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 sz="3200"/>
            </a:pPr>
            <a:r>
              <a:t>Written feedback...</a:t>
            </a:r>
            <a:br/>
            <a:endParaRPr/>
          </a:p>
        </p:txBody>
      </p:sp>
      <p:sp>
        <p:nvSpPr>
          <p:cNvPr id="340" name="Shape 340"/>
          <p:cNvSpPr>
            <a:spLocks noGrp="1"/>
          </p:cNvSpPr>
          <p:nvPr>
            <p:ph type="body" idx="1"/>
          </p:nvPr>
        </p:nvSpPr>
        <p:spPr>
          <a:xfrm>
            <a:off x="381000" y="914400"/>
            <a:ext cx="8229600" cy="54102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Respond to the content. Don’t focus only on surface errors such as spelling or punctuation.</a:t>
            </a:r>
          </a:p>
          <a:p>
            <a:r>
              <a:t>Don’t jump straight to the errors. Praise first.</a:t>
            </a:r>
          </a:p>
          <a:p>
            <a:r>
              <a:t>If writing is weak, select one or two particular areas to draw attention to. Don’t cover work in red ink.</a:t>
            </a:r>
          </a:p>
          <a:p>
            <a:r>
              <a:t> Be specific. Indicate what action the learner should take in relation to weaknesses that have been marked.</a:t>
            </a:r>
          </a:p>
          <a:p>
            <a:r>
              <a:t> Encourage the learner to make corrections. Don’t simply write in correct answers, spellings and so on.</a:t>
            </a: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Shape 34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Verbal feedback...</a:t>
            </a:r>
          </a:p>
        </p:txBody>
      </p:sp>
      <p:sp>
        <p:nvSpPr>
          <p:cNvPr id="343" name="Shape 343"/>
          <p:cNvSpPr>
            <a:spLocks noGrp="1"/>
          </p:cNvSpPr>
          <p:nvPr>
            <p:ph type="body" idx="1"/>
          </p:nvPr>
        </p:nvSpPr>
        <p:spPr>
          <a:xfrm>
            <a:off x="402609" y="875731"/>
            <a:ext cx="8229600" cy="57912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Stress the positive and give specific feedback on what a learner has done well.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 ‘a medal and a mission’. Celebrate achievement  and specify what needs to improve next and how.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 Seek learners’ views and value their contribution. Helps self assessing and leads to independence.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Use open questions and resist asking more than one question at a time.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 Use prompts such as ‘Would you like to say more about that?’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 Pause for a few seconds after posing a question or a response has been given.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Avoid generalisations and focus on specific areas for development.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Focus on things that each learner can change, and avoid overloading.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Be sensitive.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Share ideas and explore solutions rather than always giving suggestions.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Agree what you will both do as a result. </a:t>
            </a:r>
          </a:p>
          <a:p>
            <a:pPr marL="193357" indent="-193357" defTabSz="448055">
              <a:spcBef>
                <a:spcPts val="400"/>
              </a:spcBef>
              <a:defRPr sz="2744"/>
            </a:pPr>
            <a:r>
              <a:rPr sz="1960"/>
              <a:t> Adapt your approach to suit one-to-one or group situations.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Shape 34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Peer and self-assessment</a:t>
            </a:r>
          </a:p>
        </p:txBody>
      </p:sp>
      <p:sp>
        <p:nvSpPr>
          <p:cNvPr id="346" name="Shape 346"/>
          <p:cNvSpPr>
            <a:spLocks noGrp="1"/>
          </p:cNvSpPr>
          <p:nvPr>
            <p:ph type="body" idx="1"/>
          </p:nvPr>
        </p:nvSpPr>
        <p:spPr>
          <a:xfrm>
            <a:off x="457200" y="1600199"/>
            <a:ext cx="8229600" cy="4525964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SzTx/>
              <a:buNone/>
            </a:pPr>
            <a:r>
              <a:rPr u="sng"/>
              <a:t>Advantages</a:t>
            </a:r>
          </a:p>
          <a:p>
            <a:r>
              <a:t>Acceptance of criticisms from one another. </a:t>
            </a:r>
          </a:p>
          <a:p>
            <a:r>
              <a:t>Language of the learners. </a:t>
            </a:r>
          </a:p>
          <a:p>
            <a:r>
              <a:t>More likely to interrupt and question a  peer. </a:t>
            </a:r>
          </a:p>
          <a:p>
            <a:r>
              <a:t>Transfers the work to the learners. The teachers can then observe, reflect  and support.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Shape 34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DEPENDENT UPON?</a:t>
            </a:r>
          </a:p>
        </p:txBody>
      </p:sp>
      <p:sp>
        <p:nvSpPr>
          <p:cNvPr id="349" name="Shape 349"/>
          <p:cNvSpPr>
            <a:spLocks noGrp="1"/>
          </p:cNvSpPr>
          <p:nvPr>
            <p:ph type="body" idx="1"/>
          </p:nvPr>
        </p:nvSpPr>
        <p:spPr>
          <a:xfrm>
            <a:off x="457200" y="1600199"/>
            <a:ext cx="8229600" cy="4525964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buSzTx/>
              <a:buNone/>
            </a:lvl1pPr>
          </a:lstStyle>
          <a:p>
            <a:r>
              <a:t>Success criteria  </a:t>
            </a: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Shape 35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0646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182880">
              <a:defRPr sz="1440"/>
            </a:pPr>
            <a:br/>
            <a:r>
              <a:t>Feedback </a:t>
            </a:r>
            <a:br/>
            <a:br/>
            <a:endParaRPr/>
          </a:p>
        </p:txBody>
      </p:sp>
      <p:sp>
        <p:nvSpPr>
          <p:cNvPr id="352" name="Shape 352"/>
          <p:cNvSpPr>
            <a:spLocks noGrp="1"/>
          </p:cNvSpPr>
          <p:nvPr>
            <p:ph type="body" idx="1"/>
          </p:nvPr>
        </p:nvSpPr>
        <p:spPr>
          <a:xfrm>
            <a:off x="209550" y="771525"/>
            <a:ext cx="8753475" cy="576262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87438" marR="90487" indent="-187438" defTabSz="434340">
              <a:spcBef>
                <a:spcPts val="900"/>
              </a:spcBef>
              <a:defRPr sz="2660"/>
            </a:pPr>
            <a:r>
              <a:rPr sz="1900"/>
              <a:t>Feedback should be part of a culture of achievement in the classroom.</a:t>
            </a:r>
          </a:p>
          <a:p>
            <a:pPr marL="187438" marR="90487" indent="-187438" defTabSz="434340">
              <a:spcBef>
                <a:spcPts val="900"/>
              </a:spcBef>
              <a:defRPr sz="2660"/>
            </a:pPr>
            <a:r>
              <a:rPr sz="1900"/>
              <a:t>Oral feedback (including discussion) is the most effective type.</a:t>
            </a:r>
          </a:p>
          <a:p>
            <a:pPr marL="187438" marR="90487" indent="-187438" defTabSz="434340">
              <a:spcBef>
                <a:spcPts val="900"/>
              </a:spcBef>
              <a:defRPr sz="2660"/>
            </a:pPr>
            <a:r>
              <a:rPr sz="1900"/>
              <a:t>Targets and progress should be discussed with pupils while they are working on the task.</a:t>
            </a:r>
          </a:p>
          <a:p>
            <a:pPr marL="187438" indent="-187438" defTabSz="434340">
              <a:spcBef>
                <a:spcPts val="400"/>
              </a:spcBef>
              <a:defRPr sz="2660"/>
            </a:pPr>
            <a:r>
              <a:rPr sz="1900"/>
              <a:t>Should be specific and constructive, this boosts self esteem and encourages improvement  through seeing errors as part of the learning process.</a:t>
            </a:r>
          </a:p>
          <a:p>
            <a:pPr marL="187438" indent="-187438" defTabSz="434340">
              <a:spcBef>
                <a:spcPts val="400"/>
              </a:spcBef>
              <a:defRPr sz="2660"/>
            </a:pPr>
            <a:r>
              <a:rPr sz="1900"/>
              <a:t>It is directly related to clear learning objectives and success criteria and features succinct comments as opposed to marks or grades which may demotivate.</a:t>
            </a:r>
          </a:p>
          <a:p>
            <a:pPr marL="187438" indent="-187438" defTabSz="434340">
              <a:spcBef>
                <a:spcPts val="400"/>
              </a:spcBef>
              <a:defRPr sz="2660"/>
            </a:pPr>
            <a:r>
              <a:rPr sz="1900"/>
              <a:t>Marks and/or grades also tend to make high achievers complacent and distract from any written advice and tend to reinforce low achievers’ sense of failure.</a:t>
            </a:r>
          </a:p>
          <a:p>
            <a:pPr marL="187438" indent="-187438" defTabSz="434340">
              <a:spcBef>
                <a:spcPts val="400"/>
              </a:spcBef>
              <a:defRPr sz="2660"/>
            </a:pPr>
            <a:r>
              <a:rPr sz="1900"/>
              <a:t>These are probably best kept for teachers’ mark sheets and for formal reports, rather than being written on pupils’ work.</a:t>
            </a:r>
          </a:p>
          <a:p>
            <a:pPr marL="187438" indent="-187438" defTabSz="434340">
              <a:spcBef>
                <a:spcPts val="400"/>
              </a:spcBef>
              <a:defRPr sz="2660"/>
            </a:pPr>
            <a:r>
              <a:rPr sz="1900"/>
              <a:t>It celebrates success, making explicit what has been achieved and why as well as improvement still to be achieved.</a:t>
            </a:r>
          </a:p>
          <a:p>
            <a:pPr marL="187438" indent="-187438" defTabSz="434340">
              <a:spcBef>
                <a:spcPts val="400"/>
              </a:spcBef>
              <a:defRPr sz="2660"/>
            </a:pPr>
            <a:r>
              <a:rPr sz="1900"/>
              <a:t>Feedback given whilst the pupil is still engaged on the task is particularly effective</a:t>
            </a: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Shape 354"/>
          <p:cNvSpPr>
            <a:spLocks noGrp="1"/>
          </p:cNvSpPr>
          <p:nvPr>
            <p:ph type="body" idx="1"/>
          </p:nvPr>
        </p:nvSpPr>
        <p:spPr>
          <a:xfrm>
            <a:off x="200025" y="666750"/>
            <a:ext cx="8820150" cy="536257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83492" indent="-183492" defTabSz="425195">
              <a:lnSpc>
                <a:spcPct val="115000"/>
              </a:lnSpc>
              <a:spcBef>
                <a:spcPts val="900"/>
              </a:spcBef>
              <a:defRPr sz="2604"/>
            </a:pPr>
            <a:r>
              <a:rPr sz="1860"/>
              <a:t>More assessment is not necessarily better; more feedback is not necessarily better.</a:t>
            </a:r>
          </a:p>
          <a:p>
            <a:pPr marL="183492" indent="-183492" defTabSz="425195">
              <a:lnSpc>
                <a:spcPct val="115000"/>
              </a:lnSpc>
              <a:spcBef>
                <a:spcPts val="900"/>
              </a:spcBef>
              <a:defRPr sz="2604"/>
            </a:pPr>
            <a:r>
              <a:rPr sz="1860"/>
              <a:t>It is not necessary to mark all errors - this can be demotivating.</a:t>
            </a:r>
          </a:p>
          <a:p>
            <a:pPr marL="183492" indent="-183492" defTabSz="425195">
              <a:lnSpc>
                <a:spcPct val="115000"/>
              </a:lnSpc>
              <a:spcBef>
                <a:spcPts val="900"/>
              </a:spcBef>
              <a:defRPr sz="2604"/>
            </a:pPr>
            <a:r>
              <a:rPr sz="1860"/>
              <a:t>Marking of selected errors should be used in encouragement of a culture of self-correction</a:t>
            </a:r>
          </a:p>
          <a:p>
            <a:pPr marL="183492" indent="-183492" defTabSz="425195">
              <a:lnSpc>
                <a:spcPct val="115000"/>
              </a:lnSpc>
              <a:spcBef>
                <a:spcPts val="900"/>
              </a:spcBef>
              <a:defRPr sz="2604"/>
            </a:pPr>
            <a:r>
              <a:rPr sz="1860"/>
              <a:t>Marking of errors should be limited to what is relevant/necessary to the purpose</a:t>
            </a:r>
          </a:p>
          <a:p>
            <a:pPr marL="183492" indent="-183492" defTabSz="425195">
              <a:lnSpc>
                <a:spcPct val="115000"/>
              </a:lnSpc>
              <a:spcBef>
                <a:spcPts val="900"/>
              </a:spcBef>
              <a:defRPr sz="2604"/>
            </a:pPr>
            <a:r>
              <a:rPr sz="1860"/>
              <a:t>Whole school policies on marking should be understood by pupils and parents.</a:t>
            </a:r>
          </a:p>
          <a:p>
            <a:pPr marL="183492" indent="-183492" defTabSz="425195">
              <a:lnSpc>
                <a:spcPct val="115000"/>
              </a:lnSpc>
              <a:spcBef>
                <a:spcPts val="900"/>
              </a:spcBef>
              <a:defRPr sz="2604"/>
            </a:pPr>
            <a:r>
              <a:rPr sz="1860"/>
              <a:t>Marking codes should be used to ease workload - but these should be clearly understood by pupils (and parents).</a:t>
            </a:r>
          </a:p>
          <a:p>
            <a:pPr marL="183492" indent="-183492" defTabSz="425195">
              <a:lnSpc>
                <a:spcPct val="115000"/>
              </a:lnSpc>
              <a:spcBef>
                <a:spcPts val="900"/>
              </a:spcBef>
              <a:defRPr sz="2604"/>
            </a:pPr>
            <a:r>
              <a:rPr sz="1860"/>
              <a:t>Pupils often don’t like teachers writing on their work, but are happy to take advice in other ways - post-it notes have been used to effect.</a:t>
            </a:r>
          </a:p>
          <a:p>
            <a:pPr marL="183492" indent="-183492" defTabSz="425195">
              <a:lnSpc>
                <a:spcPct val="115000"/>
              </a:lnSpc>
              <a:spcBef>
                <a:spcPts val="900"/>
              </a:spcBef>
              <a:defRPr sz="2604"/>
            </a:pPr>
            <a:r>
              <a:rPr sz="1860"/>
              <a:t>General criteria can be established for all work (need to be established and reinforced early in the year), with specific ones for individual tasks.</a:t>
            </a:r>
          </a:p>
        </p:txBody>
      </p:sp>
      <p:sp>
        <p:nvSpPr>
          <p:cNvPr id="355" name="Shape 35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182880">
              <a:defRPr sz="1440"/>
            </a:pPr>
            <a:br/>
            <a:r>
              <a:t>Feedback </a:t>
            </a:r>
            <a:br/>
            <a:br/>
            <a:endParaRPr/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Shape 357"/>
          <p:cNvSpPr>
            <a:spLocks noGrp="1"/>
          </p:cNvSpPr>
          <p:nvPr>
            <p:ph type="body" idx="1"/>
          </p:nvPr>
        </p:nvSpPr>
        <p:spPr>
          <a:xfrm>
            <a:off x="447675" y="847725"/>
            <a:ext cx="8229600" cy="54102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71654" indent="-171654" defTabSz="397763">
              <a:spcBef>
                <a:spcPts val="400"/>
              </a:spcBef>
              <a:defRPr sz="2436"/>
            </a:pPr>
            <a:r>
              <a:rPr sz="1740"/>
              <a:t>Used to inform both learning and teaching</a:t>
            </a:r>
            <a:r>
              <a:rPr sz="1740">
                <a:solidFill>
                  <a:srgbClr val="380098"/>
                </a:solidFill>
              </a:rPr>
              <a:t> </a:t>
            </a:r>
            <a:r>
              <a:rPr sz="1740"/>
              <a:t>and comments should be limited in number.</a:t>
            </a:r>
          </a:p>
          <a:p>
            <a:pPr marL="171654" indent="-171654" defTabSz="397763">
              <a:spcBef>
                <a:spcPts val="400"/>
              </a:spcBef>
              <a:defRPr sz="2436"/>
            </a:pPr>
            <a:r>
              <a:rPr sz="1740"/>
              <a:t>Aspects of work that need attention or further development are identified, and pupils have time to reflect on and apply improvement suggestions.</a:t>
            </a:r>
          </a:p>
          <a:p>
            <a:pPr marL="14205" marR="82867" indent="-171654" defTabSz="397763">
              <a:spcBef>
                <a:spcPts val="800"/>
              </a:spcBef>
              <a:defRPr sz="2436"/>
            </a:pPr>
            <a:r>
              <a:rPr sz="1740"/>
              <a:t>Pupils are actively involved in the process and understand how to use the advice and support provided to move their learning forward. </a:t>
            </a:r>
          </a:p>
          <a:p>
            <a:pPr marL="14205" marR="82867" indent="-171654" defTabSz="397763">
              <a:spcBef>
                <a:spcPts val="800"/>
              </a:spcBef>
              <a:defRPr sz="2436"/>
            </a:pPr>
            <a:r>
              <a:rPr sz="1740"/>
              <a:t>It should promote dialogue and reflective self-assessment, with pupils invited to comment on the feedback. An important element of the process is the feedback the teacher gets from pupils.</a:t>
            </a:r>
          </a:p>
          <a:p>
            <a:pPr marL="14205" marR="82867" indent="-171654" defTabSz="397763">
              <a:spcBef>
                <a:spcPts val="800"/>
              </a:spcBef>
              <a:defRPr sz="2436"/>
            </a:pPr>
            <a:r>
              <a:rPr sz="1740"/>
              <a:t>Written comments must be clearly legible and understood by pupils. </a:t>
            </a:r>
          </a:p>
          <a:p>
            <a:pPr marL="14205" marR="82867" indent="-171654" defTabSz="397763">
              <a:spcBef>
                <a:spcPts val="800"/>
              </a:spcBef>
              <a:defRPr sz="2436"/>
            </a:pPr>
            <a:r>
              <a:rPr sz="1740"/>
              <a:t>Feedback from fellow pupils has been found to be very effective. </a:t>
            </a:r>
          </a:p>
          <a:p>
            <a:pPr marL="14205" marR="82867" indent="-171654" defTabSz="397763">
              <a:spcBef>
                <a:spcPts val="800"/>
              </a:spcBef>
              <a:defRPr sz="2436"/>
            </a:pPr>
            <a:r>
              <a:rPr sz="1740"/>
              <a:t>Feedback can relate to short-term targets, but pupils should be aware of progress in relation to long-term goals.</a:t>
            </a:r>
          </a:p>
          <a:p>
            <a:pPr marL="14205" marR="82867" indent="-171654" defTabSz="397763">
              <a:spcBef>
                <a:spcPts val="800"/>
              </a:spcBef>
              <a:defRPr sz="2436"/>
            </a:pPr>
            <a:r>
              <a:rPr sz="1740"/>
              <a:t>The nature of the feedback depends on its purpose and its intended audience.</a:t>
            </a:r>
          </a:p>
          <a:p>
            <a:pPr marL="0" indent="0" defTabSz="397763">
              <a:lnSpc>
                <a:spcPct val="115000"/>
              </a:lnSpc>
              <a:spcBef>
                <a:spcPts val="800"/>
              </a:spcBef>
              <a:buSzTx/>
              <a:buNone/>
              <a:defRPr sz="2436"/>
            </a:pPr>
            <a:br>
              <a:rPr sz="1740"/>
            </a:br>
            <a:r>
              <a:rPr sz="1740"/>
              <a:t> </a:t>
            </a:r>
          </a:p>
        </p:txBody>
      </p:sp>
      <p:sp>
        <p:nvSpPr>
          <p:cNvPr id="358" name="Shape 35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219455">
              <a:defRPr sz="1727"/>
            </a:pPr>
            <a:br/>
            <a:r>
              <a:t>Feedback </a:t>
            </a:r>
            <a:br/>
            <a:br/>
            <a:endParaRPr/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Shape 360"/>
          <p:cNvSpPr>
            <a:spLocks noGrp="1"/>
          </p:cNvSpPr>
          <p:nvPr>
            <p:ph type="body" idx="1"/>
          </p:nvPr>
        </p:nvSpPr>
        <p:spPr>
          <a:xfrm>
            <a:off x="171450" y="838200"/>
            <a:ext cx="8801100" cy="5181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83492" indent="-183492" defTabSz="425195">
              <a:spcBef>
                <a:spcPts val="900"/>
              </a:spcBef>
              <a:defRPr sz="2604"/>
            </a:pPr>
            <a:r>
              <a:rPr sz="1860"/>
              <a:t>It should be genuine and relate to specifics.</a:t>
            </a:r>
          </a:p>
          <a:p>
            <a:pPr marL="183492" indent="-183492" defTabSz="425195">
              <a:spcBef>
                <a:spcPts val="900"/>
              </a:spcBef>
              <a:defRPr sz="2604"/>
            </a:pPr>
            <a:r>
              <a:rPr sz="1860"/>
              <a:t>Modelling/scaffolding before and after the task is helpful in establishing the criteria on which feedback is based.</a:t>
            </a:r>
          </a:p>
          <a:p>
            <a:pPr marL="183492" indent="-183492" defTabSz="425195">
              <a:spcBef>
                <a:spcPts val="900"/>
              </a:spcBef>
              <a:defRPr sz="2604"/>
            </a:pPr>
            <a:r>
              <a:rPr sz="1860"/>
              <a:t>It should focus on what the pupil has done well and then give a limited number of suggestions for improvement (no more than 3 - and possibly just one).</a:t>
            </a:r>
          </a:p>
          <a:p>
            <a:pPr marL="183492" indent="-183492" defTabSz="425195">
              <a:spcBef>
                <a:spcPts val="900"/>
              </a:spcBef>
              <a:defRPr sz="2604"/>
            </a:pPr>
            <a:r>
              <a:rPr sz="1860"/>
              <a:t>Next steps in the learning process should clearly connect with and be influenced by feedback on a task.</a:t>
            </a:r>
          </a:p>
          <a:p>
            <a:pPr marL="183492" indent="-183492" defTabSz="425195">
              <a:spcBef>
                <a:spcPts val="900"/>
              </a:spcBef>
              <a:defRPr sz="2604"/>
            </a:pPr>
            <a:r>
              <a:rPr sz="1860"/>
              <a:t>Comparisons between pupils should be avoided since this can be demotivating.</a:t>
            </a:r>
          </a:p>
          <a:p>
            <a:pPr marL="183492" indent="-183492" defTabSz="425195">
              <a:spcBef>
                <a:spcPts val="900"/>
              </a:spcBef>
              <a:defRPr sz="2604"/>
            </a:pPr>
            <a:r>
              <a:rPr sz="1860"/>
              <a:t>The emphasis should be on valuing what the pupil has achieved and providing encouragement.</a:t>
            </a:r>
          </a:p>
          <a:p>
            <a:pPr marL="183492" indent="-183492" defTabSz="425195">
              <a:spcBef>
                <a:spcPts val="900"/>
              </a:spcBef>
              <a:defRPr sz="2604"/>
            </a:pPr>
            <a:r>
              <a:rPr sz="1860"/>
              <a:t>Feedback is unlikely to be effective unless the purpose and value of the task are clearly understood and accepted by the pupil.</a:t>
            </a:r>
          </a:p>
          <a:p>
            <a:pPr marL="183492" indent="-183492" defTabSz="425195">
              <a:spcBef>
                <a:spcPts val="900"/>
              </a:spcBef>
              <a:defRPr sz="2604"/>
            </a:pPr>
            <a:r>
              <a:rPr sz="1860"/>
              <a:t>Paperwork should be kept to a minimum.</a:t>
            </a:r>
            <a:br>
              <a:rPr sz="1860"/>
            </a:br>
            <a:r>
              <a:rPr sz="1860"/>
              <a:t> </a:t>
            </a:r>
          </a:p>
        </p:txBody>
      </p:sp>
      <p:sp>
        <p:nvSpPr>
          <p:cNvPr id="361" name="Shape 36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219455">
              <a:defRPr sz="1727"/>
            </a:pPr>
            <a:br/>
            <a:r>
              <a:t>Feedback </a:t>
            </a:r>
            <a:br/>
            <a:br/>
            <a:endParaRPr/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Shape 36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452627">
              <a:defRPr sz="3564"/>
            </a:pPr>
            <a:r>
              <a:t>Peer and Self-Assessment</a:t>
            </a:r>
            <a:br/>
            <a:endParaRPr/>
          </a:p>
        </p:txBody>
      </p:sp>
      <p:sp>
        <p:nvSpPr>
          <p:cNvPr id="364" name="Shape 364"/>
          <p:cNvSpPr>
            <a:spLocks noGrp="1"/>
          </p:cNvSpPr>
          <p:nvPr>
            <p:ph type="body" idx="1"/>
          </p:nvPr>
        </p:nvSpPr>
        <p:spPr>
          <a:xfrm>
            <a:off x="419100" y="952500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16328" marR="95250" indent="-197303">
              <a:lnSpc>
                <a:spcPct val="150000"/>
              </a:lnSpc>
              <a:spcBef>
                <a:spcPts val="1000"/>
              </a:spcBef>
            </a:pPr>
            <a:r>
              <a:rPr sz="2000"/>
              <a:t>Pupils need good understanding of the criteria for success.</a:t>
            </a:r>
          </a:p>
          <a:p>
            <a:pPr marL="16328" marR="95250" indent="-197303">
              <a:lnSpc>
                <a:spcPct val="150000"/>
              </a:lnSpc>
              <a:spcBef>
                <a:spcPts val="1000"/>
              </a:spcBef>
            </a:pPr>
            <a:r>
              <a:rPr sz="2000"/>
              <a:t>Pupils should make judgements themselves about their progress towards targets.</a:t>
            </a:r>
          </a:p>
          <a:p>
            <a:pPr marL="16328" marR="95250" indent="-197303">
              <a:lnSpc>
                <a:spcPct val="150000"/>
              </a:lnSpc>
              <a:spcBef>
                <a:spcPts val="1000"/>
              </a:spcBef>
            </a:pPr>
            <a:r>
              <a:rPr sz="2000"/>
              <a:t>Low achievers and pupils with learning difficulties can benefit from self-monitoring.</a:t>
            </a:r>
          </a:p>
          <a:p>
            <a:pPr marL="16328" marR="95250" indent="-197303">
              <a:lnSpc>
                <a:spcPct val="150000"/>
              </a:lnSpc>
              <a:spcBef>
                <a:spcPts val="1000"/>
              </a:spcBef>
            </a:pPr>
            <a:r>
              <a:rPr sz="2000"/>
              <a:t>The discussion process in peer assessment gives valuable opportunity for pupils to talk about their developing understanding.</a:t>
            </a:r>
          </a:p>
          <a:p>
            <a:pPr marL="16328" marR="95250" indent="-197303">
              <a:lnSpc>
                <a:spcPct val="150000"/>
              </a:lnSpc>
              <a:spcBef>
                <a:spcPts val="1000"/>
              </a:spcBef>
            </a:pPr>
            <a:r>
              <a:rPr sz="2000"/>
              <a:t>It helps expose misconceptions.</a:t>
            </a:r>
          </a:p>
          <a:p>
            <a:pPr marL="16328" marR="95250" indent="-197303">
              <a:lnSpc>
                <a:spcPct val="150000"/>
              </a:lnSpc>
              <a:spcBef>
                <a:spcPts val="1000"/>
              </a:spcBef>
            </a:pPr>
            <a:r>
              <a:rPr sz="2000"/>
              <a:t>It can provide immediate support in the classroom.</a:t>
            </a: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Shape 366"/>
          <p:cNvSpPr>
            <a:spLocks noGrp="1"/>
          </p:cNvSpPr>
          <p:nvPr>
            <p:ph type="body" idx="1"/>
          </p:nvPr>
        </p:nvSpPr>
        <p:spPr>
          <a:xfrm>
            <a:off x="400050" y="1038224"/>
            <a:ext cx="8229600" cy="452596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6002" marR="93345" indent="-193357" defTabSz="448055">
              <a:lnSpc>
                <a:spcPct val="150000"/>
              </a:lnSpc>
              <a:spcBef>
                <a:spcPts val="900"/>
              </a:spcBef>
              <a:defRPr sz="2744"/>
            </a:pPr>
            <a:r>
              <a:rPr sz="1960"/>
              <a:t>Pupils will often respond more positively to a peer than to a teacher.</a:t>
            </a:r>
          </a:p>
          <a:p>
            <a:pPr marL="16002" marR="93345" indent="-193357" defTabSz="448055">
              <a:lnSpc>
                <a:spcPct val="150000"/>
              </a:lnSpc>
              <a:spcBef>
                <a:spcPts val="900"/>
              </a:spcBef>
              <a:defRPr sz="2744"/>
            </a:pPr>
            <a:r>
              <a:rPr sz="1960"/>
              <a:t>When writing for peers, pupils may improve specifics such as handwriting.</a:t>
            </a:r>
          </a:p>
          <a:p>
            <a:pPr marL="16002" marR="93345" indent="-193357" defTabSz="448055">
              <a:lnSpc>
                <a:spcPct val="150000"/>
              </a:lnSpc>
              <a:spcBef>
                <a:spcPts val="900"/>
              </a:spcBef>
              <a:defRPr sz="2744"/>
            </a:pPr>
            <a:r>
              <a:rPr sz="1960"/>
              <a:t>Peers often know more about the work than parents and can give more help.</a:t>
            </a:r>
          </a:p>
          <a:p>
            <a:pPr marL="16002" marR="93345" indent="-193357" defTabSz="448055">
              <a:lnSpc>
                <a:spcPct val="150000"/>
              </a:lnSpc>
              <a:spcBef>
                <a:spcPts val="900"/>
              </a:spcBef>
              <a:defRPr sz="2744"/>
            </a:pPr>
            <a:r>
              <a:rPr sz="1960"/>
              <a:t>It is individualised and interactive.</a:t>
            </a:r>
          </a:p>
          <a:p>
            <a:pPr marL="16002" marR="93345" indent="-193357" defTabSz="448055">
              <a:lnSpc>
                <a:spcPct val="150000"/>
              </a:lnSpc>
              <a:spcBef>
                <a:spcPts val="900"/>
              </a:spcBef>
              <a:defRPr sz="2744"/>
            </a:pPr>
            <a:r>
              <a:rPr sz="1960"/>
              <a:t>The assessor gains as well as the assessed.</a:t>
            </a:r>
          </a:p>
          <a:p>
            <a:pPr marL="16002" marR="93345" indent="-193357" defTabSz="448055">
              <a:lnSpc>
                <a:spcPct val="150000"/>
              </a:lnSpc>
              <a:spcBef>
                <a:spcPts val="900"/>
              </a:spcBef>
              <a:defRPr sz="2744"/>
            </a:pPr>
            <a:r>
              <a:rPr sz="1960"/>
              <a:t>Social and communication skills can be improved.</a:t>
            </a:r>
          </a:p>
          <a:p>
            <a:pPr marL="16002" marR="93345" indent="-193357" defTabSz="448055">
              <a:lnSpc>
                <a:spcPct val="150000"/>
              </a:lnSpc>
              <a:spcBef>
                <a:spcPts val="900"/>
              </a:spcBef>
              <a:defRPr sz="2744"/>
            </a:pPr>
            <a:r>
              <a:rPr sz="1960"/>
              <a:t>Teacher can stand back, observe and make focused interventions.</a:t>
            </a:r>
          </a:p>
        </p:txBody>
      </p:sp>
      <p:sp>
        <p:nvSpPr>
          <p:cNvPr id="367" name="Shape 36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452627">
              <a:defRPr sz="3564"/>
            </a:pPr>
            <a:r>
              <a:t>Peer and Self-Assessment</a:t>
            </a:r>
            <a:br/>
            <a:endParaRPr/>
          </a:p>
        </p:txBody>
      </p:sp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Shape 369"/>
          <p:cNvSpPr>
            <a:spLocks noGrp="1"/>
          </p:cNvSpPr>
          <p:nvPr>
            <p:ph type="body" idx="1"/>
          </p:nvPr>
        </p:nvSpPr>
        <p:spPr>
          <a:xfrm>
            <a:off x="304800" y="933450"/>
            <a:ext cx="8534400" cy="495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6328" marR="95250" indent="-197303">
              <a:lnSpc>
                <a:spcPct val="150000"/>
              </a:lnSpc>
              <a:spcBef>
                <a:spcPts val="1000"/>
              </a:spcBef>
            </a:pPr>
            <a:r>
              <a:rPr sz="2000"/>
              <a:t>Pupils take more responsibility for their own learning.</a:t>
            </a:r>
          </a:p>
          <a:p>
            <a:pPr marL="16328" marR="95250" indent="-197303">
              <a:lnSpc>
                <a:spcPct val="150000"/>
              </a:lnSpc>
              <a:spcBef>
                <a:spcPts val="1000"/>
              </a:spcBef>
            </a:pPr>
            <a:r>
              <a:rPr sz="2000"/>
              <a:t>It helps develop skills needed in the world of work.</a:t>
            </a:r>
          </a:p>
          <a:p>
            <a:pPr marL="16328" marR="95250" indent="-197303">
              <a:lnSpc>
                <a:spcPct val="150000"/>
              </a:lnSpc>
              <a:spcBef>
                <a:spcPts val="1000"/>
              </a:spcBef>
            </a:pPr>
            <a:r>
              <a:rPr sz="2000"/>
              <a:t>Pupils can understand better the role of and need for assessment.</a:t>
            </a:r>
          </a:p>
          <a:p>
            <a:pPr marL="197303" indent="-197303">
              <a:lnSpc>
                <a:spcPct val="150000"/>
              </a:lnSpc>
              <a:spcBef>
                <a:spcPts val="400"/>
              </a:spcBef>
            </a:pPr>
            <a:r>
              <a:rPr sz="2000"/>
              <a:t>Self assessment should be prepared for by peer assessment.</a:t>
            </a:r>
          </a:p>
          <a:p>
            <a:pPr marL="197303" indent="-197303">
              <a:lnSpc>
                <a:spcPct val="150000"/>
              </a:lnSpc>
              <a:spcBef>
                <a:spcPts val="400"/>
              </a:spcBef>
            </a:pPr>
            <a:r>
              <a:rPr sz="2000"/>
              <a:t>Self assessment extends the benefits outlined for peer assessment.</a:t>
            </a:r>
          </a:p>
          <a:p>
            <a:pPr marL="197303" indent="-197303">
              <a:lnSpc>
                <a:spcPct val="150000"/>
              </a:lnSpc>
              <a:spcBef>
                <a:spcPts val="400"/>
              </a:spcBef>
            </a:pPr>
            <a:r>
              <a:rPr sz="2000"/>
              <a:t>Ideally it will happen daily in some form</a:t>
            </a:r>
          </a:p>
          <a:p>
            <a:pPr marL="197303" indent="-197303">
              <a:lnSpc>
                <a:spcPct val="150000"/>
              </a:lnSpc>
              <a:spcBef>
                <a:spcPts val="400"/>
              </a:spcBef>
            </a:pPr>
            <a:r>
              <a:rPr sz="2000"/>
              <a:t>Time needs to be set aside for this. </a:t>
            </a:r>
          </a:p>
        </p:txBody>
      </p:sp>
      <p:sp>
        <p:nvSpPr>
          <p:cNvPr id="370" name="Shape 370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452627">
              <a:defRPr sz="3564"/>
            </a:pPr>
            <a:r>
              <a:t>Peer and Self-Assessment</a:t>
            </a:r>
            <a:br/>
            <a:endParaRPr/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Shape 37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Summary of appropriate pedagogy</a:t>
            </a:r>
          </a:p>
        </p:txBody>
      </p:sp>
      <p:sp>
        <p:nvSpPr>
          <p:cNvPr id="373" name="Shape 373"/>
          <p:cNvSpPr>
            <a:spLocks noGrp="1"/>
          </p:cNvSpPr>
          <p:nvPr>
            <p:ph type="body" idx="1"/>
          </p:nvPr>
        </p:nvSpPr>
        <p:spPr>
          <a:xfrm>
            <a:off x="438150" y="1209675"/>
            <a:ext cx="8229600" cy="52578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36764" indent="-236764">
              <a:spcBef>
                <a:spcPts val="500"/>
              </a:spcBef>
            </a:pPr>
            <a:r>
              <a:rPr sz="2400"/>
              <a:t>Share learning goals with students so that they are able to monitor their own progress toward them.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Promote the belief that ability is incremental rather than fixed; when students think they can’t get smarter, they are likely to devote their energy to avoiding failure.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Make it more difficult for students to compare themselves with others in terms of achievement.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Provide feedback that contains a recipe for future action rather than a review of past failures.</a:t>
            </a:r>
          </a:p>
          <a:p>
            <a:pPr marL="236764" indent="-236764">
              <a:spcBef>
                <a:spcPts val="500"/>
              </a:spcBef>
            </a:pPr>
            <a:r>
              <a:rPr sz="2400"/>
              <a:t>Use every opportunity to transfer executive control of the learning from the teacher to the students to support their development as autonomous learners.</a:t>
            </a:r>
          </a:p>
        </p:txBody>
      </p:sp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Shape 375"/>
          <p:cNvSpPr/>
          <p:nvPr/>
        </p:nvSpPr>
        <p:spPr>
          <a:xfrm>
            <a:off x="3581400" y="2895600"/>
            <a:ext cx="1752600" cy="685165"/>
          </a:xfrm>
          <a:prstGeom prst="rect">
            <a:avLst/>
          </a:prstGeom>
          <a:solidFill>
            <a:srgbClr val="DBEEF4"/>
          </a:solidFill>
          <a:ln>
            <a:solidFill>
              <a:srgbClr val="1F497D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2000" b="1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LESSON </a:t>
            </a:r>
          </a:p>
          <a:p>
            <a:pPr algn="ctr"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2000" b="1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CYCLE</a:t>
            </a:r>
          </a:p>
        </p:txBody>
      </p:sp>
      <p:grpSp>
        <p:nvGrpSpPr>
          <p:cNvPr id="379" name="Group 379"/>
          <p:cNvGrpSpPr/>
          <p:nvPr/>
        </p:nvGrpSpPr>
        <p:grpSpPr>
          <a:xfrm>
            <a:off x="8063879" y="3266904"/>
            <a:ext cx="742706" cy="1021517"/>
            <a:chOff x="0" y="0"/>
            <a:chExt cx="742706" cy="1021516"/>
          </a:xfrm>
        </p:grpSpPr>
        <p:sp>
          <p:nvSpPr>
            <p:cNvPr id="376" name="Shape 376"/>
            <p:cNvSpPr/>
            <p:nvPr/>
          </p:nvSpPr>
          <p:spPr>
            <a:xfrm rot="1197122">
              <a:off x="143518" y="50095"/>
              <a:ext cx="455670" cy="921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277" h="21600" extrusionOk="0">
                  <a:moveTo>
                    <a:pt x="0" y="19213"/>
                  </a:moveTo>
                  <a:lnTo>
                    <a:pt x="5069" y="16259"/>
                  </a:lnTo>
                  <a:lnTo>
                    <a:pt x="5069" y="17594"/>
                  </a:lnTo>
                  <a:lnTo>
                    <a:pt x="5069" y="17594"/>
                  </a:lnTo>
                  <a:cubicBezTo>
                    <a:pt x="12938" y="16698"/>
                    <a:pt x="18834" y="13817"/>
                    <a:pt x="20048" y="10274"/>
                  </a:cubicBezTo>
                  <a:cubicBezTo>
                    <a:pt x="21600" y="14805"/>
                    <a:pt x="15131" y="19119"/>
                    <a:pt x="5069" y="20265"/>
                  </a:cubicBezTo>
                  <a:lnTo>
                    <a:pt x="5069" y="21600"/>
                  </a:lnTo>
                  <a:close/>
                  <a:moveTo>
                    <a:pt x="20275" y="11610"/>
                  </a:moveTo>
                  <a:cubicBezTo>
                    <a:pt x="20275" y="6673"/>
                    <a:pt x="11198" y="2670"/>
                    <a:pt x="0" y="267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198" y="0"/>
                    <a:pt x="20275" y="4002"/>
                    <a:pt x="20275" y="8939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377" name="Shape 377"/>
            <p:cNvSpPr/>
            <p:nvPr/>
          </p:nvSpPr>
          <p:spPr>
            <a:xfrm rot="1197122">
              <a:off x="216225" y="62875"/>
              <a:ext cx="455624" cy="4951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cubicBezTo>
                    <a:pt x="21600" y="12415"/>
                    <a:pt x="11929" y="4969"/>
                    <a:pt x="0" y="496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7446"/>
                    <a:pt x="21600" y="16631"/>
                  </a:cubicBezTo>
                  <a:close/>
                </a:path>
              </a:pathLst>
            </a:custGeom>
            <a:solidFill>
              <a:srgbClr val="000000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378" name="Shape 378"/>
            <p:cNvSpPr/>
            <p:nvPr/>
          </p:nvSpPr>
          <p:spPr>
            <a:xfrm rot="1197122">
              <a:off x="143520" y="50087"/>
              <a:ext cx="455624" cy="92132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1610"/>
                  </a:moveTo>
                  <a:cubicBezTo>
                    <a:pt x="21600" y="6673"/>
                    <a:pt x="11929" y="2670"/>
                    <a:pt x="0" y="267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4002"/>
                    <a:pt x="21600" y="8939"/>
                  </a:cubicBezTo>
                  <a:lnTo>
                    <a:pt x="21600" y="11610"/>
                  </a:lnTo>
                  <a:cubicBezTo>
                    <a:pt x="21600" y="15686"/>
                    <a:pt x="14937" y="19246"/>
                    <a:pt x="5400" y="20265"/>
                  </a:cubicBezTo>
                  <a:lnTo>
                    <a:pt x="5400" y="21600"/>
                  </a:lnTo>
                  <a:lnTo>
                    <a:pt x="0" y="19213"/>
                  </a:lnTo>
                  <a:lnTo>
                    <a:pt x="5400" y="16259"/>
                  </a:lnTo>
                  <a:lnTo>
                    <a:pt x="5400" y="17594"/>
                  </a:lnTo>
                  <a:lnTo>
                    <a:pt x="5400" y="17594"/>
                  </a:lnTo>
                  <a:cubicBezTo>
                    <a:pt x="13784" y="16698"/>
                    <a:pt x="20064" y="13817"/>
                    <a:pt x="21358" y="10274"/>
                  </a:cubicBezTo>
                </a:path>
              </a:pathLst>
            </a:custGeom>
            <a:noFill/>
            <a:ln w="25400" cap="flat">
              <a:solidFill>
                <a:srgbClr val="3A5E8A"/>
              </a:solidFill>
              <a:prstDash val="solid"/>
              <a:bevel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7447119" y="4724399"/>
            <a:ext cx="869360" cy="1196346"/>
            <a:chOff x="0" y="0"/>
            <a:chExt cx="869359" cy="1196346"/>
          </a:xfrm>
        </p:grpSpPr>
        <p:sp>
          <p:nvSpPr>
            <p:cNvPr id="380" name="Shape 380"/>
            <p:cNvSpPr/>
            <p:nvPr/>
          </p:nvSpPr>
          <p:spPr>
            <a:xfrm rot="1057932">
              <a:off x="149229" y="61239"/>
              <a:ext cx="570901" cy="10738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167" h="21600" extrusionOk="0">
                  <a:moveTo>
                    <a:pt x="0" y="19009"/>
                  </a:moveTo>
                  <a:lnTo>
                    <a:pt x="5041" y="15859"/>
                  </a:lnTo>
                  <a:lnTo>
                    <a:pt x="5041" y="17294"/>
                  </a:lnTo>
                  <a:cubicBezTo>
                    <a:pt x="12767" y="16425"/>
                    <a:pt x="18590" y="13652"/>
                    <a:pt x="19894" y="10222"/>
                  </a:cubicBezTo>
                  <a:cubicBezTo>
                    <a:pt x="21600" y="14712"/>
                    <a:pt x="15155" y="19027"/>
                    <a:pt x="5041" y="20165"/>
                  </a:cubicBezTo>
                  <a:lnTo>
                    <a:pt x="5041" y="21600"/>
                  </a:lnTo>
                  <a:close/>
                  <a:moveTo>
                    <a:pt x="20165" y="11657"/>
                  </a:moveTo>
                  <a:cubicBezTo>
                    <a:pt x="20165" y="6804"/>
                    <a:pt x="11137" y="2870"/>
                    <a:pt x="0" y="287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137" y="0"/>
                    <a:pt x="20165" y="3934"/>
                    <a:pt x="20165" y="8787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381" name="Shape 381"/>
            <p:cNvSpPr/>
            <p:nvPr/>
          </p:nvSpPr>
          <p:spPr>
            <a:xfrm rot="1057932">
              <a:off x="224097" y="72841"/>
              <a:ext cx="570834" cy="57954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cubicBezTo>
                    <a:pt x="21600" y="12608"/>
                    <a:pt x="11929" y="5319"/>
                    <a:pt x="0" y="531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7289"/>
                    <a:pt x="21600" y="16281"/>
                  </a:cubicBezTo>
                  <a:close/>
                </a:path>
              </a:pathLst>
            </a:custGeom>
            <a:solidFill>
              <a:srgbClr val="000000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382" name="Shape 382"/>
            <p:cNvSpPr/>
            <p:nvPr/>
          </p:nvSpPr>
          <p:spPr>
            <a:xfrm rot="1057932">
              <a:off x="149231" y="61229"/>
              <a:ext cx="570834" cy="10738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1657"/>
                  </a:moveTo>
                  <a:cubicBezTo>
                    <a:pt x="21600" y="6804"/>
                    <a:pt x="11929" y="2870"/>
                    <a:pt x="0" y="287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3934"/>
                    <a:pt x="21600" y="8787"/>
                  </a:cubicBezTo>
                  <a:lnTo>
                    <a:pt x="21600" y="11657"/>
                  </a:lnTo>
                  <a:cubicBezTo>
                    <a:pt x="21600" y="15664"/>
                    <a:pt x="14937" y="19163"/>
                    <a:pt x="5400" y="20165"/>
                  </a:cubicBezTo>
                  <a:lnTo>
                    <a:pt x="5400" y="21600"/>
                  </a:lnTo>
                  <a:lnTo>
                    <a:pt x="0" y="19009"/>
                  </a:lnTo>
                  <a:lnTo>
                    <a:pt x="5400" y="15859"/>
                  </a:lnTo>
                  <a:lnTo>
                    <a:pt x="5400" y="17294"/>
                  </a:lnTo>
                  <a:cubicBezTo>
                    <a:pt x="13676" y="16425"/>
                    <a:pt x="19914" y="13652"/>
                    <a:pt x="21310" y="10222"/>
                  </a:cubicBezTo>
                </a:path>
              </a:pathLst>
            </a:custGeom>
            <a:noFill/>
            <a:ln w="25400" cap="flat">
              <a:solidFill>
                <a:srgbClr val="3A5E8A"/>
              </a:solidFill>
              <a:prstDash val="solid"/>
              <a:bevel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</p:grpSp>
      <p:grpSp>
        <p:nvGrpSpPr>
          <p:cNvPr id="387" name="Group 387"/>
          <p:cNvGrpSpPr/>
          <p:nvPr/>
        </p:nvGrpSpPr>
        <p:grpSpPr>
          <a:xfrm>
            <a:off x="7772400" y="1981200"/>
            <a:ext cx="381023" cy="977141"/>
            <a:chOff x="0" y="0"/>
            <a:chExt cx="381022" cy="977141"/>
          </a:xfrm>
        </p:grpSpPr>
        <p:sp>
          <p:nvSpPr>
            <p:cNvPr id="384" name="Shape 384"/>
            <p:cNvSpPr/>
            <p:nvPr/>
          </p:nvSpPr>
          <p:spPr>
            <a:xfrm>
              <a:off x="0" y="0"/>
              <a:ext cx="381023" cy="97714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579" h="21600" extrusionOk="0">
                  <a:moveTo>
                    <a:pt x="0" y="19792"/>
                  </a:moveTo>
                  <a:lnTo>
                    <a:pt x="5145" y="17389"/>
                  </a:lnTo>
                  <a:lnTo>
                    <a:pt x="5145" y="18442"/>
                  </a:lnTo>
                  <a:lnTo>
                    <a:pt x="5145" y="18442"/>
                  </a:lnTo>
                  <a:cubicBezTo>
                    <a:pt x="13403" y="17471"/>
                    <a:pt x="19489" y="14281"/>
                    <a:pt x="20448" y="10422"/>
                  </a:cubicBezTo>
                  <a:cubicBezTo>
                    <a:pt x="21600" y="15062"/>
                    <a:pt x="15074" y="19380"/>
                    <a:pt x="5145" y="20547"/>
                  </a:cubicBezTo>
                  <a:lnTo>
                    <a:pt x="5145" y="21600"/>
                  </a:lnTo>
                  <a:close/>
                  <a:moveTo>
                    <a:pt x="20578" y="11475"/>
                  </a:moveTo>
                  <a:cubicBezTo>
                    <a:pt x="20578" y="6300"/>
                    <a:pt x="11365" y="2106"/>
                    <a:pt x="0" y="2106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365" y="0"/>
                    <a:pt x="20578" y="4195"/>
                    <a:pt x="20578" y="9370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385" name="Shape 385"/>
            <p:cNvSpPr/>
            <p:nvPr/>
          </p:nvSpPr>
          <p:spPr>
            <a:xfrm>
              <a:off x="0" y="0"/>
              <a:ext cx="381000" cy="5191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cubicBezTo>
                    <a:pt x="21600" y="11860"/>
                    <a:pt x="11929" y="3963"/>
                    <a:pt x="0" y="3963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7896"/>
                    <a:pt x="21600" y="17637"/>
                  </a:cubicBezTo>
                  <a:close/>
                </a:path>
              </a:pathLst>
            </a:custGeom>
            <a:solidFill>
              <a:srgbClr val="000000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386" name="Shape 386"/>
            <p:cNvSpPr/>
            <p:nvPr/>
          </p:nvSpPr>
          <p:spPr>
            <a:xfrm>
              <a:off x="0" y="0"/>
              <a:ext cx="381000" cy="97714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1475"/>
                  </a:moveTo>
                  <a:cubicBezTo>
                    <a:pt x="21600" y="6300"/>
                    <a:pt x="11929" y="2106"/>
                    <a:pt x="0" y="2106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4195"/>
                    <a:pt x="21600" y="9370"/>
                  </a:cubicBezTo>
                  <a:lnTo>
                    <a:pt x="21600" y="11475"/>
                  </a:lnTo>
                  <a:cubicBezTo>
                    <a:pt x="21600" y="15748"/>
                    <a:pt x="14937" y="19479"/>
                    <a:pt x="5400" y="20547"/>
                  </a:cubicBezTo>
                  <a:lnTo>
                    <a:pt x="5400" y="21600"/>
                  </a:lnTo>
                  <a:lnTo>
                    <a:pt x="0" y="19792"/>
                  </a:lnTo>
                  <a:lnTo>
                    <a:pt x="5400" y="17389"/>
                  </a:lnTo>
                  <a:lnTo>
                    <a:pt x="5400" y="18442"/>
                  </a:lnTo>
                  <a:lnTo>
                    <a:pt x="5400" y="18442"/>
                  </a:lnTo>
                  <a:cubicBezTo>
                    <a:pt x="14068" y="17471"/>
                    <a:pt x="20457" y="14281"/>
                    <a:pt x="21463" y="10422"/>
                  </a:cubicBezTo>
                </a:path>
              </a:pathLst>
            </a:custGeom>
            <a:noFill/>
            <a:ln w="25400" cap="flat">
              <a:solidFill>
                <a:srgbClr val="3A5E8A"/>
              </a:solidFill>
              <a:prstDash val="solid"/>
              <a:bevel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</p:grpSp>
      <p:sp>
        <p:nvSpPr>
          <p:cNvPr id="388" name="Shape 388"/>
          <p:cNvSpPr/>
          <p:nvPr/>
        </p:nvSpPr>
        <p:spPr>
          <a:xfrm>
            <a:off x="5257800" y="609600"/>
            <a:ext cx="1905000" cy="367665"/>
          </a:xfrm>
          <a:prstGeom prst="rect">
            <a:avLst/>
          </a:prstGeom>
          <a:ln>
            <a:solidFill>
              <a:srgbClr val="000000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800">
                <a:solidFill>
                  <a:srgbClr val="FF0000"/>
                </a:solidFill>
              </a:defRPr>
            </a:lvl1pPr>
          </a:lstStyle>
          <a:p>
            <a:pPr>
              <a:defRPr sz="2400">
                <a:solidFill>
                  <a:srgbClr val="000000"/>
                </a:solidFill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START</a:t>
            </a:r>
          </a:p>
        </p:txBody>
      </p:sp>
      <p:sp>
        <p:nvSpPr>
          <p:cNvPr id="389" name="Shape 389"/>
          <p:cNvSpPr/>
          <p:nvPr/>
        </p:nvSpPr>
        <p:spPr>
          <a:xfrm>
            <a:off x="5486400" y="2971800"/>
            <a:ext cx="3352800" cy="367665"/>
          </a:xfrm>
          <a:prstGeom prst="rect">
            <a:avLst/>
          </a:prstGeom>
          <a:ln>
            <a:solidFill>
              <a:srgbClr val="000000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800"/>
            </a:lvl1pPr>
          </a:lstStyle>
          <a:p>
            <a:pPr>
              <a:defRPr sz="2400"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latin typeface="Calibri"/>
                <a:ea typeface="Calibri"/>
                <a:cs typeface="Calibri"/>
                <a:sym typeface="Calibri"/>
              </a:rPr>
              <a:t>Learning intentions discussed</a:t>
            </a:r>
          </a:p>
        </p:txBody>
      </p:sp>
      <p:sp>
        <p:nvSpPr>
          <p:cNvPr id="390" name="Shape 390"/>
          <p:cNvSpPr/>
          <p:nvPr/>
        </p:nvSpPr>
        <p:spPr>
          <a:xfrm>
            <a:off x="6781800" y="4267200"/>
            <a:ext cx="1905000" cy="367665"/>
          </a:xfrm>
          <a:prstGeom prst="rect">
            <a:avLst/>
          </a:prstGeom>
          <a:ln>
            <a:solidFill>
              <a:srgbClr val="000000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800"/>
            </a:lvl1pPr>
          </a:lstStyle>
          <a:p>
            <a:pPr>
              <a:defRPr sz="2400"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latin typeface="Calibri"/>
                <a:ea typeface="Calibri"/>
                <a:cs typeface="Calibri"/>
                <a:sym typeface="Calibri"/>
              </a:rPr>
              <a:t>Teaching </a:t>
            </a:r>
          </a:p>
        </p:txBody>
      </p:sp>
      <p:sp>
        <p:nvSpPr>
          <p:cNvPr id="391" name="Shape 391"/>
          <p:cNvSpPr/>
          <p:nvPr/>
        </p:nvSpPr>
        <p:spPr>
          <a:xfrm>
            <a:off x="1905000" y="914400"/>
            <a:ext cx="2590800" cy="634365"/>
          </a:xfrm>
          <a:prstGeom prst="rect">
            <a:avLst/>
          </a:prstGeom>
          <a:ln>
            <a:solidFill>
              <a:srgbClr val="000000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800"/>
            </a:lvl1pPr>
          </a:lstStyle>
          <a:p>
            <a:pPr>
              <a:defRPr sz="2400"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latin typeface="Calibri"/>
                <a:ea typeface="Calibri"/>
                <a:cs typeface="Calibri"/>
                <a:sym typeface="Calibri"/>
              </a:rPr>
              <a:t>Planning for next learning </a:t>
            </a:r>
          </a:p>
        </p:txBody>
      </p:sp>
      <p:sp>
        <p:nvSpPr>
          <p:cNvPr id="392" name="Shape 392"/>
          <p:cNvSpPr/>
          <p:nvPr/>
        </p:nvSpPr>
        <p:spPr>
          <a:xfrm>
            <a:off x="762000" y="1676400"/>
            <a:ext cx="2971800" cy="901065"/>
          </a:xfrm>
          <a:prstGeom prst="rect">
            <a:avLst/>
          </a:prstGeom>
          <a:ln>
            <a:solidFill>
              <a:srgbClr val="000000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800"/>
            </a:lvl1pPr>
          </a:lstStyle>
          <a:p>
            <a:pPr>
              <a:defRPr sz="2400"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latin typeface="Calibri"/>
                <a:ea typeface="Calibri"/>
                <a:cs typeface="Calibri"/>
                <a:sym typeface="Calibri"/>
              </a:rPr>
              <a:t>Feedback on success and areas for improvements using the success criteria</a:t>
            </a:r>
          </a:p>
        </p:txBody>
      </p:sp>
      <p:sp>
        <p:nvSpPr>
          <p:cNvPr id="393" name="Shape 393"/>
          <p:cNvSpPr/>
          <p:nvPr/>
        </p:nvSpPr>
        <p:spPr>
          <a:xfrm>
            <a:off x="1050203" y="4206917"/>
            <a:ext cx="2590800" cy="901065"/>
          </a:xfrm>
          <a:prstGeom prst="rect">
            <a:avLst/>
          </a:prstGeom>
          <a:ln>
            <a:solidFill>
              <a:srgbClr val="000000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800"/>
            </a:lvl1pPr>
          </a:lstStyle>
          <a:p>
            <a:pPr>
              <a:defRPr sz="2400"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latin typeface="Calibri"/>
                <a:ea typeface="Calibri"/>
                <a:cs typeface="Calibri"/>
                <a:sym typeface="Calibri"/>
              </a:rPr>
              <a:t>Start learning activity – break up into small parts</a:t>
            </a:r>
          </a:p>
        </p:txBody>
      </p:sp>
      <p:sp>
        <p:nvSpPr>
          <p:cNvPr id="394" name="Shape 394"/>
          <p:cNvSpPr/>
          <p:nvPr/>
        </p:nvSpPr>
        <p:spPr>
          <a:xfrm>
            <a:off x="2209800" y="5181600"/>
            <a:ext cx="2133600" cy="901065"/>
          </a:xfrm>
          <a:prstGeom prst="rect">
            <a:avLst/>
          </a:prstGeom>
          <a:ln>
            <a:solidFill>
              <a:srgbClr val="000000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algn="ctr"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latin typeface="Calibri"/>
                <a:ea typeface="Calibri"/>
                <a:cs typeface="Calibri"/>
                <a:sym typeface="Calibri"/>
              </a:rPr>
              <a:t>Understanding and </a:t>
            </a:r>
          </a:p>
          <a:p>
            <a:pPr algn="ctr"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latin typeface="Calibri"/>
                <a:ea typeface="Calibri"/>
                <a:cs typeface="Calibri"/>
                <a:sym typeface="Calibri"/>
              </a:rPr>
              <a:t>Success Criteria discussed </a:t>
            </a:r>
          </a:p>
        </p:txBody>
      </p:sp>
      <p:sp>
        <p:nvSpPr>
          <p:cNvPr id="395" name="Shape 395"/>
          <p:cNvSpPr/>
          <p:nvPr/>
        </p:nvSpPr>
        <p:spPr>
          <a:xfrm>
            <a:off x="5410200" y="5181600"/>
            <a:ext cx="1905000" cy="901065"/>
          </a:xfrm>
          <a:prstGeom prst="rect">
            <a:avLst/>
          </a:prstGeom>
          <a:ln>
            <a:solidFill>
              <a:srgbClr val="000000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800"/>
            </a:lvl1pPr>
          </a:lstStyle>
          <a:p>
            <a:pPr>
              <a:defRPr sz="2400"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latin typeface="Calibri"/>
                <a:ea typeface="Calibri"/>
                <a:cs typeface="Calibri"/>
                <a:sym typeface="Calibri"/>
              </a:rPr>
              <a:t>Learning activity introduced and set up </a:t>
            </a:r>
          </a:p>
        </p:txBody>
      </p:sp>
      <p:sp>
        <p:nvSpPr>
          <p:cNvPr id="396" name="Shape 396"/>
          <p:cNvSpPr/>
          <p:nvPr/>
        </p:nvSpPr>
        <p:spPr>
          <a:xfrm>
            <a:off x="5105400" y="1295400"/>
            <a:ext cx="3581400" cy="634365"/>
          </a:xfrm>
          <a:prstGeom prst="rect">
            <a:avLst/>
          </a:prstGeom>
          <a:ln>
            <a:solidFill>
              <a:srgbClr val="000000"/>
            </a:solidFill>
            <a:bevel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1800"/>
            </a:lvl1pPr>
          </a:lstStyle>
          <a:p>
            <a:pPr>
              <a:defRPr sz="2400">
                <a:latin typeface="Geneva"/>
                <a:ea typeface="Geneva"/>
                <a:cs typeface="Geneva"/>
                <a:sym typeface="Geneva"/>
              </a:defRPr>
            </a:pPr>
            <a:r>
              <a:rPr sz="1800">
                <a:latin typeface="Calibri"/>
                <a:ea typeface="Calibri"/>
                <a:cs typeface="Calibri"/>
                <a:sym typeface="Calibri"/>
              </a:rPr>
              <a:t>Re-cap prior learning and connect to new learning  intention</a:t>
            </a:r>
          </a:p>
        </p:txBody>
      </p:sp>
      <p:grpSp>
        <p:nvGrpSpPr>
          <p:cNvPr id="400" name="Group 400"/>
          <p:cNvGrpSpPr/>
          <p:nvPr/>
        </p:nvGrpSpPr>
        <p:grpSpPr>
          <a:xfrm>
            <a:off x="4132614" y="6172199"/>
            <a:ext cx="1861308" cy="495232"/>
            <a:chOff x="0" y="0"/>
            <a:chExt cx="1861307" cy="495231"/>
          </a:xfrm>
        </p:grpSpPr>
        <p:sp>
          <p:nvSpPr>
            <p:cNvPr id="397" name="Shape 397"/>
            <p:cNvSpPr/>
            <p:nvPr/>
          </p:nvSpPr>
          <p:spPr>
            <a:xfrm rot="5400000">
              <a:off x="683037" y="-683038"/>
              <a:ext cx="495232" cy="186130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91" h="21600" extrusionOk="0">
                  <a:moveTo>
                    <a:pt x="0" y="20370"/>
                  </a:moveTo>
                  <a:lnTo>
                    <a:pt x="4263" y="18727"/>
                  </a:lnTo>
                  <a:lnTo>
                    <a:pt x="4263" y="19445"/>
                  </a:lnTo>
                  <a:lnTo>
                    <a:pt x="4263" y="19445"/>
                  </a:lnTo>
                  <a:cubicBezTo>
                    <a:pt x="13391" y="18550"/>
                    <a:pt x="20153" y="14918"/>
                    <a:pt x="20834" y="10544"/>
                  </a:cubicBezTo>
                  <a:lnTo>
                    <a:pt x="20834" y="10544"/>
                  </a:lnTo>
                  <a:cubicBezTo>
                    <a:pt x="21600" y="15457"/>
                    <a:pt x="14514" y="19877"/>
                    <a:pt x="4263" y="20882"/>
                  </a:cubicBezTo>
                  <a:lnTo>
                    <a:pt x="4263" y="21600"/>
                  </a:lnTo>
                  <a:close/>
                  <a:moveTo>
                    <a:pt x="20890" y="11263"/>
                  </a:moveTo>
                  <a:cubicBezTo>
                    <a:pt x="20890" y="5836"/>
                    <a:pt x="11537" y="1437"/>
                    <a:pt x="0" y="1437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537" y="0"/>
                    <a:pt x="20890" y="4399"/>
                    <a:pt x="20890" y="9826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398" name="Shape 398"/>
            <p:cNvSpPr/>
            <p:nvPr/>
          </p:nvSpPr>
          <p:spPr>
            <a:xfrm rot="5400000">
              <a:off x="1128443" y="-237648"/>
              <a:ext cx="495216" cy="97051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cubicBezTo>
                    <a:pt x="21600" y="11192"/>
                    <a:pt x="11929" y="2755"/>
                    <a:pt x="0" y="275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8437"/>
                    <a:pt x="21600" y="18845"/>
                  </a:cubicBezTo>
                  <a:close/>
                </a:path>
              </a:pathLst>
            </a:custGeom>
            <a:solidFill>
              <a:srgbClr val="000000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399" name="Shape 399"/>
            <p:cNvSpPr/>
            <p:nvPr/>
          </p:nvSpPr>
          <p:spPr>
            <a:xfrm rot="5400000">
              <a:off x="683045" y="-683046"/>
              <a:ext cx="495217" cy="186130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1263"/>
                  </a:moveTo>
                  <a:cubicBezTo>
                    <a:pt x="21600" y="5836"/>
                    <a:pt x="11929" y="1437"/>
                    <a:pt x="0" y="1437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4399"/>
                    <a:pt x="21600" y="9826"/>
                  </a:cubicBezTo>
                  <a:lnTo>
                    <a:pt x="21600" y="11263"/>
                  </a:lnTo>
                  <a:cubicBezTo>
                    <a:pt x="21600" y="15916"/>
                    <a:pt x="14423" y="19932"/>
                    <a:pt x="4407" y="20882"/>
                  </a:cubicBezTo>
                  <a:lnTo>
                    <a:pt x="4407" y="21600"/>
                  </a:lnTo>
                  <a:lnTo>
                    <a:pt x="0" y="20370"/>
                  </a:lnTo>
                  <a:lnTo>
                    <a:pt x="4407" y="18727"/>
                  </a:lnTo>
                  <a:lnTo>
                    <a:pt x="4407" y="19445"/>
                  </a:lnTo>
                  <a:lnTo>
                    <a:pt x="4407" y="19445"/>
                  </a:lnTo>
                  <a:cubicBezTo>
                    <a:pt x="13846" y="18550"/>
                    <a:pt x="20837" y="14918"/>
                    <a:pt x="21542" y="10544"/>
                  </a:cubicBezTo>
                </a:path>
              </a:pathLst>
            </a:custGeom>
            <a:noFill/>
            <a:ln w="25400" cap="flat">
              <a:solidFill>
                <a:srgbClr val="3A5E8A"/>
              </a:solidFill>
              <a:prstDash val="solid"/>
              <a:bevel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</p:grpSp>
      <p:grpSp>
        <p:nvGrpSpPr>
          <p:cNvPr id="404" name="Group 404"/>
          <p:cNvGrpSpPr/>
          <p:nvPr/>
        </p:nvGrpSpPr>
        <p:grpSpPr>
          <a:xfrm>
            <a:off x="1160803" y="4753400"/>
            <a:ext cx="1048997" cy="1474745"/>
            <a:chOff x="0" y="0"/>
            <a:chExt cx="1048996" cy="1474744"/>
          </a:xfrm>
        </p:grpSpPr>
        <p:sp>
          <p:nvSpPr>
            <p:cNvPr id="401" name="Shape 401"/>
            <p:cNvSpPr/>
            <p:nvPr/>
          </p:nvSpPr>
          <p:spPr>
            <a:xfrm rot="9372086">
              <a:off x="254079" y="50734"/>
              <a:ext cx="540838" cy="13732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568" h="21600" extrusionOk="0">
                  <a:moveTo>
                    <a:pt x="0" y="19770"/>
                  </a:moveTo>
                  <a:lnTo>
                    <a:pt x="5142" y="17347"/>
                  </a:lnTo>
                  <a:lnTo>
                    <a:pt x="5142" y="18410"/>
                  </a:lnTo>
                  <a:lnTo>
                    <a:pt x="5142" y="18410"/>
                  </a:lnTo>
                  <a:cubicBezTo>
                    <a:pt x="13386" y="17442"/>
                    <a:pt x="19466" y="14264"/>
                    <a:pt x="20434" y="10417"/>
                  </a:cubicBezTo>
                  <a:cubicBezTo>
                    <a:pt x="21600" y="15053"/>
                    <a:pt x="15076" y="19370"/>
                    <a:pt x="5142" y="20537"/>
                  </a:cubicBezTo>
                  <a:lnTo>
                    <a:pt x="5142" y="21600"/>
                  </a:lnTo>
                  <a:close/>
                  <a:moveTo>
                    <a:pt x="20567" y="11480"/>
                  </a:moveTo>
                  <a:cubicBezTo>
                    <a:pt x="20567" y="6314"/>
                    <a:pt x="11359" y="2127"/>
                    <a:pt x="0" y="2127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359" y="0"/>
                    <a:pt x="20567" y="4188"/>
                    <a:pt x="20567" y="9354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402" name="Shape 402"/>
            <p:cNvSpPr/>
            <p:nvPr/>
          </p:nvSpPr>
          <p:spPr>
            <a:xfrm rot="9372086">
              <a:off x="383923" y="666768"/>
              <a:ext cx="540805" cy="72988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cubicBezTo>
                    <a:pt x="21600" y="11880"/>
                    <a:pt x="11929" y="4001"/>
                    <a:pt x="0" y="4001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7879"/>
                    <a:pt x="21600" y="17599"/>
                  </a:cubicBezTo>
                  <a:close/>
                </a:path>
              </a:pathLst>
            </a:custGeom>
            <a:solidFill>
              <a:srgbClr val="000000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403" name="Shape 403"/>
            <p:cNvSpPr/>
            <p:nvPr/>
          </p:nvSpPr>
          <p:spPr>
            <a:xfrm rot="9372086">
              <a:off x="254111" y="50728"/>
              <a:ext cx="540805" cy="13732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1480"/>
                  </a:moveTo>
                  <a:cubicBezTo>
                    <a:pt x="21600" y="6314"/>
                    <a:pt x="11929" y="2127"/>
                    <a:pt x="0" y="2127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4188"/>
                    <a:pt x="21600" y="9354"/>
                  </a:cubicBezTo>
                  <a:lnTo>
                    <a:pt x="21600" y="11480"/>
                  </a:lnTo>
                  <a:cubicBezTo>
                    <a:pt x="21600" y="15745"/>
                    <a:pt x="14937" y="19470"/>
                    <a:pt x="5400" y="20537"/>
                  </a:cubicBezTo>
                  <a:lnTo>
                    <a:pt x="5400" y="21600"/>
                  </a:lnTo>
                  <a:lnTo>
                    <a:pt x="0" y="19770"/>
                  </a:lnTo>
                  <a:lnTo>
                    <a:pt x="5400" y="17347"/>
                  </a:lnTo>
                  <a:lnTo>
                    <a:pt x="5400" y="18410"/>
                  </a:lnTo>
                  <a:lnTo>
                    <a:pt x="5400" y="18410"/>
                  </a:lnTo>
                  <a:cubicBezTo>
                    <a:pt x="14058" y="17442"/>
                    <a:pt x="20443" y="14264"/>
                    <a:pt x="21460" y="10417"/>
                  </a:cubicBezTo>
                </a:path>
              </a:pathLst>
            </a:custGeom>
            <a:noFill/>
            <a:ln w="25400" cap="flat">
              <a:solidFill>
                <a:srgbClr val="3A5E8A"/>
              </a:solidFill>
              <a:prstDash val="solid"/>
              <a:bevel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</p:grpSp>
      <p:grpSp>
        <p:nvGrpSpPr>
          <p:cNvPr id="408" name="Group 408"/>
          <p:cNvGrpSpPr/>
          <p:nvPr/>
        </p:nvGrpSpPr>
        <p:grpSpPr>
          <a:xfrm>
            <a:off x="688999" y="2611555"/>
            <a:ext cx="816323" cy="1595366"/>
            <a:chOff x="0" y="0"/>
            <a:chExt cx="816321" cy="1595365"/>
          </a:xfrm>
        </p:grpSpPr>
        <p:sp>
          <p:nvSpPr>
            <p:cNvPr id="405" name="Shape 405"/>
            <p:cNvSpPr/>
            <p:nvPr/>
          </p:nvSpPr>
          <p:spPr>
            <a:xfrm rot="10268606">
              <a:off x="113720" y="36254"/>
              <a:ext cx="588883" cy="15228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588" h="21600" extrusionOk="0">
                  <a:moveTo>
                    <a:pt x="0" y="19810"/>
                  </a:moveTo>
                  <a:lnTo>
                    <a:pt x="5147" y="17424"/>
                  </a:lnTo>
                  <a:lnTo>
                    <a:pt x="5147" y="18468"/>
                  </a:lnTo>
                  <a:lnTo>
                    <a:pt x="5147" y="18468"/>
                  </a:lnTo>
                  <a:cubicBezTo>
                    <a:pt x="13417" y="17495"/>
                    <a:pt x="19509" y="14295"/>
                    <a:pt x="20459" y="10427"/>
                  </a:cubicBezTo>
                  <a:cubicBezTo>
                    <a:pt x="21600" y="15070"/>
                    <a:pt x="15072" y="19388"/>
                    <a:pt x="5147" y="20556"/>
                  </a:cubicBezTo>
                  <a:lnTo>
                    <a:pt x="5147" y="21600"/>
                  </a:lnTo>
                  <a:close/>
                  <a:moveTo>
                    <a:pt x="20587" y="11471"/>
                  </a:moveTo>
                  <a:cubicBezTo>
                    <a:pt x="20587" y="6289"/>
                    <a:pt x="11370" y="2088"/>
                    <a:pt x="0" y="2088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370" y="0"/>
                    <a:pt x="20587" y="4201"/>
                    <a:pt x="20587" y="9383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406" name="Shape 406"/>
            <p:cNvSpPr/>
            <p:nvPr/>
          </p:nvSpPr>
          <p:spPr>
            <a:xfrm rot="10268606">
              <a:off x="168728" y="746117"/>
              <a:ext cx="588848" cy="80873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cubicBezTo>
                    <a:pt x="21600" y="11842"/>
                    <a:pt x="11929" y="3932"/>
                    <a:pt x="0" y="3932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7910"/>
                    <a:pt x="21600" y="17668"/>
                  </a:cubicBezTo>
                  <a:close/>
                </a:path>
              </a:pathLst>
            </a:custGeom>
            <a:solidFill>
              <a:srgbClr val="000000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407" name="Shape 407"/>
            <p:cNvSpPr/>
            <p:nvPr/>
          </p:nvSpPr>
          <p:spPr>
            <a:xfrm rot="10268606">
              <a:off x="113754" y="36251"/>
              <a:ext cx="588848" cy="15228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1471"/>
                  </a:moveTo>
                  <a:cubicBezTo>
                    <a:pt x="21600" y="6289"/>
                    <a:pt x="11929" y="2088"/>
                    <a:pt x="0" y="2088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1929" y="0"/>
                    <a:pt x="21600" y="4201"/>
                    <a:pt x="21600" y="9383"/>
                  </a:cubicBezTo>
                  <a:lnTo>
                    <a:pt x="21600" y="11471"/>
                  </a:lnTo>
                  <a:cubicBezTo>
                    <a:pt x="21600" y="15750"/>
                    <a:pt x="14937" y="19486"/>
                    <a:pt x="5400" y="20556"/>
                  </a:cubicBezTo>
                  <a:lnTo>
                    <a:pt x="5400" y="21600"/>
                  </a:lnTo>
                  <a:lnTo>
                    <a:pt x="0" y="19810"/>
                  </a:lnTo>
                  <a:lnTo>
                    <a:pt x="5400" y="17424"/>
                  </a:lnTo>
                  <a:lnTo>
                    <a:pt x="5400" y="18468"/>
                  </a:lnTo>
                  <a:lnTo>
                    <a:pt x="5400" y="18468"/>
                  </a:lnTo>
                  <a:cubicBezTo>
                    <a:pt x="14077" y="17495"/>
                    <a:pt x="20469" y="14295"/>
                    <a:pt x="21466" y="10427"/>
                  </a:cubicBezTo>
                </a:path>
              </a:pathLst>
            </a:custGeom>
            <a:noFill/>
            <a:ln w="25400" cap="flat">
              <a:solidFill>
                <a:srgbClr val="3A5E8A"/>
              </a:solidFill>
              <a:prstDash val="solid"/>
              <a:bevel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</p:grpSp>
      <p:grpSp>
        <p:nvGrpSpPr>
          <p:cNvPr id="412" name="Group 412"/>
          <p:cNvGrpSpPr/>
          <p:nvPr/>
        </p:nvGrpSpPr>
        <p:grpSpPr>
          <a:xfrm>
            <a:off x="576335" y="433092"/>
            <a:ext cx="1391207" cy="1269828"/>
            <a:chOff x="0" y="0"/>
            <a:chExt cx="1391205" cy="1269826"/>
          </a:xfrm>
        </p:grpSpPr>
        <p:sp>
          <p:nvSpPr>
            <p:cNvPr id="409" name="Shape 409"/>
            <p:cNvSpPr/>
            <p:nvPr/>
          </p:nvSpPr>
          <p:spPr>
            <a:xfrm rot="19257338">
              <a:off x="15842" y="368751"/>
              <a:ext cx="1359522" cy="53232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783" y="21600"/>
                  </a:moveTo>
                  <a:lnTo>
                    <a:pt x="17371" y="16200"/>
                  </a:lnTo>
                  <a:lnTo>
                    <a:pt x="18428" y="16200"/>
                  </a:lnTo>
                  <a:cubicBezTo>
                    <a:pt x="17361" y="6663"/>
                    <a:pt x="13632" y="0"/>
                    <a:pt x="9363" y="0"/>
                  </a:cubicBezTo>
                  <a:lnTo>
                    <a:pt x="11477" y="0"/>
                  </a:lnTo>
                  <a:cubicBezTo>
                    <a:pt x="15747" y="0"/>
                    <a:pt x="19475" y="6663"/>
                    <a:pt x="20543" y="16200"/>
                  </a:cubicBezTo>
                  <a:lnTo>
                    <a:pt x="21600" y="16200"/>
                  </a:lnTo>
                  <a:close/>
                  <a:moveTo>
                    <a:pt x="10420" y="138"/>
                  </a:moveTo>
                  <a:lnTo>
                    <a:pt x="10420" y="138"/>
                  </a:lnTo>
                  <a:cubicBezTo>
                    <a:pt x="5689" y="1379"/>
                    <a:pt x="2114" y="10614"/>
                    <a:pt x="2114" y="21600"/>
                  </a:cubicBezTo>
                  <a:lnTo>
                    <a:pt x="0" y="21600"/>
                  </a:lnTo>
                  <a:cubicBezTo>
                    <a:pt x="0" y="9671"/>
                    <a:pt x="4192" y="0"/>
                    <a:pt x="9363" y="0"/>
                  </a:cubicBezTo>
                  <a:cubicBezTo>
                    <a:pt x="9716" y="0"/>
                    <a:pt x="10069" y="46"/>
                    <a:pt x="10420" y="138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410" name="Shape 410"/>
            <p:cNvSpPr/>
            <p:nvPr/>
          </p:nvSpPr>
          <p:spPr>
            <a:xfrm rot="19257338">
              <a:off x="94422" y="590380"/>
              <a:ext cx="655848" cy="53232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38"/>
                  </a:moveTo>
                  <a:lnTo>
                    <a:pt x="21600" y="138"/>
                  </a:lnTo>
                  <a:cubicBezTo>
                    <a:pt x="11792" y="1379"/>
                    <a:pt x="4383" y="10614"/>
                    <a:pt x="4383" y="21600"/>
                  </a:cubicBezTo>
                  <a:lnTo>
                    <a:pt x="0" y="21600"/>
                  </a:lnTo>
                  <a:cubicBezTo>
                    <a:pt x="0" y="9671"/>
                    <a:pt x="8689" y="0"/>
                    <a:pt x="19409" y="0"/>
                  </a:cubicBezTo>
                  <a:cubicBezTo>
                    <a:pt x="20141" y="0"/>
                    <a:pt x="20872" y="46"/>
                    <a:pt x="21600" y="138"/>
                  </a:cubicBezTo>
                  <a:close/>
                </a:path>
              </a:pathLst>
            </a:custGeom>
            <a:solidFill>
              <a:srgbClr val="000000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  <p:sp>
          <p:nvSpPr>
            <p:cNvPr id="411" name="Shape 411"/>
            <p:cNvSpPr/>
            <p:nvPr/>
          </p:nvSpPr>
          <p:spPr>
            <a:xfrm rot="19257338">
              <a:off x="15842" y="368751"/>
              <a:ext cx="1359522" cy="53232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420" y="138"/>
                  </a:moveTo>
                  <a:lnTo>
                    <a:pt x="10420" y="138"/>
                  </a:lnTo>
                  <a:cubicBezTo>
                    <a:pt x="5689" y="1379"/>
                    <a:pt x="2114" y="10614"/>
                    <a:pt x="2114" y="21600"/>
                  </a:cubicBezTo>
                  <a:lnTo>
                    <a:pt x="0" y="21600"/>
                  </a:lnTo>
                  <a:cubicBezTo>
                    <a:pt x="0" y="9671"/>
                    <a:pt x="4192" y="0"/>
                    <a:pt x="9363" y="0"/>
                  </a:cubicBezTo>
                  <a:lnTo>
                    <a:pt x="11477" y="0"/>
                  </a:lnTo>
                  <a:cubicBezTo>
                    <a:pt x="15747" y="0"/>
                    <a:pt x="19475" y="6663"/>
                    <a:pt x="20543" y="16200"/>
                  </a:cubicBezTo>
                  <a:lnTo>
                    <a:pt x="21600" y="16200"/>
                  </a:lnTo>
                  <a:lnTo>
                    <a:pt x="19783" y="21600"/>
                  </a:lnTo>
                  <a:lnTo>
                    <a:pt x="17371" y="16200"/>
                  </a:lnTo>
                  <a:lnTo>
                    <a:pt x="18428" y="16200"/>
                  </a:lnTo>
                  <a:cubicBezTo>
                    <a:pt x="17361" y="6663"/>
                    <a:pt x="13632" y="0"/>
                    <a:pt x="9363" y="0"/>
                  </a:cubicBezTo>
                </a:path>
              </a:pathLst>
            </a:custGeom>
            <a:noFill/>
            <a:ln w="25400" cap="flat">
              <a:solidFill>
                <a:srgbClr val="3A5E8A"/>
              </a:solidFill>
              <a:prstDash val="solid"/>
              <a:bevel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1800"/>
              </a:pPr>
              <a:endParaRPr/>
            </a:p>
          </p:txBody>
        </p:sp>
      </p:grpSp>
      <p:sp>
        <p:nvSpPr>
          <p:cNvPr id="413" name="Shape 413"/>
          <p:cNvSpPr/>
          <p:nvPr/>
        </p:nvSpPr>
        <p:spPr>
          <a:xfrm>
            <a:off x="1447800" y="3581400"/>
            <a:ext cx="6705600" cy="6248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1800" b="1">
                <a:solidFill>
                  <a:srgbClr val="FF0000"/>
                </a:solidFill>
              </a:defRPr>
            </a:lvl1pPr>
          </a:lstStyle>
          <a:p>
            <a:pPr>
              <a:defRPr sz="2400" b="0">
                <a:solidFill>
                  <a:srgbClr val="000000"/>
                </a:solidFill>
                <a:latin typeface="Geneva"/>
                <a:ea typeface="Geneva"/>
                <a:cs typeface="Geneva"/>
                <a:sym typeface="Geneva"/>
              </a:defRPr>
            </a:pPr>
            <a:r>
              <a:rPr sz="1800" b="1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Support through questioning, feedback and observation throughout</a:t>
            </a: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Shape 41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452627">
              <a:defRPr sz="3564"/>
            </a:pPr>
            <a:r>
              <a:rPr sz="3168" b="1"/>
              <a:t>We remember</a:t>
            </a:r>
            <a:r>
              <a:rPr b="1"/>
              <a:t>:</a:t>
            </a:r>
            <a:br>
              <a:rPr b="1"/>
            </a:br>
            <a:endParaRPr b="1"/>
          </a:p>
        </p:txBody>
      </p:sp>
      <p:sp>
        <p:nvSpPr>
          <p:cNvPr id="416" name="Shape 416"/>
          <p:cNvSpPr>
            <a:spLocks noGrp="1"/>
          </p:cNvSpPr>
          <p:nvPr>
            <p:ph type="body" idx="1"/>
          </p:nvPr>
        </p:nvSpPr>
        <p:spPr>
          <a:xfrm>
            <a:off x="827584" y="1268761"/>
            <a:ext cx="7306971" cy="459003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SzTx/>
              <a:buNone/>
            </a:pPr>
            <a:r>
              <a:rPr b="1"/>
              <a:t>10% of what we’ve read</a:t>
            </a:r>
          </a:p>
          <a:p>
            <a:pPr>
              <a:buSzTx/>
              <a:buNone/>
            </a:pPr>
            <a:r>
              <a:rPr b="1"/>
              <a:t>20% of what we’ve heard</a:t>
            </a:r>
          </a:p>
          <a:p>
            <a:pPr>
              <a:buSzTx/>
              <a:buNone/>
            </a:pPr>
            <a:r>
              <a:rPr b="1"/>
              <a:t>30% of what we see</a:t>
            </a:r>
          </a:p>
          <a:p>
            <a:pPr>
              <a:buSzTx/>
              <a:buNone/>
            </a:pPr>
            <a:r>
              <a:rPr b="1"/>
              <a:t>50% of what we see and hear</a:t>
            </a:r>
          </a:p>
          <a:p>
            <a:pPr>
              <a:buSzTx/>
              <a:buNone/>
            </a:pPr>
            <a:r>
              <a:rPr b="1"/>
              <a:t>70% of what we discuss with others </a:t>
            </a:r>
          </a:p>
          <a:p>
            <a:pPr>
              <a:buSzTx/>
              <a:buNone/>
            </a:pPr>
            <a:r>
              <a:rPr b="1"/>
              <a:t>85% of what we experience personally</a:t>
            </a:r>
          </a:p>
          <a:p>
            <a:pPr>
              <a:buSzTx/>
              <a:buNone/>
            </a:pPr>
            <a:r>
              <a:rPr b="1"/>
              <a:t>95% of what we teach to someone else</a:t>
            </a: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Shape 41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452627">
              <a:defRPr sz="3564"/>
            </a:pPr>
            <a:r>
              <a:t>Cloths of Heaven</a:t>
            </a:r>
            <a:br/>
            <a:endParaRPr/>
          </a:p>
        </p:txBody>
      </p:sp>
      <p:sp>
        <p:nvSpPr>
          <p:cNvPr id="419" name="Shape 419"/>
          <p:cNvSpPr>
            <a:spLocks noGrp="1"/>
          </p:cNvSpPr>
          <p:nvPr>
            <p:ph type="body" idx="1"/>
          </p:nvPr>
        </p:nvSpPr>
        <p:spPr>
          <a:xfrm>
            <a:off x="457200" y="1600199"/>
            <a:ext cx="8229600" cy="452596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 defTabSz="406908">
              <a:spcBef>
                <a:spcPts val="500"/>
              </a:spcBef>
              <a:buSzTx/>
              <a:buNone/>
              <a:defRPr sz="2492"/>
            </a:pPr>
            <a:r>
              <a:t>Had I the heavens' embroidered cloths,</a:t>
            </a:r>
          </a:p>
          <a:p>
            <a:pPr marL="0" indent="0" algn="ctr" defTabSz="406908">
              <a:spcBef>
                <a:spcPts val="500"/>
              </a:spcBef>
              <a:buSzTx/>
              <a:buNone/>
              <a:defRPr sz="2492"/>
            </a:pPr>
            <a:r>
              <a:t>Enwrought with golden and silver light,</a:t>
            </a:r>
          </a:p>
          <a:p>
            <a:pPr marL="0" indent="0" algn="ctr" defTabSz="406908">
              <a:spcBef>
                <a:spcPts val="500"/>
              </a:spcBef>
              <a:buSzTx/>
              <a:buNone/>
              <a:defRPr sz="2492"/>
            </a:pPr>
            <a:r>
              <a:t>The blue and the dim and the dark cloths</a:t>
            </a:r>
          </a:p>
          <a:p>
            <a:pPr marL="0" indent="0" algn="ctr" defTabSz="406908">
              <a:spcBef>
                <a:spcPts val="500"/>
              </a:spcBef>
              <a:buSzTx/>
              <a:buNone/>
              <a:defRPr sz="2492"/>
            </a:pPr>
            <a:r>
              <a:t>Of night and light and the half-light,</a:t>
            </a:r>
          </a:p>
          <a:p>
            <a:pPr marL="0" indent="0" algn="ctr" defTabSz="406908">
              <a:spcBef>
                <a:spcPts val="500"/>
              </a:spcBef>
              <a:buSzTx/>
              <a:buNone/>
              <a:defRPr sz="2492"/>
            </a:pPr>
            <a:r>
              <a:t>I would spread the cloths under your feet:</a:t>
            </a:r>
          </a:p>
          <a:p>
            <a:pPr marL="0" indent="0" algn="ctr" defTabSz="406908">
              <a:spcBef>
                <a:spcPts val="500"/>
              </a:spcBef>
              <a:buSzTx/>
              <a:buNone/>
              <a:defRPr sz="2492"/>
            </a:pPr>
            <a:r>
              <a:t>But I, being poor, have only my dreams;</a:t>
            </a:r>
          </a:p>
          <a:p>
            <a:pPr marL="0" indent="0" algn="ctr" defTabSz="406908">
              <a:spcBef>
                <a:spcPts val="500"/>
              </a:spcBef>
              <a:buSzTx/>
              <a:buNone/>
              <a:defRPr sz="2492"/>
            </a:pPr>
            <a:r>
              <a:rPr>
                <a:solidFill>
                  <a:srgbClr val="FF0000"/>
                </a:solidFill>
              </a:rPr>
              <a:t>I have spread my dreams under your feet;</a:t>
            </a:r>
          </a:p>
          <a:p>
            <a:pPr marL="0" indent="0" algn="ctr" defTabSz="406908">
              <a:spcBef>
                <a:spcPts val="500"/>
              </a:spcBef>
              <a:buSzTx/>
              <a:buNone/>
              <a:defRPr sz="2492"/>
            </a:pPr>
            <a:r>
              <a:rPr>
                <a:solidFill>
                  <a:srgbClr val="FF0000"/>
                </a:solidFill>
              </a:rPr>
              <a:t>Tread softly because you tread on my dreams</a:t>
            </a:r>
            <a:r>
              <a:t>.</a:t>
            </a:r>
          </a:p>
          <a:p>
            <a:pPr marL="0" indent="0" algn="ctr" defTabSz="406908">
              <a:spcBef>
                <a:spcPts val="500"/>
              </a:spcBef>
              <a:buSzTx/>
              <a:buNone/>
              <a:defRPr sz="2492"/>
            </a:pPr>
            <a:endParaRPr/>
          </a:p>
          <a:p>
            <a:pPr marL="0" indent="0" algn="r" defTabSz="406908">
              <a:spcBef>
                <a:spcPts val="500"/>
              </a:spcBef>
              <a:buSzTx/>
              <a:buNone/>
              <a:defRPr sz="2492"/>
            </a:pPr>
            <a:r>
              <a:t>William Butler Yeats</a:t>
            </a:r>
          </a:p>
        </p:txBody>
      </p:sp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Shape 4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182880">
              <a:defRPr sz="1280"/>
            </a:pPr>
            <a:r>
              <a:t> </a:t>
            </a:r>
            <a:br/>
            <a:br/>
            <a:br/>
            <a:br/>
            <a:r>
              <a:t>AUTOBIOGRAPHY IN FIVE CHAPTERS</a:t>
            </a:r>
            <a:br/>
            <a:br/>
            <a:br/>
            <a:endParaRPr/>
          </a:p>
        </p:txBody>
      </p:sp>
      <p:sp>
        <p:nvSpPr>
          <p:cNvPr id="422" name="Shape 422"/>
          <p:cNvSpPr>
            <a:spLocks noGrp="1"/>
          </p:cNvSpPr>
          <p:nvPr>
            <p:ph type="body" sz="half" idx="1"/>
          </p:nvPr>
        </p:nvSpPr>
        <p:spPr>
          <a:xfrm>
            <a:off x="382554" y="1417637"/>
            <a:ext cx="3823685" cy="510540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1) I walk down the street.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There is a deep hole in the sidewalk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I fall in.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I am lost...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I am hopeless.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It isn't my fault.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It takes forever to find a way out.</a:t>
            </a:r>
          </a:p>
          <a:p>
            <a:pPr marL="0" indent="0" defTabSz="434340">
              <a:lnSpc>
                <a:spcPct val="80000"/>
              </a:lnSpc>
              <a:spcBef>
                <a:spcPts val="200"/>
              </a:spcBef>
              <a:buSzTx/>
              <a:buNone/>
              <a:defRPr sz="1235"/>
            </a:pPr>
            <a:endParaRPr sz="3609"/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2) I walk down the same street.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There is a deep hole in the sidewalk.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I pretend I don't see it.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I fall in again.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I can't believe I'm in the same place.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But it isn't my fault.</a:t>
            </a:r>
          </a:p>
          <a:p>
            <a:pPr marL="0" indent="0" defTabSz="434340">
              <a:lnSpc>
                <a:spcPct val="80000"/>
              </a:lnSpc>
              <a:spcBef>
                <a:spcPts val="400"/>
              </a:spcBef>
              <a:buSzTx/>
              <a:buNone/>
              <a:defRPr sz="1235"/>
            </a:pPr>
            <a:r>
              <a:rPr sz="1710"/>
              <a:t>    It still takes a long time to get out.</a:t>
            </a:r>
          </a:p>
          <a:p>
            <a:pPr marL="0" indent="0" defTabSz="434340">
              <a:lnSpc>
                <a:spcPct val="80000"/>
              </a:lnSpc>
              <a:spcBef>
                <a:spcPts val="200"/>
              </a:spcBef>
              <a:buSzTx/>
              <a:buNone/>
              <a:defRPr sz="1235"/>
            </a:pPr>
            <a:endParaRPr sz="1710"/>
          </a:p>
          <a:p>
            <a:pPr marL="0" indent="0" defTabSz="434340">
              <a:lnSpc>
                <a:spcPct val="80000"/>
              </a:lnSpc>
              <a:spcBef>
                <a:spcPts val="200"/>
              </a:spcBef>
              <a:buSzTx/>
              <a:buNone/>
              <a:defRPr sz="1235"/>
            </a:pPr>
            <a:r>
              <a:t>    </a:t>
            </a:r>
          </a:p>
        </p:txBody>
      </p:sp>
      <p:sp>
        <p:nvSpPr>
          <p:cNvPr id="423" name="Shape 423"/>
          <p:cNvSpPr/>
          <p:nvPr/>
        </p:nvSpPr>
        <p:spPr>
          <a:xfrm>
            <a:off x="4826832" y="1452264"/>
            <a:ext cx="4058088" cy="5105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normAutofit/>
          </a:bodyPr>
          <a:lstStyle/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3) I walk down the same street.</a:t>
            </a:r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There is a deep hole in the sidewalk.</a:t>
            </a:r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I see it is there.</a:t>
            </a:r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I still fall in...it's a habit</a:t>
            </a:r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My eyes are open; I know where I am;</a:t>
            </a:r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It is my fault.</a:t>
            </a:r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I get out immediately.</a:t>
            </a:r>
          </a:p>
          <a:p>
            <a:pPr defTabSz="457200">
              <a:lnSpc>
                <a:spcPct val="80000"/>
              </a:lnSpc>
              <a:spcBef>
                <a:spcPts val="300"/>
              </a:spcBef>
              <a:defRPr sz="1300"/>
            </a:pPr>
            <a:endParaRPr sz="3800"/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4) I walk down the same street.</a:t>
            </a:r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There is a deep hole in the sidewalk.</a:t>
            </a:r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I walk around it.</a:t>
            </a:r>
          </a:p>
          <a:p>
            <a:pPr defTabSz="457200">
              <a:lnSpc>
                <a:spcPct val="80000"/>
              </a:lnSpc>
              <a:spcBef>
                <a:spcPts val="300"/>
              </a:spcBef>
              <a:defRPr sz="1300"/>
            </a:pPr>
            <a:endParaRPr sz="3800"/>
          </a:p>
          <a:p>
            <a:pPr defTabSz="457200">
              <a:lnSpc>
                <a:spcPct val="80000"/>
              </a:lnSpc>
              <a:spcBef>
                <a:spcPts val="400"/>
              </a:spcBef>
              <a:defRPr sz="1300"/>
            </a:pPr>
            <a:r>
              <a:rPr sz="1800"/>
              <a:t>    5) I walk down another street</a:t>
            </a:r>
          </a:p>
        </p:txBody>
      </p:sp>
      <p:sp>
        <p:nvSpPr>
          <p:cNvPr id="424" name="Shape 424"/>
          <p:cNvSpPr/>
          <p:nvPr/>
        </p:nvSpPr>
        <p:spPr>
          <a:xfrm>
            <a:off x="5334000" y="5943600"/>
            <a:ext cx="3352800" cy="4512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>
                <a:solidFill>
                  <a:srgbClr val="696464"/>
                </a:solidFill>
                <a:latin typeface="Franklin Gothic Book"/>
                <a:ea typeface="Franklin Gothic Book"/>
                <a:cs typeface="Franklin Gothic Book"/>
                <a:sym typeface="Franklin Gothic Book"/>
              </a:defRPr>
            </a:lvl1pPr>
          </a:lstStyle>
          <a:p>
            <a:pPr>
              <a:defRPr>
                <a:solidFill>
                  <a:srgbClr val="000000"/>
                </a:solidFill>
                <a:latin typeface="Geneva"/>
                <a:ea typeface="Geneva"/>
                <a:cs typeface="Geneva"/>
                <a:sym typeface="Geneva"/>
              </a:defRPr>
            </a:pPr>
            <a:r>
              <a:rPr>
                <a:solidFill>
                  <a:srgbClr val="696464"/>
                </a:solidFill>
                <a:latin typeface="Franklin Gothic Book"/>
                <a:ea typeface="Franklin Gothic Book"/>
                <a:cs typeface="Franklin Gothic Book"/>
                <a:sym typeface="Franklin Gothic Book"/>
              </a:rPr>
              <a:t> Portia Nelson</a:t>
            </a:r>
          </a:p>
        </p:txBody>
      </p:sp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Shape 426"/>
          <p:cNvSpPr/>
          <p:nvPr/>
        </p:nvSpPr>
        <p:spPr>
          <a:xfrm>
            <a:off x="517583" y="883386"/>
            <a:ext cx="8626417" cy="61239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600"/>
              <a:t>Buzan, T., ( 2002 ) How to Mind Map, HarperCollins: London.</a:t>
            </a:r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endParaRPr sz="1600"/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600"/>
              <a:t>Ginnis, P. (2010) The Teacher’s Toolkit, Crown House Publishing Limited</a:t>
            </a:r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endParaRPr sz="1600"/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600"/>
              <a:t>Welsh Government, How to develop  thinking and assessment for learning in the classroom (2010) ht</a:t>
            </a:r>
            <a:r>
              <a:rPr sz="1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/>
              </a:rPr>
              <a:t>tp://wales.gov.uk/docs/dcells/publications/110111howtodevelopecy.pdf</a:t>
            </a:r>
            <a:r>
              <a:rPr sz="1600"/>
              <a:t>  </a:t>
            </a:r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endParaRPr sz="1600"/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600"/>
              <a:t>Welsh Government (2013) Assessment for learning and the National Literacy and Numeracy Framework </a:t>
            </a:r>
            <a:r>
              <a:rPr sz="1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http://learning.wales.gov.uk/docs/learningwales/publications/131104-assessment-for-learning-and-the-nlnf-en.pdf</a:t>
            </a:r>
            <a:r>
              <a:rPr sz="1600"/>
              <a:t> </a:t>
            </a:r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endParaRPr sz="1600"/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600"/>
              <a:t>Active Learning and Teaching methods for Key Stages 1&amp;2 (2007) PMB Publication:Belfast (</a:t>
            </a:r>
            <a:r>
              <a:rPr sz="1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/>
              </a:rPr>
              <a:t>www.nicurriculum.org.uk</a:t>
            </a:r>
            <a:r>
              <a:rPr sz="1600"/>
              <a:t> )</a:t>
            </a:r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endParaRPr sz="1600"/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600"/>
              <a:t>Assessment for Learning for Key Stages 1 &amp; 2 (2007) PMB Publication:Belfast </a:t>
            </a:r>
            <a:r>
              <a:rPr sz="1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/>
              </a:rPr>
              <a:t>www.nicurriculum.org.uk</a:t>
            </a:r>
            <a:r>
              <a:rPr sz="1600"/>
              <a:t> </a:t>
            </a:r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endParaRPr sz="1600"/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600"/>
              <a:t>Clarke, S.,(2008) Active Learning Through Formative Assessment, Hodder Education:London</a:t>
            </a:r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endParaRPr sz="1600"/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600"/>
              <a:t>Clarke, S.,(2005) Formative Assessment in action weaving the elements together, Hodder Education:London</a:t>
            </a:r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endParaRPr sz="1600"/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r>
              <a:rPr sz="1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5"/>
              </a:rPr>
              <a:t>www.shirleyclarke-education.org</a:t>
            </a:r>
            <a:r>
              <a:rPr sz="1600"/>
              <a:t> – DVD – The Power of Formative Assessment </a:t>
            </a:r>
          </a:p>
          <a:p>
            <a:pPr>
              <a:defRPr>
                <a:latin typeface="Geneva"/>
                <a:ea typeface="Geneva"/>
                <a:cs typeface="Geneva"/>
                <a:sym typeface="Geneva"/>
              </a:defRPr>
            </a:pPr>
            <a:endParaRPr sz="1600"/>
          </a:p>
        </p:txBody>
      </p:sp>
      <p:sp>
        <p:nvSpPr>
          <p:cNvPr id="427" name="Shape 427"/>
          <p:cNvSpPr/>
          <p:nvPr/>
        </p:nvSpPr>
        <p:spPr>
          <a:xfrm>
            <a:off x="403994" y="193710"/>
            <a:ext cx="2188033" cy="459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u="sng">
                <a:latin typeface="Geneva"/>
                <a:ea typeface="Geneva"/>
                <a:cs typeface="Geneva"/>
                <a:sym typeface="Geneva"/>
              </a:defRPr>
            </a:lvl1pPr>
          </a:lstStyle>
          <a:p>
            <a:pPr>
              <a:defRPr u="none"/>
            </a:pPr>
            <a:r>
              <a:rPr u="sng"/>
              <a:t>Further reading</a:t>
            </a: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Shape 42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t>Standards </a:t>
            </a:r>
          </a:p>
        </p:txBody>
      </p:sp>
      <p:sp>
        <p:nvSpPr>
          <p:cNvPr id="430" name="Shape 430"/>
          <p:cNvSpPr>
            <a:spLocks noGrp="1"/>
          </p:cNvSpPr>
          <p:nvPr>
            <p:ph type="body" idx="1"/>
          </p:nvPr>
        </p:nvSpPr>
        <p:spPr>
          <a:xfrm>
            <a:off x="457200" y="1600199"/>
            <a:ext cx="8229600" cy="4525964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S1.3 They demonstrate combinations of professional characteristics which aim to motivate and inspire learners and secure their intellectual and personal development.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S3.1.1. - They set challenging teaching and learning objectives which are relevant to all learners in their classes.  They base these on their knowledge of: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(a) the learners;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(b) evidence of their past and current achievement;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(c) the expected standards for learners of the relevant age range; and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(d) the range and content of work relevant to learners in that age range.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S3.2.1 They make appropriate use of a range of monitoring and assessment strategies to evaluate learners’ progress towards planned learning objectives, and use this information to improve their own planning and teaching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S3.2.2 They monitor and assess as they teach, giving immediate and constructive feedback to support learners as they progress.  They involve learners in reflecting on, evaluating and improving their own performance.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S3.3.3 They teach clearly structured lessons or sequences of work which interest and motivate learners and which: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(a) make learning objectives clear to learners;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(b) employ interactive teaching methods and collaborative group work; and</a:t>
            </a:r>
          </a:p>
          <a:p>
            <a:pPr>
              <a:lnSpc>
                <a:spcPct val="80000"/>
              </a:lnSpc>
              <a:spcBef>
                <a:spcPts val="300"/>
              </a:spcBef>
              <a:defRPr sz="1500"/>
            </a:pPr>
            <a:r>
              <a:t>(c) promote active and independent learning that enables learners to think for themselves, and to plan and manage their own learning.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Default">
      <a:majorFont>
        <a:latin typeface="Avenir Roman"/>
        <a:ea typeface="Avenir Roman"/>
        <a:cs typeface="Avenir Roman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bevel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Default">
      <a:majorFont>
        <a:latin typeface="Avenir Roman"/>
        <a:ea typeface="Avenir Roman"/>
        <a:cs typeface="Avenir Roman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bevel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2712</Words>
  <Application>Microsoft Office PowerPoint</Application>
  <PresentationFormat>On-screen Show (4:3)</PresentationFormat>
  <Paragraphs>329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Arial</vt:lpstr>
      <vt:lpstr>Avenir Roman</vt:lpstr>
      <vt:lpstr>Calibri</vt:lpstr>
      <vt:lpstr>Franklin Gothic Book</vt:lpstr>
      <vt:lpstr>Geneva</vt:lpstr>
      <vt:lpstr>Helvetica</vt:lpstr>
      <vt:lpstr>Lucida Sans Unicode</vt:lpstr>
      <vt:lpstr>Tahoma</vt:lpstr>
      <vt:lpstr>Wingdings 3</vt:lpstr>
      <vt:lpstr>Default</vt:lpstr>
      <vt:lpstr> Responding to Children’s Work</vt:lpstr>
      <vt:lpstr>WHAT DO WE KNOW?</vt:lpstr>
      <vt:lpstr> Key Elements?  </vt:lpstr>
      <vt:lpstr>Techniques?</vt:lpstr>
      <vt:lpstr> OBSERVATION? Time consuming, complex BUT essential. Step out of your normal teaching role and consider. </vt:lpstr>
      <vt:lpstr>Observation in the Foundation Phase</vt:lpstr>
      <vt:lpstr>‘Mindset for Learning’</vt:lpstr>
      <vt:lpstr>Fixed mindset feedback</vt:lpstr>
      <vt:lpstr>Claire Warden Mindstretchers</vt:lpstr>
      <vt:lpstr>Success Criteria</vt:lpstr>
      <vt:lpstr>'Continual Review and Improvement' (CRAI) -Shirley Clarke</vt:lpstr>
      <vt:lpstr>PowerPoint Presentation</vt:lpstr>
      <vt:lpstr>Learning Cycle</vt:lpstr>
      <vt:lpstr>PowerPoint Presentation</vt:lpstr>
      <vt:lpstr>Feedback </vt:lpstr>
      <vt:lpstr>PowerPoint Presentation</vt:lpstr>
      <vt:lpstr>Written feedback... </vt:lpstr>
      <vt:lpstr>Verbal feedback...</vt:lpstr>
      <vt:lpstr>Peer and self-assessment</vt:lpstr>
      <vt:lpstr>DEPENDENT UPON?</vt:lpstr>
      <vt:lpstr> Feedback   </vt:lpstr>
      <vt:lpstr> Feedback   </vt:lpstr>
      <vt:lpstr> Feedback   </vt:lpstr>
      <vt:lpstr> Feedback   </vt:lpstr>
      <vt:lpstr>Peer and Self-Assessment </vt:lpstr>
      <vt:lpstr>Peer and Self-Assessment </vt:lpstr>
      <vt:lpstr>Peer and Self-Assessment </vt:lpstr>
      <vt:lpstr>Summary of appropriate pedagogy</vt:lpstr>
      <vt:lpstr>PowerPoint Presentation</vt:lpstr>
      <vt:lpstr>We remember: </vt:lpstr>
      <vt:lpstr>Cloths of Heaven </vt:lpstr>
      <vt:lpstr>     AUTOBIOGRAPHY IN FIVE CHAPTERS   </vt:lpstr>
      <vt:lpstr>PowerPoint Presentation</vt:lpstr>
      <vt:lpstr>Standards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Responding to Children’s Work</dc:title>
  <dc:creator>Jessica Clapham</dc:creator>
  <cp:lastModifiedBy>Jessica Clapham</cp:lastModifiedBy>
  <cp:revision>1</cp:revision>
  <dcterms:modified xsi:type="dcterms:W3CDTF">2021-04-09T12:29:40Z</dcterms:modified>
</cp:coreProperties>
</file>