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notesMasterIdLst>
    <p:notesMasterId r:id="rId24"/>
  </p:notesMasterIdLst>
  <p:sldIdLst>
    <p:sldId id="256" r:id="rId5"/>
    <p:sldId id="287" r:id="rId6"/>
    <p:sldId id="288" r:id="rId7"/>
    <p:sldId id="259" r:id="rId8"/>
    <p:sldId id="260" r:id="rId9"/>
    <p:sldId id="261" r:id="rId10"/>
    <p:sldId id="263" r:id="rId11"/>
    <p:sldId id="264" r:id="rId12"/>
    <p:sldId id="267" r:id="rId13"/>
    <p:sldId id="269" r:id="rId14"/>
    <p:sldId id="270" r:id="rId15"/>
    <p:sldId id="273" r:id="rId16"/>
    <p:sldId id="274" r:id="rId17"/>
    <p:sldId id="277" r:id="rId18"/>
    <p:sldId id="280" r:id="rId19"/>
    <p:sldId id="281" r:id="rId20"/>
    <p:sldId id="284" r:id="rId21"/>
    <p:sldId id="285" r:id="rId22"/>
    <p:sldId id="28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72" autoAdjust="0"/>
    <p:restoredTop sz="94660"/>
  </p:normalViewPr>
  <p:slideViewPr>
    <p:cSldViewPr snapToGrid="0">
      <p:cViewPr>
        <p:scale>
          <a:sx n="80" d="100"/>
          <a:sy n="80" d="100"/>
        </p:scale>
        <p:origin x="7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371160-7BCC-4087-976E-CF909EED45E2}" type="datetimeFigureOut">
              <a:rPr lang="en-GB" smtClean="0"/>
              <a:t>14/01/2026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7AC50A-764D-4219-88B8-7E0333EE7D29}" type="slidenum">
              <a:rPr lang="en-GB" smtClean="0"/>
              <a:t>‹#›</a:t>
            </a:fld>
            <a:endParaRPr lang="en-GB"/>
          </a:p>
        </p:txBody>
      </p:sp>
    </p:spTree>
    <p:extLst>
      <p:ext uri="{BB962C8B-B14F-4D97-AF65-F5344CB8AC3E}">
        <p14:creationId xmlns:p14="http://schemas.microsoft.com/office/powerpoint/2010/main" val="6877741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7AC50A-764D-4219-88B8-7E0333EE7D29}" type="slidenum">
              <a:rPr lang="en-GB" smtClean="0"/>
              <a:t>16</a:t>
            </a:fld>
            <a:endParaRPr lang="en-GB"/>
          </a:p>
        </p:txBody>
      </p:sp>
    </p:spTree>
    <p:extLst>
      <p:ext uri="{BB962C8B-B14F-4D97-AF65-F5344CB8AC3E}">
        <p14:creationId xmlns:p14="http://schemas.microsoft.com/office/powerpoint/2010/main" val="752443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BE294-0056-DC59-E81B-64FEB3E214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02FC88-3DF4-DDC0-282F-5B124AC25C6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B672C2E-9046-5CF1-8B6F-588B2969B9F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BB0B8DC-A7D4-2DC1-0404-0D6160D28D35}"/>
              </a:ext>
            </a:extLst>
          </p:cNvPr>
          <p:cNvSpPr>
            <a:spLocks noGrp="1"/>
          </p:cNvSpPr>
          <p:nvPr>
            <p:ph type="sldNum" sz="quarter" idx="5"/>
          </p:nvPr>
        </p:nvSpPr>
        <p:spPr/>
        <p:txBody>
          <a:bodyPr/>
          <a:lstStyle/>
          <a:p>
            <a:fld id="{797AC50A-764D-4219-88B8-7E0333EE7D29}" type="slidenum">
              <a:rPr lang="en-GB" smtClean="0"/>
              <a:t>17</a:t>
            </a:fld>
            <a:endParaRPr lang="en-GB"/>
          </a:p>
        </p:txBody>
      </p:sp>
    </p:spTree>
    <p:extLst>
      <p:ext uri="{BB962C8B-B14F-4D97-AF65-F5344CB8AC3E}">
        <p14:creationId xmlns:p14="http://schemas.microsoft.com/office/powerpoint/2010/main" val="1898827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755DED-FD89-2903-570A-36F3625B2E2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23B792-A60D-35E0-DA04-63716765B34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A8B766F-1D5C-C318-4585-17E2274FCA4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E4A62C-621E-2871-CE89-CD370C5AD7E0}"/>
              </a:ext>
            </a:extLst>
          </p:cNvPr>
          <p:cNvSpPr>
            <a:spLocks noGrp="1"/>
          </p:cNvSpPr>
          <p:nvPr>
            <p:ph type="sldNum" sz="quarter" idx="5"/>
          </p:nvPr>
        </p:nvSpPr>
        <p:spPr/>
        <p:txBody>
          <a:bodyPr/>
          <a:lstStyle/>
          <a:p>
            <a:fld id="{797AC50A-764D-4219-88B8-7E0333EE7D29}" type="slidenum">
              <a:rPr lang="en-GB" smtClean="0"/>
              <a:t>18</a:t>
            </a:fld>
            <a:endParaRPr lang="en-GB"/>
          </a:p>
        </p:txBody>
      </p:sp>
    </p:spTree>
    <p:extLst>
      <p:ext uri="{BB962C8B-B14F-4D97-AF65-F5344CB8AC3E}">
        <p14:creationId xmlns:p14="http://schemas.microsoft.com/office/powerpoint/2010/main" val="23669357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5EA9B8-FF36-FA3B-8FC3-07DB792292E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403DE2-82D9-FDC1-8C0C-D865C878406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0EF1BB9-F15D-3198-FDEE-2C9A23625C8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1C6B824-3761-9941-55A2-E961169DFDDB}"/>
              </a:ext>
            </a:extLst>
          </p:cNvPr>
          <p:cNvSpPr>
            <a:spLocks noGrp="1"/>
          </p:cNvSpPr>
          <p:nvPr>
            <p:ph type="sldNum" sz="quarter" idx="5"/>
          </p:nvPr>
        </p:nvSpPr>
        <p:spPr/>
        <p:txBody>
          <a:bodyPr/>
          <a:lstStyle/>
          <a:p>
            <a:fld id="{797AC50A-764D-4219-88B8-7E0333EE7D29}" type="slidenum">
              <a:rPr lang="en-GB" smtClean="0"/>
              <a:t>19</a:t>
            </a:fld>
            <a:endParaRPr lang="en-GB"/>
          </a:p>
        </p:txBody>
      </p:sp>
    </p:spTree>
    <p:extLst>
      <p:ext uri="{BB962C8B-B14F-4D97-AF65-F5344CB8AC3E}">
        <p14:creationId xmlns:p14="http://schemas.microsoft.com/office/powerpoint/2010/main" val="18478811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53626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71806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3711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4814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447597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293826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41040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707538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35413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0226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616903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8342118"/>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20" name="Straight Connector 1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88235385-D5F7-0B37-E89D-9EA2B609EE2E}"/>
              </a:ext>
            </a:extLst>
          </p:cNvPr>
          <p:cNvPicPr>
            <a:picLocks noChangeAspect="1"/>
          </p:cNvPicPr>
          <p:nvPr/>
        </p:nvPicPr>
        <p:blipFill>
          <a:blip r:embed="rId2"/>
          <a:srcRect l="9091" t="9091"/>
          <a:stretch>
            <a:fillRect/>
          </a:stretch>
        </p:blipFill>
        <p:spPr>
          <a:xfrm>
            <a:off x="20" y="10"/>
            <a:ext cx="12191979" cy="6857990"/>
          </a:xfrm>
          <a:prstGeom prst="rect">
            <a:avLst/>
          </a:prstGeom>
        </p:spPr>
      </p:pic>
      <p:sp>
        <p:nvSpPr>
          <p:cNvPr id="22" name="Rectangle 21">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FE346A7-6311-8D6F-9C2B-9803EB96929C}"/>
              </a:ext>
            </a:extLst>
          </p:cNvPr>
          <p:cNvSpPr>
            <a:spLocks noGrp="1"/>
          </p:cNvSpPr>
          <p:nvPr>
            <p:ph type="ctrTitle"/>
          </p:nvPr>
        </p:nvSpPr>
        <p:spPr>
          <a:xfrm>
            <a:off x="1995636" y="2104396"/>
            <a:ext cx="9712960" cy="2174234"/>
          </a:xfrm>
        </p:spPr>
        <p:txBody>
          <a:bodyPr anchor="t">
            <a:noAutofit/>
          </a:bodyPr>
          <a:lstStyle/>
          <a:p>
            <a:pPr>
              <a:lnSpc>
                <a:spcPct val="90000"/>
              </a:lnSpc>
            </a:pPr>
            <a:r>
              <a:rPr lang="en-GB" sz="3200" dirty="0"/>
              <a:t>A Reflection On The Study “The state, Boko Haram and vernacular security: Gendering terrorism and counter-terrorism in Nigeria” By Akinyemi Oyawale: 2025-Sage Journals DOI: 10.1177/09670106251351869</a:t>
            </a:r>
          </a:p>
        </p:txBody>
      </p:sp>
      <p:sp>
        <p:nvSpPr>
          <p:cNvPr id="3" name="Subtitle 2">
            <a:extLst>
              <a:ext uri="{FF2B5EF4-FFF2-40B4-BE49-F238E27FC236}">
                <a16:creationId xmlns:a16="http://schemas.microsoft.com/office/drawing/2014/main" id="{E72A70BA-AD86-5F41-FD3F-9651B0572ACA}"/>
              </a:ext>
            </a:extLst>
          </p:cNvPr>
          <p:cNvSpPr>
            <a:spLocks noGrp="1"/>
          </p:cNvSpPr>
          <p:nvPr>
            <p:ph type="subTitle" idx="1"/>
          </p:nvPr>
        </p:nvSpPr>
        <p:spPr>
          <a:xfrm>
            <a:off x="4119076" y="4439920"/>
            <a:ext cx="6782604" cy="690880"/>
          </a:xfrm>
        </p:spPr>
        <p:txBody>
          <a:bodyPr anchor="b">
            <a:noAutofit/>
          </a:bodyPr>
          <a:lstStyle/>
          <a:p>
            <a:pPr>
              <a:lnSpc>
                <a:spcPct val="100000"/>
              </a:lnSpc>
            </a:pPr>
            <a:r>
              <a:rPr lang="en-GB" sz="1800" dirty="0"/>
              <a:t>By: Sabrina Reid 1920873 (DBA Candidate- UWTSD) : Converting Research into Practice LCDB 7010 Lecturer: Dr Eno Maycock</a:t>
            </a:r>
          </a:p>
        </p:txBody>
      </p:sp>
      <p:cxnSp>
        <p:nvCxnSpPr>
          <p:cNvPr id="24" name="Straight Connector 23">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21172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1420BE8-5570-1173-314B-A9466BE140E7}"/>
            </a:ext>
          </a:extLst>
        </p:cNvPr>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54C0D3-D42D-1A3C-0E67-07D0F695F0D9}"/>
              </a:ext>
            </a:extLst>
          </p:cNvPr>
          <p:cNvSpPr>
            <a:spLocks noGrp="1"/>
          </p:cNvSpPr>
          <p:nvPr>
            <p:ph type="ctrTitle"/>
          </p:nvPr>
        </p:nvSpPr>
        <p:spPr>
          <a:xfrm>
            <a:off x="969010" y="854718"/>
            <a:ext cx="3764915" cy="974082"/>
          </a:xfrm>
        </p:spPr>
        <p:txBody>
          <a:bodyPr>
            <a:normAutofit fontScale="90000"/>
          </a:bodyPr>
          <a:lstStyle/>
          <a:p>
            <a:r>
              <a:rPr lang="en-GB" sz="3200" dirty="0"/>
              <a:t>The Aim of the Research Paper </a:t>
            </a:r>
          </a:p>
        </p:txBody>
      </p:sp>
      <p:sp>
        <p:nvSpPr>
          <p:cNvPr id="3" name="Subtitle 2">
            <a:extLst>
              <a:ext uri="{FF2B5EF4-FFF2-40B4-BE49-F238E27FC236}">
                <a16:creationId xmlns:a16="http://schemas.microsoft.com/office/drawing/2014/main" id="{E531FC13-4007-8A26-1E59-EC9D62F26724}"/>
              </a:ext>
            </a:extLst>
          </p:cNvPr>
          <p:cNvSpPr>
            <a:spLocks noGrp="1"/>
          </p:cNvSpPr>
          <p:nvPr>
            <p:ph type="subTitle" idx="1"/>
          </p:nvPr>
        </p:nvSpPr>
        <p:spPr>
          <a:xfrm>
            <a:off x="4836539" y="1266828"/>
            <a:ext cx="6600825" cy="4991062"/>
          </a:xfrm>
        </p:spPr>
        <p:txBody>
          <a:bodyPr>
            <a:noAutofit/>
          </a:bodyPr>
          <a:lstStyle/>
          <a:p>
            <a:pPr>
              <a:lnSpc>
                <a:spcPct val="150000"/>
              </a:lnSpc>
            </a:pPr>
            <a:r>
              <a:rPr lang="en-GB" sz="1400" dirty="0"/>
              <a:t>The article titled “The State, Boko Haram, and Vernacular Security: Gendering Terrorism and Counter-terrorism in Nigeria” offers valuable insights into how gender influences individuals' experiences of Boko Haram's violence and the Nigerian government's counter-terrorism efforts. Examining community-level concepts of security reveals distinct ways in which women and men perceive, understand, and respond to insecurity. This perspective contributes to a deeper understanding of the complexities surrounding violence and security in Nigeria, emphasising the importance of inclusive approaches in addressing these challenges.</a:t>
            </a:r>
          </a:p>
          <a:p>
            <a:pPr marL="171450" indent="-171450">
              <a:lnSpc>
                <a:spcPct val="150000"/>
              </a:lnSpc>
              <a:buFont typeface="Arial" panose="020B0604020202020204" pitchFamily="34" charset="0"/>
              <a:buChar char="•"/>
            </a:pPr>
            <a:r>
              <a:rPr lang="en-GB" sz="1400" dirty="0"/>
              <a:t> Analyse the gendered dimensions of Boko Haram’s violent practices.</a:t>
            </a:r>
          </a:p>
          <a:p>
            <a:pPr marL="171450" indent="-171450">
              <a:lnSpc>
                <a:spcPct val="150000"/>
              </a:lnSpc>
              <a:buFont typeface="Arial" panose="020B0604020202020204" pitchFamily="34" charset="0"/>
              <a:buChar char="•"/>
            </a:pPr>
            <a:r>
              <a:rPr lang="en-GB" sz="1400" dirty="0"/>
              <a:t>Investigate how state counter-terrorism policies perpetuate gendered assumptions.</a:t>
            </a:r>
          </a:p>
          <a:p>
            <a:pPr marL="171450" indent="-171450">
              <a:lnSpc>
                <a:spcPct val="150000"/>
              </a:lnSpc>
              <a:buFont typeface="Arial" panose="020B0604020202020204" pitchFamily="34" charset="0"/>
              <a:buChar char="•"/>
            </a:pPr>
            <a:r>
              <a:rPr lang="en-GB" sz="1400" dirty="0"/>
              <a:t>Examine how local communities, particularly women, conceptualise and negotiate security according to their own perspectives.</a:t>
            </a:r>
          </a:p>
          <a:p>
            <a:pPr marL="171450" indent="-171450">
              <a:lnSpc>
                <a:spcPct val="150000"/>
              </a:lnSpc>
              <a:buFont typeface="Arial" panose="020B0604020202020204" pitchFamily="34" charset="0"/>
              <a:buChar char="•"/>
            </a:pPr>
            <a:r>
              <a:rPr lang="en-GB" sz="1400" dirty="0"/>
              <a:t>Critically assess the disparity between official state security narratives and the lived realities of everyday security.</a:t>
            </a:r>
          </a:p>
          <a:p>
            <a:pPr>
              <a:lnSpc>
                <a:spcPct val="150000"/>
              </a:lnSpc>
            </a:pPr>
            <a:endParaRPr lang="en-GB" sz="1100" dirty="0"/>
          </a:p>
        </p:txBody>
      </p:sp>
      <p:cxnSp>
        <p:nvCxnSpPr>
          <p:cNvPr id="50" name="Straight Connector 4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4B93493A-3AF6-8E7C-9238-A5AE01EB40AF}"/>
              </a:ext>
            </a:extLst>
          </p:cNvPr>
          <p:cNvPicPr>
            <a:picLocks noChangeAspect="1"/>
          </p:cNvPicPr>
          <p:nvPr/>
        </p:nvPicPr>
        <p:blipFill>
          <a:blip r:embed="rId2"/>
          <a:srcRect l="20778" r="19177"/>
          <a:stretch>
            <a:fillRect/>
          </a:stretch>
        </p:blipFill>
        <p:spPr>
          <a:xfrm>
            <a:off x="983049" y="2438400"/>
            <a:ext cx="3853490" cy="3609939"/>
          </a:xfrm>
          <a:prstGeom prst="rect">
            <a:avLst/>
          </a:prstGeom>
        </p:spPr>
      </p:pic>
      <p:cxnSp>
        <p:nvCxnSpPr>
          <p:cNvPr id="52" name="Straight Connector 51">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3165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2000"/>
                                  </p:stCondLst>
                                  <p:iterate type="lt">
                                    <p:tmPct val="10000"/>
                                  </p:iterate>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400"/>
                                        <p:tgtEl>
                                          <p:spTgt spid="3">
                                            <p:txEl>
                                              <p:pRg st="3" end="3"/>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BE4DED1-49B4-2DAC-B469-06C9DF4B1184}"/>
            </a:ext>
          </a:extLst>
        </p:cNvPr>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5E6B445-C6B9-466A-AB47-5585E900C248}"/>
              </a:ext>
            </a:extLst>
          </p:cNvPr>
          <p:cNvSpPr>
            <a:spLocks noGrp="1"/>
          </p:cNvSpPr>
          <p:nvPr>
            <p:ph type="subTitle" idx="1"/>
          </p:nvPr>
        </p:nvSpPr>
        <p:spPr>
          <a:xfrm>
            <a:off x="7335520" y="2499359"/>
            <a:ext cx="4133545" cy="3342639"/>
          </a:xfrm>
        </p:spPr>
        <p:txBody>
          <a:bodyPr vert="horz" lIns="91440" tIns="45720" rIns="91440" bIns="45720" rtlCol="0">
            <a:noAutofit/>
          </a:bodyPr>
          <a:lstStyle/>
          <a:p>
            <a:pPr>
              <a:lnSpc>
                <a:spcPct val="150000"/>
              </a:lnSpc>
            </a:pPr>
            <a:r>
              <a:rPr lang="en-GB" sz="1600" dirty="0"/>
              <a:t>This study is positioned within the broader context of insecurity in Nigeria, where Boko Haram’s insurgency, active since 2009, has resulted in mass displacement, widespread violence, and significant social disruption. </a:t>
            </a:r>
          </a:p>
          <a:p>
            <a:pPr>
              <a:lnSpc>
                <a:spcPct val="150000"/>
              </a:lnSpc>
            </a:pPr>
            <a:r>
              <a:rPr lang="en-GB" sz="1600" dirty="0"/>
              <a:t>The Nigerian state’s counter-terrorism strategies have been heavily militarised and are frequently criticised for human rights abuses, gender insensitivity, and insufficient engagement with local communities.</a:t>
            </a:r>
          </a:p>
          <a:p>
            <a:pPr>
              <a:lnSpc>
                <a:spcPct val="150000"/>
              </a:lnSpc>
            </a:pPr>
            <a:r>
              <a:rPr lang="en-GB" sz="1600" dirty="0"/>
              <a:t>This dual violence, perpetrated by both insurgents and state forces, constitutes the structural backdrop of the study.</a:t>
            </a:r>
            <a:endParaRPr lang="en-US" sz="1600" dirty="0"/>
          </a:p>
        </p:txBody>
      </p:sp>
      <p:cxnSp>
        <p:nvCxnSpPr>
          <p:cNvPr id="84" name="Straight Connector 83">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E554F246-6E8E-10AA-4E4E-2A3D5B29ED14}"/>
              </a:ext>
            </a:extLst>
          </p:cNvPr>
          <p:cNvPicPr>
            <a:picLocks noChangeAspect="1"/>
          </p:cNvPicPr>
          <p:nvPr/>
        </p:nvPicPr>
        <p:blipFill>
          <a:blip r:embed="rId2"/>
          <a:stretch>
            <a:fillRect/>
          </a:stretch>
        </p:blipFill>
        <p:spPr>
          <a:xfrm>
            <a:off x="800100" y="2610616"/>
            <a:ext cx="6152155" cy="3460587"/>
          </a:xfrm>
          <a:prstGeom prst="rect">
            <a:avLst/>
          </a:prstGeom>
        </p:spPr>
      </p:pic>
      <p:cxnSp>
        <p:nvCxnSpPr>
          <p:cNvPr id="86" name="Straight Connector 85">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885"/>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94D8C6E-8490-451A-98DB-2AFBAA797371}"/>
              </a:ext>
            </a:extLst>
          </p:cNvPr>
          <p:cNvSpPr>
            <a:spLocks noGrp="1"/>
          </p:cNvSpPr>
          <p:nvPr>
            <p:ph type="ctrTitle"/>
          </p:nvPr>
        </p:nvSpPr>
        <p:spPr>
          <a:xfrm>
            <a:off x="1067587" y="917593"/>
            <a:ext cx="5668493" cy="1629340"/>
          </a:xfrm>
        </p:spPr>
        <p:txBody>
          <a:bodyPr vert="horz" lIns="91440" tIns="45720" rIns="91440" bIns="45720" rtlCol="0">
            <a:normAutofit/>
          </a:bodyPr>
          <a:lstStyle/>
          <a:p>
            <a:r>
              <a:rPr lang="en-US" sz="4400" dirty="0"/>
              <a:t>Nigeria’s Evolving Security Crisis</a:t>
            </a:r>
          </a:p>
        </p:txBody>
      </p:sp>
    </p:spTree>
    <p:extLst>
      <p:ext uri="{BB962C8B-B14F-4D97-AF65-F5344CB8AC3E}">
        <p14:creationId xmlns:p14="http://schemas.microsoft.com/office/powerpoint/2010/main" val="2558827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3A83B3-6B58-6D31-6B94-4BEA66B13794}"/>
            </a:ext>
          </a:extLst>
        </p:cNvPr>
        <p:cNvGrpSpPr/>
        <p:nvPr/>
      </p:nvGrpSpPr>
      <p:grpSpPr>
        <a:xfrm>
          <a:off x="0" y="0"/>
          <a:ext cx="0" cy="0"/>
          <a:chOff x="0" y="0"/>
          <a:chExt cx="0" cy="0"/>
        </a:xfrm>
      </p:grpSpPr>
      <p:cxnSp>
        <p:nvCxnSpPr>
          <p:cNvPr id="49" name="Straight Connector 4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3" name="Rectangle 5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7D0AE0-B5B7-31F8-8088-46CAA363B26C}"/>
              </a:ext>
            </a:extLst>
          </p:cNvPr>
          <p:cNvSpPr>
            <a:spLocks noGrp="1"/>
          </p:cNvSpPr>
          <p:nvPr>
            <p:ph type="ctrTitle"/>
          </p:nvPr>
        </p:nvSpPr>
        <p:spPr>
          <a:xfrm>
            <a:off x="700088" y="909636"/>
            <a:ext cx="10691811" cy="1463333"/>
          </a:xfrm>
        </p:spPr>
        <p:txBody>
          <a:bodyPr vert="horz" lIns="91440" tIns="45720" rIns="91440" bIns="45720" rtlCol="0" anchor="t">
            <a:noAutofit/>
          </a:bodyPr>
          <a:lstStyle/>
          <a:p>
            <a:pPr>
              <a:lnSpc>
                <a:spcPct val="90000"/>
              </a:lnSpc>
            </a:pPr>
            <a:r>
              <a:rPr lang="en-US" sz="3200" dirty="0"/>
              <a:t>General Background and Context of the Research: </a:t>
            </a:r>
            <a:br>
              <a:rPr lang="en-US" sz="3200" dirty="0"/>
            </a:br>
            <a:r>
              <a:rPr lang="en-US" sz="3200" dirty="0"/>
              <a:t>Gendered Dimensions of Terrorism and Counter‑Terrorism</a:t>
            </a:r>
            <a:br>
              <a:rPr lang="en-US" sz="2000" dirty="0"/>
            </a:br>
            <a:endParaRPr lang="en-US" sz="2000" dirty="0"/>
          </a:p>
        </p:txBody>
      </p:sp>
      <p:cxnSp>
        <p:nvCxnSpPr>
          <p:cNvPr id="55" name="Straight Connector 54">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188C6F2A-829D-9471-8B7A-DBA816768EE7}"/>
              </a:ext>
            </a:extLst>
          </p:cNvPr>
          <p:cNvSpPr>
            <a:spLocks noGrp="1"/>
          </p:cNvSpPr>
          <p:nvPr>
            <p:ph type="subTitle" idx="1"/>
          </p:nvPr>
        </p:nvSpPr>
        <p:spPr>
          <a:xfrm>
            <a:off x="700088" y="2509520"/>
            <a:ext cx="7275512" cy="3496716"/>
          </a:xfrm>
        </p:spPr>
        <p:txBody>
          <a:bodyPr vert="horz" lIns="91440" tIns="45720" rIns="91440" bIns="45720" rtlCol="0">
            <a:normAutofit/>
          </a:bodyPr>
          <a:lstStyle/>
          <a:p>
            <a:pPr>
              <a:lnSpc>
                <a:spcPct val="100000"/>
              </a:lnSpc>
            </a:pPr>
            <a:r>
              <a:rPr lang="en-GB" sz="1600" dirty="0"/>
              <a:t>Boko Haram’s acts of violence exhibit pronounced gendered dimensions.</a:t>
            </a:r>
          </a:p>
          <a:p>
            <a:pPr indent="-228600">
              <a:lnSpc>
                <a:spcPct val="100000"/>
              </a:lnSpc>
              <a:buFont typeface="Arial" panose="020B0604020202020204" pitchFamily="34" charset="0"/>
              <a:buChar char="•"/>
            </a:pPr>
            <a:r>
              <a:rPr lang="en-GB" sz="1600" dirty="0"/>
              <a:t>Women and girls are frequently subjected to abduction, forced marriage, trafficking, and exploitation as suicide bombers.</a:t>
            </a:r>
          </a:p>
          <a:p>
            <a:pPr indent="-228600">
              <a:lnSpc>
                <a:spcPct val="100000"/>
              </a:lnSpc>
              <a:buFont typeface="Arial" panose="020B0604020202020204" pitchFamily="34" charset="0"/>
              <a:buChar char="•"/>
            </a:pPr>
            <a:r>
              <a:rPr lang="en-GB" sz="1600" dirty="0"/>
              <a:t>Men and boys are often targeted on the presumption that they are combatants.</a:t>
            </a:r>
          </a:p>
          <a:p>
            <a:pPr indent="-228600">
              <a:lnSpc>
                <a:spcPct val="100000"/>
              </a:lnSpc>
              <a:buFont typeface="Arial" panose="020B0604020202020204" pitchFamily="34" charset="0"/>
              <a:buChar char="•"/>
            </a:pPr>
            <a:r>
              <a:rPr lang="en-GB" sz="1600" dirty="0"/>
              <a:t>Communities experience gender-specific stigma, particularly affecting women who return from captivity.</a:t>
            </a:r>
          </a:p>
          <a:p>
            <a:pPr indent="-228600">
              <a:lnSpc>
                <a:spcPct val="100000"/>
              </a:lnSpc>
              <a:buFont typeface="Arial" panose="020B0604020202020204" pitchFamily="34" charset="0"/>
              <a:buChar char="•"/>
            </a:pPr>
            <a:r>
              <a:rPr lang="en-GB" sz="1600" dirty="0"/>
              <a:t>Similarly, state responses such as military raids, detention practices, and deradicalisation programmes frequently reinforce gendered assumptions regarding perceived threats, victimhood, and the prioritisation of security.</a:t>
            </a:r>
          </a:p>
          <a:p>
            <a:pPr>
              <a:lnSpc>
                <a:spcPct val="100000"/>
              </a:lnSpc>
            </a:pPr>
            <a:r>
              <a:rPr lang="en-GB" sz="1600" dirty="0"/>
              <a:t>This paper arises from the necessity to critically examine these gendered dynamics, rather than approaching terrorism as a gender-neutral phenomenon.</a:t>
            </a:r>
            <a:endParaRPr lang="en-US" sz="1600" dirty="0"/>
          </a:p>
        </p:txBody>
      </p:sp>
      <p:pic>
        <p:nvPicPr>
          <p:cNvPr id="4" name="Picture 3" descr="An abstract burst of blue and pink">
            <a:extLst>
              <a:ext uri="{FF2B5EF4-FFF2-40B4-BE49-F238E27FC236}">
                <a16:creationId xmlns:a16="http://schemas.microsoft.com/office/drawing/2014/main" id="{E8710DC5-1CED-E88D-1CBC-1B5B88CA2C59}"/>
              </a:ext>
            </a:extLst>
          </p:cNvPr>
          <p:cNvPicPr>
            <a:picLocks noChangeAspect="1"/>
          </p:cNvPicPr>
          <p:nvPr/>
        </p:nvPicPr>
        <p:blipFill>
          <a:blip r:embed="rId2"/>
          <a:stretch>
            <a:fillRect/>
          </a:stretch>
        </p:blipFill>
        <p:spPr>
          <a:xfrm>
            <a:off x="8675688" y="3783741"/>
            <a:ext cx="3218065" cy="1810161"/>
          </a:xfrm>
          <a:prstGeom prst="rect">
            <a:avLst/>
          </a:prstGeom>
        </p:spPr>
      </p:pic>
      <p:cxnSp>
        <p:nvCxnSpPr>
          <p:cNvPr id="57" name="Straight Connector 56">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8023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BD4F11-4BF3-BBE4-4C66-60188FD29174}"/>
            </a:ext>
          </a:extLst>
        </p:cNvPr>
        <p:cNvGrpSpPr/>
        <p:nvPr/>
      </p:nvGrpSpPr>
      <p:grpSpPr>
        <a:xfrm>
          <a:off x="0" y="0"/>
          <a:ext cx="0" cy="0"/>
          <a:chOff x="0" y="0"/>
          <a:chExt cx="0" cy="0"/>
        </a:xfrm>
      </p:grpSpPr>
      <p:cxnSp>
        <p:nvCxnSpPr>
          <p:cNvPr id="58" name="Straight Connector 5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01CBC9-B985-B8B1-20C2-E24B3538E5E5}"/>
              </a:ext>
            </a:extLst>
          </p:cNvPr>
          <p:cNvSpPr>
            <a:spLocks noGrp="1"/>
          </p:cNvSpPr>
          <p:nvPr>
            <p:ph type="ctrTitle"/>
          </p:nvPr>
        </p:nvSpPr>
        <p:spPr>
          <a:xfrm>
            <a:off x="6284749" y="909638"/>
            <a:ext cx="5201121" cy="1318062"/>
          </a:xfrm>
        </p:spPr>
        <p:txBody>
          <a:bodyPr vert="horz" lIns="91440" tIns="45720" rIns="91440" bIns="45720" rtlCol="0" anchor="t">
            <a:normAutofit/>
          </a:bodyPr>
          <a:lstStyle/>
          <a:p>
            <a:r>
              <a:rPr lang="en-US" sz="3700"/>
              <a:t>Vernacular Security as a Theoretical Lens</a:t>
            </a:r>
          </a:p>
        </p:txBody>
      </p:sp>
      <p:pic>
        <p:nvPicPr>
          <p:cNvPr id="4" name="Picture 3" descr="An abstract burst of blue and pink">
            <a:extLst>
              <a:ext uri="{FF2B5EF4-FFF2-40B4-BE49-F238E27FC236}">
                <a16:creationId xmlns:a16="http://schemas.microsoft.com/office/drawing/2014/main" id="{A9419AFA-631A-37B3-1DAB-9AD38D3A0160}"/>
              </a:ext>
            </a:extLst>
          </p:cNvPr>
          <p:cNvPicPr>
            <a:picLocks noChangeAspect="1"/>
          </p:cNvPicPr>
          <p:nvPr/>
        </p:nvPicPr>
        <p:blipFill>
          <a:blip r:embed="rId2"/>
          <a:srcRect l="27479" r="25878"/>
          <a:stretch>
            <a:fillRect/>
          </a:stretch>
        </p:blipFill>
        <p:spPr>
          <a:xfrm>
            <a:off x="20" y="10"/>
            <a:ext cx="5686740" cy="6857990"/>
          </a:xfrm>
          <a:prstGeom prst="rect">
            <a:avLst/>
          </a:prstGeom>
        </p:spPr>
      </p:pic>
      <p:cxnSp>
        <p:nvCxnSpPr>
          <p:cNvPr id="64" name="Straight Connector 6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15616BF-FEA0-659E-B1DE-A58BF8341C8A}"/>
              </a:ext>
            </a:extLst>
          </p:cNvPr>
          <p:cNvSpPr>
            <a:spLocks noGrp="1"/>
          </p:cNvSpPr>
          <p:nvPr>
            <p:ph type="subTitle" idx="1"/>
          </p:nvPr>
        </p:nvSpPr>
        <p:spPr>
          <a:xfrm>
            <a:off x="6290838" y="2236843"/>
            <a:ext cx="5201121" cy="3931920"/>
          </a:xfrm>
        </p:spPr>
        <p:txBody>
          <a:bodyPr vert="horz" lIns="91440" tIns="45720" rIns="91440" bIns="45720" rtlCol="0">
            <a:normAutofit/>
          </a:bodyPr>
          <a:lstStyle/>
          <a:p>
            <a:pPr>
              <a:lnSpc>
                <a:spcPct val="100000"/>
              </a:lnSpc>
            </a:pPr>
            <a:r>
              <a:rPr lang="en-GB" sz="1700" dirty="0"/>
              <a:t>This research is grounded in vernacular security studies, which emphasise the following key aspects:</a:t>
            </a:r>
          </a:p>
          <a:p>
            <a:pPr marL="114300" indent="-228600">
              <a:lnSpc>
                <a:spcPct val="100000"/>
              </a:lnSpc>
              <a:buFont typeface="Arial" panose="020B0604020202020204" pitchFamily="34" charset="0"/>
              <a:buChar char="•"/>
            </a:pPr>
            <a:r>
              <a:rPr lang="en-GB" sz="1700" dirty="0"/>
              <a:t>Every day, community-level understandings of security</a:t>
            </a:r>
          </a:p>
          <a:p>
            <a:pPr marL="114300" indent="-228600">
              <a:lnSpc>
                <a:spcPct val="100000"/>
              </a:lnSpc>
              <a:buFont typeface="Arial" panose="020B0604020202020204" pitchFamily="34" charset="0"/>
              <a:buChar char="•"/>
            </a:pPr>
            <a:r>
              <a:rPr lang="en-GB" sz="1700" dirty="0"/>
              <a:t>The ways in which ordinary individuals articulate fear, safety, and survival</a:t>
            </a:r>
          </a:p>
          <a:p>
            <a:pPr marL="114300" indent="-228600">
              <a:lnSpc>
                <a:spcPct val="100000"/>
              </a:lnSpc>
              <a:buFont typeface="Arial" panose="020B0604020202020204" pitchFamily="34" charset="0"/>
              <a:buChar char="•"/>
            </a:pPr>
            <a:r>
              <a:rPr lang="en-GB" sz="1700" dirty="0"/>
              <a:t>The disparity between official state narratives and the lived realities of communities</a:t>
            </a:r>
          </a:p>
          <a:p>
            <a:pPr>
              <a:lnSpc>
                <a:spcPct val="100000"/>
              </a:lnSpc>
            </a:pPr>
            <a:r>
              <a:rPr lang="en-GB" sz="1700" dirty="0"/>
              <a:t>This approach challenges top-down, state-centred definitions of security by foregrounding how women, men, and communities in the northeast authentically experience and interpret insecurity.</a:t>
            </a:r>
            <a:endParaRPr lang="en-US" sz="1700" dirty="0"/>
          </a:p>
        </p:txBody>
      </p:sp>
    </p:spTree>
    <p:extLst>
      <p:ext uri="{BB962C8B-B14F-4D97-AF65-F5344CB8AC3E}">
        <p14:creationId xmlns:p14="http://schemas.microsoft.com/office/powerpoint/2010/main" val="6764164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372F6E3-758F-0002-D212-4DFCC5C140A9}"/>
            </a:ext>
          </a:extLst>
        </p:cNvPr>
        <p:cNvGrpSpPr/>
        <p:nvPr/>
      </p:nvGrpSpPr>
      <p:grpSpPr>
        <a:xfrm>
          <a:off x="0" y="0"/>
          <a:ext cx="0" cy="0"/>
          <a:chOff x="0" y="0"/>
          <a:chExt cx="0" cy="0"/>
        </a:xfrm>
      </p:grpSpPr>
      <p:cxnSp>
        <p:nvCxnSpPr>
          <p:cNvPr id="71" name="Straight Connector 7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75" name="Rectangle 7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17FB2B-4794-6464-69A3-DDB53F83E959}"/>
              </a:ext>
            </a:extLst>
          </p:cNvPr>
          <p:cNvSpPr>
            <a:spLocks noGrp="1"/>
          </p:cNvSpPr>
          <p:nvPr>
            <p:ph type="ctrTitle"/>
          </p:nvPr>
        </p:nvSpPr>
        <p:spPr>
          <a:xfrm>
            <a:off x="700088" y="909637"/>
            <a:ext cx="6400800" cy="1307592"/>
          </a:xfrm>
        </p:spPr>
        <p:txBody>
          <a:bodyPr vert="horz" lIns="91440" tIns="45720" rIns="91440" bIns="45720" rtlCol="0" anchor="t">
            <a:normAutofit/>
          </a:bodyPr>
          <a:lstStyle/>
          <a:p>
            <a:pPr>
              <a:lnSpc>
                <a:spcPct val="90000"/>
              </a:lnSpc>
            </a:pPr>
            <a:r>
              <a:rPr lang="en-US" sz="4000"/>
              <a:t>Critique of State‑Centric Security Narratives</a:t>
            </a:r>
          </a:p>
        </p:txBody>
      </p:sp>
      <p:cxnSp>
        <p:nvCxnSpPr>
          <p:cNvPr id="77" name="Straight Connector 76">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3A4B1FC8-61E8-E870-40A8-C5228112D5FF}"/>
              </a:ext>
            </a:extLst>
          </p:cNvPr>
          <p:cNvSpPr>
            <a:spLocks noGrp="1"/>
          </p:cNvSpPr>
          <p:nvPr>
            <p:ph type="subTitle" idx="1"/>
          </p:nvPr>
        </p:nvSpPr>
        <p:spPr>
          <a:xfrm>
            <a:off x="700088" y="2221992"/>
            <a:ext cx="6400800" cy="3739896"/>
          </a:xfrm>
        </p:spPr>
        <p:txBody>
          <a:bodyPr vert="horz" lIns="91440" tIns="45720" rIns="91440" bIns="45720" rtlCol="0">
            <a:normAutofit fontScale="92500" lnSpcReduction="20000"/>
          </a:bodyPr>
          <a:lstStyle/>
          <a:p>
            <a:r>
              <a:rPr lang="en-GB" dirty="0"/>
              <a:t>Nigeria’s counter-terrorism discourse frequently characterises Boko Haram primarily as a military threat, emphasising territorial control and the preservation of national sovereignty.</a:t>
            </a:r>
          </a:p>
          <a:p>
            <a:pPr marL="114300" indent="-228600">
              <a:buFont typeface="Arial" panose="020B0604020202020204" pitchFamily="34" charset="0"/>
              <a:buChar char="•"/>
            </a:pPr>
            <a:r>
              <a:rPr lang="en-GB" dirty="0"/>
              <a:t>This perspective marginalises the experiences of civilians.</a:t>
            </a:r>
          </a:p>
          <a:p>
            <a:pPr marL="114300" indent="-228600">
              <a:buFont typeface="Arial" panose="020B0604020202020204" pitchFamily="34" charset="0"/>
              <a:buChar char="•"/>
            </a:pPr>
            <a:r>
              <a:rPr lang="en-GB" dirty="0"/>
              <a:t>It also disregards the gender-specific harms experienced by affected populations.</a:t>
            </a:r>
          </a:p>
          <a:p>
            <a:pPr marL="114300" indent="-228600">
              <a:buFont typeface="Arial" panose="020B0604020202020204" pitchFamily="34" charset="0"/>
              <a:buChar char="•"/>
            </a:pPr>
            <a:r>
              <a:rPr lang="en-GB" dirty="0"/>
              <a:t>Furthermore, it overlooks how local communities negotiate security in ways that reflect their own needs and contexts.</a:t>
            </a:r>
          </a:p>
          <a:p>
            <a:r>
              <a:rPr lang="en-GB" dirty="0"/>
              <a:t>This paper aims to address these limitations by offering an alternative analytical framework</a:t>
            </a:r>
            <a:endParaRPr lang="en-US" dirty="0"/>
          </a:p>
        </p:txBody>
      </p:sp>
      <p:pic>
        <p:nvPicPr>
          <p:cNvPr id="4" name="Picture 3" descr="An abstract burst of blue and pink">
            <a:extLst>
              <a:ext uri="{FF2B5EF4-FFF2-40B4-BE49-F238E27FC236}">
                <a16:creationId xmlns:a16="http://schemas.microsoft.com/office/drawing/2014/main" id="{DDD820BE-E8BE-3E01-2DED-152CF122811E}"/>
              </a:ext>
            </a:extLst>
          </p:cNvPr>
          <p:cNvPicPr>
            <a:picLocks noChangeAspect="1"/>
          </p:cNvPicPr>
          <p:nvPr/>
        </p:nvPicPr>
        <p:blipFill>
          <a:blip r:embed="rId2"/>
          <a:srcRect l="28249" r="37341" b="1"/>
          <a:stretch>
            <a:fillRect/>
          </a:stretch>
        </p:blipFill>
        <p:spPr>
          <a:xfrm>
            <a:off x="8262626" y="890873"/>
            <a:ext cx="3129273" cy="5115369"/>
          </a:xfrm>
          <a:prstGeom prst="rect">
            <a:avLst/>
          </a:prstGeom>
        </p:spPr>
      </p:pic>
      <p:cxnSp>
        <p:nvCxnSpPr>
          <p:cNvPr id="79" name="Straight Connector 78">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268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917355-80AD-DD7F-3B96-3F2203ACE3B3}"/>
            </a:ext>
          </a:extLst>
        </p:cNvPr>
        <p:cNvGrpSpPr/>
        <p:nvPr/>
      </p:nvGrpSpPr>
      <p:grpSpPr>
        <a:xfrm>
          <a:off x="0" y="0"/>
          <a:ext cx="0" cy="0"/>
          <a:chOff x="0" y="0"/>
          <a:chExt cx="0" cy="0"/>
        </a:xfrm>
      </p:grpSpPr>
      <p:cxnSp>
        <p:nvCxnSpPr>
          <p:cNvPr id="45" name="Straight Connector 44">
            <a:extLst>
              <a:ext uri="{FF2B5EF4-FFF2-40B4-BE49-F238E27FC236}">
                <a16:creationId xmlns:a16="http://schemas.microsoft.com/office/drawing/2014/main" id="{694441A8-72F4-6AB2-5DE3-9BE50F5F06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078692C7-B551-B6A1-88E9-7C06EC604E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49" name="Rectangle 48">
            <a:extLst>
              <a:ext uri="{FF2B5EF4-FFF2-40B4-BE49-F238E27FC236}">
                <a16:creationId xmlns:a16="http://schemas.microsoft.com/office/drawing/2014/main" id="{2D1F870C-C4F0-4C52-D0F3-AB90DC201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EE011-F51D-4B43-48A6-3E8D07BBA060}"/>
              </a:ext>
            </a:extLst>
          </p:cNvPr>
          <p:cNvSpPr>
            <a:spLocks noGrp="1"/>
          </p:cNvSpPr>
          <p:nvPr>
            <p:ph type="ctrTitle"/>
          </p:nvPr>
        </p:nvSpPr>
        <p:spPr>
          <a:xfrm>
            <a:off x="800100" y="935266"/>
            <a:ext cx="6443026" cy="1164943"/>
          </a:xfrm>
        </p:spPr>
        <p:txBody>
          <a:bodyPr vert="horz" lIns="91440" tIns="45720" rIns="91440" bIns="45720" rtlCol="0" anchor="t">
            <a:noAutofit/>
          </a:bodyPr>
          <a:lstStyle/>
          <a:p>
            <a:pPr>
              <a:lnSpc>
                <a:spcPct val="90000"/>
              </a:lnSpc>
            </a:pPr>
            <a:r>
              <a:rPr lang="en-GB" sz="4000" dirty="0"/>
              <a:t>Global Context: Feminist Security Studies</a:t>
            </a:r>
            <a:endParaRPr lang="en-US" sz="4000" dirty="0"/>
          </a:p>
        </p:txBody>
      </p:sp>
      <p:cxnSp>
        <p:nvCxnSpPr>
          <p:cNvPr id="51" name="Straight Connector 50">
            <a:extLst>
              <a:ext uri="{FF2B5EF4-FFF2-40B4-BE49-F238E27FC236}">
                <a16:creationId xmlns:a16="http://schemas.microsoft.com/office/drawing/2014/main" id="{443F840E-8826-FF7E-F1D2-EB386C57042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DF56A931-20C0-1BCD-E143-14D2B0EC495B}"/>
              </a:ext>
            </a:extLst>
          </p:cNvPr>
          <p:cNvPicPr>
            <a:picLocks noChangeAspect="1"/>
          </p:cNvPicPr>
          <p:nvPr/>
        </p:nvPicPr>
        <p:blipFill>
          <a:blip r:embed="rId2"/>
          <a:srcRect t="9091" r="9091"/>
          <a:stretch>
            <a:fillRect/>
          </a:stretch>
        </p:blipFill>
        <p:spPr>
          <a:xfrm>
            <a:off x="7935595" y="2692956"/>
            <a:ext cx="3903980" cy="2195989"/>
          </a:xfrm>
          <a:prstGeom prst="rect">
            <a:avLst/>
          </a:prstGeom>
        </p:spPr>
      </p:pic>
      <p:cxnSp>
        <p:nvCxnSpPr>
          <p:cNvPr id="53" name="Straight Connector 52">
            <a:extLst>
              <a:ext uri="{FF2B5EF4-FFF2-40B4-BE49-F238E27FC236}">
                <a16:creationId xmlns:a16="http://schemas.microsoft.com/office/drawing/2014/main" id="{8E2089EB-7A3C-C31C-D6D8-CDB8C77AAA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1ABB9494-7E71-66D5-8C30-ADFC75E51F3D}"/>
              </a:ext>
            </a:extLst>
          </p:cNvPr>
          <p:cNvSpPr>
            <a:spLocks noGrp="1"/>
          </p:cNvSpPr>
          <p:nvPr>
            <p:ph type="subTitle" idx="1"/>
          </p:nvPr>
        </p:nvSpPr>
        <p:spPr>
          <a:xfrm>
            <a:off x="800100" y="2100209"/>
            <a:ext cx="6443026" cy="3906032"/>
          </a:xfrm>
        </p:spPr>
        <p:txBody>
          <a:bodyPr vert="horz" lIns="91440" tIns="45720" rIns="91440" bIns="45720" rtlCol="0">
            <a:noAutofit/>
          </a:bodyPr>
          <a:lstStyle/>
          <a:p>
            <a:pPr marL="114300">
              <a:lnSpc>
                <a:spcPct val="100000"/>
              </a:lnSpc>
            </a:pPr>
            <a:r>
              <a:rPr lang="en-GB" sz="1400" dirty="0"/>
              <a:t>This research aligns with a global scholarly movement that critiques the following issues:</a:t>
            </a:r>
          </a:p>
          <a:p>
            <a:pPr marL="400050" indent="-285750">
              <a:lnSpc>
                <a:spcPct val="100000"/>
              </a:lnSpc>
              <a:buFont typeface="Arial" panose="020B0604020202020204" pitchFamily="34" charset="0"/>
              <a:buChar char="•"/>
            </a:pPr>
            <a:r>
              <a:rPr lang="en-GB" sz="1400" dirty="0"/>
              <a:t>The persistent invisibility of women within terrorism studies</a:t>
            </a:r>
          </a:p>
          <a:p>
            <a:pPr marL="400050" indent="-285750">
              <a:lnSpc>
                <a:spcPct val="100000"/>
              </a:lnSpc>
              <a:buFont typeface="Arial" panose="020B0604020202020204" pitchFamily="34" charset="0"/>
              <a:buChar char="•"/>
            </a:pPr>
            <a:r>
              <a:rPr lang="en-GB" sz="1400" dirty="0"/>
              <a:t>The tendency to portray women solely as victims or as “exceptional” perpetrators</a:t>
            </a:r>
          </a:p>
          <a:p>
            <a:pPr marL="400050" indent="-285750">
              <a:lnSpc>
                <a:spcPct val="100000"/>
              </a:lnSpc>
              <a:buFont typeface="Arial" panose="020B0604020202020204" pitchFamily="34" charset="0"/>
              <a:buChar char="•"/>
            </a:pPr>
            <a:r>
              <a:rPr lang="en-GB" sz="1400" dirty="0"/>
              <a:t>The failure of counter-terrorism policies to account for gendered impacts</a:t>
            </a:r>
          </a:p>
          <a:p>
            <a:pPr marL="114300">
              <a:lnSpc>
                <a:spcPct val="100000"/>
              </a:lnSpc>
            </a:pPr>
            <a:r>
              <a:rPr lang="en-GB" sz="1400" dirty="0"/>
              <a:t>By examining both terrorism and counter-terrorism through a gendered lens, this paper contributes to feminist international relations and critical security studies.</a:t>
            </a:r>
          </a:p>
          <a:p>
            <a:pPr marL="114300">
              <a:lnSpc>
                <a:spcPct val="100000"/>
              </a:lnSpc>
            </a:pPr>
            <a:r>
              <a:rPr lang="en-GB" sz="1400" dirty="0"/>
              <a:t>This paper addresses a significant gap in existing research: official security frameworks in Nigeria fail to capture how individuals, particularly women, experience Boko Haram’s violence and the state’s response. By integrating gender and vernacular perspectives, the study challenges dominant narratives and illuminates the lived realities of insecurity.</a:t>
            </a:r>
            <a:endParaRPr lang="en-US" sz="1400" dirty="0"/>
          </a:p>
        </p:txBody>
      </p:sp>
    </p:spTree>
    <p:extLst>
      <p:ext uri="{BB962C8B-B14F-4D97-AF65-F5344CB8AC3E}">
        <p14:creationId xmlns:p14="http://schemas.microsoft.com/office/powerpoint/2010/main" val="1983406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A4E1A1E-E9BF-BAF1-3ED5-5F28EAFCD860}"/>
            </a:ext>
          </a:extLst>
        </p:cNvPr>
        <p:cNvGrpSpPr/>
        <p:nvPr/>
      </p:nvGrpSpPr>
      <p:grpSpPr>
        <a:xfrm>
          <a:off x="0" y="0"/>
          <a:ext cx="0" cy="0"/>
          <a:chOff x="0" y="0"/>
          <a:chExt cx="0" cy="0"/>
        </a:xfrm>
      </p:grpSpPr>
      <p:cxnSp>
        <p:nvCxnSpPr>
          <p:cNvPr id="58" name="Straight Connector 57">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2" name="Rectangle 6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0F262-8310-7A97-B5DE-D043649D9EE2}"/>
              </a:ext>
            </a:extLst>
          </p:cNvPr>
          <p:cNvSpPr>
            <a:spLocks noGrp="1"/>
          </p:cNvSpPr>
          <p:nvPr>
            <p:ph type="ctrTitle"/>
          </p:nvPr>
        </p:nvSpPr>
        <p:spPr>
          <a:xfrm>
            <a:off x="322100" y="404813"/>
            <a:ext cx="4430876" cy="1233488"/>
          </a:xfrm>
        </p:spPr>
        <p:txBody>
          <a:bodyPr vert="horz" lIns="91440" tIns="45720" rIns="91440" bIns="45720" rtlCol="0" anchor="t">
            <a:noAutofit/>
          </a:bodyPr>
          <a:lstStyle/>
          <a:p>
            <a:pPr>
              <a:lnSpc>
                <a:spcPct val="90000"/>
              </a:lnSpc>
            </a:pPr>
            <a:r>
              <a:rPr lang="en-US" sz="2800" dirty="0"/>
              <a:t>Why This Research Is Important to the Author</a:t>
            </a:r>
          </a:p>
        </p:txBody>
      </p:sp>
      <p:pic>
        <p:nvPicPr>
          <p:cNvPr id="4" name="Picture 3" descr="An abstract burst of blue and pink">
            <a:extLst>
              <a:ext uri="{FF2B5EF4-FFF2-40B4-BE49-F238E27FC236}">
                <a16:creationId xmlns:a16="http://schemas.microsoft.com/office/drawing/2014/main" id="{18B5E153-BDB4-9382-7D6A-FF81DE45F8EF}"/>
              </a:ext>
            </a:extLst>
          </p:cNvPr>
          <p:cNvPicPr>
            <a:picLocks noChangeAspect="1"/>
          </p:cNvPicPr>
          <p:nvPr/>
        </p:nvPicPr>
        <p:blipFill>
          <a:blip r:embed="rId2"/>
          <a:srcRect l="27479" r="25878"/>
          <a:stretch>
            <a:fillRect/>
          </a:stretch>
        </p:blipFill>
        <p:spPr>
          <a:xfrm>
            <a:off x="466745" y="1862138"/>
            <a:ext cx="3957029" cy="4772025"/>
          </a:xfrm>
          <a:prstGeom prst="rect">
            <a:avLst/>
          </a:prstGeom>
        </p:spPr>
      </p:pic>
      <p:cxnSp>
        <p:nvCxnSpPr>
          <p:cNvPr id="64" name="Straight Connector 63">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22739" y="722376"/>
            <a:ext cx="16002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30FD9EE-CDCB-39B1-513B-1EA8BAB942C8}"/>
              </a:ext>
            </a:extLst>
          </p:cNvPr>
          <p:cNvSpPr>
            <a:spLocks noGrp="1"/>
          </p:cNvSpPr>
          <p:nvPr>
            <p:ph type="subTitle" idx="1"/>
          </p:nvPr>
        </p:nvSpPr>
        <p:spPr>
          <a:xfrm>
            <a:off x="5238750" y="895353"/>
            <a:ext cx="6762750" cy="5876921"/>
          </a:xfrm>
        </p:spPr>
        <p:txBody>
          <a:bodyPr vert="horz" lIns="91440" tIns="45720" rIns="91440" bIns="45720" rtlCol="0">
            <a:normAutofit/>
          </a:bodyPr>
          <a:lstStyle/>
          <a:p>
            <a:pPr>
              <a:lnSpc>
                <a:spcPct val="100000"/>
              </a:lnSpc>
            </a:pPr>
            <a:r>
              <a:rPr lang="en-GB" sz="1400" b="1" dirty="0"/>
              <a:t>THIS RESEARCH FILLS AN IMPORTANT GAP IN SECURITY STUDIES.</a:t>
            </a:r>
          </a:p>
          <a:p>
            <a:pPr>
              <a:lnSpc>
                <a:spcPct val="100000"/>
              </a:lnSpc>
            </a:pPr>
            <a:r>
              <a:rPr lang="en-GB" sz="1400" dirty="0"/>
              <a:t>Most research on terrorism and counter-terrorism in Nigeria focuses on the state and often ignores gender perspectives. </a:t>
            </a:r>
          </a:p>
          <a:p>
            <a:pPr marL="285750" indent="-285750">
              <a:lnSpc>
                <a:spcPct val="100000"/>
              </a:lnSpc>
              <a:buFont typeface="Arial" panose="020B0604020202020204" pitchFamily="34" charset="0"/>
              <a:buChar char="•"/>
            </a:pPr>
            <a:r>
              <a:rPr lang="en-GB" sz="1400" dirty="0"/>
              <a:t>This study examines an area that has received little attention.</a:t>
            </a:r>
          </a:p>
          <a:p>
            <a:pPr marL="285750" indent="-285750">
              <a:lnSpc>
                <a:spcPct val="100000"/>
              </a:lnSpc>
              <a:buFont typeface="Arial" panose="020B0604020202020204" pitchFamily="34" charset="0"/>
              <a:buChar char="•"/>
            </a:pPr>
            <a:r>
              <a:rPr lang="en-GB" sz="1400" dirty="0"/>
              <a:t>The experiences of women affected by Boko Haram</a:t>
            </a:r>
          </a:p>
          <a:p>
            <a:pPr marL="285750" indent="-285750">
              <a:lnSpc>
                <a:spcPct val="100000"/>
              </a:lnSpc>
              <a:buFont typeface="Arial" panose="020B0604020202020204" pitchFamily="34" charset="0"/>
              <a:buChar char="•"/>
            </a:pPr>
            <a:r>
              <a:rPr lang="en-GB" sz="1400" dirty="0"/>
              <a:t>Gender-specific harms resulting from state counter-terrorism measures</a:t>
            </a:r>
          </a:p>
          <a:p>
            <a:pPr marL="285750" indent="-285750">
              <a:lnSpc>
                <a:spcPct val="100000"/>
              </a:lnSpc>
              <a:buFont typeface="Arial" panose="020B0604020202020204" pitchFamily="34" charset="0"/>
              <a:buChar char="•"/>
            </a:pPr>
            <a:r>
              <a:rPr lang="en-GB" sz="1400" dirty="0"/>
              <a:t>Community-level, vernacular understandings of security</a:t>
            </a:r>
          </a:p>
          <a:p>
            <a:pPr>
              <a:lnSpc>
                <a:spcPct val="100000"/>
              </a:lnSpc>
            </a:pPr>
            <a:r>
              <a:rPr lang="en-GB" sz="1400" dirty="0"/>
              <a:t>By foregrounding gender and everyday security, this research addresses a critical gap and offers urgently needed insights.</a:t>
            </a:r>
          </a:p>
          <a:p>
            <a:pPr>
              <a:lnSpc>
                <a:spcPct val="100000"/>
              </a:lnSpc>
            </a:pPr>
            <a:r>
              <a:rPr lang="en-GB" sz="1400" b="1" dirty="0"/>
              <a:t>IT CHALLENGES DOMINANT NARRATIVES ABOUT BOKO HARAM</a:t>
            </a:r>
          </a:p>
          <a:p>
            <a:pPr>
              <a:lnSpc>
                <a:spcPct val="100000"/>
              </a:lnSpc>
            </a:pPr>
            <a:r>
              <a:rPr lang="en-GB" sz="1400" dirty="0"/>
              <a:t>Most existing analyses conceptualise Boko Haram as:</a:t>
            </a:r>
          </a:p>
          <a:p>
            <a:pPr>
              <a:lnSpc>
                <a:spcPct val="100000"/>
              </a:lnSpc>
            </a:pPr>
            <a:r>
              <a:rPr lang="en-GB" sz="1400" dirty="0"/>
              <a:t>A military threat</a:t>
            </a:r>
          </a:p>
          <a:p>
            <a:pPr>
              <a:lnSpc>
                <a:spcPct val="100000"/>
              </a:lnSpc>
            </a:pPr>
            <a:r>
              <a:rPr lang="en-GB" sz="1400" dirty="0"/>
              <a:t>A religious extremist group</a:t>
            </a:r>
          </a:p>
          <a:p>
            <a:pPr>
              <a:lnSpc>
                <a:spcPct val="100000"/>
              </a:lnSpc>
            </a:pPr>
            <a:r>
              <a:rPr lang="en-GB" sz="1400" dirty="0"/>
              <a:t>A situation that requires a strong and decisive response to effectively address the challenges at hand.</a:t>
            </a:r>
          </a:p>
          <a:p>
            <a:pPr>
              <a:lnSpc>
                <a:spcPct val="100000"/>
              </a:lnSpc>
            </a:pPr>
            <a:r>
              <a:rPr lang="en-GB" sz="1400" dirty="0"/>
              <a:t>However, this perspective is incomplete. This paper is significant because it reframes Boko Haram by centring the lived experiences of ordinary individuals, particularly women, whose voices are frequently marginalised.</a:t>
            </a:r>
          </a:p>
          <a:p>
            <a:pPr>
              <a:lnSpc>
                <a:spcPct val="100000"/>
              </a:lnSpc>
            </a:pPr>
            <a:endParaRPr lang="en-US" sz="1200" dirty="0"/>
          </a:p>
        </p:txBody>
      </p:sp>
    </p:spTree>
    <p:extLst>
      <p:ext uri="{BB962C8B-B14F-4D97-AF65-F5344CB8AC3E}">
        <p14:creationId xmlns:p14="http://schemas.microsoft.com/office/powerpoint/2010/main" val="1595648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4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2000"/>
                                  </p:stCondLst>
                                  <p:iterate type="lt">
                                    <p:tmPct val="10000"/>
                                  </p:iterate>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4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2000"/>
                                  </p:stCondLst>
                                  <p:iterate type="lt">
                                    <p:tmPct val="10000"/>
                                  </p:iterate>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4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2000"/>
                                  </p:stCondLst>
                                  <p:iterate type="lt">
                                    <p:tmPct val="10000"/>
                                  </p:iterate>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4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2000"/>
                                  </p:stCondLst>
                                  <p:iterate type="lt">
                                    <p:tmPct val="10000"/>
                                  </p:iterate>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4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2000"/>
                                  </p:stCondLst>
                                  <p:iterate type="lt">
                                    <p:tmPct val="10000"/>
                                  </p:iterate>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fade">
                                      <p:cBhvr>
                                        <p:cTn id="53" dur="400"/>
                                        <p:tgtEl>
                                          <p:spTgt spid="3">
                                            <p:txEl>
                                              <p:pRg st="11" end="1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2000"/>
                                  </p:stCondLst>
                                  <p:iterate type="lt">
                                    <p:tmPct val="10000"/>
                                  </p:iterate>
                                  <p:childTnLst>
                                    <p:set>
                                      <p:cBhvr>
                                        <p:cTn id="57" dur="1" fill="hold">
                                          <p:stCondLst>
                                            <p:cond delay="0"/>
                                          </p:stCondLst>
                                        </p:cTn>
                                        <p:tgtEl>
                                          <p:spTgt spid="3">
                                            <p:txEl>
                                              <p:pRg st="12" end="12"/>
                                            </p:txEl>
                                          </p:spTgt>
                                        </p:tgtEl>
                                        <p:attrNameLst>
                                          <p:attrName>style.visibility</p:attrName>
                                        </p:attrNameLst>
                                      </p:cBhvr>
                                      <p:to>
                                        <p:strVal val="visible"/>
                                      </p:to>
                                    </p:set>
                                    <p:animEffect transition="in" filter="fade">
                                      <p:cBhvr>
                                        <p:cTn id="58" dur="4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E230529-C02A-B21D-5E7C-15DD4BCB1174}"/>
            </a:ext>
          </a:extLst>
        </p:cNvPr>
        <p:cNvGrpSpPr/>
        <p:nvPr/>
      </p:nvGrpSpPr>
      <p:grpSpPr>
        <a:xfrm>
          <a:off x="0" y="0"/>
          <a:ext cx="0" cy="0"/>
          <a:chOff x="0" y="0"/>
          <a:chExt cx="0" cy="0"/>
        </a:xfrm>
      </p:grpSpPr>
      <p:cxnSp>
        <p:nvCxnSpPr>
          <p:cNvPr id="100" name="Straight Connector 9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4" name="Rectangle 10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6" name="Straight Connector 105">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90AFCCB-AAD1-093F-B9B0-FA0E0A6F6E33}"/>
              </a:ext>
            </a:extLst>
          </p:cNvPr>
          <p:cNvSpPr>
            <a:spLocks noGrp="1"/>
          </p:cNvSpPr>
          <p:nvPr>
            <p:ph type="subTitle" idx="1"/>
          </p:nvPr>
        </p:nvSpPr>
        <p:spPr>
          <a:xfrm>
            <a:off x="332613" y="451927"/>
            <a:ext cx="6906348" cy="5954146"/>
          </a:xfrm>
        </p:spPr>
        <p:txBody>
          <a:bodyPr vert="horz" lIns="91440" tIns="45720" rIns="91440" bIns="45720" rtlCol="0">
            <a:normAutofit fontScale="85000" lnSpcReduction="20000"/>
          </a:bodyPr>
          <a:lstStyle/>
          <a:p>
            <a:pPr>
              <a:lnSpc>
                <a:spcPct val="100000"/>
              </a:lnSpc>
            </a:pPr>
            <a:endParaRPr lang="en-US" sz="1500" dirty="0"/>
          </a:p>
          <a:p>
            <a:pPr>
              <a:lnSpc>
                <a:spcPct val="100000"/>
              </a:lnSpc>
            </a:pPr>
            <a:r>
              <a:rPr lang="en-GB" sz="1500" b="1" dirty="0"/>
              <a:t>IT ADVANCES FEMINIST AND VERNACULAR SECURITY THEORY</a:t>
            </a:r>
            <a:endParaRPr lang="en-US" sz="1500" b="1" dirty="0"/>
          </a:p>
          <a:p>
            <a:pPr>
              <a:lnSpc>
                <a:spcPct val="100000"/>
              </a:lnSpc>
            </a:pPr>
            <a:r>
              <a:rPr lang="en-GB" sz="1500" dirty="0"/>
              <a:t>This paper contributes to two significant academic discussions:</a:t>
            </a:r>
          </a:p>
          <a:p>
            <a:pPr>
              <a:lnSpc>
                <a:spcPct val="100000"/>
              </a:lnSpc>
            </a:pPr>
            <a:r>
              <a:rPr lang="en-GB" sz="1500" b="1" dirty="0"/>
              <a:t>Feminist Security Studies</a:t>
            </a:r>
          </a:p>
          <a:p>
            <a:pPr marL="285750" indent="-285750">
              <a:lnSpc>
                <a:spcPct val="100000"/>
              </a:lnSpc>
              <a:buFont typeface="Arial" panose="020B0604020202020204" pitchFamily="34" charset="0"/>
              <a:buChar char="•"/>
            </a:pPr>
            <a:r>
              <a:rPr lang="en-GB" sz="1500" dirty="0"/>
              <a:t>The influence of gender on the manifestation and dynamics of violence</a:t>
            </a:r>
          </a:p>
          <a:p>
            <a:pPr marL="285750" indent="-285750">
              <a:lnSpc>
                <a:spcPct val="100000"/>
              </a:lnSpc>
              <a:buFont typeface="Arial" panose="020B0604020202020204" pitchFamily="34" charset="0"/>
              <a:buChar char="•"/>
            </a:pPr>
            <a:r>
              <a:rPr lang="en-GB" sz="1500" dirty="0"/>
              <a:t>The ways in which women are constructed as victims, perceived threats, or rendered invisible within security discourses</a:t>
            </a:r>
          </a:p>
          <a:p>
            <a:pPr marL="285750" indent="-285750">
              <a:lnSpc>
                <a:spcPct val="100000"/>
              </a:lnSpc>
              <a:buFont typeface="Arial" panose="020B0604020202020204" pitchFamily="34" charset="0"/>
              <a:buChar char="•"/>
            </a:pPr>
            <a:r>
              <a:rPr lang="en-GB" sz="1500" dirty="0"/>
              <a:t>The reinforcement of gender hierarchies through security policies</a:t>
            </a:r>
          </a:p>
          <a:p>
            <a:pPr>
              <a:lnSpc>
                <a:spcPct val="100000"/>
              </a:lnSpc>
            </a:pPr>
            <a:r>
              <a:rPr lang="en-GB" sz="1500" b="1" dirty="0"/>
              <a:t>Vernacular Security Studies</a:t>
            </a:r>
          </a:p>
          <a:p>
            <a:pPr marL="285750" indent="-285750">
              <a:lnSpc>
                <a:spcPct val="100000"/>
              </a:lnSpc>
              <a:buFont typeface="Arial" panose="020B0604020202020204" pitchFamily="34" charset="0"/>
              <a:buChar char="•"/>
            </a:pPr>
            <a:r>
              <a:rPr lang="en-GB" sz="1500" dirty="0"/>
              <a:t>Community-based definitions of security that reflect local perspectives</a:t>
            </a:r>
          </a:p>
          <a:p>
            <a:pPr marL="285750" indent="-285750">
              <a:lnSpc>
                <a:spcPct val="100000"/>
              </a:lnSpc>
              <a:buFont typeface="Arial" panose="020B0604020202020204" pitchFamily="34" charset="0"/>
              <a:buChar char="•"/>
            </a:pPr>
            <a:r>
              <a:rPr lang="en-GB" sz="1500" dirty="0"/>
              <a:t>The divergence between everyday security experiences and official state narratives</a:t>
            </a:r>
          </a:p>
          <a:p>
            <a:pPr>
              <a:lnSpc>
                <a:spcPct val="100000"/>
              </a:lnSpc>
            </a:pPr>
            <a:r>
              <a:rPr lang="en-GB" sz="1500" dirty="0"/>
              <a:t>This study is significant as it applies these theoretical frameworks to the Nigerian context, where such approaches remain underutilised.</a:t>
            </a:r>
          </a:p>
          <a:p>
            <a:pPr>
              <a:lnSpc>
                <a:spcPct val="100000"/>
              </a:lnSpc>
            </a:pPr>
            <a:r>
              <a:rPr lang="en-GB" sz="1500" b="1" dirty="0"/>
              <a:t>IT CRITIQUES THE NIGERIAN STATE’S COUNTER‑TERRORISM PRACTICES</a:t>
            </a:r>
          </a:p>
          <a:p>
            <a:pPr>
              <a:lnSpc>
                <a:spcPct val="100000"/>
              </a:lnSpc>
            </a:pPr>
            <a:r>
              <a:rPr lang="en-GB" sz="1500" dirty="0"/>
              <a:t>This research examines the ways in which the state:</a:t>
            </a:r>
          </a:p>
          <a:p>
            <a:pPr>
              <a:lnSpc>
                <a:spcPct val="100000"/>
              </a:lnSpc>
            </a:pPr>
            <a:r>
              <a:rPr lang="en-GB" sz="1500" dirty="0"/>
              <a:t>Employs militarised responses</a:t>
            </a:r>
          </a:p>
          <a:p>
            <a:pPr>
              <a:lnSpc>
                <a:spcPct val="100000"/>
              </a:lnSpc>
            </a:pPr>
            <a:r>
              <a:rPr lang="en-GB" sz="1500" dirty="0"/>
              <a:t>Reinforces gendered stereotypes</a:t>
            </a:r>
          </a:p>
          <a:p>
            <a:pPr>
              <a:lnSpc>
                <a:spcPct val="100000"/>
              </a:lnSpc>
            </a:pPr>
            <a:r>
              <a:rPr lang="en-GB" sz="1500" dirty="0"/>
              <a:t>Inflicts harm on civilians through raids, detentions, and abuses</a:t>
            </a:r>
          </a:p>
          <a:p>
            <a:pPr>
              <a:lnSpc>
                <a:spcPct val="100000"/>
              </a:lnSpc>
            </a:pPr>
            <a:r>
              <a:rPr lang="en-GB" sz="1500" dirty="0"/>
              <a:t>Disregards local knowledge and community resilience</a:t>
            </a:r>
          </a:p>
          <a:p>
            <a:pPr>
              <a:lnSpc>
                <a:spcPct val="100000"/>
              </a:lnSpc>
            </a:pPr>
            <a:r>
              <a:rPr lang="en-GB" sz="1500" dirty="0"/>
              <a:t>This research highlights these key blind spots and advocates for more compassionate, gender-sensitive approaches.</a:t>
            </a:r>
          </a:p>
          <a:p>
            <a:pPr>
              <a:lnSpc>
                <a:spcPct val="100000"/>
              </a:lnSpc>
            </a:pPr>
            <a:endParaRPr lang="en-US" sz="1200" dirty="0"/>
          </a:p>
        </p:txBody>
      </p:sp>
      <p:pic>
        <p:nvPicPr>
          <p:cNvPr id="4" name="Picture 3" descr="An abstract burst of blue and pink">
            <a:extLst>
              <a:ext uri="{FF2B5EF4-FFF2-40B4-BE49-F238E27FC236}">
                <a16:creationId xmlns:a16="http://schemas.microsoft.com/office/drawing/2014/main" id="{C6DA51A4-9A6A-D180-6B66-4C1389BE2268}"/>
              </a:ext>
            </a:extLst>
          </p:cNvPr>
          <p:cNvPicPr>
            <a:picLocks noChangeAspect="1"/>
          </p:cNvPicPr>
          <p:nvPr/>
        </p:nvPicPr>
        <p:blipFill>
          <a:blip r:embed="rId2"/>
          <a:srcRect l="31901" r="30299"/>
          <a:stretch>
            <a:fillRect/>
          </a:stretch>
        </p:blipFill>
        <p:spPr>
          <a:xfrm>
            <a:off x="8016439" y="1575775"/>
            <a:ext cx="3198018" cy="4758949"/>
          </a:xfrm>
          <a:prstGeom prst="rect">
            <a:avLst/>
          </a:prstGeom>
        </p:spPr>
      </p:pic>
      <p:sp>
        <p:nvSpPr>
          <p:cNvPr id="2" name="Title 1">
            <a:extLst>
              <a:ext uri="{FF2B5EF4-FFF2-40B4-BE49-F238E27FC236}">
                <a16:creationId xmlns:a16="http://schemas.microsoft.com/office/drawing/2014/main" id="{94345CC9-0506-7893-7E20-73F06E8F67BA}"/>
              </a:ext>
            </a:extLst>
          </p:cNvPr>
          <p:cNvSpPr>
            <a:spLocks noGrp="1"/>
          </p:cNvSpPr>
          <p:nvPr>
            <p:ph type="ctrTitle"/>
          </p:nvPr>
        </p:nvSpPr>
        <p:spPr>
          <a:xfrm>
            <a:off x="7372311" y="311017"/>
            <a:ext cx="4486275" cy="851875"/>
          </a:xfrm>
        </p:spPr>
        <p:txBody>
          <a:bodyPr vert="horz" lIns="91440" tIns="45720" rIns="91440" bIns="45720" rtlCol="0" anchor="t">
            <a:noAutofit/>
          </a:bodyPr>
          <a:lstStyle/>
          <a:p>
            <a:pPr>
              <a:lnSpc>
                <a:spcPct val="90000"/>
              </a:lnSpc>
            </a:pPr>
            <a:r>
              <a:rPr lang="en-GB" sz="2800" dirty="0"/>
              <a:t>Why This Research Is Important to the Author</a:t>
            </a:r>
            <a:endParaRPr lang="en-US" sz="2800" dirty="0"/>
          </a:p>
        </p:txBody>
      </p:sp>
    </p:spTree>
    <p:extLst>
      <p:ext uri="{BB962C8B-B14F-4D97-AF65-F5344CB8AC3E}">
        <p14:creationId xmlns:p14="http://schemas.microsoft.com/office/powerpoint/2010/main" val="20992045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B16A28C-D841-C320-A442-C4CF436DF5C5}"/>
            </a:ext>
          </a:extLst>
        </p:cNvPr>
        <p:cNvGrpSpPr/>
        <p:nvPr/>
      </p:nvGrpSpPr>
      <p:grpSpPr>
        <a:xfrm>
          <a:off x="0" y="0"/>
          <a:ext cx="0" cy="0"/>
          <a:chOff x="0" y="0"/>
          <a:chExt cx="0" cy="0"/>
        </a:xfrm>
      </p:grpSpPr>
      <p:cxnSp>
        <p:nvCxnSpPr>
          <p:cNvPr id="47" name="Straight Connector 46">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51" name="Rectangle 50">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E213F4-973A-5573-CB57-0BE2FA708E1F}"/>
              </a:ext>
            </a:extLst>
          </p:cNvPr>
          <p:cNvSpPr>
            <a:spLocks noGrp="1"/>
          </p:cNvSpPr>
          <p:nvPr>
            <p:ph type="ctrTitle"/>
          </p:nvPr>
        </p:nvSpPr>
        <p:spPr>
          <a:xfrm>
            <a:off x="419211" y="494431"/>
            <a:ext cx="3276489" cy="1096243"/>
          </a:xfrm>
        </p:spPr>
        <p:txBody>
          <a:bodyPr vert="horz" lIns="91440" tIns="45720" rIns="91440" bIns="45720" rtlCol="0" anchor="t">
            <a:normAutofit fontScale="90000"/>
          </a:bodyPr>
          <a:lstStyle/>
          <a:p>
            <a:pPr>
              <a:lnSpc>
                <a:spcPct val="90000"/>
              </a:lnSpc>
            </a:pPr>
            <a:r>
              <a:rPr lang="en-GB" sz="2400" dirty="0"/>
              <a:t>Why This Research Is Important to the Author</a:t>
            </a:r>
            <a:br>
              <a:rPr lang="en-US" sz="2800" dirty="0"/>
            </a:br>
            <a:endParaRPr lang="en-US" sz="2800" dirty="0"/>
          </a:p>
        </p:txBody>
      </p:sp>
      <p:pic>
        <p:nvPicPr>
          <p:cNvPr id="4" name="Picture 3" descr="An abstract burst of blue and pink">
            <a:extLst>
              <a:ext uri="{FF2B5EF4-FFF2-40B4-BE49-F238E27FC236}">
                <a16:creationId xmlns:a16="http://schemas.microsoft.com/office/drawing/2014/main" id="{275BE482-7D98-3CBC-A51A-C80AD76B5757}"/>
              </a:ext>
            </a:extLst>
          </p:cNvPr>
          <p:cNvPicPr>
            <a:picLocks noChangeAspect="1"/>
          </p:cNvPicPr>
          <p:nvPr/>
        </p:nvPicPr>
        <p:blipFill>
          <a:blip r:embed="rId2"/>
          <a:srcRect l="26013" r="24412"/>
          <a:stretch>
            <a:fillRect/>
          </a:stretch>
        </p:blipFill>
        <p:spPr>
          <a:xfrm>
            <a:off x="176277" y="1873838"/>
            <a:ext cx="3762355" cy="4268943"/>
          </a:xfrm>
          <a:prstGeom prst="rect">
            <a:avLst/>
          </a:prstGeom>
        </p:spPr>
      </p:pic>
      <p:cxnSp>
        <p:nvCxnSpPr>
          <p:cNvPr id="53" name="Straight Connector 52">
            <a:extLst>
              <a:ext uri="{FF2B5EF4-FFF2-40B4-BE49-F238E27FC236}">
                <a16:creationId xmlns:a16="http://schemas.microsoft.com/office/drawing/2014/main" id="{511FC409-B3C2-4F68-865C-C5333D6F27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723900"/>
            <a:ext cx="4610075"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DDA678B5-A1BE-5E50-3F2E-9CFB53571852}"/>
              </a:ext>
            </a:extLst>
          </p:cNvPr>
          <p:cNvSpPr>
            <a:spLocks noGrp="1"/>
          </p:cNvSpPr>
          <p:nvPr>
            <p:ph type="subTitle" idx="1"/>
          </p:nvPr>
        </p:nvSpPr>
        <p:spPr>
          <a:xfrm>
            <a:off x="4181587" y="800099"/>
            <a:ext cx="7315200" cy="5210171"/>
          </a:xfrm>
        </p:spPr>
        <p:txBody>
          <a:bodyPr vert="horz" lIns="91440" tIns="45720" rIns="91440" bIns="45720" rtlCol="0">
            <a:noAutofit/>
          </a:bodyPr>
          <a:lstStyle/>
          <a:p>
            <a:pPr>
              <a:lnSpc>
                <a:spcPct val="100000"/>
              </a:lnSpc>
            </a:pPr>
            <a:endParaRPr lang="en-GB" sz="1400" b="1" dirty="0"/>
          </a:p>
          <a:p>
            <a:pPr>
              <a:lnSpc>
                <a:spcPct val="100000"/>
              </a:lnSpc>
            </a:pPr>
            <a:r>
              <a:rPr lang="en-GB" sz="1400" b="1" dirty="0"/>
              <a:t>IT CENTRES MARGINALISED VOICES</a:t>
            </a:r>
          </a:p>
          <a:p>
            <a:pPr>
              <a:lnSpc>
                <a:spcPct val="100000"/>
              </a:lnSpc>
            </a:pPr>
            <a:r>
              <a:rPr lang="en-GB" sz="1400" dirty="0"/>
              <a:t>The primary motivation for this research is to amplify the following perspectives:</a:t>
            </a:r>
          </a:p>
          <a:p>
            <a:pPr marL="171450" indent="-171450">
              <a:lnSpc>
                <a:spcPct val="100000"/>
              </a:lnSpc>
              <a:buFont typeface="Arial" panose="020B0604020202020204" pitchFamily="34" charset="0"/>
              <a:buChar char="•"/>
            </a:pPr>
            <a:r>
              <a:rPr lang="en-GB" sz="1400" dirty="0"/>
              <a:t>The experiences of women</a:t>
            </a:r>
          </a:p>
          <a:p>
            <a:pPr marL="171450" indent="-171450">
              <a:lnSpc>
                <a:spcPct val="100000"/>
              </a:lnSpc>
              <a:buFont typeface="Arial" panose="020B0604020202020204" pitchFamily="34" charset="0"/>
              <a:buChar char="•"/>
            </a:pPr>
            <a:r>
              <a:rPr lang="en-GB" sz="1400" dirty="0"/>
              <a:t>Community perspectives</a:t>
            </a:r>
          </a:p>
          <a:p>
            <a:pPr marL="171450" indent="-171450">
              <a:lnSpc>
                <a:spcPct val="100000"/>
              </a:lnSpc>
              <a:buFont typeface="Arial" panose="020B0604020202020204" pitchFamily="34" charset="0"/>
              <a:buChar char="•"/>
            </a:pPr>
            <a:r>
              <a:rPr lang="en-GB" sz="1400" dirty="0"/>
              <a:t>Non‑elite understandings of insecurity</a:t>
            </a:r>
          </a:p>
          <a:p>
            <a:pPr>
              <a:lnSpc>
                <a:spcPct val="100000"/>
              </a:lnSpc>
            </a:pPr>
            <a:r>
              <a:rPr lang="en-GB" sz="1400" dirty="0"/>
              <a:t>This approach reflects both scholarly rigour and ethical responsibility.</a:t>
            </a:r>
          </a:p>
          <a:p>
            <a:pPr>
              <a:lnSpc>
                <a:spcPct val="100000"/>
              </a:lnSpc>
            </a:pPr>
            <a:endParaRPr lang="en-GB" sz="1400" dirty="0"/>
          </a:p>
          <a:p>
            <a:pPr>
              <a:lnSpc>
                <a:spcPct val="100000"/>
              </a:lnSpc>
            </a:pPr>
            <a:r>
              <a:rPr lang="en-GB" sz="1400" b="1" dirty="0"/>
              <a:t>IT HAS REAL‑WORLD POLICY RELEVANCE</a:t>
            </a:r>
            <a:endParaRPr lang="en-US" sz="1400" b="1" dirty="0"/>
          </a:p>
          <a:p>
            <a:pPr>
              <a:lnSpc>
                <a:spcPct val="100000"/>
              </a:lnSpc>
            </a:pPr>
            <a:r>
              <a:rPr lang="en-GB" sz="1400" dirty="0"/>
              <a:t>This research is significant due to its potential to influence the following areas:</a:t>
            </a:r>
          </a:p>
          <a:p>
            <a:pPr marL="342900" indent="-342900">
              <a:lnSpc>
                <a:spcPct val="100000"/>
              </a:lnSpc>
              <a:buFont typeface="Arial" panose="020B0604020202020204" pitchFamily="34" charset="0"/>
              <a:buChar char="•"/>
            </a:pPr>
            <a:r>
              <a:rPr lang="en-GB" sz="1400" dirty="0"/>
              <a:t>Development of more effective counter-terrorism strategies</a:t>
            </a:r>
          </a:p>
          <a:p>
            <a:pPr marL="342900" indent="-342900">
              <a:lnSpc>
                <a:spcPct val="100000"/>
              </a:lnSpc>
              <a:buFont typeface="Arial" panose="020B0604020202020204" pitchFamily="34" charset="0"/>
              <a:buChar char="•"/>
            </a:pPr>
            <a:r>
              <a:rPr lang="en-GB" sz="1400" dirty="0"/>
              <a:t>Implementation of gender-sensitive humanitarian responses</a:t>
            </a:r>
          </a:p>
          <a:p>
            <a:pPr marL="342900" indent="-342900">
              <a:lnSpc>
                <a:spcPct val="100000"/>
              </a:lnSpc>
              <a:buFont typeface="Arial" panose="020B0604020202020204" pitchFamily="34" charset="0"/>
              <a:buChar char="•"/>
            </a:pPr>
            <a:r>
              <a:rPr lang="en-GB" sz="1400" dirty="0"/>
              <a:t>Promotion of community-based peacebuilding initiatives</a:t>
            </a:r>
          </a:p>
          <a:p>
            <a:pPr marL="342900" indent="-342900">
              <a:lnSpc>
                <a:spcPct val="100000"/>
              </a:lnSpc>
              <a:buFont typeface="Arial" panose="020B0604020202020204" pitchFamily="34" charset="0"/>
              <a:buChar char="•"/>
            </a:pPr>
            <a:r>
              <a:rPr lang="en-GB" sz="1400" dirty="0"/>
              <a:t>Improved alignment between state policy and the lived realities of affected populations</a:t>
            </a:r>
          </a:p>
          <a:p>
            <a:pPr>
              <a:lnSpc>
                <a:spcPct val="100000"/>
              </a:lnSpc>
            </a:pPr>
            <a:r>
              <a:rPr lang="en-GB" sz="1400" dirty="0"/>
              <a:t>This study extends beyond theoretical contributions and offers practical implications for enhancing security in Nigeria.</a:t>
            </a:r>
            <a:endParaRPr lang="en-US" sz="1400" dirty="0"/>
          </a:p>
        </p:txBody>
      </p:sp>
      <p:cxnSp>
        <p:nvCxnSpPr>
          <p:cNvPr id="55" name="Straight Connector 54">
            <a:extLst>
              <a:ext uri="{FF2B5EF4-FFF2-40B4-BE49-F238E27FC236}">
                <a16:creationId xmlns:a16="http://schemas.microsoft.com/office/drawing/2014/main" id="{B810270D-76A7-44B3-9746-7EDF5788602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81300" y="6142781"/>
            <a:ext cx="461007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52156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400"/>
                                        <p:tgtEl>
                                          <p:spTgt spid="3">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400"/>
                                        <p:tgtEl>
                                          <p:spTgt spid="3">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400"/>
                                        <p:tgtEl>
                                          <p:spTgt spid="3">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400"/>
                                        <p:tgtEl>
                                          <p:spTgt spid="3">
                                            <p:txEl>
                                              <p:pRg st="5" end="5"/>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400"/>
                                        <p:tgtEl>
                                          <p:spTgt spid="3">
                                            <p:txEl>
                                              <p:pRg st="6" end="6"/>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8" end="8"/>
                                            </p:txEl>
                                          </p:spTgt>
                                        </p:tgtEl>
                                        <p:attrNameLst>
                                          <p:attrName>style.visibility</p:attrName>
                                        </p:attrNameLst>
                                      </p:cBhvr>
                                      <p:to>
                                        <p:strVal val="visible"/>
                                      </p:to>
                                    </p:set>
                                    <p:animEffect transition="in" filter="fade">
                                      <p:cBhvr>
                                        <p:cTn id="28" dur="400"/>
                                        <p:tgtEl>
                                          <p:spTgt spid="3">
                                            <p:txEl>
                                              <p:pRg st="8" end="8"/>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9" end="9"/>
                                            </p:txEl>
                                          </p:spTgt>
                                        </p:tgtEl>
                                        <p:attrNameLst>
                                          <p:attrName>style.visibility</p:attrName>
                                        </p:attrNameLst>
                                      </p:cBhvr>
                                      <p:to>
                                        <p:strVal val="visible"/>
                                      </p:to>
                                    </p:set>
                                    <p:animEffect transition="in" filter="fade">
                                      <p:cBhvr>
                                        <p:cTn id="31" dur="400"/>
                                        <p:tgtEl>
                                          <p:spTgt spid="3">
                                            <p:txEl>
                                              <p:pRg st="9" end="9"/>
                                            </p:txEl>
                                          </p:spTgt>
                                        </p:tgtEl>
                                      </p:cBhvr>
                                    </p:animEffect>
                                  </p:childTnLst>
                                </p:cTn>
                              </p:par>
                              <p:par>
                                <p:cTn id="32" presetID="10" presetClass="entr" presetSubtype="0" fill="hold" grpId="0" nodeType="withEffect">
                                  <p:stCondLst>
                                    <p:cond delay="2000"/>
                                  </p:stCondLst>
                                  <p:iterate type="lt">
                                    <p:tmPct val="10000"/>
                                  </p:iterate>
                                  <p:childTnLst>
                                    <p:set>
                                      <p:cBhvr>
                                        <p:cTn id="33" dur="1" fill="hold">
                                          <p:stCondLst>
                                            <p:cond delay="0"/>
                                          </p:stCondLst>
                                        </p:cTn>
                                        <p:tgtEl>
                                          <p:spTgt spid="3">
                                            <p:txEl>
                                              <p:pRg st="10" end="10"/>
                                            </p:txEl>
                                          </p:spTgt>
                                        </p:tgtEl>
                                        <p:attrNameLst>
                                          <p:attrName>style.visibility</p:attrName>
                                        </p:attrNameLst>
                                      </p:cBhvr>
                                      <p:to>
                                        <p:strVal val="visible"/>
                                      </p:to>
                                    </p:set>
                                    <p:animEffect transition="in" filter="fade">
                                      <p:cBhvr>
                                        <p:cTn id="34" dur="400"/>
                                        <p:tgtEl>
                                          <p:spTgt spid="3">
                                            <p:txEl>
                                              <p:pRg st="10" end="10"/>
                                            </p:txEl>
                                          </p:spTgt>
                                        </p:tgtEl>
                                      </p:cBhvr>
                                    </p:animEffect>
                                  </p:childTnLst>
                                </p:cTn>
                              </p:par>
                              <p:par>
                                <p:cTn id="35" presetID="10" presetClass="entr" presetSubtype="0" fill="hold" grpId="0" nodeType="withEffect">
                                  <p:stCondLst>
                                    <p:cond delay="2000"/>
                                  </p:stCondLst>
                                  <p:iterate type="lt">
                                    <p:tmPct val="10000"/>
                                  </p:iterate>
                                  <p:childTnLst>
                                    <p:set>
                                      <p:cBhvr>
                                        <p:cTn id="36" dur="1" fill="hold">
                                          <p:stCondLst>
                                            <p:cond delay="0"/>
                                          </p:stCondLst>
                                        </p:cTn>
                                        <p:tgtEl>
                                          <p:spTgt spid="3">
                                            <p:txEl>
                                              <p:pRg st="11" end="11"/>
                                            </p:txEl>
                                          </p:spTgt>
                                        </p:tgtEl>
                                        <p:attrNameLst>
                                          <p:attrName>style.visibility</p:attrName>
                                        </p:attrNameLst>
                                      </p:cBhvr>
                                      <p:to>
                                        <p:strVal val="visible"/>
                                      </p:to>
                                    </p:set>
                                    <p:animEffect transition="in" filter="fade">
                                      <p:cBhvr>
                                        <p:cTn id="37" dur="400"/>
                                        <p:tgtEl>
                                          <p:spTgt spid="3">
                                            <p:txEl>
                                              <p:pRg st="11" end="11"/>
                                            </p:txEl>
                                          </p:spTgt>
                                        </p:tgtEl>
                                      </p:cBhvr>
                                    </p:animEffect>
                                  </p:childTnLst>
                                </p:cTn>
                              </p:par>
                              <p:par>
                                <p:cTn id="38" presetID="10" presetClass="entr" presetSubtype="0" fill="hold" grpId="0" nodeType="withEffect">
                                  <p:stCondLst>
                                    <p:cond delay="2000"/>
                                  </p:stCondLst>
                                  <p:iterate type="lt">
                                    <p:tmPct val="10000"/>
                                  </p:iterate>
                                  <p:childTnLst>
                                    <p:set>
                                      <p:cBhvr>
                                        <p:cTn id="39" dur="1" fill="hold">
                                          <p:stCondLst>
                                            <p:cond delay="0"/>
                                          </p:stCondLst>
                                        </p:cTn>
                                        <p:tgtEl>
                                          <p:spTgt spid="3">
                                            <p:txEl>
                                              <p:pRg st="12" end="12"/>
                                            </p:txEl>
                                          </p:spTgt>
                                        </p:tgtEl>
                                        <p:attrNameLst>
                                          <p:attrName>style.visibility</p:attrName>
                                        </p:attrNameLst>
                                      </p:cBhvr>
                                      <p:to>
                                        <p:strVal val="visible"/>
                                      </p:to>
                                    </p:set>
                                    <p:animEffect transition="in" filter="fade">
                                      <p:cBhvr>
                                        <p:cTn id="40" dur="400"/>
                                        <p:tgtEl>
                                          <p:spTgt spid="3">
                                            <p:txEl>
                                              <p:pRg st="12" end="12"/>
                                            </p:txEl>
                                          </p:spTgt>
                                        </p:tgtEl>
                                      </p:cBhvr>
                                    </p:animEffect>
                                  </p:childTnLst>
                                </p:cTn>
                              </p:par>
                              <p:par>
                                <p:cTn id="41" presetID="10" presetClass="entr" presetSubtype="0" fill="hold" grpId="0" nodeType="withEffect">
                                  <p:stCondLst>
                                    <p:cond delay="2000"/>
                                  </p:stCondLst>
                                  <p:iterate type="lt">
                                    <p:tmPct val="10000"/>
                                  </p:iterate>
                                  <p:childTnLst>
                                    <p:set>
                                      <p:cBhvr>
                                        <p:cTn id="42" dur="1" fill="hold">
                                          <p:stCondLst>
                                            <p:cond delay="0"/>
                                          </p:stCondLst>
                                        </p:cTn>
                                        <p:tgtEl>
                                          <p:spTgt spid="3">
                                            <p:txEl>
                                              <p:pRg st="13" end="13"/>
                                            </p:txEl>
                                          </p:spTgt>
                                        </p:tgtEl>
                                        <p:attrNameLst>
                                          <p:attrName>style.visibility</p:attrName>
                                        </p:attrNameLst>
                                      </p:cBhvr>
                                      <p:to>
                                        <p:strVal val="visible"/>
                                      </p:to>
                                    </p:set>
                                    <p:animEffect transition="in" filter="fade">
                                      <p:cBhvr>
                                        <p:cTn id="43" dur="400"/>
                                        <p:tgtEl>
                                          <p:spTgt spid="3">
                                            <p:txEl>
                                              <p:pRg st="13" end="13"/>
                                            </p:txEl>
                                          </p:spTgt>
                                        </p:tgtEl>
                                      </p:cBhvr>
                                    </p:animEffect>
                                  </p:childTnLst>
                                </p:cTn>
                              </p:par>
                              <p:par>
                                <p:cTn id="44" presetID="10" presetClass="entr" presetSubtype="0" fill="hold" grpId="0" nodeType="withEffect">
                                  <p:stCondLst>
                                    <p:cond delay="2000"/>
                                  </p:stCondLst>
                                  <p:iterate type="lt">
                                    <p:tmPct val="10000"/>
                                  </p:iterate>
                                  <p:childTnLst>
                                    <p:set>
                                      <p:cBhvr>
                                        <p:cTn id="45" dur="1" fill="hold">
                                          <p:stCondLst>
                                            <p:cond delay="0"/>
                                          </p:stCondLst>
                                        </p:cTn>
                                        <p:tgtEl>
                                          <p:spTgt spid="3">
                                            <p:txEl>
                                              <p:pRg st="14" end="14"/>
                                            </p:txEl>
                                          </p:spTgt>
                                        </p:tgtEl>
                                        <p:attrNameLst>
                                          <p:attrName>style.visibility</p:attrName>
                                        </p:attrNameLst>
                                      </p:cBhvr>
                                      <p:to>
                                        <p:strVal val="visible"/>
                                      </p:to>
                                    </p:set>
                                    <p:animEffect transition="in" filter="fade">
                                      <p:cBhvr>
                                        <p:cTn id="46" dur="4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8518EF-CF11-D56D-EA7D-AB9FDF76F124}"/>
            </a:ext>
          </a:extLst>
        </p:cNvPr>
        <p:cNvGrpSpPr/>
        <p:nvPr/>
      </p:nvGrpSpPr>
      <p:grpSpPr>
        <a:xfrm>
          <a:off x="0" y="0"/>
          <a:ext cx="0" cy="0"/>
          <a:chOff x="0" y="0"/>
          <a:chExt cx="0" cy="0"/>
        </a:xfrm>
      </p:grpSpPr>
      <p:cxnSp>
        <p:nvCxnSpPr>
          <p:cNvPr id="60" name="Straight Connector 5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64" name="Rectangle 6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3A18BA-0ECB-2DC5-7647-8E04A7C97503}"/>
              </a:ext>
            </a:extLst>
          </p:cNvPr>
          <p:cNvSpPr>
            <a:spLocks noGrp="1"/>
          </p:cNvSpPr>
          <p:nvPr>
            <p:ph type="ctrTitle"/>
          </p:nvPr>
        </p:nvSpPr>
        <p:spPr>
          <a:xfrm>
            <a:off x="547366" y="1385960"/>
            <a:ext cx="3979625" cy="4412528"/>
          </a:xfrm>
        </p:spPr>
        <p:txBody>
          <a:bodyPr vert="horz" lIns="91440" tIns="45720" rIns="91440" bIns="45720" rtlCol="0" anchor="t">
            <a:normAutofit fontScale="90000"/>
          </a:bodyPr>
          <a:lstStyle/>
          <a:p>
            <a:r>
              <a:rPr lang="en-GB" dirty="0"/>
              <a:t>Why This Research Is Important to the Author</a:t>
            </a:r>
            <a:br>
              <a:rPr lang="en-US" sz="4000" dirty="0"/>
            </a:br>
            <a:endParaRPr lang="en-US" sz="4000" dirty="0"/>
          </a:p>
        </p:txBody>
      </p:sp>
      <p:cxnSp>
        <p:nvCxnSpPr>
          <p:cNvPr id="66" name="Straight Connector 65">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DD6F2771-DD13-7EF2-03C3-EB78884CDFF4}"/>
              </a:ext>
            </a:extLst>
          </p:cNvPr>
          <p:cNvPicPr>
            <a:picLocks noChangeAspect="1"/>
          </p:cNvPicPr>
          <p:nvPr/>
        </p:nvPicPr>
        <p:blipFill>
          <a:blip r:embed="rId2"/>
          <a:srcRect t="16532" r="-1" b="3628"/>
          <a:stretch>
            <a:fillRect/>
          </a:stretch>
        </p:blipFill>
        <p:spPr>
          <a:xfrm>
            <a:off x="5676932" y="525111"/>
            <a:ext cx="5719230" cy="2492293"/>
          </a:xfrm>
          <a:prstGeom prst="rect">
            <a:avLst/>
          </a:prstGeom>
        </p:spPr>
      </p:pic>
      <p:sp>
        <p:nvSpPr>
          <p:cNvPr id="3" name="Subtitle 2">
            <a:extLst>
              <a:ext uri="{FF2B5EF4-FFF2-40B4-BE49-F238E27FC236}">
                <a16:creationId xmlns:a16="http://schemas.microsoft.com/office/drawing/2014/main" id="{A94B8EDB-748D-7953-8444-C08681CA989F}"/>
              </a:ext>
            </a:extLst>
          </p:cNvPr>
          <p:cNvSpPr>
            <a:spLocks noGrp="1"/>
          </p:cNvSpPr>
          <p:nvPr>
            <p:ph type="subTitle" idx="1"/>
          </p:nvPr>
        </p:nvSpPr>
        <p:spPr>
          <a:xfrm>
            <a:off x="5226610" y="3017404"/>
            <a:ext cx="6267918" cy="3660140"/>
          </a:xfrm>
        </p:spPr>
        <p:txBody>
          <a:bodyPr vert="horz" lIns="91440" tIns="45720" rIns="91440" bIns="45720" rtlCol="0">
            <a:noAutofit/>
          </a:bodyPr>
          <a:lstStyle/>
          <a:p>
            <a:pPr>
              <a:lnSpc>
                <a:spcPct val="100000"/>
              </a:lnSpc>
            </a:pPr>
            <a:r>
              <a:rPr lang="en-GB" sz="1200" b="1" dirty="0"/>
              <a:t>IT HAS REAL‑WORLD POLICY RELEVANCE</a:t>
            </a:r>
            <a:endParaRPr lang="en-US" sz="1200" b="1" dirty="0"/>
          </a:p>
          <a:p>
            <a:pPr>
              <a:lnSpc>
                <a:spcPct val="100000"/>
              </a:lnSpc>
            </a:pPr>
            <a:r>
              <a:rPr lang="en-GB" sz="1200" dirty="0"/>
              <a:t>This analysis is significant due to its potential to influence the following areas:</a:t>
            </a:r>
          </a:p>
          <a:p>
            <a:pPr marL="285750" indent="-285750">
              <a:lnSpc>
                <a:spcPct val="100000"/>
              </a:lnSpc>
              <a:buFont typeface="Arial" panose="020B0604020202020204" pitchFamily="34" charset="0"/>
              <a:buChar char="•"/>
            </a:pPr>
            <a:r>
              <a:rPr lang="en-GB" sz="1200" dirty="0"/>
              <a:t>The development of more effective counter-terrorism strategies</a:t>
            </a:r>
          </a:p>
          <a:p>
            <a:pPr marL="285750" indent="-285750">
              <a:lnSpc>
                <a:spcPct val="100000"/>
              </a:lnSpc>
              <a:buFont typeface="Arial" panose="020B0604020202020204" pitchFamily="34" charset="0"/>
              <a:buChar char="•"/>
            </a:pPr>
            <a:r>
              <a:rPr lang="en-GB" sz="1200" dirty="0"/>
              <a:t>The implementation of gender-sensitive humanitarian responses</a:t>
            </a:r>
          </a:p>
          <a:p>
            <a:pPr marL="285750" indent="-285750">
              <a:lnSpc>
                <a:spcPct val="100000"/>
              </a:lnSpc>
              <a:buFont typeface="Arial" panose="020B0604020202020204" pitchFamily="34" charset="0"/>
              <a:buChar char="•"/>
            </a:pPr>
            <a:r>
              <a:rPr lang="en-GB" sz="1200" dirty="0"/>
              <a:t>The promotion of community-based peacebuilding initiatives</a:t>
            </a:r>
          </a:p>
          <a:p>
            <a:pPr marL="285750" indent="-285750">
              <a:lnSpc>
                <a:spcPct val="100000"/>
              </a:lnSpc>
              <a:buFont typeface="Arial" panose="020B0604020202020204" pitchFamily="34" charset="0"/>
              <a:buChar char="•"/>
            </a:pPr>
            <a:r>
              <a:rPr lang="en-GB" sz="1200" dirty="0"/>
              <a:t>Improved alignment between state policy and the lived realities of affected populations</a:t>
            </a:r>
          </a:p>
          <a:p>
            <a:pPr>
              <a:lnSpc>
                <a:spcPct val="100000"/>
              </a:lnSpc>
            </a:pPr>
            <a:r>
              <a:rPr lang="en-GB" sz="1200" dirty="0"/>
              <a:t>This examination extends beyond theoretical contributions and offers practical implications for enhancing security in Nigeria.</a:t>
            </a:r>
          </a:p>
          <a:p>
            <a:pPr>
              <a:lnSpc>
                <a:spcPct val="100000"/>
              </a:lnSpc>
            </a:pPr>
            <a:r>
              <a:rPr lang="en-GB" sz="1200" dirty="0"/>
              <a:t>This report is significant because it addresses existing blind spots and challenges to prevailing narratives and centres gendered, community-level experiences within security analysis, which is both academically important and socially urgent.</a:t>
            </a:r>
          </a:p>
          <a:p>
            <a:pPr>
              <a:lnSpc>
                <a:spcPct val="150000"/>
              </a:lnSpc>
            </a:pPr>
            <a:endParaRPr lang="en-US" sz="1400" dirty="0"/>
          </a:p>
        </p:txBody>
      </p:sp>
    </p:spTree>
    <p:extLst>
      <p:ext uri="{BB962C8B-B14F-4D97-AF65-F5344CB8AC3E}">
        <p14:creationId xmlns:p14="http://schemas.microsoft.com/office/powerpoint/2010/main" val="2358399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23397F-BCD1-2564-1D00-8AE23BB8046E}"/>
            </a:ext>
          </a:extLst>
        </p:cNvPr>
        <p:cNvGrpSpPr/>
        <p:nvPr/>
      </p:nvGrpSpPr>
      <p:grpSpPr>
        <a:xfrm>
          <a:off x="0" y="0"/>
          <a:ext cx="0" cy="0"/>
          <a:chOff x="0" y="0"/>
          <a:chExt cx="0" cy="0"/>
        </a:xfrm>
      </p:grpSpPr>
      <p:cxnSp>
        <p:nvCxnSpPr>
          <p:cNvPr id="85" name="Straight Connector 8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89" name="Rectangle 8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6FE322-02BB-7BE9-2A1E-7FDC88FAEF58}"/>
              </a:ext>
            </a:extLst>
          </p:cNvPr>
          <p:cNvSpPr>
            <a:spLocks noGrp="1"/>
          </p:cNvSpPr>
          <p:nvPr>
            <p:ph type="ctrTitle"/>
          </p:nvPr>
        </p:nvSpPr>
        <p:spPr>
          <a:xfrm>
            <a:off x="6104763" y="290323"/>
            <a:ext cx="5687187" cy="530350"/>
          </a:xfrm>
        </p:spPr>
        <p:txBody>
          <a:bodyPr vert="horz" lIns="91440" tIns="45720" rIns="91440" bIns="45720" rtlCol="0" anchor="t">
            <a:normAutofit fontScale="90000"/>
          </a:bodyPr>
          <a:lstStyle/>
          <a:p>
            <a:pPr>
              <a:lnSpc>
                <a:spcPct val="90000"/>
              </a:lnSpc>
            </a:pPr>
            <a:r>
              <a:rPr lang="en-GB" sz="3100" dirty="0"/>
              <a:t>How the Data Was Collected</a:t>
            </a:r>
            <a:br>
              <a:rPr lang="en-US" sz="4000" dirty="0"/>
            </a:br>
            <a:endParaRPr lang="en-US" sz="4000" dirty="0"/>
          </a:p>
        </p:txBody>
      </p:sp>
      <p:cxnSp>
        <p:nvCxnSpPr>
          <p:cNvPr id="91" name="Straight Connector 90">
            <a:extLst>
              <a:ext uri="{FF2B5EF4-FFF2-40B4-BE49-F238E27FC236}">
                <a16:creationId xmlns:a16="http://schemas.microsoft.com/office/drawing/2014/main" id="{3815BE95-1337-20E2-B2EF-5DA486F72F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A5108889-CA64-7BB7-A585-AE77DA1F0DE5}"/>
              </a:ext>
            </a:extLst>
          </p:cNvPr>
          <p:cNvSpPr>
            <a:spLocks noGrp="1"/>
          </p:cNvSpPr>
          <p:nvPr>
            <p:ph type="subTitle" idx="1"/>
          </p:nvPr>
        </p:nvSpPr>
        <p:spPr>
          <a:xfrm>
            <a:off x="685800" y="942975"/>
            <a:ext cx="7286625" cy="5296569"/>
          </a:xfrm>
        </p:spPr>
        <p:txBody>
          <a:bodyPr vert="horz" lIns="91440" tIns="45720" rIns="91440" bIns="45720" rtlCol="0">
            <a:normAutofit fontScale="85000" lnSpcReduction="20000"/>
          </a:bodyPr>
          <a:lstStyle/>
          <a:p>
            <a:r>
              <a:rPr lang="en-GB" sz="1500" dirty="0"/>
              <a:t>While the specific methods utilised in the article are not directly accessible, the title and scholarly context suggest a qualitative, field-based, community-centred methodology. Studies of this nature typically employ the following approaches:</a:t>
            </a:r>
            <a:endParaRPr lang="en-GB" sz="1500" b="1" dirty="0"/>
          </a:p>
          <a:p>
            <a:r>
              <a:rPr lang="en-GB" sz="1500" b="1" dirty="0"/>
              <a:t>IN‑DEPTH INTERVIEWS</a:t>
            </a:r>
          </a:p>
          <a:p>
            <a:r>
              <a:rPr lang="en-GB" sz="1500" dirty="0"/>
              <a:t>The researcher likely used semi-structured or unstructured interviews with the following groups:</a:t>
            </a:r>
          </a:p>
          <a:p>
            <a:pPr marL="342900" indent="-342900">
              <a:buFont typeface="Arial" panose="020B0604020202020204" pitchFamily="34" charset="0"/>
              <a:buChar char="•"/>
            </a:pPr>
            <a:r>
              <a:rPr lang="en-GB" sz="1500" dirty="0"/>
              <a:t>Women and men residing in communities affected by Boko Haram</a:t>
            </a:r>
          </a:p>
          <a:p>
            <a:pPr marL="342900" indent="-342900">
              <a:buFont typeface="Arial" panose="020B0604020202020204" pitchFamily="34" charset="0"/>
              <a:buChar char="•"/>
            </a:pPr>
            <a:r>
              <a:rPr lang="en-GB" sz="1500" dirty="0"/>
              <a:t>Survivors of abduction, displacement, or state-perpetrated violence</a:t>
            </a:r>
          </a:p>
          <a:p>
            <a:pPr marL="342900" indent="-342900">
              <a:buFont typeface="Arial" panose="020B0604020202020204" pitchFamily="34" charset="0"/>
              <a:buChar char="•"/>
            </a:pPr>
            <a:r>
              <a:rPr lang="en-GB" sz="1500" dirty="0"/>
              <a:t>Local leaders, members of vigilante groups, and people involved in community security</a:t>
            </a:r>
          </a:p>
          <a:p>
            <a:pPr marL="342900" indent="-342900">
              <a:buFont typeface="Arial" panose="020B0604020202020204" pitchFamily="34" charset="0"/>
              <a:buChar char="•"/>
            </a:pPr>
            <a:r>
              <a:rPr lang="en-GB" sz="1500" dirty="0"/>
              <a:t>Representatives from civil society organisations and humanitarian workers</a:t>
            </a:r>
          </a:p>
          <a:p>
            <a:r>
              <a:rPr lang="en-GB" sz="1500" dirty="0"/>
              <a:t>These interviews facilitate the collection of vernacular, or community-level, understandings of security.</a:t>
            </a:r>
          </a:p>
          <a:p>
            <a:r>
              <a:rPr lang="en-GB" sz="1500" b="1" dirty="0"/>
              <a:t>FOCUS GROUP DISCUSSIONS (FGDS)</a:t>
            </a:r>
          </a:p>
          <a:p>
            <a:r>
              <a:rPr lang="en-GB" sz="1500" dirty="0"/>
              <a:t>Focus group discussions (FGDs) are frequently employed in gender-security research because they reveal the following aspects:</a:t>
            </a:r>
          </a:p>
          <a:p>
            <a:r>
              <a:rPr lang="en-GB" sz="1500" dirty="0"/>
              <a:t>Collective narratives</a:t>
            </a:r>
          </a:p>
          <a:p>
            <a:r>
              <a:rPr lang="en-GB" sz="1500" dirty="0"/>
              <a:t>Gendered differences in perceptions of insecurity</a:t>
            </a:r>
          </a:p>
          <a:p>
            <a:r>
              <a:rPr lang="en-GB" sz="1500" dirty="0"/>
              <a:t>Community interpretations of both Boko Haram and state responses</a:t>
            </a:r>
          </a:p>
          <a:p>
            <a:r>
              <a:rPr lang="en-GB" sz="1500" dirty="0"/>
              <a:t>FGDs also provide women with supportive group settings that facilitate participation, particularly when individual interviews may present challenges.</a:t>
            </a:r>
          </a:p>
          <a:p>
            <a:endParaRPr lang="en-US" sz="1100" dirty="0"/>
          </a:p>
        </p:txBody>
      </p:sp>
      <p:pic>
        <p:nvPicPr>
          <p:cNvPr id="4" name="Picture 3" descr="An abstract burst of blue and pink">
            <a:extLst>
              <a:ext uri="{FF2B5EF4-FFF2-40B4-BE49-F238E27FC236}">
                <a16:creationId xmlns:a16="http://schemas.microsoft.com/office/drawing/2014/main" id="{CBFBB1DB-5C50-0DCF-03C8-5564FCEDF808}"/>
              </a:ext>
            </a:extLst>
          </p:cNvPr>
          <p:cNvPicPr>
            <a:picLocks noChangeAspect="1"/>
          </p:cNvPicPr>
          <p:nvPr/>
        </p:nvPicPr>
        <p:blipFill>
          <a:blip r:embed="rId2"/>
          <a:srcRect l="31900" r="30300"/>
          <a:stretch>
            <a:fillRect/>
          </a:stretch>
        </p:blipFill>
        <p:spPr>
          <a:xfrm>
            <a:off x="8581298" y="1110996"/>
            <a:ext cx="3115402" cy="4636008"/>
          </a:xfrm>
          <a:prstGeom prst="rect">
            <a:avLst/>
          </a:prstGeom>
        </p:spPr>
      </p:pic>
    </p:spTree>
    <p:extLst>
      <p:ext uri="{BB962C8B-B14F-4D97-AF65-F5344CB8AC3E}">
        <p14:creationId xmlns:p14="http://schemas.microsoft.com/office/powerpoint/2010/main" val="4240981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par>
                                <p:cTn id="16" presetID="10" presetClass="entr" presetSubtype="0" fill="hold" grpId="0" nodeType="withEffect">
                                  <p:stCondLst>
                                    <p:cond delay="2000"/>
                                  </p:stCondLst>
                                  <p:iterate type="lt">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400"/>
                                        <p:tgtEl>
                                          <p:spTgt spid="3">
                                            <p:txEl>
                                              <p:pRg st="2" end="2"/>
                                            </p:txEl>
                                          </p:spTgt>
                                        </p:tgtEl>
                                      </p:cBhvr>
                                    </p:animEffect>
                                  </p:childTnLst>
                                </p:cTn>
                              </p:par>
                              <p:par>
                                <p:cTn id="19" presetID="10" presetClass="entr" presetSubtype="0" fill="hold" grpId="0" nodeType="withEffect">
                                  <p:stCondLst>
                                    <p:cond delay="2000"/>
                                  </p:stCondLst>
                                  <p:iterate type="lt">
                                    <p:tmPct val="10000"/>
                                  </p:iterate>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400"/>
                                        <p:tgtEl>
                                          <p:spTgt spid="3">
                                            <p:txEl>
                                              <p:pRg st="3" end="3"/>
                                            </p:txEl>
                                          </p:spTgt>
                                        </p:tgtEl>
                                      </p:cBhvr>
                                    </p:animEffect>
                                  </p:childTnLst>
                                </p:cTn>
                              </p:par>
                              <p:par>
                                <p:cTn id="22" presetID="10" presetClass="entr" presetSubtype="0" fill="hold" grpId="0" nodeType="withEffect">
                                  <p:stCondLst>
                                    <p:cond delay="2000"/>
                                  </p:stCondLst>
                                  <p:iterate type="lt">
                                    <p:tmPct val="10000"/>
                                  </p:iterate>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400"/>
                                        <p:tgtEl>
                                          <p:spTgt spid="3">
                                            <p:txEl>
                                              <p:pRg st="4" end="4"/>
                                            </p:txEl>
                                          </p:spTgt>
                                        </p:tgtEl>
                                      </p:cBhvr>
                                    </p:animEffect>
                                  </p:childTnLst>
                                </p:cTn>
                              </p:par>
                              <p:par>
                                <p:cTn id="25" presetID="10" presetClass="entr" presetSubtype="0" fill="hold" grpId="0" nodeType="with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par>
                                <p:cTn id="28" presetID="10" presetClass="entr" presetSubtype="0" fill="hold" grpId="0" nodeType="withEffect">
                                  <p:stCondLst>
                                    <p:cond delay="2000"/>
                                  </p:stCondLst>
                                  <p:iterate type="lt">
                                    <p:tmPct val="10000"/>
                                  </p:iterate>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400"/>
                                        <p:tgtEl>
                                          <p:spTgt spid="3">
                                            <p:txEl>
                                              <p:pRg st="6" end="6"/>
                                            </p:txEl>
                                          </p:spTgt>
                                        </p:tgtEl>
                                      </p:cBhvr>
                                    </p:animEffect>
                                  </p:childTnLst>
                                </p:cTn>
                              </p:par>
                              <p:par>
                                <p:cTn id="31" presetID="10" presetClass="entr" presetSubtype="0" fill="hold" grpId="0" nodeType="withEffect">
                                  <p:stCondLst>
                                    <p:cond delay="2000"/>
                                  </p:stCondLst>
                                  <p:iterate type="lt">
                                    <p:tmPct val="10000"/>
                                  </p:iterate>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4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2000"/>
                                  </p:stCondLst>
                                  <p:iterate type="lt">
                                    <p:tmPct val="10000"/>
                                  </p:iterate>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4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2000"/>
                                  </p:stCondLst>
                                  <p:iterate type="lt">
                                    <p:tmPct val="10000"/>
                                  </p:iterate>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4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2000"/>
                                  </p:stCondLst>
                                  <p:iterate type="lt">
                                    <p:tmPct val="10000"/>
                                  </p:iterate>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4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2000"/>
                                  </p:stCondLst>
                                  <p:iterate type="lt">
                                    <p:tmPct val="10000"/>
                                  </p:iterate>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fade">
                                      <p:cBhvr>
                                        <p:cTn id="53" dur="400"/>
                                        <p:tgtEl>
                                          <p:spTgt spid="3">
                                            <p:txEl>
                                              <p:pRg st="11" end="1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2000"/>
                                  </p:stCondLst>
                                  <p:iterate type="lt">
                                    <p:tmPct val="10000"/>
                                  </p:iterate>
                                  <p:childTnLst>
                                    <p:set>
                                      <p:cBhvr>
                                        <p:cTn id="57" dur="1" fill="hold">
                                          <p:stCondLst>
                                            <p:cond delay="0"/>
                                          </p:stCondLst>
                                        </p:cTn>
                                        <p:tgtEl>
                                          <p:spTgt spid="3">
                                            <p:txEl>
                                              <p:pRg st="12" end="12"/>
                                            </p:txEl>
                                          </p:spTgt>
                                        </p:tgtEl>
                                        <p:attrNameLst>
                                          <p:attrName>style.visibility</p:attrName>
                                        </p:attrNameLst>
                                      </p:cBhvr>
                                      <p:to>
                                        <p:strVal val="visible"/>
                                      </p:to>
                                    </p:set>
                                    <p:animEffect transition="in" filter="fade">
                                      <p:cBhvr>
                                        <p:cTn id="58" dur="400"/>
                                        <p:tgtEl>
                                          <p:spTgt spid="3">
                                            <p:txEl>
                                              <p:pRg st="12" end="1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2000"/>
                                  </p:stCondLst>
                                  <p:iterate type="lt">
                                    <p:tmPct val="10000"/>
                                  </p:iterate>
                                  <p:childTnLst>
                                    <p:set>
                                      <p:cBhvr>
                                        <p:cTn id="62" dur="1" fill="hold">
                                          <p:stCondLst>
                                            <p:cond delay="0"/>
                                          </p:stCondLst>
                                        </p:cTn>
                                        <p:tgtEl>
                                          <p:spTgt spid="3">
                                            <p:txEl>
                                              <p:pRg st="13" end="13"/>
                                            </p:txEl>
                                          </p:spTgt>
                                        </p:tgtEl>
                                        <p:attrNameLst>
                                          <p:attrName>style.visibility</p:attrName>
                                        </p:attrNameLst>
                                      </p:cBhvr>
                                      <p:to>
                                        <p:strVal val="visible"/>
                                      </p:to>
                                    </p:set>
                                    <p:animEffect transition="in" filter="fade">
                                      <p:cBhvr>
                                        <p:cTn id="63" dur="4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9B365A7-5714-9E09-8208-AD2D774D48E5}"/>
            </a:ext>
          </a:extLst>
        </p:cNvPr>
        <p:cNvGrpSpPr/>
        <p:nvPr/>
      </p:nvGrpSpPr>
      <p:grpSpPr>
        <a:xfrm>
          <a:off x="0" y="0"/>
          <a:ext cx="0" cy="0"/>
          <a:chOff x="0" y="0"/>
          <a:chExt cx="0" cy="0"/>
        </a:xfrm>
      </p:grpSpPr>
      <p:cxnSp>
        <p:nvCxnSpPr>
          <p:cNvPr id="106" name="Straight Connector 10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8" name="Rectangle 107">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64B96D-3F85-569D-B330-2230CEB93994}"/>
              </a:ext>
            </a:extLst>
          </p:cNvPr>
          <p:cNvSpPr>
            <a:spLocks noGrp="1"/>
          </p:cNvSpPr>
          <p:nvPr>
            <p:ph type="ctrTitle"/>
          </p:nvPr>
        </p:nvSpPr>
        <p:spPr>
          <a:xfrm>
            <a:off x="704088" y="914400"/>
            <a:ext cx="2143887" cy="1314745"/>
          </a:xfrm>
        </p:spPr>
        <p:txBody>
          <a:bodyPr vert="horz" lIns="91440" tIns="45720" rIns="91440" bIns="45720" rtlCol="0" anchor="t">
            <a:normAutofit fontScale="90000"/>
          </a:bodyPr>
          <a:lstStyle/>
          <a:p>
            <a:pPr>
              <a:lnSpc>
                <a:spcPct val="90000"/>
              </a:lnSpc>
            </a:pPr>
            <a:r>
              <a:rPr lang="en-GB" sz="3100" dirty="0"/>
              <a:t>How the Data Was Collected</a:t>
            </a:r>
            <a:br>
              <a:rPr lang="en-US" sz="3700" dirty="0"/>
            </a:br>
            <a:endParaRPr lang="en-US" sz="3700" dirty="0"/>
          </a:p>
        </p:txBody>
      </p:sp>
      <p:cxnSp>
        <p:nvCxnSpPr>
          <p:cNvPr id="109" name="Straight Connector 108">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FBC2C903-EF39-6D5F-63A2-273BE9A77D2C}"/>
              </a:ext>
            </a:extLst>
          </p:cNvPr>
          <p:cNvPicPr>
            <a:picLocks noChangeAspect="1"/>
          </p:cNvPicPr>
          <p:nvPr/>
        </p:nvPicPr>
        <p:blipFill>
          <a:blip r:embed="rId2"/>
          <a:srcRect l="15065" r="13465"/>
          <a:stretch>
            <a:fillRect/>
          </a:stretch>
        </p:blipFill>
        <p:spPr>
          <a:xfrm>
            <a:off x="295276" y="4419600"/>
            <a:ext cx="2457267" cy="1933955"/>
          </a:xfrm>
          <a:prstGeom prst="rect">
            <a:avLst/>
          </a:prstGeom>
        </p:spPr>
      </p:pic>
      <p:sp>
        <p:nvSpPr>
          <p:cNvPr id="3" name="Subtitle 2">
            <a:extLst>
              <a:ext uri="{FF2B5EF4-FFF2-40B4-BE49-F238E27FC236}">
                <a16:creationId xmlns:a16="http://schemas.microsoft.com/office/drawing/2014/main" id="{874ECCA1-7039-7AC7-1DC5-0AF14FCD224B}"/>
              </a:ext>
            </a:extLst>
          </p:cNvPr>
          <p:cNvSpPr>
            <a:spLocks noGrp="1"/>
          </p:cNvSpPr>
          <p:nvPr>
            <p:ph type="subTitle" idx="1"/>
          </p:nvPr>
        </p:nvSpPr>
        <p:spPr>
          <a:xfrm>
            <a:off x="3131249" y="525098"/>
            <a:ext cx="8372474" cy="5828457"/>
          </a:xfrm>
        </p:spPr>
        <p:txBody>
          <a:bodyPr vert="horz" lIns="91440" tIns="45720" rIns="91440" bIns="45720" rtlCol="0">
            <a:normAutofit fontScale="32500" lnSpcReduction="20000"/>
          </a:bodyPr>
          <a:lstStyle/>
          <a:p>
            <a:pPr>
              <a:lnSpc>
                <a:spcPct val="120000"/>
              </a:lnSpc>
            </a:pPr>
            <a:r>
              <a:rPr lang="en-GB" sz="4400" b="1" dirty="0"/>
              <a:t>ETHNOGRAPHIC OR PARTICIPANT OBSERVATION</a:t>
            </a:r>
          </a:p>
          <a:p>
            <a:pPr>
              <a:lnSpc>
                <a:spcPct val="120000"/>
              </a:lnSpc>
            </a:pPr>
            <a:r>
              <a:rPr lang="en-GB" sz="4400" dirty="0"/>
              <a:t>Vernacular security studies typically encompass the following approaches:</a:t>
            </a:r>
          </a:p>
          <a:p>
            <a:pPr>
              <a:lnSpc>
                <a:spcPct val="120000"/>
              </a:lnSpc>
            </a:pPr>
            <a:r>
              <a:rPr lang="en-GB" sz="4400" dirty="0"/>
              <a:t>Engaging directly with local communities</a:t>
            </a:r>
          </a:p>
          <a:p>
            <a:pPr>
              <a:lnSpc>
                <a:spcPct val="120000"/>
              </a:lnSpc>
            </a:pPr>
            <a:r>
              <a:rPr lang="en-GB" sz="4400" dirty="0"/>
              <a:t>Observing daily routines, coping mechanisms, and security-related practices</a:t>
            </a:r>
          </a:p>
          <a:p>
            <a:pPr>
              <a:lnSpc>
                <a:spcPct val="120000"/>
              </a:lnSpc>
            </a:pPr>
            <a:r>
              <a:rPr lang="en-GB" sz="4400" dirty="0"/>
              <a:t>Documenting local discourses concerning fear, safety, and survival</a:t>
            </a:r>
          </a:p>
          <a:p>
            <a:pPr>
              <a:lnSpc>
                <a:spcPct val="120000"/>
              </a:lnSpc>
            </a:pPr>
            <a:r>
              <a:rPr lang="en-GB" sz="4400" dirty="0"/>
              <a:t>This methodological approach enables researchers to comprehend security as it is experienced in everyday life, rather than solely as a discursive construct.</a:t>
            </a:r>
          </a:p>
          <a:p>
            <a:pPr>
              <a:lnSpc>
                <a:spcPct val="120000"/>
              </a:lnSpc>
            </a:pPr>
            <a:r>
              <a:rPr lang="en-GB" sz="4400" b="1" dirty="0"/>
              <a:t>DOCUMENT AND POLICY ANALYSIS</a:t>
            </a:r>
          </a:p>
          <a:p>
            <a:pPr>
              <a:lnSpc>
                <a:spcPct val="120000"/>
              </a:lnSpc>
            </a:pPr>
            <a:r>
              <a:rPr lang="en-GB" sz="4400" dirty="0"/>
              <a:t>The author probably examined several sources, including:</a:t>
            </a:r>
          </a:p>
          <a:p>
            <a:pPr>
              <a:lnSpc>
                <a:spcPct val="120000"/>
              </a:lnSpc>
            </a:pPr>
            <a:r>
              <a:rPr lang="en-GB" sz="4400" dirty="0"/>
              <a:t>Nigerian government counter‑terrorism policies</a:t>
            </a:r>
          </a:p>
          <a:p>
            <a:pPr>
              <a:lnSpc>
                <a:spcPct val="120000"/>
              </a:lnSpc>
            </a:pPr>
            <a:r>
              <a:rPr lang="en-GB" sz="4400" dirty="0"/>
              <a:t>Statements from military and security forces</a:t>
            </a:r>
          </a:p>
          <a:p>
            <a:pPr>
              <a:lnSpc>
                <a:spcPct val="120000"/>
              </a:lnSpc>
            </a:pPr>
            <a:r>
              <a:rPr lang="en-GB" sz="4400" dirty="0"/>
              <a:t>Reports from non-governmental organisations (NGOs) and humanitarian agencies</a:t>
            </a:r>
          </a:p>
          <a:p>
            <a:pPr>
              <a:lnSpc>
                <a:spcPct val="120000"/>
              </a:lnSpc>
            </a:pPr>
            <a:r>
              <a:rPr lang="en-GB" sz="4400" dirty="0"/>
              <a:t>Media coverage related to Boko Haram and counter-terrorism efforts</a:t>
            </a:r>
          </a:p>
          <a:p>
            <a:pPr>
              <a:lnSpc>
                <a:spcPct val="120000"/>
              </a:lnSpc>
            </a:pPr>
            <a:r>
              <a:rPr lang="en-GB" sz="4400" dirty="0"/>
              <a:t>Academic literature addressing gender, terrorism, and security</a:t>
            </a:r>
          </a:p>
          <a:p>
            <a:pPr>
              <a:lnSpc>
                <a:spcPct val="120000"/>
              </a:lnSpc>
            </a:pPr>
            <a:r>
              <a:rPr lang="en-GB" sz="4400" dirty="0"/>
              <a:t>This approach enables a comparison between official narratives and vernacular experiences.</a:t>
            </a:r>
          </a:p>
          <a:p>
            <a:pPr>
              <a:lnSpc>
                <a:spcPct val="100000"/>
              </a:lnSpc>
            </a:pPr>
            <a:endParaRPr lang="en-US" sz="1200" dirty="0"/>
          </a:p>
        </p:txBody>
      </p:sp>
    </p:spTree>
    <p:extLst>
      <p:ext uri="{BB962C8B-B14F-4D97-AF65-F5344CB8AC3E}">
        <p14:creationId xmlns:p14="http://schemas.microsoft.com/office/powerpoint/2010/main" val="6752439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12A4E4-B12B-13B4-2229-633A8CE7AAEE}"/>
            </a:ext>
          </a:extLst>
        </p:cNvPr>
        <p:cNvGrpSpPr/>
        <p:nvPr/>
      </p:nvGrpSpPr>
      <p:grpSpPr>
        <a:xfrm>
          <a:off x="0" y="0"/>
          <a:ext cx="0" cy="0"/>
          <a:chOff x="0" y="0"/>
          <a:chExt cx="0" cy="0"/>
        </a:xfrm>
      </p:grpSpPr>
      <p:cxnSp>
        <p:nvCxnSpPr>
          <p:cNvPr id="163" name="Straight Connector 162">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65" name="Rectangle 164">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CC25C-C00E-B60E-E990-80EE4B98A05C}"/>
              </a:ext>
            </a:extLst>
          </p:cNvPr>
          <p:cNvSpPr>
            <a:spLocks noGrp="1"/>
          </p:cNvSpPr>
          <p:nvPr>
            <p:ph type="ctrTitle"/>
          </p:nvPr>
        </p:nvSpPr>
        <p:spPr>
          <a:xfrm>
            <a:off x="715365" y="723900"/>
            <a:ext cx="3622106" cy="2724742"/>
          </a:xfrm>
        </p:spPr>
        <p:txBody>
          <a:bodyPr vert="horz" lIns="91440" tIns="45720" rIns="91440" bIns="45720" rtlCol="0" anchor="t">
            <a:normAutofit fontScale="90000"/>
          </a:bodyPr>
          <a:lstStyle/>
          <a:p>
            <a:pPr>
              <a:lnSpc>
                <a:spcPct val="90000"/>
              </a:lnSpc>
            </a:pPr>
            <a:r>
              <a:rPr lang="en-GB" dirty="0"/>
              <a:t>How the Data Was Collected</a:t>
            </a:r>
            <a:br>
              <a:rPr lang="en-US" sz="3700" dirty="0"/>
            </a:br>
            <a:endParaRPr lang="en-US" sz="3700" dirty="0"/>
          </a:p>
        </p:txBody>
      </p:sp>
      <p:pic>
        <p:nvPicPr>
          <p:cNvPr id="4" name="Picture 3" descr="An abstract burst of blue and pink">
            <a:extLst>
              <a:ext uri="{FF2B5EF4-FFF2-40B4-BE49-F238E27FC236}">
                <a16:creationId xmlns:a16="http://schemas.microsoft.com/office/drawing/2014/main" id="{F784498B-068B-E781-C415-232AB09766F1}"/>
              </a:ext>
            </a:extLst>
          </p:cNvPr>
          <p:cNvPicPr>
            <a:picLocks noChangeAspect="1"/>
          </p:cNvPicPr>
          <p:nvPr/>
        </p:nvPicPr>
        <p:blipFill>
          <a:blip r:embed="rId2"/>
          <a:srcRect l="11281" r="9684" b="4"/>
          <a:stretch>
            <a:fillRect/>
          </a:stretch>
        </p:blipFill>
        <p:spPr>
          <a:xfrm>
            <a:off x="715365" y="3524790"/>
            <a:ext cx="3721629" cy="2648593"/>
          </a:xfrm>
          <a:prstGeom prst="rect">
            <a:avLst/>
          </a:prstGeom>
        </p:spPr>
      </p:pic>
      <p:cxnSp>
        <p:nvCxnSpPr>
          <p:cNvPr id="166" name="Straight Connector 165">
            <a:extLst>
              <a:ext uri="{FF2B5EF4-FFF2-40B4-BE49-F238E27FC236}">
                <a16:creationId xmlns:a16="http://schemas.microsoft.com/office/drawing/2014/main" id="{40ADC89C-EB4E-4AA5-ABBD-448BEC5FA3C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76800" y="723900"/>
            <a:ext cx="0" cy="5449484"/>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0B4F0B4F-12D9-536A-582A-61196F78FE2F}"/>
              </a:ext>
            </a:extLst>
          </p:cNvPr>
          <p:cNvSpPr>
            <a:spLocks noGrp="1"/>
          </p:cNvSpPr>
          <p:nvPr>
            <p:ph type="subTitle" idx="1"/>
          </p:nvPr>
        </p:nvSpPr>
        <p:spPr>
          <a:xfrm>
            <a:off x="5427407" y="555712"/>
            <a:ext cx="6065179" cy="5614416"/>
          </a:xfrm>
        </p:spPr>
        <p:txBody>
          <a:bodyPr vert="horz" lIns="91440" tIns="45720" rIns="91440" bIns="45720" rtlCol="0">
            <a:normAutofit fontScale="70000" lnSpcReduction="20000"/>
          </a:bodyPr>
          <a:lstStyle/>
          <a:p>
            <a:r>
              <a:rPr lang="en-GB" b="1" dirty="0"/>
              <a:t>FEMINIST AND VERNACULAR SECURITY FRAMEWORKS</a:t>
            </a:r>
          </a:p>
          <a:p>
            <a:r>
              <a:rPr lang="en-GB" dirty="0"/>
              <a:t>The data collection process is guided by two primary methodological commitments:</a:t>
            </a:r>
          </a:p>
          <a:p>
            <a:r>
              <a:rPr lang="en-GB" b="1" dirty="0"/>
              <a:t>Feminist Methodology</a:t>
            </a:r>
          </a:p>
          <a:p>
            <a:pPr marL="342900" indent="-342900">
              <a:buFont typeface="Arial" panose="020B0604020202020204" pitchFamily="34" charset="0"/>
              <a:buChar char="•"/>
            </a:pPr>
            <a:r>
              <a:rPr lang="en-GB" dirty="0"/>
              <a:t>Emphasises the inclusion of marginalised voices</a:t>
            </a:r>
          </a:p>
          <a:p>
            <a:pPr marL="342900" indent="-342900">
              <a:buFont typeface="Arial" panose="020B0604020202020204" pitchFamily="34" charset="0"/>
              <a:buChar char="•"/>
            </a:pPr>
            <a:r>
              <a:rPr lang="en-GB" dirty="0"/>
              <a:t>Prioritises the lived experiences of women</a:t>
            </a:r>
          </a:p>
          <a:p>
            <a:pPr marL="342900" indent="-342900">
              <a:buFont typeface="Arial" panose="020B0604020202020204" pitchFamily="34" charset="0"/>
              <a:buChar char="•"/>
            </a:pPr>
            <a:r>
              <a:rPr lang="en-GB" dirty="0"/>
              <a:t>Aims to challenge state-centric assumptions</a:t>
            </a:r>
          </a:p>
          <a:p>
            <a:r>
              <a:rPr lang="en-GB" b="1" dirty="0"/>
              <a:t>Vernacular Security Methodology</a:t>
            </a:r>
          </a:p>
          <a:p>
            <a:pPr marL="342900" indent="-342900">
              <a:buFont typeface="Arial" panose="020B0604020202020204" pitchFamily="34" charset="0"/>
              <a:buChar char="•"/>
            </a:pPr>
            <a:r>
              <a:rPr lang="en-GB" dirty="0"/>
              <a:t>Examines the everyday meanings attributed to the concept of “security”</a:t>
            </a:r>
          </a:p>
          <a:p>
            <a:pPr marL="342900" indent="-342900">
              <a:buFont typeface="Arial" panose="020B0604020202020204" pitchFamily="34" charset="0"/>
              <a:buChar char="•"/>
            </a:pPr>
            <a:r>
              <a:rPr lang="en-GB" dirty="0"/>
              <a:t>Utilises open-ended, narrative-driven data collection methods</a:t>
            </a:r>
          </a:p>
          <a:p>
            <a:pPr marL="342900" indent="-342900">
              <a:buFont typeface="Arial" panose="020B0604020202020204" pitchFamily="34" charset="0"/>
              <a:buChar char="•"/>
            </a:pPr>
            <a:r>
              <a:rPr lang="en-GB" dirty="0"/>
              <a:t>Prioritises local knowledge in contrast to elite discourse</a:t>
            </a:r>
          </a:p>
          <a:p>
            <a:r>
              <a:rPr lang="en-GB" dirty="0"/>
              <a:t>These methodological frameworks significantly influence both the formulation of research questions and the prioritisation of participant voices.</a:t>
            </a:r>
          </a:p>
          <a:p>
            <a:r>
              <a:rPr lang="en-GB" dirty="0"/>
              <a:t>The data for this research were presumably collected using qualitative, community-based methods such as interviews, focus groups, ethnographic observation, and policy analysis. These approaches aim to reveal how gender influences everyday experiences of terrorism and counter-terrorism in Nigeria.</a:t>
            </a:r>
          </a:p>
          <a:p>
            <a:endParaRPr lang="en-US" dirty="0"/>
          </a:p>
        </p:txBody>
      </p:sp>
    </p:spTree>
    <p:extLst>
      <p:ext uri="{BB962C8B-B14F-4D97-AF65-F5344CB8AC3E}">
        <p14:creationId xmlns:p14="http://schemas.microsoft.com/office/powerpoint/2010/main" val="12856077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400"/>
                                        <p:tgtEl>
                                          <p:spTgt spid="3">
                                            <p:txEl>
                                              <p:pRg st="6" end="6"/>
                                            </p:txEl>
                                          </p:spTgt>
                                        </p:tgtEl>
                                      </p:cBhvr>
                                    </p:animEffect>
                                  </p:childTnLst>
                                </p:cTn>
                              </p:par>
                              <p:par>
                                <p:cTn id="29" presetID="10" presetClass="entr" presetSubtype="0" fill="hold" grpId="0" nodeType="withEffect">
                                  <p:stCondLst>
                                    <p:cond delay="2000"/>
                                  </p:stCondLst>
                                  <p:iterate type="lt">
                                    <p:tmPct val="10000"/>
                                  </p:iterate>
                                  <p:childTnLst>
                                    <p:set>
                                      <p:cBhvr>
                                        <p:cTn id="30" dur="1" fill="hold">
                                          <p:stCondLst>
                                            <p:cond delay="0"/>
                                          </p:stCondLst>
                                        </p:cTn>
                                        <p:tgtEl>
                                          <p:spTgt spid="3">
                                            <p:txEl>
                                              <p:pRg st="7" end="7"/>
                                            </p:txEl>
                                          </p:spTgt>
                                        </p:tgtEl>
                                        <p:attrNameLst>
                                          <p:attrName>style.visibility</p:attrName>
                                        </p:attrNameLst>
                                      </p:cBhvr>
                                      <p:to>
                                        <p:strVal val="visible"/>
                                      </p:to>
                                    </p:set>
                                    <p:animEffect transition="in" filter="fade">
                                      <p:cBhvr>
                                        <p:cTn id="31" dur="400"/>
                                        <p:tgtEl>
                                          <p:spTgt spid="3">
                                            <p:txEl>
                                              <p:pRg st="7" end="7"/>
                                            </p:txEl>
                                          </p:spTgt>
                                        </p:tgtEl>
                                      </p:cBhvr>
                                    </p:animEffect>
                                  </p:childTnLst>
                                </p:cTn>
                              </p:par>
                              <p:par>
                                <p:cTn id="32" presetID="10" presetClass="entr" presetSubtype="0" fill="hold" grpId="0" nodeType="withEffect">
                                  <p:stCondLst>
                                    <p:cond delay="2000"/>
                                  </p:stCondLst>
                                  <p:iterate type="lt">
                                    <p:tmPct val="10000"/>
                                  </p:iterate>
                                  <p:childTnLst>
                                    <p:set>
                                      <p:cBhvr>
                                        <p:cTn id="33" dur="1" fill="hold">
                                          <p:stCondLst>
                                            <p:cond delay="0"/>
                                          </p:stCondLst>
                                        </p:cTn>
                                        <p:tgtEl>
                                          <p:spTgt spid="3">
                                            <p:txEl>
                                              <p:pRg st="8" end="8"/>
                                            </p:txEl>
                                          </p:spTgt>
                                        </p:tgtEl>
                                        <p:attrNameLst>
                                          <p:attrName>style.visibility</p:attrName>
                                        </p:attrNameLst>
                                      </p:cBhvr>
                                      <p:to>
                                        <p:strVal val="visible"/>
                                      </p:to>
                                    </p:set>
                                    <p:animEffect transition="in" filter="fade">
                                      <p:cBhvr>
                                        <p:cTn id="34" dur="400"/>
                                        <p:tgtEl>
                                          <p:spTgt spid="3">
                                            <p:txEl>
                                              <p:pRg st="8" end="8"/>
                                            </p:txEl>
                                          </p:spTgt>
                                        </p:tgtEl>
                                      </p:cBhvr>
                                    </p:animEffect>
                                  </p:childTnLst>
                                </p:cTn>
                              </p:par>
                              <p:par>
                                <p:cTn id="35" presetID="10" presetClass="entr" presetSubtype="0" fill="hold" grpId="0" nodeType="withEffect">
                                  <p:stCondLst>
                                    <p:cond delay="2000"/>
                                  </p:stCondLst>
                                  <p:iterate type="lt">
                                    <p:tmPct val="10000"/>
                                  </p:iterate>
                                  <p:childTnLst>
                                    <p:set>
                                      <p:cBhvr>
                                        <p:cTn id="36" dur="1" fill="hold">
                                          <p:stCondLst>
                                            <p:cond delay="0"/>
                                          </p:stCondLst>
                                        </p:cTn>
                                        <p:tgtEl>
                                          <p:spTgt spid="3">
                                            <p:txEl>
                                              <p:pRg st="9" end="9"/>
                                            </p:txEl>
                                          </p:spTgt>
                                        </p:tgtEl>
                                        <p:attrNameLst>
                                          <p:attrName>style.visibility</p:attrName>
                                        </p:attrNameLst>
                                      </p:cBhvr>
                                      <p:to>
                                        <p:strVal val="visible"/>
                                      </p:to>
                                    </p:set>
                                    <p:animEffect transition="in" filter="fade">
                                      <p:cBhvr>
                                        <p:cTn id="37" dur="400"/>
                                        <p:tgtEl>
                                          <p:spTgt spid="3">
                                            <p:txEl>
                                              <p:pRg st="9" end="9"/>
                                            </p:txEl>
                                          </p:spTgt>
                                        </p:tgtEl>
                                      </p:cBhvr>
                                    </p:animEffect>
                                  </p:childTnLst>
                                </p:cTn>
                              </p:par>
                              <p:par>
                                <p:cTn id="38" presetID="10" presetClass="entr" presetSubtype="0" fill="hold" grpId="0" nodeType="withEffect">
                                  <p:stCondLst>
                                    <p:cond delay="2000"/>
                                  </p:stCondLst>
                                  <p:iterate type="lt">
                                    <p:tmPct val="10000"/>
                                  </p:iterate>
                                  <p:childTnLst>
                                    <p:set>
                                      <p:cBhvr>
                                        <p:cTn id="39" dur="1" fill="hold">
                                          <p:stCondLst>
                                            <p:cond delay="0"/>
                                          </p:stCondLst>
                                        </p:cTn>
                                        <p:tgtEl>
                                          <p:spTgt spid="3">
                                            <p:txEl>
                                              <p:pRg st="10" end="10"/>
                                            </p:txEl>
                                          </p:spTgt>
                                        </p:tgtEl>
                                        <p:attrNameLst>
                                          <p:attrName>style.visibility</p:attrName>
                                        </p:attrNameLst>
                                      </p:cBhvr>
                                      <p:to>
                                        <p:strVal val="visible"/>
                                      </p:to>
                                    </p:set>
                                    <p:animEffect transition="in" filter="fade">
                                      <p:cBhvr>
                                        <p:cTn id="40" dur="400"/>
                                        <p:tgtEl>
                                          <p:spTgt spid="3">
                                            <p:txEl>
                                              <p:pRg st="10" end="10"/>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2000"/>
                                  </p:stCondLst>
                                  <p:iterate type="lt">
                                    <p:tmPct val="10000"/>
                                  </p:iterate>
                                  <p:childTnLst>
                                    <p:set>
                                      <p:cBhvr>
                                        <p:cTn id="44" dur="1" fill="hold">
                                          <p:stCondLst>
                                            <p:cond delay="0"/>
                                          </p:stCondLst>
                                        </p:cTn>
                                        <p:tgtEl>
                                          <p:spTgt spid="3">
                                            <p:txEl>
                                              <p:pRg st="11" end="11"/>
                                            </p:txEl>
                                          </p:spTgt>
                                        </p:tgtEl>
                                        <p:attrNameLst>
                                          <p:attrName>style.visibility</p:attrName>
                                        </p:attrNameLst>
                                      </p:cBhvr>
                                      <p:to>
                                        <p:strVal val="visible"/>
                                      </p:to>
                                    </p:set>
                                    <p:animEffect transition="in" filter="fade">
                                      <p:cBhvr>
                                        <p:cTn id="45" dur="4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F951BA9-BC68-FBFE-7ED4-2256B9B086E5}"/>
            </a:ext>
          </a:extLst>
        </p:cNvPr>
        <p:cNvGrpSpPr/>
        <p:nvPr/>
      </p:nvGrpSpPr>
      <p:grpSpPr>
        <a:xfrm>
          <a:off x="0" y="0"/>
          <a:ext cx="0" cy="0"/>
          <a:chOff x="0" y="0"/>
          <a:chExt cx="0" cy="0"/>
        </a:xfrm>
      </p:grpSpPr>
      <p:cxnSp>
        <p:nvCxnSpPr>
          <p:cNvPr id="205" name="Straight Connector 204">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09" name="Rectangle 20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1097D4-3395-2D9A-B3CF-594FD696E6E9}"/>
              </a:ext>
            </a:extLst>
          </p:cNvPr>
          <p:cNvSpPr>
            <a:spLocks noGrp="1"/>
          </p:cNvSpPr>
          <p:nvPr>
            <p:ph type="ctrTitle"/>
          </p:nvPr>
        </p:nvSpPr>
        <p:spPr>
          <a:xfrm>
            <a:off x="704089" y="914400"/>
            <a:ext cx="3258312" cy="761998"/>
          </a:xfrm>
        </p:spPr>
        <p:txBody>
          <a:bodyPr vert="horz" lIns="91440" tIns="45720" rIns="91440" bIns="45720" rtlCol="0" anchor="t">
            <a:noAutofit/>
          </a:bodyPr>
          <a:lstStyle/>
          <a:p>
            <a:pPr>
              <a:lnSpc>
                <a:spcPct val="90000"/>
              </a:lnSpc>
            </a:pPr>
            <a:r>
              <a:rPr lang="en-GB" sz="2800" dirty="0"/>
              <a:t>Key Findings of the Research</a:t>
            </a:r>
            <a:br>
              <a:rPr lang="en-US" sz="3200" dirty="0"/>
            </a:br>
            <a:endParaRPr lang="en-US" sz="3200" dirty="0"/>
          </a:p>
        </p:txBody>
      </p:sp>
      <p:cxnSp>
        <p:nvCxnSpPr>
          <p:cNvPr id="211" name="Straight Connector 21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611F6BB6-9116-D7DB-C3EB-E3290B9FA561}"/>
              </a:ext>
            </a:extLst>
          </p:cNvPr>
          <p:cNvPicPr>
            <a:picLocks noChangeAspect="1"/>
          </p:cNvPicPr>
          <p:nvPr/>
        </p:nvPicPr>
        <p:blipFill>
          <a:blip r:embed="rId2"/>
          <a:srcRect l="15065" r="13464"/>
          <a:stretch>
            <a:fillRect/>
          </a:stretch>
        </p:blipFill>
        <p:spPr>
          <a:xfrm>
            <a:off x="800099" y="3505200"/>
            <a:ext cx="3377047" cy="2657854"/>
          </a:xfrm>
          <a:prstGeom prst="rect">
            <a:avLst/>
          </a:prstGeom>
        </p:spPr>
      </p:pic>
      <p:sp>
        <p:nvSpPr>
          <p:cNvPr id="3" name="Subtitle 2">
            <a:extLst>
              <a:ext uri="{FF2B5EF4-FFF2-40B4-BE49-F238E27FC236}">
                <a16:creationId xmlns:a16="http://schemas.microsoft.com/office/drawing/2014/main" id="{4856B735-721E-1D52-959D-1BBE0586D477}"/>
              </a:ext>
            </a:extLst>
          </p:cNvPr>
          <p:cNvSpPr>
            <a:spLocks noGrp="1"/>
          </p:cNvSpPr>
          <p:nvPr>
            <p:ph type="subTitle" idx="1"/>
          </p:nvPr>
        </p:nvSpPr>
        <p:spPr>
          <a:xfrm>
            <a:off x="4533520" y="128397"/>
            <a:ext cx="7392161" cy="6034657"/>
          </a:xfrm>
        </p:spPr>
        <p:txBody>
          <a:bodyPr vert="horz" lIns="91440" tIns="45720" rIns="91440" bIns="45720" rtlCol="0">
            <a:noAutofit/>
          </a:bodyPr>
          <a:lstStyle/>
          <a:p>
            <a:pPr>
              <a:lnSpc>
                <a:spcPct val="100000"/>
              </a:lnSpc>
            </a:pPr>
            <a:r>
              <a:rPr lang="en-GB" sz="1400" b="1" dirty="0"/>
              <a:t>Security in Nigeria is deeply gendered—both in Boko Haram’s violence and in state responses</a:t>
            </a:r>
          </a:p>
          <a:p>
            <a:pPr>
              <a:lnSpc>
                <a:spcPct val="100000"/>
              </a:lnSpc>
            </a:pPr>
            <a:r>
              <a:rPr lang="en-GB" sz="1400" dirty="0"/>
              <a:t>The analysis reveals the following findings:</a:t>
            </a:r>
          </a:p>
          <a:p>
            <a:pPr>
              <a:lnSpc>
                <a:spcPct val="100000"/>
              </a:lnSpc>
            </a:pPr>
            <a:r>
              <a:rPr lang="en-GB" sz="1400" dirty="0"/>
              <a:t>Boko Haram employs distinct targeting strategies based on gender.</a:t>
            </a:r>
          </a:p>
          <a:p>
            <a:pPr>
              <a:lnSpc>
                <a:spcPct val="100000"/>
              </a:lnSpc>
            </a:pPr>
            <a:r>
              <a:rPr lang="en-GB" sz="1400" dirty="0"/>
              <a:t>Women are subjected to abduction, forced marriage, sexual violence, and subsequent social stigma.</a:t>
            </a:r>
          </a:p>
          <a:p>
            <a:pPr>
              <a:lnSpc>
                <a:spcPct val="100000"/>
              </a:lnSpc>
            </a:pPr>
            <a:r>
              <a:rPr lang="en-GB" sz="1400" dirty="0"/>
              <a:t>Men are frequently profiled as militants, leading to detention or extrajudicial killing.</a:t>
            </a:r>
          </a:p>
          <a:p>
            <a:pPr>
              <a:lnSpc>
                <a:spcPct val="100000"/>
              </a:lnSpc>
            </a:pPr>
            <a:r>
              <a:rPr lang="en-GB" sz="1400" dirty="0"/>
              <a:t>State counter-terrorism practices reinforce these gendered assumptions.</a:t>
            </a:r>
          </a:p>
          <a:p>
            <a:pPr>
              <a:lnSpc>
                <a:spcPct val="100000"/>
              </a:lnSpc>
            </a:pPr>
            <a:r>
              <a:rPr lang="en-GB" sz="1400" dirty="0"/>
              <a:t>Consequently, insecurity is not experienced uniformly but is structured along gender lines.</a:t>
            </a:r>
          </a:p>
          <a:p>
            <a:pPr>
              <a:lnSpc>
                <a:spcPct val="100000"/>
              </a:lnSpc>
            </a:pPr>
            <a:r>
              <a:rPr lang="en-GB" sz="1400" b="1" dirty="0"/>
              <a:t>Official state security narratives do not match community‑level (vernacular) experiences</a:t>
            </a:r>
            <a:br>
              <a:rPr lang="en-GB" sz="1400" dirty="0"/>
            </a:br>
            <a:r>
              <a:rPr lang="en-GB" sz="1400" dirty="0"/>
              <a:t>A key finding of this research is as follows:</a:t>
            </a:r>
          </a:p>
          <a:p>
            <a:pPr marL="342900" indent="-342900">
              <a:lnSpc>
                <a:spcPct val="100000"/>
              </a:lnSpc>
              <a:buFont typeface="Arial" panose="020B0604020202020204" pitchFamily="34" charset="0"/>
              <a:buChar char="•"/>
            </a:pPr>
            <a:r>
              <a:rPr lang="en-GB" sz="1400" dirty="0"/>
              <a:t>The Nigerian state conceptualises security primarily in military and territorial terms.</a:t>
            </a:r>
          </a:p>
          <a:p>
            <a:pPr marL="342900" indent="-342900">
              <a:lnSpc>
                <a:spcPct val="100000"/>
              </a:lnSpc>
              <a:buFont typeface="Arial" panose="020B0604020202020204" pitchFamily="34" charset="0"/>
              <a:buChar char="•"/>
            </a:pPr>
            <a:r>
              <a:rPr lang="en-GB" sz="1400" dirty="0"/>
              <a:t>Local communities define security in relation to survival, dignity, mobility, access to food, and social belonging.</a:t>
            </a:r>
          </a:p>
          <a:p>
            <a:pPr marL="342900" indent="-342900">
              <a:lnSpc>
                <a:spcPct val="100000"/>
              </a:lnSpc>
              <a:buFont typeface="Arial" panose="020B0604020202020204" pitchFamily="34" charset="0"/>
              <a:buChar char="•"/>
            </a:pPr>
            <a:r>
              <a:rPr lang="en-GB" sz="1400" dirty="0"/>
              <a:t>Women’s understandings of security differ from those of men, and both diverge from the state’s definition.</a:t>
            </a:r>
          </a:p>
          <a:p>
            <a:pPr>
              <a:lnSpc>
                <a:spcPct val="100000"/>
              </a:lnSpc>
            </a:pPr>
            <a:r>
              <a:rPr lang="en-GB" sz="1400" dirty="0"/>
              <a:t>This misalignment results in counter-terrorism policies that are often ineffective and, at times, harmful.</a:t>
            </a:r>
            <a:endParaRPr lang="en-US" sz="1400" dirty="0"/>
          </a:p>
        </p:txBody>
      </p:sp>
    </p:spTree>
    <p:extLst>
      <p:ext uri="{BB962C8B-B14F-4D97-AF65-F5344CB8AC3E}">
        <p14:creationId xmlns:p14="http://schemas.microsoft.com/office/powerpoint/2010/main" val="3118819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4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2000"/>
                                  </p:stCondLst>
                                  <p:iterate type="lt">
                                    <p:tmPct val="10000"/>
                                  </p:iterate>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4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5F8157-0329-8B98-8ACB-6FEE01A66A9E}"/>
            </a:ext>
          </a:extLst>
        </p:cNvPr>
        <p:cNvGrpSpPr/>
        <p:nvPr/>
      </p:nvGrpSpPr>
      <p:grpSpPr>
        <a:xfrm>
          <a:off x="0" y="0"/>
          <a:ext cx="0" cy="0"/>
          <a:chOff x="0" y="0"/>
          <a:chExt cx="0" cy="0"/>
        </a:xfrm>
      </p:grpSpPr>
      <p:cxnSp>
        <p:nvCxnSpPr>
          <p:cNvPr id="216" name="Straight Connector 215">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20" name="Rectangle 2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CEBB8-5770-D85C-9E54-A90B9F6BE377}"/>
              </a:ext>
            </a:extLst>
          </p:cNvPr>
          <p:cNvSpPr>
            <a:spLocks noGrp="1"/>
          </p:cNvSpPr>
          <p:nvPr>
            <p:ph type="ctrTitle"/>
          </p:nvPr>
        </p:nvSpPr>
        <p:spPr>
          <a:xfrm>
            <a:off x="345440" y="914401"/>
            <a:ext cx="6083935" cy="577103"/>
          </a:xfrm>
        </p:spPr>
        <p:txBody>
          <a:bodyPr vert="horz" lIns="91440" tIns="45720" rIns="91440" bIns="45720" rtlCol="0" anchor="t">
            <a:normAutofit fontScale="90000"/>
          </a:bodyPr>
          <a:lstStyle/>
          <a:p>
            <a:pPr>
              <a:lnSpc>
                <a:spcPct val="90000"/>
              </a:lnSpc>
            </a:pPr>
            <a:r>
              <a:rPr lang="en-GB" sz="3600" dirty="0"/>
              <a:t>Key Findings of the Research</a:t>
            </a:r>
            <a:br>
              <a:rPr lang="en-US" sz="2200" dirty="0"/>
            </a:br>
            <a:endParaRPr lang="en-US" sz="2200" dirty="0"/>
          </a:p>
        </p:txBody>
      </p:sp>
      <p:cxnSp>
        <p:nvCxnSpPr>
          <p:cNvPr id="222" name="Straight Connector 221">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8B6FEC24-8E35-16AF-3FBA-DB4688050031}"/>
              </a:ext>
            </a:extLst>
          </p:cNvPr>
          <p:cNvSpPr>
            <a:spLocks noGrp="1"/>
          </p:cNvSpPr>
          <p:nvPr>
            <p:ph type="subTitle" idx="1"/>
          </p:nvPr>
        </p:nvSpPr>
        <p:spPr>
          <a:xfrm>
            <a:off x="281075" y="1333509"/>
            <a:ext cx="7529426" cy="5187198"/>
          </a:xfrm>
        </p:spPr>
        <p:txBody>
          <a:bodyPr vert="horz" lIns="91440" tIns="45720" rIns="91440" bIns="45720" rtlCol="0">
            <a:normAutofit fontScale="25000" lnSpcReduction="20000"/>
          </a:bodyPr>
          <a:lstStyle/>
          <a:p>
            <a:r>
              <a:rPr lang="en-GB" sz="4800" b="1" dirty="0"/>
              <a:t>WOMEN ARE CENTRAL TO UNDERSTANDING BOTH INSECURITY AND RESILIENCE, YET REMAIN MARGINALISED IN POLICY</a:t>
            </a:r>
          </a:p>
          <a:p>
            <a:r>
              <a:rPr lang="en-GB" sz="4800" dirty="0"/>
              <a:t>The author shows that:</a:t>
            </a:r>
          </a:p>
          <a:p>
            <a:pPr marL="342900" indent="-342900">
              <a:buFont typeface="Arial" panose="020B0604020202020204" pitchFamily="34" charset="0"/>
              <a:buChar char="•"/>
            </a:pPr>
            <a:r>
              <a:rPr lang="en-GB" sz="4800" dirty="0"/>
              <a:t>Women play crucial roles in community protection, intelligence sharing, and social cohesion</a:t>
            </a:r>
          </a:p>
          <a:p>
            <a:pPr marL="342900" indent="-342900">
              <a:buFont typeface="Arial" panose="020B0604020202020204" pitchFamily="34" charset="0"/>
              <a:buChar char="•"/>
            </a:pPr>
            <a:r>
              <a:rPr lang="en-GB" sz="4800" dirty="0"/>
              <a:t>Their experiences are often invisible in state policy</a:t>
            </a:r>
          </a:p>
          <a:p>
            <a:pPr marL="342900" indent="-342900">
              <a:buFont typeface="Arial" panose="020B0604020202020204" pitchFamily="34" charset="0"/>
              <a:buChar char="•"/>
            </a:pPr>
            <a:r>
              <a:rPr lang="en-GB" sz="4800" dirty="0"/>
              <a:t>Counter‑terrorism programmes rarely address the stigma faced by women returning from captivity</a:t>
            </a:r>
          </a:p>
          <a:p>
            <a:pPr marL="342900" indent="-342900">
              <a:buFont typeface="Arial" panose="020B0604020202020204" pitchFamily="34" charset="0"/>
              <a:buChar char="•"/>
            </a:pPr>
            <a:r>
              <a:rPr lang="en-GB" sz="4800" dirty="0"/>
              <a:t>Women’s everyday strategies for navigating insecurity are overlooked</a:t>
            </a:r>
          </a:p>
          <a:p>
            <a:r>
              <a:rPr lang="en-GB" sz="4800" dirty="0"/>
              <a:t>This invisibility undermines long‑term peacebuilding.</a:t>
            </a:r>
          </a:p>
          <a:p>
            <a:r>
              <a:rPr lang="en-GB" sz="4800" b="1" dirty="0"/>
              <a:t>STATE COUNTER‑TERRORISM PRACTICES OFTEN CREATE NEW INSECURITIES</a:t>
            </a:r>
          </a:p>
          <a:p>
            <a:r>
              <a:rPr lang="en-GB" sz="4800" dirty="0"/>
              <a:t>The study identifies the following key findings:</a:t>
            </a:r>
          </a:p>
          <a:p>
            <a:r>
              <a:rPr lang="en-GB" sz="4800" dirty="0"/>
              <a:t>Military raids, arbitrary arrests, and detention practices have detrimental effects on civilian populations.</a:t>
            </a:r>
          </a:p>
          <a:p>
            <a:r>
              <a:rPr lang="en-GB" sz="4800" dirty="0"/>
              <a:t>Communities express fear of both Boko Haram and state authorities.</a:t>
            </a:r>
          </a:p>
          <a:p>
            <a:r>
              <a:rPr lang="en-GB" sz="4800" dirty="0"/>
              <a:t>Women are subjected to harassment, displacement, and loss of livelihoods as a result of state actions.</a:t>
            </a:r>
          </a:p>
          <a:p>
            <a:r>
              <a:rPr lang="en-GB" sz="4800" dirty="0"/>
              <a:t>Counter-terrorism measures may perpetuate the insecurities they are intended to address.</a:t>
            </a:r>
          </a:p>
          <a:p>
            <a:r>
              <a:rPr lang="en-GB" sz="4800" dirty="0"/>
              <a:t>This constitutes a central critique of militarised security approaches.</a:t>
            </a:r>
          </a:p>
          <a:p>
            <a:endParaRPr lang="en-US" sz="1600" dirty="0"/>
          </a:p>
        </p:txBody>
      </p:sp>
      <p:pic>
        <p:nvPicPr>
          <p:cNvPr id="4" name="Picture 3" descr="An abstract burst of blue and pink">
            <a:extLst>
              <a:ext uri="{FF2B5EF4-FFF2-40B4-BE49-F238E27FC236}">
                <a16:creationId xmlns:a16="http://schemas.microsoft.com/office/drawing/2014/main" id="{6FA9E42C-A79D-9FF3-E842-D3972816D83F}"/>
              </a:ext>
            </a:extLst>
          </p:cNvPr>
          <p:cNvPicPr>
            <a:picLocks noChangeAspect="1"/>
          </p:cNvPicPr>
          <p:nvPr/>
        </p:nvPicPr>
        <p:blipFill>
          <a:blip r:embed="rId3"/>
          <a:srcRect l="27132" r="25531"/>
          <a:stretch>
            <a:fillRect/>
          </a:stretch>
        </p:blipFill>
        <p:spPr>
          <a:xfrm>
            <a:off x="8221678" y="1762124"/>
            <a:ext cx="3970322" cy="4717951"/>
          </a:xfrm>
          <a:prstGeom prst="rect">
            <a:avLst/>
          </a:prstGeom>
        </p:spPr>
      </p:pic>
    </p:spTree>
    <p:extLst>
      <p:ext uri="{BB962C8B-B14F-4D97-AF65-F5344CB8AC3E}">
        <p14:creationId xmlns:p14="http://schemas.microsoft.com/office/powerpoint/2010/main" val="471007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400"/>
                                        <p:tgtEl>
                                          <p:spTgt spid="3">
                                            <p:txEl>
                                              <p:pRg st="6" end="6"/>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2000"/>
                                  </p:stCondLst>
                                  <p:iterate type="lt">
                                    <p:tmPct val="10000"/>
                                  </p:iterate>
                                  <p:childTnLst>
                                    <p:set>
                                      <p:cBhvr>
                                        <p:cTn id="32" dur="1" fill="hold">
                                          <p:stCondLst>
                                            <p:cond delay="0"/>
                                          </p:stCondLst>
                                        </p:cTn>
                                        <p:tgtEl>
                                          <p:spTgt spid="3">
                                            <p:txEl>
                                              <p:pRg st="7" end="7"/>
                                            </p:txEl>
                                          </p:spTgt>
                                        </p:tgtEl>
                                        <p:attrNameLst>
                                          <p:attrName>style.visibility</p:attrName>
                                        </p:attrNameLst>
                                      </p:cBhvr>
                                      <p:to>
                                        <p:strVal val="visible"/>
                                      </p:to>
                                    </p:set>
                                    <p:animEffect transition="in" filter="fade">
                                      <p:cBhvr>
                                        <p:cTn id="33" dur="400"/>
                                        <p:tgtEl>
                                          <p:spTgt spid="3">
                                            <p:txEl>
                                              <p:pRg st="7" end="7"/>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2000"/>
                                  </p:stCondLst>
                                  <p:iterate type="lt">
                                    <p:tmPct val="10000"/>
                                  </p:iterate>
                                  <p:childTnLst>
                                    <p:set>
                                      <p:cBhvr>
                                        <p:cTn id="37" dur="1" fill="hold">
                                          <p:stCondLst>
                                            <p:cond delay="0"/>
                                          </p:stCondLst>
                                        </p:cTn>
                                        <p:tgtEl>
                                          <p:spTgt spid="3">
                                            <p:txEl>
                                              <p:pRg st="8" end="8"/>
                                            </p:txEl>
                                          </p:spTgt>
                                        </p:tgtEl>
                                        <p:attrNameLst>
                                          <p:attrName>style.visibility</p:attrName>
                                        </p:attrNameLst>
                                      </p:cBhvr>
                                      <p:to>
                                        <p:strVal val="visible"/>
                                      </p:to>
                                    </p:set>
                                    <p:animEffect transition="in" filter="fade">
                                      <p:cBhvr>
                                        <p:cTn id="38" dur="400"/>
                                        <p:tgtEl>
                                          <p:spTgt spid="3">
                                            <p:txEl>
                                              <p:pRg st="8" end="8"/>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2000"/>
                                  </p:stCondLst>
                                  <p:iterate type="lt">
                                    <p:tmPct val="10000"/>
                                  </p:iterate>
                                  <p:childTnLst>
                                    <p:set>
                                      <p:cBhvr>
                                        <p:cTn id="42" dur="1" fill="hold">
                                          <p:stCondLst>
                                            <p:cond delay="0"/>
                                          </p:stCondLst>
                                        </p:cTn>
                                        <p:tgtEl>
                                          <p:spTgt spid="3">
                                            <p:txEl>
                                              <p:pRg st="9" end="9"/>
                                            </p:txEl>
                                          </p:spTgt>
                                        </p:tgtEl>
                                        <p:attrNameLst>
                                          <p:attrName>style.visibility</p:attrName>
                                        </p:attrNameLst>
                                      </p:cBhvr>
                                      <p:to>
                                        <p:strVal val="visible"/>
                                      </p:to>
                                    </p:set>
                                    <p:animEffect transition="in" filter="fade">
                                      <p:cBhvr>
                                        <p:cTn id="43" dur="400"/>
                                        <p:tgtEl>
                                          <p:spTgt spid="3">
                                            <p:txEl>
                                              <p:pRg st="9" end="9"/>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2000"/>
                                  </p:stCondLst>
                                  <p:iterate type="lt">
                                    <p:tmPct val="10000"/>
                                  </p:iterate>
                                  <p:childTnLst>
                                    <p:set>
                                      <p:cBhvr>
                                        <p:cTn id="47" dur="1" fill="hold">
                                          <p:stCondLst>
                                            <p:cond delay="0"/>
                                          </p:stCondLst>
                                        </p:cTn>
                                        <p:tgtEl>
                                          <p:spTgt spid="3">
                                            <p:txEl>
                                              <p:pRg st="10" end="10"/>
                                            </p:txEl>
                                          </p:spTgt>
                                        </p:tgtEl>
                                        <p:attrNameLst>
                                          <p:attrName>style.visibility</p:attrName>
                                        </p:attrNameLst>
                                      </p:cBhvr>
                                      <p:to>
                                        <p:strVal val="visible"/>
                                      </p:to>
                                    </p:set>
                                    <p:animEffect transition="in" filter="fade">
                                      <p:cBhvr>
                                        <p:cTn id="48" dur="400"/>
                                        <p:tgtEl>
                                          <p:spTgt spid="3">
                                            <p:txEl>
                                              <p:pRg st="10" end="10"/>
                                            </p:txEl>
                                          </p:spTgt>
                                        </p:tgtEl>
                                      </p:cBhvr>
                                    </p:animEffect>
                                  </p:childTnLst>
                                </p:cTn>
                              </p:par>
                            </p:childTnLst>
                          </p:cTn>
                        </p:par>
                      </p:childTnLst>
                    </p:cTn>
                  </p:par>
                  <p:par>
                    <p:cTn id="49" fill="hold">
                      <p:stCondLst>
                        <p:cond delay="indefinite"/>
                      </p:stCondLst>
                      <p:childTnLst>
                        <p:par>
                          <p:cTn id="50" fill="hold">
                            <p:stCondLst>
                              <p:cond delay="0"/>
                            </p:stCondLst>
                            <p:childTnLst>
                              <p:par>
                                <p:cTn id="51" presetID="10" presetClass="entr" presetSubtype="0" fill="hold" grpId="0" nodeType="clickEffect">
                                  <p:stCondLst>
                                    <p:cond delay="2000"/>
                                  </p:stCondLst>
                                  <p:iterate type="lt">
                                    <p:tmPct val="10000"/>
                                  </p:iterate>
                                  <p:childTnLst>
                                    <p:set>
                                      <p:cBhvr>
                                        <p:cTn id="52" dur="1" fill="hold">
                                          <p:stCondLst>
                                            <p:cond delay="0"/>
                                          </p:stCondLst>
                                        </p:cTn>
                                        <p:tgtEl>
                                          <p:spTgt spid="3">
                                            <p:txEl>
                                              <p:pRg st="11" end="11"/>
                                            </p:txEl>
                                          </p:spTgt>
                                        </p:tgtEl>
                                        <p:attrNameLst>
                                          <p:attrName>style.visibility</p:attrName>
                                        </p:attrNameLst>
                                      </p:cBhvr>
                                      <p:to>
                                        <p:strVal val="visible"/>
                                      </p:to>
                                    </p:set>
                                    <p:animEffect transition="in" filter="fade">
                                      <p:cBhvr>
                                        <p:cTn id="53" dur="400"/>
                                        <p:tgtEl>
                                          <p:spTgt spid="3">
                                            <p:txEl>
                                              <p:pRg st="11" end="11"/>
                                            </p:txEl>
                                          </p:spTgt>
                                        </p:tgtEl>
                                      </p:cBhvr>
                                    </p:animEffect>
                                  </p:childTnLst>
                                </p:cTn>
                              </p:par>
                            </p:childTnLst>
                          </p:cTn>
                        </p:par>
                      </p:childTnLst>
                    </p:cTn>
                  </p:par>
                  <p:par>
                    <p:cTn id="54" fill="hold">
                      <p:stCondLst>
                        <p:cond delay="indefinite"/>
                      </p:stCondLst>
                      <p:childTnLst>
                        <p:par>
                          <p:cTn id="55" fill="hold">
                            <p:stCondLst>
                              <p:cond delay="0"/>
                            </p:stCondLst>
                            <p:childTnLst>
                              <p:par>
                                <p:cTn id="56" presetID="10" presetClass="entr" presetSubtype="0" fill="hold" grpId="0" nodeType="clickEffect">
                                  <p:stCondLst>
                                    <p:cond delay="2000"/>
                                  </p:stCondLst>
                                  <p:iterate type="lt">
                                    <p:tmPct val="10000"/>
                                  </p:iterate>
                                  <p:childTnLst>
                                    <p:set>
                                      <p:cBhvr>
                                        <p:cTn id="57" dur="1" fill="hold">
                                          <p:stCondLst>
                                            <p:cond delay="0"/>
                                          </p:stCondLst>
                                        </p:cTn>
                                        <p:tgtEl>
                                          <p:spTgt spid="3">
                                            <p:txEl>
                                              <p:pRg st="12" end="12"/>
                                            </p:txEl>
                                          </p:spTgt>
                                        </p:tgtEl>
                                        <p:attrNameLst>
                                          <p:attrName>style.visibility</p:attrName>
                                        </p:attrNameLst>
                                      </p:cBhvr>
                                      <p:to>
                                        <p:strVal val="visible"/>
                                      </p:to>
                                    </p:set>
                                    <p:animEffect transition="in" filter="fade">
                                      <p:cBhvr>
                                        <p:cTn id="58" dur="400"/>
                                        <p:tgtEl>
                                          <p:spTgt spid="3">
                                            <p:txEl>
                                              <p:pRg st="12" end="12"/>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2000"/>
                                  </p:stCondLst>
                                  <p:iterate type="lt">
                                    <p:tmPct val="10000"/>
                                  </p:iterate>
                                  <p:childTnLst>
                                    <p:set>
                                      <p:cBhvr>
                                        <p:cTn id="62" dur="1" fill="hold">
                                          <p:stCondLst>
                                            <p:cond delay="0"/>
                                          </p:stCondLst>
                                        </p:cTn>
                                        <p:tgtEl>
                                          <p:spTgt spid="3">
                                            <p:txEl>
                                              <p:pRg st="13" end="13"/>
                                            </p:txEl>
                                          </p:spTgt>
                                        </p:tgtEl>
                                        <p:attrNameLst>
                                          <p:attrName>style.visibility</p:attrName>
                                        </p:attrNameLst>
                                      </p:cBhvr>
                                      <p:to>
                                        <p:strVal val="visible"/>
                                      </p:to>
                                    </p:set>
                                    <p:animEffect transition="in" filter="fade">
                                      <p:cBhvr>
                                        <p:cTn id="63" dur="400"/>
                                        <p:tgtEl>
                                          <p:spTgt spid="3">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F8AF6AE-13F6-C2B4-D0EF-3090EB7D5E4D}"/>
            </a:ext>
          </a:extLst>
        </p:cNvPr>
        <p:cNvGrpSpPr/>
        <p:nvPr/>
      </p:nvGrpSpPr>
      <p:grpSpPr>
        <a:xfrm>
          <a:off x="0" y="0"/>
          <a:ext cx="0" cy="0"/>
          <a:chOff x="0" y="0"/>
          <a:chExt cx="0" cy="0"/>
        </a:xfrm>
      </p:grpSpPr>
      <p:cxnSp>
        <p:nvCxnSpPr>
          <p:cNvPr id="271" name="Straight Connector 27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73" name="Rectangle 272">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1E5545-BA66-F936-DB6E-7A5725DF4C66}"/>
              </a:ext>
            </a:extLst>
          </p:cNvPr>
          <p:cNvSpPr>
            <a:spLocks noGrp="1"/>
          </p:cNvSpPr>
          <p:nvPr>
            <p:ph type="ctrTitle"/>
          </p:nvPr>
        </p:nvSpPr>
        <p:spPr>
          <a:xfrm>
            <a:off x="704088" y="914400"/>
            <a:ext cx="8978392" cy="1066800"/>
          </a:xfrm>
        </p:spPr>
        <p:txBody>
          <a:bodyPr vert="horz" lIns="91440" tIns="45720" rIns="91440" bIns="45720" rtlCol="0" anchor="t">
            <a:noAutofit/>
          </a:bodyPr>
          <a:lstStyle/>
          <a:p>
            <a:pPr>
              <a:lnSpc>
                <a:spcPct val="90000"/>
              </a:lnSpc>
            </a:pPr>
            <a:r>
              <a:rPr lang="en-GB" sz="4800" dirty="0"/>
              <a:t>Key Findings of the Research</a:t>
            </a:r>
            <a:br>
              <a:rPr lang="en-US" sz="2800" dirty="0"/>
            </a:br>
            <a:endParaRPr lang="en-US" sz="2800" dirty="0"/>
          </a:p>
        </p:txBody>
      </p:sp>
      <p:cxnSp>
        <p:nvCxnSpPr>
          <p:cNvPr id="275" name="Straight Connector 274">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31CA5954-273F-9F8D-E43E-72732713A5D8}"/>
              </a:ext>
            </a:extLst>
          </p:cNvPr>
          <p:cNvPicPr>
            <a:picLocks noChangeAspect="1"/>
          </p:cNvPicPr>
          <p:nvPr/>
        </p:nvPicPr>
        <p:blipFill>
          <a:blip r:embed="rId3"/>
          <a:srcRect t="16532" r="-1" b="3628"/>
          <a:stretch>
            <a:fillRect/>
          </a:stretch>
        </p:blipFill>
        <p:spPr>
          <a:xfrm>
            <a:off x="800098" y="3429001"/>
            <a:ext cx="4056916" cy="1998562"/>
          </a:xfrm>
          <a:prstGeom prst="rect">
            <a:avLst/>
          </a:prstGeom>
        </p:spPr>
      </p:pic>
      <p:sp>
        <p:nvSpPr>
          <p:cNvPr id="3" name="Subtitle 2">
            <a:extLst>
              <a:ext uri="{FF2B5EF4-FFF2-40B4-BE49-F238E27FC236}">
                <a16:creationId xmlns:a16="http://schemas.microsoft.com/office/drawing/2014/main" id="{5FA24393-4008-CAAE-CD65-99F13EB75558}"/>
              </a:ext>
            </a:extLst>
          </p:cNvPr>
          <p:cNvSpPr>
            <a:spLocks noGrp="1"/>
          </p:cNvSpPr>
          <p:nvPr>
            <p:ph type="subTitle" idx="1"/>
          </p:nvPr>
        </p:nvSpPr>
        <p:spPr>
          <a:xfrm>
            <a:off x="4857014" y="1638301"/>
            <a:ext cx="7030187" cy="5019669"/>
          </a:xfrm>
        </p:spPr>
        <p:txBody>
          <a:bodyPr vert="horz" lIns="91440" tIns="45720" rIns="91440" bIns="45720" rtlCol="0">
            <a:noAutofit/>
          </a:bodyPr>
          <a:lstStyle/>
          <a:p>
            <a:pPr>
              <a:lnSpc>
                <a:spcPct val="100000"/>
              </a:lnSpc>
            </a:pPr>
            <a:r>
              <a:rPr lang="en-GB" sz="1250" b="1" dirty="0"/>
              <a:t>VERNACULAR SECURITY REVEALS FORMS OF KNOWLEDGE THAT STATE POLICY IGNORES</a:t>
            </a:r>
          </a:p>
          <a:p>
            <a:pPr>
              <a:lnSpc>
                <a:spcPct val="100000"/>
              </a:lnSpc>
            </a:pPr>
            <a:r>
              <a:rPr lang="en-GB" sz="1250" b="1" dirty="0"/>
              <a:t>The author demonstrates that:</a:t>
            </a:r>
          </a:p>
          <a:p>
            <a:pPr>
              <a:lnSpc>
                <a:spcPct val="100000"/>
              </a:lnSpc>
            </a:pPr>
            <a:r>
              <a:rPr lang="en-GB" sz="1250" b="1" dirty="0"/>
              <a:t>Local communities possess nuanced understandings of risk, threat, and protection</a:t>
            </a:r>
          </a:p>
          <a:p>
            <a:pPr>
              <a:lnSpc>
                <a:spcPct val="100000"/>
              </a:lnSpc>
            </a:pPr>
            <a:r>
              <a:rPr lang="en-GB" sz="1250" b="1" dirty="0"/>
              <a:t>These insights are rarely incorporated into national security planning</a:t>
            </a:r>
          </a:p>
          <a:p>
            <a:pPr>
              <a:lnSpc>
                <a:spcPct val="100000"/>
              </a:lnSpc>
            </a:pPr>
            <a:r>
              <a:rPr lang="en-GB" sz="1250" b="1" dirty="0"/>
              <a:t>When vernacular perspectives are ignored, interventions fail or backfire</a:t>
            </a:r>
          </a:p>
          <a:p>
            <a:pPr>
              <a:lnSpc>
                <a:spcPct val="100000"/>
              </a:lnSpc>
            </a:pPr>
            <a:r>
              <a:rPr lang="en-GB" sz="1250" b="1" dirty="0"/>
              <a:t>This finding strengthens the argument for bottom‑up, community‑centred security approaches.</a:t>
            </a:r>
          </a:p>
          <a:p>
            <a:pPr>
              <a:lnSpc>
                <a:spcPct val="100000"/>
              </a:lnSpc>
            </a:pPr>
            <a:r>
              <a:rPr lang="en-GB" sz="1250" b="1" dirty="0"/>
              <a:t>GENDERING VERNACULAR SECURITY EXPOSES POWER RELATIONS WITHIN COMMUNITIES</a:t>
            </a:r>
            <a:endParaRPr lang="en-US" sz="1250" b="1" dirty="0"/>
          </a:p>
          <a:p>
            <a:pPr>
              <a:lnSpc>
                <a:spcPct val="100000"/>
              </a:lnSpc>
            </a:pPr>
            <a:r>
              <a:rPr lang="en-GB" sz="1250" dirty="0"/>
              <a:t>The findings of this report indicate the following:</a:t>
            </a:r>
          </a:p>
          <a:p>
            <a:pPr marL="285750" indent="-285750">
              <a:lnSpc>
                <a:spcPct val="100000"/>
              </a:lnSpc>
              <a:buFont typeface="Arial" panose="020B0604020202020204" pitchFamily="34" charset="0"/>
              <a:buChar char="•"/>
            </a:pPr>
            <a:r>
              <a:rPr lang="en-GB" sz="1250" dirty="0"/>
              <a:t>Gender influences which individuals are permitted to participate in security-related discourse.</a:t>
            </a:r>
          </a:p>
          <a:p>
            <a:pPr marL="285750" indent="-285750">
              <a:lnSpc>
                <a:spcPct val="100000"/>
              </a:lnSpc>
              <a:buFont typeface="Arial" panose="020B0604020202020204" pitchFamily="34" charset="0"/>
              <a:buChar char="•"/>
            </a:pPr>
            <a:r>
              <a:rPr lang="en-GB" sz="1250" dirty="0"/>
              <a:t>Women's perspectives are frequently marginalised or undervalued in security discussions.</a:t>
            </a:r>
          </a:p>
          <a:p>
            <a:pPr marL="285750" indent="-285750">
              <a:lnSpc>
                <a:spcPct val="100000"/>
              </a:lnSpc>
              <a:buFont typeface="Arial" panose="020B0604020202020204" pitchFamily="34" charset="0"/>
              <a:buChar char="•"/>
            </a:pPr>
            <a:r>
              <a:rPr lang="en-GB" sz="1250" dirty="0"/>
              <a:t>Men’s experiences of insecurity, such as profiling and forced recruitment, remain insufficiently examined.</a:t>
            </a:r>
          </a:p>
          <a:p>
            <a:pPr marL="285750" indent="-285750">
              <a:lnSpc>
                <a:spcPct val="100000"/>
              </a:lnSpc>
              <a:buFont typeface="Arial" panose="020B0604020202020204" pitchFamily="34" charset="0"/>
              <a:buChar char="•"/>
            </a:pPr>
            <a:r>
              <a:rPr lang="en-GB" sz="1250" dirty="0"/>
              <a:t>Security is constructed and negotiated through prevailing social norms in addition to acts of violence.</a:t>
            </a:r>
          </a:p>
          <a:p>
            <a:pPr>
              <a:lnSpc>
                <a:spcPct val="100000"/>
              </a:lnSpc>
            </a:pPr>
            <a:r>
              <a:rPr lang="en-GB" sz="1250" dirty="0"/>
              <a:t>These findings contribute additional nuance to the concept of vernacular security.</a:t>
            </a:r>
            <a:endParaRPr lang="en-US" sz="1250" dirty="0"/>
          </a:p>
        </p:txBody>
      </p:sp>
    </p:spTree>
    <p:extLst>
      <p:ext uri="{BB962C8B-B14F-4D97-AF65-F5344CB8AC3E}">
        <p14:creationId xmlns:p14="http://schemas.microsoft.com/office/powerpoint/2010/main" val="281317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400"/>
                                        <p:tgtEl>
                                          <p:spTgt spid="3">
                                            <p:txEl>
                                              <p:pRg st="2" end="2"/>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400"/>
                                        <p:tgtEl>
                                          <p:spTgt spid="3">
                                            <p:txEl>
                                              <p:pRg st="3" end="3"/>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400"/>
                                        <p:tgtEl>
                                          <p:spTgt spid="3">
                                            <p:txEl>
                                              <p:pRg st="4" end="4"/>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3">
                                            <p:txEl>
                                              <p:pRg st="5" end="5"/>
                                            </p:txEl>
                                          </p:spTgt>
                                        </p:tgtEl>
                                        <p:attrNameLst>
                                          <p:attrName>style.visibility</p:attrName>
                                        </p:attrNameLst>
                                      </p:cBhvr>
                                      <p:to>
                                        <p:strVal val="visible"/>
                                      </p:to>
                                    </p:set>
                                    <p:animEffect transition="in" filter="fade">
                                      <p:cBhvr>
                                        <p:cTn id="25" dur="400"/>
                                        <p:tgtEl>
                                          <p:spTgt spid="3">
                                            <p:txEl>
                                              <p:pRg st="5" end="5"/>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2000"/>
                                  </p:stCondLst>
                                  <p:iterate type="lt">
                                    <p:tmPct val="10000"/>
                                  </p:iterate>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4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7303AF2-89C3-B4FF-F1DA-927779635A3B}"/>
            </a:ext>
          </a:extLst>
        </p:cNvPr>
        <p:cNvGrpSpPr/>
        <p:nvPr/>
      </p:nvGrpSpPr>
      <p:grpSpPr>
        <a:xfrm>
          <a:off x="0" y="0"/>
          <a:ext cx="0" cy="0"/>
          <a:chOff x="0" y="0"/>
          <a:chExt cx="0" cy="0"/>
        </a:xfrm>
      </p:grpSpPr>
      <p:sp useBgFill="1">
        <p:nvSpPr>
          <p:cNvPr id="290" name="Rectangle 289">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An abstract burst of blue and pink">
            <a:extLst>
              <a:ext uri="{FF2B5EF4-FFF2-40B4-BE49-F238E27FC236}">
                <a16:creationId xmlns:a16="http://schemas.microsoft.com/office/drawing/2014/main" id="{C0A4DC2E-D7AA-CBF9-7F44-0D631B6C2DDC}"/>
              </a:ext>
            </a:extLst>
          </p:cNvPr>
          <p:cNvPicPr>
            <a:picLocks noChangeAspect="1"/>
          </p:cNvPicPr>
          <p:nvPr/>
        </p:nvPicPr>
        <p:blipFill>
          <a:blip r:embed="rId3"/>
          <a:srcRect t="9091" r="9091"/>
          <a:stretch>
            <a:fillRect/>
          </a:stretch>
        </p:blipFill>
        <p:spPr>
          <a:xfrm>
            <a:off x="20" y="10"/>
            <a:ext cx="12191979" cy="6857990"/>
          </a:xfrm>
          <a:prstGeom prst="rect">
            <a:avLst/>
          </a:prstGeom>
        </p:spPr>
      </p:pic>
      <p:sp>
        <p:nvSpPr>
          <p:cNvPr id="291" name="Rectangle 290">
            <a:extLst>
              <a:ext uri="{FF2B5EF4-FFF2-40B4-BE49-F238E27FC236}">
                <a16:creationId xmlns:a16="http://schemas.microsoft.com/office/drawing/2014/main" id="{D21F66AB-6D67-4C86-A415-0B6E4EEC5A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3811" y="423809"/>
            <a:ext cx="6858002" cy="6010383"/>
          </a:xfrm>
          <a:prstGeom prst="rect">
            <a:avLst/>
          </a:prstGeom>
          <a:gradFill>
            <a:gsLst>
              <a:gs pos="0">
                <a:schemeClr val="bg1">
                  <a:alpha val="0"/>
                </a:schemeClr>
              </a:gs>
              <a:gs pos="46000">
                <a:schemeClr val="bg1">
                  <a:alpha val="31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1BC978B6-5919-4595-BBBE-D85F8F245B16}"/>
              </a:ext>
            </a:extLst>
          </p:cNvPr>
          <p:cNvSpPr>
            <a:spLocks noGrp="1"/>
          </p:cNvSpPr>
          <p:nvPr>
            <p:ph type="ctrTitle"/>
          </p:nvPr>
        </p:nvSpPr>
        <p:spPr>
          <a:xfrm>
            <a:off x="313786" y="908651"/>
            <a:ext cx="6117494" cy="1397667"/>
          </a:xfrm>
        </p:spPr>
        <p:txBody>
          <a:bodyPr vert="horz" lIns="91440" tIns="45720" rIns="91440" bIns="45720" rtlCol="0" anchor="t">
            <a:normAutofit fontScale="90000"/>
          </a:bodyPr>
          <a:lstStyle/>
          <a:p>
            <a:r>
              <a:rPr lang="en-US" sz="6800" dirty="0"/>
              <a:t>In essence</a:t>
            </a:r>
            <a:br>
              <a:rPr lang="en-US" sz="6800" dirty="0"/>
            </a:br>
            <a:endParaRPr lang="en-US" sz="6800" dirty="0"/>
          </a:p>
        </p:txBody>
      </p:sp>
      <p:sp>
        <p:nvSpPr>
          <p:cNvPr id="3" name="Subtitle 2">
            <a:extLst>
              <a:ext uri="{FF2B5EF4-FFF2-40B4-BE49-F238E27FC236}">
                <a16:creationId xmlns:a16="http://schemas.microsoft.com/office/drawing/2014/main" id="{2D4F9A8F-0249-FE72-C2D7-58FF834CEF72}"/>
              </a:ext>
            </a:extLst>
          </p:cNvPr>
          <p:cNvSpPr>
            <a:spLocks noGrp="1"/>
          </p:cNvSpPr>
          <p:nvPr>
            <p:ph type="subTitle" idx="1"/>
          </p:nvPr>
        </p:nvSpPr>
        <p:spPr>
          <a:xfrm>
            <a:off x="101600" y="2174241"/>
            <a:ext cx="5770879" cy="3271520"/>
          </a:xfrm>
        </p:spPr>
        <p:txBody>
          <a:bodyPr vert="horz" lIns="91440" tIns="45720" rIns="91440" bIns="45720" rtlCol="0" anchor="b">
            <a:noAutofit/>
          </a:bodyPr>
          <a:lstStyle/>
          <a:p>
            <a:pPr>
              <a:lnSpc>
                <a:spcPct val="150000"/>
              </a:lnSpc>
            </a:pPr>
            <a:r>
              <a:rPr lang="en-GB" dirty="0"/>
              <a:t>The author concludes that security in Nigeria cannot be fully understood or improved without acknowledging the influence of gender and everyday lived experiences on both terrorism and counter-terrorism. The state's militarised, top-down approach is ineffective because it disregards the local realities of those most affected.</a:t>
            </a:r>
            <a:endParaRPr lang="en-US" dirty="0"/>
          </a:p>
        </p:txBody>
      </p:sp>
      <p:cxnSp>
        <p:nvCxnSpPr>
          <p:cNvPr id="292" name="Straight Connector 291">
            <a:extLst>
              <a:ext uri="{FF2B5EF4-FFF2-40B4-BE49-F238E27FC236}">
                <a16:creationId xmlns:a16="http://schemas.microsoft.com/office/drawing/2014/main" id="{0B66F5E1-B07D-4718-F4B4-5FCE4B7E8F4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900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699871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F46B731-AE73-8C20-62DE-B666C5DA5D96}"/>
            </a:ext>
          </a:extLst>
        </p:cNvPr>
        <p:cNvGrpSpPr/>
        <p:nvPr/>
      </p:nvGrpSpPr>
      <p:grpSpPr>
        <a:xfrm>
          <a:off x="0" y="0"/>
          <a:ext cx="0" cy="0"/>
          <a:chOff x="0" y="0"/>
          <a:chExt cx="0" cy="0"/>
        </a:xfrm>
      </p:grpSpPr>
      <p:sp useBgFill="1">
        <p:nvSpPr>
          <p:cNvPr id="309" name="Rectangle 30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3A25CCA-DE6A-58CF-A23C-7DB123C5D2C5}"/>
              </a:ext>
            </a:extLst>
          </p:cNvPr>
          <p:cNvSpPr>
            <a:spLocks noGrp="1"/>
          </p:cNvSpPr>
          <p:nvPr>
            <p:ph type="subTitle" idx="1"/>
          </p:nvPr>
        </p:nvSpPr>
        <p:spPr>
          <a:xfrm>
            <a:off x="484034" y="865335"/>
            <a:ext cx="6979592" cy="5268765"/>
          </a:xfrm>
        </p:spPr>
        <p:txBody>
          <a:bodyPr vert="horz" lIns="91440" tIns="45720" rIns="91440" bIns="45720" rtlCol="0">
            <a:normAutofit fontScale="92500"/>
          </a:bodyPr>
          <a:lstStyle/>
          <a:p>
            <a:pPr>
              <a:lnSpc>
                <a:spcPct val="150000"/>
              </a:lnSpc>
            </a:pPr>
            <a:r>
              <a:rPr lang="en-GB" sz="1600" dirty="0"/>
              <a:t>The security situation in Northern Nigeria remains critical, with communities experiencing persistent fear due to the activities of Boko Haram militants. Primary evidence collected through numerous interviews with Internally Displaced Persons (IDPs) highlights the gendered nature of threats faced by the population. Males, regardless of age, are at significant risk of violence, while women, though less likely to be killed, are subjected to other forms of abuse, including forced marriages and enslavement. The military has proven ineffective in protecting civilians, and some men reportedly disguise themselves as women to evade violence. This gendered disparity in experiences leads women and children to seek refuge in the mountains, while men and boys are often compelled to cross the Cameroon border to escape attacks. Military officials not only fail to provide protection but are also reported to flee, encouraging local residents to do the same. As a result, individuals remain vulnerable, and their lives are continually at risk, with no foreseeable resolution to these ongoing atrocities. Intervention and support from government officials are essential to eliminate threats to public safety and safeguard livelihoods.</a:t>
            </a:r>
          </a:p>
          <a:p>
            <a:pPr>
              <a:lnSpc>
                <a:spcPct val="100000"/>
              </a:lnSpc>
            </a:pPr>
            <a:endParaRPr lang="en-US" sz="500" dirty="0"/>
          </a:p>
        </p:txBody>
      </p:sp>
      <p:cxnSp>
        <p:nvCxnSpPr>
          <p:cNvPr id="310" name="Straight Connector 309">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57150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D7CC41EB-2D81-4303-9171-6401B388BA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34100"/>
            <a:ext cx="5715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An abstract burst of blue and pink">
            <a:extLst>
              <a:ext uri="{FF2B5EF4-FFF2-40B4-BE49-F238E27FC236}">
                <a16:creationId xmlns:a16="http://schemas.microsoft.com/office/drawing/2014/main" id="{DA4837C2-44A5-3681-0FF1-9FA91CB32C71}"/>
              </a:ext>
            </a:extLst>
          </p:cNvPr>
          <p:cNvPicPr>
            <a:picLocks noChangeAspect="1"/>
          </p:cNvPicPr>
          <p:nvPr/>
        </p:nvPicPr>
        <p:blipFill>
          <a:blip r:embed="rId3"/>
          <a:srcRect l="29608" r="28006" b="-1"/>
          <a:stretch>
            <a:fillRect/>
          </a:stretch>
        </p:blipFill>
        <p:spPr>
          <a:xfrm>
            <a:off x="7887970" y="2300427"/>
            <a:ext cx="3426460" cy="3791301"/>
          </a:xfrm>
          <a:prstGeom prst="rect">
            <a:avLst/>
          </a:prstGeom>
        </p:spPr>
      </p:pic>
      <p:sp>
        <p:nvSpPr>
          <p:cNvPr id="2" name="Title 1">
            <a:extLst>
              <a:ext uri="{FF2B5EF4-FFF2-40B4-BE49-F238E27FC236}">
                <a16:creationId xmlns:a16="http://schemas.microsoft.com/office/drawing/2014/main" id="{2B773A56-BCDD-07FB-B409-2C1C17838E5F}"/>
              </a:ext>
            </a:extLst>
          </p:cNvPr>
          <p:cNvSpPr>
            <a:spLocks noGrp="1"/>
          </p:cNvSpPr>
          <p:nvPr>
            <p:ph type="ctrTitle"/>
          </p:nvPr>
        </p:nvSpPr>
        <p:spPr>
          <a:xfrm>
            <a:off x="7810500" y="356342"/>
            <a:ext cx="4086860" cy="1635013"/>
          </a:xfrm>
        </p:spPr>
        <p:txBody>
          <a:bodyPr vert="horz" lIns="91440" tIns="45720" rIns="91440" bIns="45720" rtlCol="0">
            <a:normAutofit fontScale="90000"/>
          </a:bodyPr>
          <a:lstStyle/>
          <a:p>
            <a:r>
              <a:rPr lang="en-GB" sz="4400" dirty="0"/>
              <a:t>My perspective on the research paper.</a:t>
            </a:r>
            <a:br>
              <a:rPr lang="en-US" dirty="0"/>
            </a:br>
            <a:endParaRPr lang="en-US" dirty="0"/>
          </a:p>
        </p:txBody>
      </p:sp>
    </p:spTree>
    <p:extLst>
      <p:ext uri="{BB962C8B-B14F-4D97-AF65-F5344CB8AC3E}">
        <p14:creationId xmlns:p14="http://schemas.microsoft.com/office/powerpoint/2010/main" val="3788881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C6FAE98E0725340AA54BF6C37EBD441" ma:contentTypeVersion="17" ma:contentTypeDescription="Create a new document." ma:contentTypeScope="" ma:versionID="1857b8087821548aee4f057ec1eb328f">
  <xsd:schema xmlns:xsd="http://www.w3.org/2001/XMLSchema" xmlns:xs="http://www.w3.org/2001/XMLSchema" xmlns:p="http://schemas.microsoft.com/office/2006/metadata/properties" xmlns:ns3="fe17946d-473b-4586-81ce-d4c04b62babd" xmlns:ns4="c665fd62-4853-463e-bebb-3fe726021d2f" targetNamespace="http://schemas.microsoft.com/office/2006/metadata/properties" ma:root="true" ma:fieldsID="737b4ab918893779bd97285494ecefad" ns3:_="" ns4:_="">
    <xsd:import namespace="fe17946d-473b-4586-81ce-d4c04b62babd"/>
    <xsd:import namespace="c665fd62-4853-463e-bebb-3fe726021d2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element ref="ns3:MediaServiceSearchProperties" minOccurs="0"/>
                <xsd:element ref="ns3:_activity" minOccurs="0"/>
                <xsd:element ref="ns3:MediaServiceOCR" minOccurs="0"/>
                <xsd:element ref="ns3:MediaServiceObjectDetectorVersions" minOccurs="0"/>
                <xsd:element ref="ns3:MediaServiceSystemTags"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17946d-473b-4586-81ce-d4c04b62ba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element name="MediaLengthInSeconds" ma:index="24"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c665fd62-4853-463e-bebb-3fe726021d2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fe17946d-473b-4586-81ce-d4c04b62babd" xsi:nil="true"/>
  </documentManagement>
</p:properties>
</file>

<file path=customXml/itemProps1.xml><?xml version="1.0" encoding="utf-8"?>
<ds:datastoreItem xmlns:ds="http://schemas.openxmlformats.org/officeDocument/2006/customXml" ds:itemID="{C328F401-C588-4A67-ADBD-CB400E2024D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17946d-473b-4586-81ce-d4c04b62babd"/>
    <ds:schemaRef ds:uri="c665fd62-4853-463e-bebb-3fe726021d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219F6D87-6064-4C2F-8D95-F877129446F0}">
  <ds:schemaRefs>
    <ds:schemaRef ds:uri="http://schemas.microsoft.com/sharepoint/v3/contenttype/forms"/>
  </ds:schemaRefs>
</ds:datastoreItem>
</file>

<file path=customXml/itemProps3.xml><?xml version="1.0" encoding="utf-8"?>
<ds:datastoreItem xmlns:ds="http://schemas.openxmlformats.org/officeDocument/2006/customXml" ds:itemID="{952EEF82-D32C-49C1-9C0B-E0705495165D}">
  <ds:schemaRefs>
    <ds:schemaRef ds:uri="fe17946d-473b-4586-81ce-d4c04b62babd"/>
    <ds:schemaRef ds:uri="http://purl.org/dc/terms/"/>
    <ds:schemaRef ds:uri="http://purl.org/dc/dcmitype/"/>
    <ds:schemaRef ds:uri="c665fd62-4853-463e-bebb-3fe726021d2f"/>
    <ds:schemaRef ds:uri="http://schemas.microsoft.com/office/infopath/2007/PartnerControls"/>
    <ds:schemaRef ds:uri="http://schemas.microsoft.com/office/2006/documentManagement/types"/>
    <ds:schemaRef ds:uri="http://schemas.openxmlformats.org/package/2006/metadata/core-properties"/>
    <ds:schemaRef ds:uri="http://schemas.microsoft.com/office/2006/metadata/properties"/>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9833</TotalTime>
  <Words>2472</Words>
  <Application>Microsoft Office PowerPoint</Application>
  <PresentationFormat>Widescreen</PresentationFormat>
  <Paragraphs>189</Paragraphs>
  <Slides>19</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Calisto MT</vt:lpstr>
      <vt:lpstr>Neue Haas Grotesk Text Pro</vt:lpstr>
      <vt:lpstr>Univers Condensed</vt:lpstr>
      <vt:lpstr>ChronicleVTI</vt:lpstr>
      <vt:lpstr>A Reflection On The Study “The state, Boko Haram and vernacular security: Gendering terrorism and counter-terrorism in Nigeria” By Akinyemi Oyawale: 2025-Sage Journals DOI: 10.1177/09670106251351869</vt:lpstr>
      <vt:lpstr>The Aim of the Research Paper </vt:lpstr>
      <vt:lpstr>Nigeria’s Evolving Security Crisis</vt:lpstr>
      <vt:lpstr>General Background and Context of the Research:  Gendered Dimensions of Terrorism and Counter‑Terrorism </vt:lpstr>
      <vt:lpstr>Vernacular Security as a Theoretical Lens</vt:lpstr>
      <vt:lpstr>Critique of State‑Centric Security Narratives</vt:lpstr>
      <vt:lpstr>Global Context: Feminist Security Studies</vt:lpstr>
      <vt:lpstr>Why This Research Is Important to the Author</vt:lpstr>
      <vt:lpstr>Why This Research Is Important to the Author</vt:lpstr>
      <vt:lpstr>Why This Research Is Important to the Author </vt:lpstr>
      <vt:lpstr>Why This Research Is Important to the Author </vt:lpstr>
      <vt:lpstr>How the Data Was Collected </vt:lpstr>
      <vt:lpstr>How the Data Was Collected </vt:lpstr>
      <vt:lpstr>How the Data Was Collected </vt:lpstr>
      <vt:lpstr>Key Findings of the Research </vt:lpstr>
      <vt:lpstr>Key Findings of the Research </vt:lpstr>
      <vt:lpstr>Key Findings of the Research </vt:lpstr>
      <vt:lpstr>In essence </vt:lpstr>
      <vt:lpstr>My perspective on the research paper.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Sabrina Reid (1920873)</dc:creator>
  <cp:lastModifiedBy>Sabrina Reid (1920873)</cp:lastModifiedBy>
  <cp:revision>4</cp:revision>
  <dcterms:created xsi:type="dcterms:W3CDTF">2026-01-13T14:08:06Z</dcterms:created>
  <dcterms:modified xsi:type="dcterms:W3CDTF">2026-01-20T10:01:52Z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0x0101006C6FAE98E0725340AA54BF6C37EBD441</vt:lpwstr>
  </property>
</Properties>
</file>