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3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5854"/>
    <p:restoredTop sz="91867"/>
  </p:normalViewPr>
  <p:slideViewPr>
    <p:cSldViewPr snapToGrid="0" snapToObjects="1">
      <p:cViewPr varScale="1">
        <p:scale>
          <a:sx n="127" d="100"/>
          <a:sy n="127" d="100"/>
        </p:scale>
        <p:origin x="55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49171D-244A-0F49-85E5-7DD9C87536A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7EF55822-26EB-5447-BDB7-CD0F2413204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36E99572-0AE7-8F4A-9105-0750677B390C}"/>
              </a:ext>
            </a:extLst>
          </p:cNvPr>
          <p:cNvSpPr>
            <a:spLocks noGrp="1"/>
          </p:cNvSpPr>
          <p:nvPr>
            <p:ph type="dt" sz="half" idx="10"/>
          </p:nvPr>
        </p:nvSpPr>
        <p:spPr/>
        <p:txBody>
          <a:bodyPr/>
          <a:lstStyle/>
          <a:p>
            <a:fld id="{F869C8AD-211C-544D-9801-E80F3CD6F9D2}" type="datetimeFigureOut">
              <a:rPr lang="en-US" smtClean="0"/>
              <a:t>12/19/19</a:t>
            </a:fld>
            <a:endParaRPr lang="en-US"/>
          </a:p>
        </p:txBody>
      </p:sp>
      <p:sp>
        <p:nvSpPr>
          <p:cNvPr id="5" name="Footer Placeholder 4">
            <a:extLst>
              <a:ext uri="{FF2B5EF4-FFF2-40B4-BE49-F238E27FC236}">
                <a16:creationId xmlns:a16="http://schemas.microsoft.com/office/drawing/2014/main" id="{6E50D3BC-CDB6-124B-B8F6-464A9EFB79C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2D3D34-E29C-E449-BBEC-CEF041B59403}"/>
              </a:ext>
            </a:extLst>
          </p:cNvPr>
          <p:cNvSpPr>
            <a:spLocks noGrp="1"/>
          </p:cNvSpPr>
          <p:nvPr>
            <p:ph type="sldNum" sz="quarter" idx="12"/>
          </p:nvPr>
        </p:nvSpPr>
        <p:spPr/>
        <p:txBody>
          <a:bodyPr/>
          <a:lstStyle/>
          <a:p>
            <a:fld id="{F7241AA7-13D9-4D43-8ED9-8AE82E524A9E}" type="slidenum">
              <a:rPr lang="en-US" smtClean="0"/>
              <a:t>‹#›</a:t>
            </a:fld>
            <a:endParaRPr lang="en-US"/>
          </a:p>
        </p:txBody>
      </p:sp>
    </p:spTree>
    <p:extLst>
      <p:ext uri="{BB962C8B-B14F-4D97-AF65-F5344CB8AC3E}">
        <p14:creationId xmlns:p14="http://schemas.microsoft.com/office/powerpoint/2010/main" val="25750551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93190-2148-5846-ADA2-C32DE96C92E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F3870E3-0ED5-D942-8C35-EBB361AA892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2A3B79D-9A44-D940-A564-893C83AE2EB6}"/>
              </a:ext>
            </a:extLst>
          </p:cNvPr>
          <p:cNvSpPr>
            <a:spLocks noGrp="1"/>
          </p:cNvSpPr>
          <p:nvPr>
            <p:ph type="dt" sz="half" idx="10"/>
          </p:nvPr>
        </p:nvSpPr>
        <p:spPr/>
        <p:txBody>
          <a:bodyPr/>
          <a:lstStyle/>
          <a:p>
            <a:fld id="{F869C8AD-211C-544D-9801-E80F3CD6F9D2}" type="datetimeFigureOut">
              <a:rPr lang="en-US" smtClean="0"/>
              <a:t>12/19/19</a:t>
            </a:fld>
            <a:endParaRPr lang="en-US"/>
          </a:p>
        </p:txBody>
      </p:sp>
      <p:sp>
        <p:nvSpPr>
          <p:cNvPr id="5" name="Footer Placeholder 4">
            <a:extLst>
              <a:ext uri="{FF2B5EF4-FFF2-40B4-BE49-F238E27FC236}">
                <a16:creationId xmlns:a16="http://schemas.microsoft.com/office/drawing/2014/main" id="{F913DA77-ADE5-F04A-93D6-57AC6E0450D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B64F06-0CE1-284D-818F-2F8A1A21427C}"/>
              </a:ext>
            </a:extLst>
          </p:cNvPr>
          <p:cNvSpPr>
            <a:spLocks noGrp="1"/>
          </p:cNvSpPr>
          <p:nvPr>
            <p:ph type="sldNum" sz="quarter" idx="12"/>
          </p:nvPr>
        </p:nvSpPr>
        <p:spPr/>
        <p:txBody>
          <a:bodyPr/>
          <a:lstStyle/>
          <a:p>
            <a:fld id="{F7241AA7-13D9-4D43-8ED9-8AE82E524A9E}" type="slidenum">
              <a:rPr lang="en-US" smtClean="0"/>
              <a:t>‹#›</a:t>
            </a:fld>
            <a:endParaRPr lang="en-US"/>
          </a:p>
        </p:txBody>
      </p:sp>
    </p:spTree>
    <p:extLst>
      <p:ext uri="{BB962C8B-B14F-4D97-AF65-F5344CB8AC3E}">
        <p14:creationId xmlns:p14="http://schemas.microsoft.com/office/powerpoint/2010/main" val="30293953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9C5DB-7CF5-C348-9F21-5B1BCECF7FD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0EAEDE67-D7E5-F041-B347-1EF617B3871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C2C70F3-1A5C-FB47-A573-DC5953058E45}"/>
              </a:ext>
            </a:extLst>
          </p:cNvPr>
          <p:cNvSpPr>
            <a:spLocks noGrp="1"/>
          </p:cNvSpPr>
          <p:nvPr>
            <p:ph type="dt" sz="half" idx="10"/>
          </p:nvPr>
        </p:nvSpPr>
        <p:spPr/>
        <p:txBody>
          <a:bodyPr/>
          <a:lstStyle/>
          <a:p>
            <a:fld id="{F869C8AD-211C-544D-9801-E80F3CD6F9D2}" type="datetimeFigureOut">
              <a:rPr lang="en-US" smtClean="0"/>
              <a:t>12/19/19</a:t>
            </a:fld>
            <a:endParaRPr lang="en-US"/>
          </a:p>
        </p:txBody>
      </p:sp>
      <p:sp>
        <p:nvSpPr>
          <p:cNvPr id="5" name="Footer Placeholder 4">
            <a:extLst>
              <a:ext uri="{FF2B5EF4-FFF2-40B4-BE49-F238E27FC236}">
                <a16:creationId xmlns:a16="http://schemas.microsoft.com/office/drawing/2014/main" id="{2D7196A5-9311-1A40-970D-AEA7170CA91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515FDB0-A09A-F14F-A5B2-3B6FCCAAAEE8}"/>
              </a:ext>
            </a:extLst>
          </p:cNvPr>
          <p:cNvSpPr>
            <a:spLocks noGrp="1"/>
          </p:cNvSpPr>
          <p:nvPr>
            <p:ph type="sldNum" sz="quarter" idx="12"/>
          </p:nvPr>
        </p:nvSpPr>
        <p:spPr/>
        <p:txBody>
          <a:bodyPr/>
          <a:lstStyle/>
          <a:p>
            <a:fld id="{F7241AA7-13D9-4D43-8ED9-8AE82E524A9E}" type="slidenum">
              <a:rPr lang="en-US" smtClean="0"/>
              <a:t>‹#›</a:t>
            </a:fld>
            <a:endParaRPr lang="en-US"/>
          </a:p>
        </p:txBody>
      </p:sp>
    </p:spTree>
    <p:extLst>
      <p:ext uri="{BB962C8B-B14F-4D97-AF65-F5344CB8AC3E}">
        <p14:creationId xmlns:p14="http://schemas.microsoft.com/office/powerpoint/2010/main" val="40389312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74C7B-6E19-B84C-9C24-8490661C4E6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B152E0F-A0A7-4E40-AAA6-F8363108BB6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53ED924-BE8E-8749-A6E5-EA609FADD0F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36E3188E-B5F3-A540-9841-6537354603FE}"/>
              </a:ext>
            </a:extLst>
          </p:cNvPr>
          <p:cNvSpPr>
            <a:spLocks noGrp="1"/>
          </p:cNvSpPr>
          <p:nvPr>
            <p:ph type="dt" sz="half" idx="10"/>
          </p:nvPr>
        </p:nvSpPr>
        <p:spPr/>
        <p:txBody>
          <a:bodyPr/>
          <a:lstStyle/>
          <a:p>
            <a:fld id="{F869C8AD-211C-544D-9801-E80F3CD6F9D2}" type="datetimeFigureOut">
              <a:rPr lang="en-US" smtClean="0"/>
              <a:t>12/19/19</a:t>
            </a:fld>
            <a:endParaRPr lang="en-US"/>
          </a:p>
        </p:txBody>
      </p:sp>
      <p:sp>
        <p:nvSpPr>
          <p:cNvPr id="6" name="Footer Placeholder 5">
            <a:extLst>
              <a:ext uri="{FF2B5EF4-FFF2-40B4-BE49-F238E27FC236}">
                <a16:creationId xmlns:a16="http://schemas.microsoft.com/office/drawing/2014/main" id="{C682CFA6-278F-9E43-BD9B-9C98AB6CCE7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245AC3-57AF-E143-9161-D320799D9777}"/>
              </a:ext>
            </a:extLst>
          </p:cNvPr>
          <p:cNvSpPr>
            <a:spLocks noGrp="1"/>
          </p:cNvSpPr>
          <p:nvPr>
            <p:ph type="sldNum" sz="quarter" idx="12"/>
          </p:nvPr>
        </p:nvSpPr>
        <p:spPr/>
        <p:txBody>
          <a:bodyPr/>
          <a:lstStyle/>
          <a:p>
            <a:fld id="{F7241AA7-13D9-4D43-8ED9-8AE82E524A9E}" type="slidenum">
              <a:rPr lang="en-US" smtClean="0"/>
              <a:t>‹#›</a:t>
            </a:fld>
            <a:endParaRPr lang="en-US"/>
          </a:p>
        </p:txBody>
      </p:sp>
    </p:spTree>
    <p:extLst>
      <p:ext uri="{BB962C8B-B14F-4D97-AF65-F5344CB8AC3E}">
        <p14:creationId xmlns:p14="http://schemas.microsoft.com/office/powerpoint/2010/main" val="29989157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7791DE-FDA8-F946-BB65-06AAE7A5C82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CE01CB6-C831-9F41-BB28-AED7BBA35D6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46988C8-4A48-8C47-A32D-42050B37CF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E0AB368-3ED2-7146-B467-78683A7850D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92297D0-A25F-BF4E-9E26-286488F2D1E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0DC4046-B6F5-4B49-962F-CF1B855C893C}"/>
              </a:ext>
            </a:extLst>
          </p:cNvPr>
          <p:cNvSpPr>
            <a:spLocks noGrp="1"/>
          </p:cNvSpPr>
          <p:nvPr>
            <p:ph type="dt" sz="half" idx="10"/>
          </p:nvPr>
        </p:nvSpPr>
        <p:spPr/>
        <p:txBody>
          <a:bodyPr/>
          <a:lstStyle/>
          <a:p>
            <a:fld id="{F869C8AD-211C-544D-9801-E80F3CD6F9D2}" type="datetimeFigureOut">
              <a:rPr lang="en-US" smtClean="0"/>
              <a:t>12/19/19</a:t>
            </a:fld>
            <a:endParaRPr lang="en-US"/>
          </a:p>
        </p:txBody>
      </p:sp>
      <p:sp>
        <p:nvSpPr>
          <p:cNvPr id="8" name="Footer Placeholder 7">
            <a:extLst>
              <a:ext uri="{FF2B5EF4-FFF2-40B4-BE49-F238E27FC236}">
                <a16:creationId xmlns:a16="http://schemas.microsoft.com/office/drawing/2014/main" id="{D05107CA-B944-CA45-B0EE-0746901676B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448FEB-2170-E748-BF84-69F36D54D2D0}"/>
              </a:ext>
            </a:extLst>
          </p:cNvPr>
          <p:cNvSpPr>
            <a:spLocks noGrp="1"/>
          </p:cNvSpPr>
          <p:nvPr>
            <p:ph type="sldNum" sz="quarter" idx="12"/>
          </p:nvPr>
        </p:nvSpPr>
        <p:spPr/>
        <p:txBody>
          <a:bodyPr/>
          <a:lstStyle/>
          <a:p>
            <a:fld id="{F7241AA7-13D9-4D43-8ED9-8AE82E524A9E}" type="slidenum">
              <a:rPr lang="en-US" smtClean="0"/>
              <a:t>‹#›</a:t>
            </a:fld>
            <a:endParaRPr lang="en-US"/>
          </a:p>
        </p:txBody>
      </p:sp>
    </p:spTree>
    <p:extLst>
      <p:ext uri="{BB962C8B-B14F-4D97-AF65-F5344CB8AC3E}">
        <p14:creationId xmlns:p14="http://schemas.microsoft.com/office/powerpoint/2010/main" val="9613602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494E4-F463-1D43-862F-6050A5688EBA}"/>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F49E3E8-9EEA-5E43-8F94-1B39CDEEB711}"/>
              </a:ext>
            </a:extLst>
          </p:cNvPr>
          <p:cNvSpPr>
            <a:spLocks noGrp="1"/>
          </p:cNvSpPr>
          <p:nvPr>
            <p:ph type="dt" sz="half" idx="10"/>
          </p:nvPr>
        </p:nvSpPr>
        <p:spPr/>
        <p:txBody>
          <a:bodyPr/>
          <a:lstStyle/>
          <a:p>
            <a:fld id="{F869C8AD-211C-544D-9801-E80F3CD6F9D2}" type="datetimeFigureOut">
              <a:rPr lang="en-US" smtClean="0"/>
              <a:t>12/19/19</a:t>
            </a:fld>
            <a:endParaRPr lang="en-US"/>
          </a:p>
        </p:txBody>
      </p:sp>
      <p:sp>
        <p:nvSpPr>
          <p:cNvPr id="4" name="Footer Placeholder 3">
            <a:extLst>
              <a:ext uri="{FF2B5EF4-FFF2-40B4-BE49-F238E27FC236}">
                <a16:creationId xmlns:a16="http://schemas.microsoft.com/office/drawing/2014/main" id="{797E7E7A-C1B6-7C4C-8341-B8CAAA50DE8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9ADCD2C-7636-EE48-BC02-865FA545560E}"/>
              </a:ext>
            </a:extLst>
          </p:cNvPr>
          <p:cNvSpPr>
            <a:spLocks noGrp="1"/>
          </p:cNvSpPr>
          <p:nvPr>
            <p:ph type="sldNum" sz="quarter" idx="12"/>
          </p:nvPr>
        </p:nvSpPr>
        <p:spPr/>
        <p:txBody>
          <a:bodyPr/>
          <a:lstStyle/>
          <a:p>
            <a:fld id="{F7241AA7-13D9-4D43-8ED9-8AE82E524A9E}" type="slidenum">
              <a:rPr lang="en-US" smtClean="0"/>
              <a:t>‹#›</a:t>
            </a:fld>
            <a:endParaRPr lang="en-US"/>
          </a:p>
        </p:txBody>
      </p:sp>
    </p:spTree>
    <p:extLst>
      <p:ext uri="{BB962C8B-B14F-4D97-AF65-F5344CB8AC3E}">
        <p14:creationId xmlns:p14="http://schemas.microsoft.com/office/powerpoint/2010/main" val="12050647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EFDE3F8-6FFA-C142-9FAE-C7583E898693}"/>
              </a:ext>
            </a:extLst>
          </p:cNvPr>
          <p:cNvSpPr>
            <a:spLocks noGrp="1"/>
          </p:cNvSpPr>
          <p:nvPr>
            <p:ph type="dt" sz="half" idx="10"/>
          </p:nvPr>
        </p:nvSpPr>
        <p:spPr/>
        <p:txBody>
          <a:bodyPr/>
          <a:lstStyle/>
          <a:p>
            <a:fld id="{F869C8AD-211C-544D-9801-E80F3CD6F9D2}" type="datetimeFigureOut">
              <a:rPr lang="en-US" smtClean="0"/>
              <a:t>12/19/19</a:t>
            </a:fld>
            <a:endParaRPr lang="en-US"/>
          </a:p>
        </p:txBody>
      </p:sp>
      <p:sp>
        <p:nvSpPr>
          <p:cNvPr id="3" name="Footer Placeholder 2">
            <a:extLst>
              <a:ext uri="{FF2B5EF4-FFF2-40B4-BE49-F238E27FC236}">
                <a16:creationId xmlns:a16="http://schemas.microsoft.com/office/drawing/2014/main" id="{1D9AE3BA-8A68-8F4A-AD44-4FE74D98BC0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F126366-DAED-3149-94A7-D2C6102447CC}"/>
              </a:ext>
            </a:extLst>
          </p:cNvPr>
          <p:cNvSpPr>
            <a:spLocks noGrp="1"/>
          </p:cNvSpPr>
          <p:nvPr>
            <p:ph type="sldNum" sz="quarter" idx="12"/>
          </p:nvPr>
        </p:nvSpPr>
        <p:spPr/>
        <p:txBody>
          <a:bodyPr/>
          <a:lstStyle/>
          <a:p>
            <a:fld id="{F7241AA7-13D9-4D43-8ED9-8AE82E524A9E}" type="slidenum">
              <a:rPr lang="en-US" smtClean="0"/>
              <a:t>‹#›</a:t>
            </a:fld>
            <a:endParaRPr lang="en-US"/>
          </a:p>
        </p:txBody>
      </p:sp>
    </p:spTree>
    <p:extLst>
      <p:ext uri="{BB962C8B-B14F-4D97-AF65-F5344CB8AC3E}">
        <p14:creationId xmlns:p14="http://schemas.microsoft.com/office/powerpoint/2010/main" val="26771705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569CA-5030-BB41-AD38-3774547DFE6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DEFC532-D289-3E4C-84FE-44147957FC9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05E3B7B-14C4-3B4A-A3E2-0F6237979BC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B44C778-5970-6D42-B60C-58AB9A03045A}"/>
              </a:ext>
            </a:extLst>
          </p:cNvPr>
          <p:cNvSpPr>
            <a:spLocks noGrp="1"/>
          </p:cNvSpPr>
          <p:nvPr>
            <p:ph type="dt" sz="half" idx="10"/>
          </p:nvPr>
        </p:nvSpPr>
        <p:spPr/>
        <p:txBody>
          <a:bodyPr/>
          <a:lstStyle/>
          <a:p>
            <a:fld id="{F869C8AD-211C-544D-9801-E80F3CD6F9D2}" type="datetimeFigureOut">
              <a:rPr lang="en-US" smtClean="0"/>
              <a:t>12/19/19</a:t>
            </a:fld>
            <a:endParaRPr lang="en-US"/>
          </a:p>
        </p:txBody>
      </p:sp>
      <p:sp>
        <p:nvSpPr>
          <p:cNvPr id="6" name="Footer Placeholder 5">
            <a:extLst>
              <a:ext uri="{FF2B5EF4-FFF2-40B4-BE49-F238E27FC236}">
                <a16:creationId xmlns:a16="http://schemas.microsoft.com/office/drawing/2014/main" id="{1263BB71-C58C-E94E-8175-EF51D4C1D90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CEF725A-E721-7346-8991-4C6D1DB0E6A2}"/>
              </a:ext>
            </a:extLst>
          </p:cNvPr>
          <p:cNvSpPr>
            <a:spLocks noGrp="1"/>
          </p:cNvSpPr>
          <p:nvPr>
            <p:ph type="sldNum" sz="quarter" idx="12"/>
          </p:nvPr>
        </p:nvSpPr>
        <p:spPr/>
        <p:txBody>
          <a:bodyPr/>
          <a:lstStyle/>
          <a:p>
            <a:fld id="{F7241AA7-13D9-4D43-8ED9-8AE82E524A9E}" type="slidenum">
              <a:rPr lang="en-US" smtClean="0"/>
              <a:t>‹#›</a:t>
            </a:fld>
            <a:endParaRPr lang="en-US"/>
          </a:p>
        </p:txBody>
      </p:sp>
    </p:spTree>
    <p:extLst>
      <p:ext uri="{BB962C8B-B14F-4D97-AF65-F5344CB8AC3E}">
        <p14:creationId xmlns:p14="http://schemas.microsoft.com/office/powerpoint/2010/main" val="8426184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53324-EDA9-3B4D-AA3F-C4797CB844D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21B8F0F-C155-3743-8338-1D1E5994AAB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475DD61-82EA-8340-A0E8-69916206136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A46A38-4BC1-9D4C-8DA5-5957B94AFD74}"/>
              </a:ext>
            </a:extLst>
          </p:cNvPr>
          <p:cNvSpPr>
            <a:spLocks noGrp="1"/>
          </p:cNvSpPr>
          <p:nvPr>
            <p:ph type="dt" sz="half" idx="10"/>
          </p:nvPr>
        </p:nvSpPr>
        <p:spPr/>
        <p:txBody>
          <a:bodyPr/>
          <a:lstStyle/>
          <a:p>
            <a:fld id="{F869C8AD-211C-544D-9801-E80F3CD6F9D2}" type="datetimeFigureOut">
              <a:rPr lang="en-US" smtClean="0"/>
              <a:t>12/19/19</a:t>
            </a:fld>
            <a:endParaRPr lang="en-US"/>
          </a:p>
        </p:txBody>
      </p:sp>
      <p:sp>
        <p:nvSpPr>
          <p:cNvPr id="6" name="Footer Placeholder 5">
            <a:extLst>
              <a:ext uri="{FF2B5EF4-FFF2-40B4-BE49-F238E27FC236}">
                <a16:creationId xmlns:a16="http://schemas.microsoft.com/office/drawing/2014/main" id="{7713F4F7-8BE7-D94E-89C4-0C52C57A002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A89052E-7B99-9046-A3D2-8508C8957D38}"/>
              </a:ext>
            </a:extLst>
          </p:cNvPr>
          <p:cNvSpPr>
            <a:spLocks noGrp="1"/>
          </p:cNvSpPr>
          <p:nvPr>
            <p:ph type="sldNum" sz="quarter" idx="12"/>
          </p:nvPr>
        </p:nvSpPr>
        <p:spPr/>
        <p:txBody>
          <a:bodyPr/>
          <a:lstStyle/>
          <a:p>
            <a:fld id="{F7241AA7-13D9-4D43-8ED9-8AE82E524A9E}" type="slidenum">
              <a:rPr lang="en-US" smtClean="0"/>
              <a:t>‹#›</a:t>
            </a:fld>
            <a:endParaRPr lang="en-US"/>
          </a:p>
        </p:txBody>
      </p:sp>
    </p:spTree>
    <p:extLst>
      <p:ext uri="{BB962C8B-B14F-4D97-AF65-F5344CB8AC3E}">
        <p14:creationId xmlns:p14="http://schemas.microsoft.com/office/powerpoint/2010/main" val="19323662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419B9-EC2A-E74E-AE96-3AF7A22F86F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CF52A75-46FE-D04D-B2D4-976A8E117A5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4D7A86-E978-4647-B7F9-5BCEEDA03114}"/>
              </a:ext>
            </a:extLst>
          </p:cNvPr>
          <p:cNvSpPr>
            <a:spLocks noGrp="1"/>
          </p:cNvSpPr>
          <p:nvPr>
            <p:ph type="dt" sz="half" idx="10"/>
          </p:nvPr>
        </p:nvSpPr>
        <p:spPr/>
        <p:txBody>
          <a:bodyPr/>
          <a:lstStyle/>
          <a:p>
            <a:fld id="{F869C8AD-211C-544D-9801-E80F3CD6F9D2}" type="datetimeFigureOut">
              <a:rPr lang="en-US" smtClean="0"/>
              <a:t>12/19/19</a:t>
            </a:fld>
            <a:endParaRPr lang="en-US"/>
          </a:p>
        </p:txBody>
      </p:sp>
      <p:sp>
        <p:nvSpPr>
          <p:cNvPr id="5" name="Footer Placeholder 4">
            <a:extLst>
              <a:ext uri="{FF2B5EF4-FFF2-40B4-BE49-F238E27FC236}">
                <a16:creationId xmlns:a16="http://schemas.microsoft.com/office/drawing/2014/main" id="{45382306-5654-F245-9003-628C7C6368D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3118F9-B527-6849-A862-956C33881FB1}"/>
              </a:ext>
            </a:extLst>
          </p:cNvPr>
          <p:cNvSpPr>
            <a:spLocks noGrp="1"/>
          </p:cNvSpPr>
          <p:nvPr>
            <p:ph type="sldNum" sz="quarter" idx="12"/>
          </p:nvPr>
        </p:nvSpPr>
        <p:spPr/>
        <p:txBody>
          <a:bodyPr/>
          <a:lstStyle/>
          <a:p>
            <a:fld id="{F7241AA7-13D9-4D43-8ED9-8AE82E524A9E}" type="slidenum">
              <a:rPr lang="en-US" smtClean="0"/>
              <a:t>‹#›</a:t>
            </a:fld>
            <a:endParaRPr lang="en-US"/>
          </a:p>
        </p:txBody>
      </p:sp>
    </p:spTree>
    <p:extLst>
      <p:ext uri="{BB962C8B-B14F-4D97-AF65-F5344CB8AC3E}">
        <p14:creationId xmlns:p14="http://schemas.microsoft.com/office/powerpoint/2010/main" val="13716466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E126D07-C91A-F549-BB12-2B907077232E}"/>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776E32CE-6214-644F-9DAF-1A15D1F7B9C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3F1C216-6AE9-3644-B204-D49A136E0AEF}"/>
              </a:ext>
            </a:extLst>
          </p:cNvPr>
          <p:cNvSpPr>
            <a:spLocks noGrp="1"/>
          </p:cNvSpPr>
          <p:nvPr>
            <p:ph type="dt" sz="half" idx="10"/>
          </p:nvPr>
        </p:nvSpPr>
        <p:spPr/>
        <p:txBody>
          <a:bodyPr/>
          <a:lstStyle/>
          <a:p>
            <a:fld id="{F869C8AD-211C-544D-9801-E80F3CD6F9D2}" type="datetimeFigureOut">
              <a:rPr lang="en-US" smtClean="0"/>
              <a:t>12/19/19</a:t>
            </a:fld>
            <a:endParaRPr lang="en-US"/>
          </a:p>
        </p:txBody>
      </p:sp>
      <p:sp>
        <p:nvSpPr>
          <p:cNvPr id="5" name="Footer Placeholder 4">
            <a:extLst>
              <a:ext uri="{FF2B5EF4-FFF2-40B4-BE49-F238E27FC236}">
                <a16:creationId xmlns:a16="http://schemas.microsoft.com/office/drawing/2014/main" id="{9448DE04-816E-224F-A9AA-1C01BF5469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7E2056-D05F-2E4B-A0C9-A6FA689433AA}"/>
              </a:ext>
            </a:extLst>
          </p:cNvPr>
          <p:cNvSpPr>
            <a:spLocks noGrp="1"/>
          </p:cNvSpPr>
          <p:nvPr>
            <p:ph type="sldNum" sz="quarter" idx="12"/>
          </p:nvPr>
        </p:nvSpPr>
        <p:spPr/>
        <p:txBody>
          <a:bodyPr/>
          <a:lstStyle/>
          <a:p>
            <a:fld id="{F7241AA7-13D9-4D43-8ED9-8AE82E524A9E}" type="slidenum">
              <a:rPr lang="en-US" smtClean="0"/>
              <a:t>‹#›</a:t>
            </a:fld>
            <a:endParaRPr lang="en-US"/>
          </a:p>
        </p:txBody>
      </p:sp>
    </p:spTree>
    <p:extLst>
      <p:ext uri="{BB962C8B-B14F-4D97-AF65-F5344CB8AC3E}">
        <p14:creationId xmlns:p14="http://schemas.microsoft.com/office/powerpoint/2010/main" val="7802855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3700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27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5F1CC2E-F5BF-D645-B133-8F91B424BA2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FB567B7-5013-8748-8C2F-78B8A0989CB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85351A2-07FA-5A43-9727-E26CCB4C7BD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869C8AD-211C-544D-9801-E80F3CD6F9D2}" type="datetimeFigureOut">
              <a:rPr lang="en-US" smtClean="0"/>
              <a:t>12/19/19</a:t>
            </a:fld>
            <a:endParaRPr lang="en-US"/>
          </a:p>
        </p:txBody>
      </p:sp>
      <p:sp>
        <p:nvSpPr>
          <p:cNvPr id="5" name="Footer Placeholder 4">
            <a:extLst>
              <a:ext uri="{FF2B5EF4-FFF2-40B4-BE49-F238E27FC236}">
                <a16:creationId xmlns:a16="http://schemas.microsoft.com/office/drawing/2014/main" id="{179CEB9F-D632-6842-815F-AF84CB59FA5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D0F50B3-E327-D440-9BD2-9087A72A351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241AA7-13D9-4D43-8ED9-8AE82E524A9E}" type="slidenum">
              <a:rPr lang="en-US" smtClean="0"/>
              <a:t>‹#›</a:t>
            </a:fld>
            <a:endParaRPr lang="en-US"/>
          </a:p>
        </p:txBody>
      </p:sp>
    </p:spTree>
    <p:extLst>
      <p:ext uri="{BB962C8B-B14F-4D97-AF65-F5344CB8AC3E}">
        <p14:creationId xmlns:p14="http://schemas.microsoft.com/office/powerpoint/2010/main" val="261481444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tiff"/><Relationship Id="rId13" Type="http://schemas.openxmlformats.org/officeDocument/2006/relationships/image" Target="../media/image12.png"/><Relationship Id="rId3" Type="http://schemas.openxmlformats.org/officeDocument/2006/relationships/image" Target="../media/image2.png"/><Relationship Id="rId7" Type="http://schemas.openxmlformats.org/officeDocument/2006/relationships/image" Target="../media/image6.tiff"/><Relationship Id="rId12" Type="http://schemas.openxmlformats.org/officeDocument/2006/relationships/image" Target="../media/image11.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tiff"/></Relationships>
</file>

<file path=ppt/slides/_rels/slide2.xml.rels><?xml version="1.0" encoding="UTF-8" standalone="yes"?>
<Relationships xmlns="http://schemas.openxmlformats.org/package/2006/relationships"><Relationship Id="rId8" Type="http://schemas.openxmlformats.org/officeDocument/2006/relationships/hyperlink" Target="https://hwb.gov.wales/draft-curriculum-for-wales-2022/humanities/" TargetMode="External"/><Relationship Id="rId3" Type="http://schemas.openxmlformats.org/officeDocument/2006/relationships/hyperlink" Target="https://www.estyn.gov.wales/effective-practice/pupils&#8217;-voices-matter" TargetMode="External"/><Relationship Id="rId7" Type="http://schemas.openxmlformats.org/officeDocument/2006/relationships/hyperlink" Target="https://gov.wales/sites/default/files/publications/2019-03/preparing-for-the-new-curriculum-v3_0.ppt" TargetMode="External"/><Relationship Id="rId2" Type="http://schemas.openxmlformats.org/officeDocument/2006/relationships/hyperlink" Target="https://www.estyn.gov.wales/sites/www.estyn.gov.wales/files/documents/Good%20practice%20in%20the%20humanities%20FINAL%20%28PDF%29.pdf" TargetMode="External"/><Relationship Id="rId1" Type="http://schemas.openxmlformats.org/officeDocument/2006/relationships/slideLayout" Target="../slideLayouts/slideLayout2.xml"/><Relationship Id="rId6" Type="http://schemas.openxmlformats.org/officeDocument/2006/relationships/hyperlink" Target="https://hwb.gov.wales/curriculum-for-wales-2008/national-literacy-and-numeracy-framework-curriculum-for-wales-2008-version/framework/?lang=en" TargetMode="External"/><Relationship Id="rId5" Type="http://schemas.openxmlformats.org/officeDocument/2006/relationships/hyperlink" Target="https://undark.org/2019/03/14/climate-change-essays-are-unconvincing-2/" TargetMode="External"/><Relationship Id="rId4" Type="http://schemas.openxmlformats.org/officeDocument/2006/relationships/hyperlink" Target="http://geoffbarton.co.uk/files/teacher-resources/2016/Teachology/Neil_Mercer_Talk.pdf" TargetMode="External"/><Relationship Id="rId9" Type="http://schemas.openxmlformats.org/officeDocument/2006/relationships/hyperlink" Target="https://hwb.gov.wales/draft-curriculum-for-wales-2022/a-guide-to-curriculum-for-wales-202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1EEF42EC-E470-E249-8BA8-1BDA982D5590}"/>
              </a:ext>
            </a:extLst>
          </p:cNvPr>
          <p:cNvSpPr txBox="1"/>
          <p:nvPr/>
        </p:nvSpPr>
        <p:spPr>
          <a:xfrm>
            <a:off x="6648203" y="3572930"/>
            <a:ext cx="184731" cy="553998"/>
          </a:xfrm>
          <a:prstGeom prst="rect">
            <a:avLst/>
          </a:prstGeom>
          <a:noFill/>
        </p:spPr>
        <p:txBody>
          <a:bodyPr wrap="none" rtlCol="0">
            <a:spAutoFit/>
          </a:bodyPr>
          <a:lstStyle/>
          <a:p>
            <a:endParaRPr lang="en-US" sz="1200" dirty="0"/>
          </a:p>
          <a:p>
            <a:endParaRPr lang="en-US" dirty="0"/>
          </a:p>
        </p:txBody>
      </p:sp>
      <p:sp>
        <p:nvSpPr>
          <p:cNvPr id="24" name="TextBox 23">
            <a:extLst>
              <a:ext uri="{FF2B5EF4-FFF2-40B4-BE49-F238E27FC236}">
                <a16:creationId xmlns:a16="http://schemas.microsoft.com/office/drawing/2014/main" id="{1C9C0AC4-B328-B744-A230-65A91605F420}"/>
              </a:ext>
            </a:extLst>
          </p:cNvPr>
          <p:cNvSpPr txBox="1"/>
          <p:nvPr/>
        </p:nvSpPr>
        <p:spPr>
          <a:xfrm>
            <a:off x="-64967" y="4994514"/>
            <a:ext cx="3477047" cy="1938992"/>
          </a:xfrm>
          <a:prstGeom prst="rect">
            <a:avLst/>
          </a:prstGeom>
          <a:noFill/>
        </p:spPr>
        <p:txBody>
          <a:bodyPr wrap="square" rtlCol="0">
            <a:spAutoFit/>
          </a:bodyPr>
          <a:lstStyle/>
          <a:p>
            <a:r>
              <a:rPr lang="en-GB" sz="800" u="sng" dirty="0">
                <a:solidFill>
                  <a:schemeClr val="dk1"/>
                </a:solidFill>
                <a:latin typeface="Al Tarikh" pitchFamily="2" charset="-78"/>
                <a:cs typeface="Al Bayan Plain" pitchFamily="2" charset="-78"/>
              </a:rPr>
              <a:t>Activity 3</a:t>
            </a:r>
          </a:p>
          <a:p>
            <a:r>
              <a:rPr lang="en-GB" sz="800" dirty="0">
                <a:solidFill>
                  <a:schemeClr val="dk1"/>
                </a:solidFill>
                <a:latin typeface="Al Tarikh" pitchFamily="2" charset="-78"/>
                <a:cs typeface="Al Bayan Plain" pitchFamily="2" charset="-78"/>
              </a:rPr>
              <a:t> The final activity involves learners fundraisin</a:t>
            </a:r>
            <a:r>
              <a:rPr lang="en-GB" sz="800" dirty="0">
                <a:latin typeface="Al Tarikh" pitchFamily="2" charset="-78"/>
                <a:cs typeface="Al Bayan Plain" pitchFamily="2" charset="-78"/>
              </a:rPr>
              <a:t>g money for charities working against climate change</a:t>
            </a:r>
            <a:r>
              <a:rPr lang="en-GB" sz="800" dirty="0">
                <a:solidFill>
                  <a:srgbClr val="7030A0"/>
                </a:solidFill>
                <a:latin typeface="Al Tarikh" pitchFamily="2" charset="-78"/>
                <a:cs typeface="Al Bayan Plain" pitchFamily="2" charset="-78"/>
              </a:rPr>
              <a:t> s</a:t>
            </a:r>
            <a:r>
              <a:rPr lang="en-GB" sz="800" dirty="0">
                <a:latin typeface="Al Tarikh" pitchFamily="2" charset="-78"/>
                <a:cs typeface="Al Bayan Plain" pitchFamily="2" charset="-78"/>
              </a:rPr>
              <a:t>uch as Oxfam as</a:t>
            </a:r>
            <a:r>
              <a:rPr lang="en-GB" sz="800" dirty="0">
                <a:solidFill>
                  <a:schemeClr val="dk1"/>
                </a:solidFill>
                <a:latin typeface="Al Tarikh" pitchFamily="2" charset="-78"/>
                <a:cs typeface="Al Bayan Plain" pitchFamily="2" charset="-78"/>
              </a:rPr>
              <a:t>. Learners are physically making a change and developing many skills and are immersed in many different learning experiences. Donaldson (2015, p.17) as he states that learners ‘want lessons to be relevant and engaging, with more practical lessons, more fun and more interactivity’. The class will create a fundraising event, where learners will create an idea and how they will raise money which will develop many </a:t>
            </a:r>
            <a:r>
              <a:rPr lang="en-GB" sz="800" dirty="0">
                <a:solidFill>
                  <a:srgbClr val="FF0000"/>
                </a:solidFill>
                <a:latin typeface="Al Tarikh" pitchFamily="2" charset="-78"/>
                <a:cs typeface="Al Bayan Plain" pitchFamily="2" charset="-78"/>
              </a:rPr>
              <a:t>literacy</a:t>
            </a:r>
            <a:r>
              <a:rPr lang="en-GB" sz="800" dirty="0">
                <a:solidFill>
                  <a:schemeClr val="dk1"/>
                </a:solidFill>
                <a:latin typeface="Al Tarikh" pitchFamily="2" charset="-78"/>
                <a:cs typeface="Al Bayan Plain" pitchFamily="2" charset="-78"/>
              </a:rPr>
              <a:t> and </a:t>
            </a:r>
            <a:r>
              <a:rPr lang="en-GB" sz="800" dirty="0">
                <a:solidFill>
                  <a:srgbClr val="7030A0"/>
                </a:solidFill>
                <a:latin typeface="Al Tarikh" pitchFamily="2" charset="-78"/>
                <a:cs typeface="Al Bayan Plain" pitchFamily="2" charset="-78"/>
              </a:rPr>
              <a:t>numeracy skills </a:t>
            </a:r>
            <a:r>
              <a:rPr lang="en-GB" sz="800" dirty="0">
                <a:latin typeface="Al Tarikh" pitchFamily="2" charset="-78"/>
                <a:cs typeface="Al Bayan Plain" pitchFamily="2" charset="-78"/>
              </a:rPr>
              <a:t>such as </a:t>
            </a:r>
            <a:r>
              <a:rPr lang="en-GB" sz="800" u="sng" dirty="0">
                <a:solidFill>
                  <a:srgbClr val="FF0000"/>
                </a:solidFill>
                <a:latin typeface="Al Tarikh" pitchFamily="2" charset="-78"/>
                <a:cs typeface="Al Bayan Plain" pitchFamily="2" charset="-78"/>
              </a:rPr>
              <a:t>after listening, respond, giving views on what the speaker has said </a:t>
            </a:r>
            <a:r>
              <a:rPr lang="en-GB" sz="800" u="sng" dirty="0">
                <a:solidFill>
                  <a:srgbClr val="7030A0"/>
                </a:solidFill>
                <a:latin typeface="Al Tarikh" pitchFamily="2" charset="-78"/>
                <a:cs typeface="Al Bayan Plain" pitchFamily="2" charset="-78"/>
              </a:rPr>
              <a:t>and manage money, compare costs determine what can be bought within a given budget, and therefore developing their financial skills. </a:t>
            </a:r>
            <a:r>
              <a:rPr lang="en-GB" sz="800" dirty="0">
                <a:latin typeface="Al Tarikh" pitchFamily="2" charset="-78"/>
                <a:cs typeface="Al Bayan Plain" pitchFamily="2" charset="-78"/>
              </a:rPr>
              <a:t>They </a:t>
            </a:r>
            <a:r>
              <a:rPr lang="en-GB" sz="800" dirty="0">
                <a:solidFill>
                  <a:schemeClr val="dk1"/>
                </a:solidFill>
                <a:latin typeface="Al Tarikh" pitchFamily="2" charset="-78"/>
                <a:cs typeface="Al Bayan Plain" pitchFamily="2" charset="-78"/>
              </a:rPr>
              <a:t>will use their </a:t>
            </a:r>
            <a:r>
              <a:rPr lang="en-GB" sz="800" dirty="0">
                <a:latin typeface="Al Tarikh" pitchFamily="2" charset="-78"/>
                <a:cs typeface="Al Bayan Plain" pitchFamily="2" charset="-78"/>
              </a:rPr>
              <a:t>campaign</a:t>
            </a:r>
            <a:r>
              <a:rPr lang="en-GB" sz="800" dirty="0">
                <a:solidFill>
                  <a:schemeClr val="dk1"/>
                </a:solidFill>
                <a:latin typeface="Al Tarikh" pitchFamily="2" charset="-78"/>
                <a:cs typeface="Al Bayan Plain" pitchFamily="2" charset="-78"/>
              </a:rPr>
              <a:t>s to encourage the school to donate money as Dewey (1859–1952, cited by Pound, 2014) suggests that children learn by doing, therefore constructing their own learning. The final part of the project is carrying out the fundraising event. </a:t>
            </a:r>
            <a:endParaRPr lang="en-US" sz="800" dirty="0">
              <a:latin typeface="Al Tarikh" pitchFamily="2" charset="-78"/>
              <a:cs typeface="Al Bayan Plain" pitchFamily="2" charset="-78"/>
            </a:endParaRPr>
          </a:p>
        </p:txBody>
      </p:sp>
      <p:pic>
        <p:nvPicPr>
          <p:cNvPr id="17" name="Picture 16" descr="A close up of a sign&#10;&#10;Description automatically generated">
            <a:extLst>
              <a:ext uri="{FF2B5EF4-FFF2-40B4-BE49-F238E27FC236}">
                <a16:creationId xmlns:a16="http://schemas.microsoft.com/office/drawing/2014/main" id="{EB27C900-678A-5941-A9E6-6DF22DC5665E}"/>
              </a:ext>
            </a:extLst>
          </p:cNvPr>
          <p:cNvPicPr>
            <a:picLocks noChangeAspect="1"/>
          </p:cNvPicPr>
          <p:nvPr/>
        </p:nvPicPr>
        <p:blipFill>
          <a:blip r:embed="rId2"/>
          <a:stretch>
            <a:fillRect/>
          </a:stretch>
        </p:blipFill>
        <p:spPr>
          <a:xfrm>
            <a:off x="4681957" y="1497296"/>
            <a:ext cx="700772" cy="341780"/>
          </a:xfrm>
          <a:prstGeom prst="rect">
            <a:avLst/>
          </a:prstGeom>
          <a:ln w="76200">
            <a:solidFill>
              <a:srgbClr val="FF0000"/>
            </a:solidFill>
          </a:ln>
        </p:spPr>
      </p:pic>
      <p:pic>
        <p:nvPicPr>
          <p:cNvPr id="15" name="Picture 14" descr="A close up of a sign&#10;&#10;Description automatically generated">
            <a:extLst>
              <a:ext uri="{FF2B5EF4-FFF2-40B4-BE49-F238E27FC236}">
                <a16:creationId xmlns:a16="http://schemas.microsoft.com/office/drawing/2014/main" id="{F28699EC-834F-254C-9702-78D38C39D20F}"/>
              </a:ext>
            </a:extLst>
          </p:cNvPr>
          <p:cNvPicPr>
            <a:picLocks noChangeAspect="1"/>
          </p:cNvPicPr>
          <p:nvPr/>
        </p:nvPicPr>
        <p:blipFill>
          <a:blip r:embed="rId3"/>
          <a:stretch>
            <a:fillRect/>
          </a:stretch>
        </p:blipFill>
        <p:spPr>
          <a:xfrm>
            <a:off x="3105515" y="1510335"/>
            <a:ext cx="703807" cy="336929"/>
          </a:xfrm>
          <a:prstGeom prst="rect">
            <a:avLst/>
          </a:prstGeom>
          <a:ln w="76200">
            <a:solidFill>
              <a:srgbClr val="7030A0"/>
            </a:solidFill>
          </a:ln>
        </p:spPr>
      </p:pic>
      <p:pic>
        <p:nvPicPr>
          <p:cNvPr id="13" name="Picture 12" descr="A black sign with white text&#10;&#10;Description automatically generated">
            <a:extLst>
              <a:ext uri="{FF2B5EF4-FFF2-40B4-BE49-F238E27FC236}">
                <a16:creationId xmlns:a16="http://schemas.microsoft.com/office/drawing/2014/main" id="{9CA69250-6106-DD4D-BBE7-91A494B78113}"/>
              </a:ext>
            </a:extLst>
          </p:cNvPr>
          <p:cNvPicPr>
            <a:picLocks noChangeAspect="1"/>
          </p:cNvPicPr>
          <p:nvPr/>
        </p:nvPicPr>
        <p:blipFill>
          <a:blip r:embed="rId4"/>
          <a:stretch>
            <a:fillRect/>
          </a:stretch>
        </p:blipFill>
        <p:spPr>
          <a:xfrm>
            <a:off x="3949973" y="1496004"/>
            <a:ext cx="598464" cy="343944"/>
          </a:xfrm>
          <a:prstGeom prst="rect">
            <a:avLst/>
          </a:prstGeom>
          <a:ln w="76200">
            <a:solidFill>
              <a:srgbClr val="00B050"/>
            </a:solidFill>
          </a:ln>
        </p:spPr>
      </p:pic>
      <p:pic>
        <p:nvPicPr>
          <p:cNvPr id="40" name="Picture 39" descr="A picture containing object&#10;&#10;Description automatically generated">
            <a:extLst>
              <a:ext uri="{FF2B5EF4-FFF2-40B4-BE49-F238E27FC236}">
                <a16:creationId xmlns:a16="http://schemas.microsoft.com/office/drawing/2014/main" id="{97A2ED00-B432-6643-9DAB-A3A0BFE0FB42}"/>
              </a:ext>
            </a:extLst>
          </p:cNvPr>
          <p:cNvPicPr>
            <a:picLocks noChangeAspect="1"/>
          </p:cNvPicPr>
          <p:nvPr/>
        </p:nvPicPr>
        <p:blipFill>
          <a:blip r:embed="rId5"/>
          <a:stretch>
            <a:fillRect/>
          </a:stretch>
        </p:blipFill>
        <p:spPr>
          <a:xfrm>
            <a:off x="9478722" y="88834"/>
            <a:ext cx="878726" cy="486014"/>
          </a:xfrm>
          <a:prstGeom prst="rect">
            <a:avLst/>
          </a:prstGeom>
        </p:spPr>
      </p:pic>
      <p:pic>
        <p:nvPicPr>
          <p:cNvPr id="41" name="Picture 40">
            <a:extLst>
              <a:ext uri="{FF2B5EF4-FFF2-40B4-BE49-F238E27FC236}">
                <a16:creationId xmlns:a16="http://schemas.microsoft.com/office/drawing/2014/main" id="{4D926B73-E882-3249-9E5D-03DD7D791C64}"/>
              </a:ext>
            </a:extLst>
          </p:cNvPr>
          <p:cNvPicPr>
            <a:picLocks noChangeAspect="1"/>
          </p:cNvPicPr>
          <p:nvPr/>
        </p:nvPicPr>
        <p:blipFill>
          <a:blip r:embed="rId6"/>
          <a:stretch>
            <a:fillRect/>
          </a:stretch>
        </p:blipFill>
        <p:spPr>
          <a:xfrm>
            <a:off x="2838844" y="107449"/>
            <a:ext cx="878857" cy="393211"/>
          </a:xfrm>
          <a:prstGeom prst="rect">
            <a:avLst/>
          </a:prstGeom>
        </p:spPr>
      </p:pic>
      <p:pic>
        <p:nvPicPr>
          <p:cNvPr id="42" name="Picture 41">
            <a:extLst>
              <a:ext uri="{FF2B5EF4-FFF2-40B4-BE49-F238E27FC236}">
                <a16:creationId xmlns:a16="http://schemas.microsoft.com/office/drawing/2014/main" id="{58C93F89-2E62-0A4B-8383-F7036C2B7E87}"/>
              </a:ext>
            </a:extLst>
          </p:cNvPr>
          <p:cNvPicPr>
            <a:picLocks noChangeAspect="1"/>
          </p:cNvPicPr>
          <p:nvPr/>
        </p:nvPicPr>
        <p:blipFill>
          <a:blip r:embed="rId7"/>
          <a:stretch>
            <a:fillRect/>
          </a:stretch>
        </p:blipFill>
        <p:spPr>
          <a:xfrm>
            <a:off x="4013536" y="471786"/>
            <a:ext cx="716897" cy="537381"/>
          </a:xfrm>
          <a:prstGeom prst="rect">
            <a:avLst/>
          </a:prstGeom>
        </p:spPr>
      </p:pic>
      <p:sp>
        <p:nvSpPr>
          <p:cNvPr id="43" name="TextBox 42">
            <a:extLst>
              <a:ext uri="{FF2B5EF4-FFF2-40B4-BE49-F238E27FC236}">
                <a16:creationId xmlns:a16="http://schemas.microsoft.com/office/drawing/2014/main" id="{1A65929F-AADD-8B4C-AE81-94A27424DB6B}"/>
              </a:ext>
            </a:extLst>
          </p:cNvPr>
          <p:cNvSpPr txBox="1"/>
          <p:nvPr/>
        </p:nvSpPr>
        <p:spPr>
          <a:xfrm>
            <a:off x="4708928" y="431576"/>
            <a:ext cx="915635" cy="215444"/>
          </a:xfrm>
          <a:prstGeom prst="rect">
            <a:avLst/>
          </a:prstGeom>
          <a:noFill/>
        </p:spPr>
        <p:txBody>
          <a:bodyPr wrap="none" rtlCol="0">
            <a:spAutoFit/>
          </a:bodyPr>
          <a:lstStyle/>
          <a:p>
            <a:r>
              <a:rPr lang="en-US" sz="800" dirty="0"/>
              <a:t>(Wightwick,2017)</a:t>
            </a:r>
          </a:p>
        </p:txBody>
      </p:sp>
      <p:pic>
        <p:nvPicPr>
          <p:cNvPr id="44" name="Picture 43">
            <a:extLst>
              <a:ext uri="{FF2B5EF4-FFF2-40B4-BE49-F238E27FC236}">
                <a16:creationId xmlns:a16="http://schemas.microsoft.com/office/drawing/2014/main" id="{3EF7C5CB-3B13-2D43-9251-CFDE3B29F36D}"/>
              </a:ext>
            </a:extLst>
          </p:cNvPr>
          <p:cNvPicPr>
            <a:picLocks noChangeAspect="1"/>
          </p:cNvPicPr>
          <p:nvPr/>
        </p:nvPicPr>
        <p:blipFill rotWithShape="1">
          <a:blip r:embed="rId8"/>
          <a:srcRect t="33826"/>
          <a:stretch/>
        </p:blipFill>
        <p:spPr>
          <a:xfrm>
            <a:off x="10853530" y="43782"/>
            <a:ext cx="1305052" cy="485234"/>
          </a:xfrm>
          <a:prstGeom prst="rect">
            <a:avLst/>
          </a:prstGeom>
        </p:spPr>
      </p:pic>
      <p:sp>
        <p:nvSpPr>
          <p:cNvPr id="45" name="TextBox 44">
            <a:extLst>
              <a:ext uri="{FF2B5EF4-FFF2-40B4-BE49-F238E27FC236}">
                <a16:creationId xmlns:a16="http://schemas.microsoft.com/office/drawing/2014/main" id="{3AAB9888-35BD-754A-9758-DC08C19B5545}"/>
              </a:ext>
            </a:extLst>
          </p:cNvPr>
          <p:cNvSpPr txBox="1"/>
          <p:nvPr/>
        </p:nvSpPr>
        <p:spPr>
          <a:xfrm>
            <a:off x="11612670" y="455734"/>
            <a:ext cx="609462" cy="215444"/>
          </a:xfrm>
          <a:prstGeom prst="rect">
            <a:avLst/>
          </a:prstGeom>
          <a:noFill/>
        </p:spPr>
        <p:txBody>
          <a:bodyPr wrap="none" rtlCol="0">
            <a:spAutoFit/>
          </a:bodyPr>
          <a:lstStyle/>
          <a:p>
            <a:r>
              <a:rPr lang="en-US" sz="700" dirty="0"/>
              <a:t>(BBC, 2019</a:t>
            </a:r>
            <a:r>
              <a:rPr lang="en-US" sz="800" dirty="0"/>
              <a:t>)</a:t>
            </a:r>
          </a:p>
        </p:txBody>
      </p:sp>
      <p:pic>
        <p:nvPicPr>
          <p:cNvPr id="48" name="Picture 47">
            <a:extLst>
              <a:ext uri="{FF2B5EF4-FFF2-40B4-BE49-F238E27FC236}">
                <a16:creationId xmlns:a16="http://schemas.microsoft.com/office/drawing/2014/main" id="{C58E1A8B-D3F8-7F4F-B18B-50630F65D09F}"/>
              </a:ext>
            </a:extLst>
          </p:cNvPr>
          <p:cNvPicPr>
            <a:picLocks noChangeAspect="1"/>
          </p:cNvPicPr>
          <p:nvPr/>
        </p:nvPicPr>
        <p:blipFill>
          <a:blip r:embed="rId9"/>
          <a:stretch>
            <a:fillRect/>
          </a:stretch>
        </p:blipFill>
        <p:spPr>
          <a:xfrm>
            <a:off x="33418" y="4841"/>
            <a:ext cx="951207" cy="534457"/>
          </a:xfrm>
          <a:prstGeom prst="rect">
            <a:avLst/>
          </a:prstGeom>
        </p:spPr>
      </p:pic>
      <p:sp>
        <p:nvSpPr>
          <p:cNvPr id="49" name="TextBox 48">
            <a:extLst>
              <a:ext uri="{FF2B5EF4-FFF2-40B4-BE49-F238E27FC236}">
                <a16:creationId xmlns:a16="http://schemas.microsoft.com/office/drawing/2014/main" id="{A91C0592-F513-E04D-BDD3-098D70C92542}"/>
              </a:ext>
            </a:extLst>
          </p:cNvPr>
          <p:cNvSpPr txBox="1"/>
          <p:nvPr/>
        </p:nvSpPr>
        <p:spPr>
          <a:xfrm>
            <a:off x="474069" y="454069"/>
            <a:ext cx="639919" cy="200055"/>
          </a:xfrm>
          <a:prstGeom prst="rect">
            <a:avLst/>
          </a:prstGeom>
          <a:noFill/>
        </p:spPr>
        <p:txBody>
          <a:bodyPr wrap="none" rtlCol="0">
            <a:spAutoFit/>
          </a:bodyPr>
          <a:lstStyle/>
          <a:p>
            <a:r>
              <a:rPr lang="en-US" sz="600" dirty="0"/>
              <a:t>(</a:t>
            </a:r>
            <a:r>
              <a:rPr lang="en-US" sz="600" dirty="0" err="1"/>
              <a:t>Ropeik</a:t>
            </a:r>
            <a:r>
              <a:rPr lang="en-US" sz="600" dirty="0"/>
              <a:t>, 2019</a:t>
            </a:r>
            <a:r>
              <a:rPr lang="en-US" sz="700" dirty="0"/>
              <a:t>)</a:t>
            </a:r>
          </a:p>
        </p:txBody>
      </p:sp>
      <p:pic>
        <p:nvPicPr>
          <p:cNvPr id="16" name="Picture 15">
            <a:extLst>
              <a:ext uri="{FF2B5EF4-FFF2-40B4-BE49-F238E27FC236}">
                <a16:creationId xmlns:a16="http://schemas.microsoft.com/office/drawing/2014/main" id="{38124E36-2FEB-1245-BE08-764E4C79046B}"/>
              </a:ext>
            </a:extLst>
          </p:cNvPr>
          <p:cNvPicPr/>
          <p:nvPr/>
        </p:nvPicPr>
        <p:blipFill>
          <a:blip r:embed="rId10">
            <a:extLst>
              <a:ext uri="{28A0092B-C50C-407E-A947-70E740481C1C}">
                <a14:useLocalDpi xmlns:a14="http://schemas.microsoft.com/office/drawing/2010/main" val="0"/>
              </a:ext>
            </a:extLst>
          </a:blip>
          <a:stretch>
            <a:fillRect/>
          </a:stretch>
        </p:blipFill>
        <p:spPr>
          <a:xfrm>
            <a:off x="3965376" y="2233945"/>
            <a:ext cx="891936" cy="383023"/>
          </a:xfrm>
          <a:prstGeom prst="rect">
            <a:avLst/>
          </a:prstGeom>
        </p:spPr>
      </p:pic>
      <p:pic>
        <p:nvPicPr>
          <p:cNvPr id="18" name="Picture 17">
            <a:extLst>
              <a:ext uri="{FF2B5EF4-FFF2-40B4-BE49-F238E27FC236}">
                <a16:creationId xmlns:a16="http://schemas.microsoft.com/office/drawing/2014/main" id="{BCF2AE5C-EF1B-0246-BD05-E8DF51AC6EEE}"/>
              </a:ext>
            </a:extLst>
          </p:cNvPr>
          <p:cNvPicPr/>
          <p:nvPr/>
        </p:nvPicPr>
        <p:blipFill>
          <a:blip r:embed="rId11">
            <a:extLst>
              <a:ext uri="{28A0092B-C50C-407E-A947-70E740481C1C}">
                <a14:useLocalDpi xmlns:a14="http://schemas.microsoft.com/office/drawing/2010/main" val="0"/>
              </a:ext>
            </a:extLst>
          </a:blip>
          <a:stretch>
            <a:fillRect/>
          </a:stretch>
        </p:blipFill>
        <p:spPr>
          <a:xfrm>
            <a:off x="5678830" y="2220821"/>
            <a:ext cx="971550" cy="380365"/>
          </a:xfrm>
          <a:prstGeom prst="rect">
            <a:avLst/>
          </a:prstGeom>
        </p:spPr>
      </p:pic>
      <p:pic>
        <p:nvPicPr>
          <p:cNvPr id="19" name="Picture 18">
            <a:extLst>
              <a:ext uri="{FF2B5EF4-FFF2-40B4-BE49-F238E27FC236}">
                <a16:creationId xmlns:a16="http://schemas.microsoft.com/office/drawing/2014/main" id="{D593585F-64AF-3B4E-B2C4-C8A9876AAD68}"/>
              </a:ext>
            </a:extLst>
          </p:cNvPr>
          <p:cNvPicPr/>
          <p:nvPr/>
        </p:nvPicPr>
        <p:blipFill>
          <a:blip r:embed="rId12">
            <a:extLst>
              <a:ext uri="{28A0092B-C50C-407E-A947-70E740481C1C}">
                <a14:useLocalDpi xmlns:a14="http://schemas.microsoft.com/office/drawing/2010/main" val="0"/>
              </a:ext>
            </a:extLst>
          </a:blip>
          <a:stretch>
            <a:fillRect/>
          </a:stretch>
        </p:blipFill>
        <p:spPr>
          <a:xfrm>
            <a:off x="4838093" y="2229258"/>
            <a:ext cx="843773" cy="380366"/>
          </a:xfrm>
          <a:prstGeom prst="rect">
            <a:avLst/>
          </a:prstGeom>
        </p:spPr>
      </p:pic>
      <p:sp>
        <p:nvSpPr>
          <p:cNvPr id="2" name="TextBox 1">
            <a:extLst>
              <a:ext uri="{FF2B5EF4-FFF2-40B4-BE49-F238E27FC236}">
                <a16:creationId xmlns:a16="http://schemas.microsoft.com/office/drawing/2014/main" id="{C5D86B01-0E9F-1A46-BB9F-5D14D403EFB2}"/>
              </a:ext>
            </a:extLst>
          </p:cNvPr>
          <p:cNvSpPr txBox="1"/>
          <p:nvPr/>
        </p:nvSpPr>
        <p:spPr>
          <a:xfrm>
            <a:off x="3777238" y="2587245"/>
            <a:ext cx="960519" cy="200055"/>
          </a:xfrm>
          <a:prstGeom prst="rect">
            <a:avLst/>
          </a:prstGeom>
          <a:noFill/>
        </p:spPr>
        <p:txBody>
          <a:bodyPr wrap="none" rtlCol="0">
            <a:spAutoFit/>
          </a:bodyPr>
          <a:lstStyle/>
          <a:p>
            <a:r>
              <a:rPr lang="en-US" sz="700" dirty="0"/>
              <a:t>(Impact Wales, 2018)</a:t>
            </a:r>
          </a:p>
        </p:txBody>
      </p:sp>
      <p:sp>
        <p:nvSpPr>
          <p:cNvPr id="3" name="TextBox 2">
            <a:extLst>
              <a:ext uri="{FF2B5EF4-FFF2-40B4-BE49-F238E27FC236}">
                <a16:creationId xmlns:a16="http://schemas.microsoft.com/office/drawing/2014/main" id="{2895B425-6DDC-A842-93A1-3B626D2109EE}"/>
              </a:ext>
            </a:extLst>
          </p:cNvPr>
          <p:cNvSpPr txBox="1"/>
          <p:nvPr/>
        </p:nvSpPr>
        <p:spPr>
          <a:xfrm>
            <a:off x="4824825" y="1862613"/>
            <a:ext cx="960519" cy="215444"/>
          </a:xfrm>
          <a:prstGeom prst="rect">
            <a:avLst/>
          </a:prstGeom>
          <a:noFill/>
        </p:spPr>
        <p:txBody>
          <a:bodyPr wrap="square" rtlCol="0">
            <a:spAutoFit/>
          </a:bodyPr>
          <a:lstStyle/>
          <a:p>
            <a:r>
              <a:rPr lang="en-US" sz="800" dirty="0"/>
              <a:t>(</a:t>
            </a:r>
            <a:r>
              <a:rPr lang="en-US" sz="700" dirty="0"/>
              <a:t>Donaldson, 2015)</a:t>
            </a:r>
          </a:p>
        </p:txBody>
      </p:sp>
      <p:sp>
        <p:nvSpPr>
          <p:cNvPr id="4" name="TextBox 3">
            <a:extLst>
              <a:ext uri="{FF2B5EF4-FFF2-40B4-BE49-F238E27FC236}">
                <a16:creationId xmlns:a16="http://schemas.microsoft.com/office/drawing/2014/main" id="{C981664E-805A-8E4B-A598-2899C94655F7}"/>
              </a:ext>
            </a:extLst>
          </p:cNvPr>
          <p:cNvSpPr txBox="1"/>
          <p:nvPr/>
        </p:nvSpPr>
        <p:spPr>
          <a:xfrm>
            <a:off x="3236612" y="2683558"/>
            <a:ext cx="2800740" cy="4278094"/>
          </a:xfrm>
          <a:prstGeom prst="rect">
            <a:avLst/>
          </a:prstGeom>
          <a:noFill/>
        </p:spPr>
        <p:txBody>
          <a:bodyPr wrap="square" rtlCol="0">
            <a:spAutoFit/>
          </a:bodyPr>
          <a:lstStyle/>
          <a:p>
            <a:r>
              <a:rPr lang="en-GB" sz="800" u="sng" dirty="0">
                <a:latin typeface="Al Nile" pitchFamily="2" charset="-78"/>
                <a:cs typeface="Al Nile" pitchFamily="2" charset="-78"/>
              </a:rPr>
              <a:t>Should we use a cross-curricular approach to teaching?</a:t>
            </a:r>
          </a:p>
          <a:p>
            <a:endParaRPr lang="en-GB" sz="800" dirty="0">
              <a:latin typeface="Al Nile" pitchFamily="2" charset="-78"/>
              <a:cs typeface="Al Nile" pitchFamily="2" charset="-78"/>
            </a:endParaRPr>
          </a:p>
          <a:p>
            <a:r>
              <a:rPr lang="en-GB" sz="800" dirty="0">
                <a:latin typeface="Al Nile" pitchFamily="2" charset="-78"/>
                <a:cs typeface="Al Nile" pitchFamily="2" charset="-78"/>
              </a:rPr>
              <a:t>Although </a:t>
            </a:r>
            <a:r>
              <a:rPr lang="en-US" sz="800" dirty="0">
                <a:latin typeface="Al Nile" pitchFamily="2" charset="-78"/>
                <a:cs typeface="Al Nile" pitchFamily="2" charset="-78"/>
              </a:rPr>
              <a:t>Hansen and </a:t>
            </a:r>
            <a:r>
              <a:rPr lang="en-US" sz="800" dirty="0" err="1">
                <a:latin typeface="Al Nile" pitchFamily="2" charset="-78"/>
                <a:cs typeface="Al Nile" pitchFamily="2" charset="-78"/>
              </a:rPr>
              <a:t>Vaukin</a:t>
            </a:r>
            <a:r>
              <a:rPr lang="en-US" sz="800" dirty="0">
                <a:latin typeface="Al Nile" pitchFamily="2" charset="-78"/>
                <a:cs typeface="Al Nile" pitchFamily="2" charset="-78"/>
              </a:rPr>
              <a:t> (2012) argue that children do not learn in compartments, McAteer and Nelson  (2012) would argue that children lean through meaningful context and experiences and not by firstly mastering skills . The Two learning experiences are more effective by teaching them in a cross-curricular way, where many different skills will be developed. However, as cross-curricular responsibilities are a key aspect in this assignment, the strong focus could  effect  </a:t>
            </a:r>
            <a:r>
              <a:rPr lang="en-GB" sz="800" dirty="0">
                <a:latin typeface="Al Nile" pitchFamily="2" charset="-78"/>
                <a:cs typeface="Al Nile" pitchFamily="2" charset="-78"/>
              </a:rPr>
              <a:t>the development of humanities subject knowledge. This approach can lead to a few pupils, particularly the more able, becoming disengaged as the activities may be repetitive or are not based in a context to make the activity relevant to the pupil (Estyn, 2017, p.16) . However, this project is humanities/ geography focused with strong links to the cross-curricular responsibilities. </a:t>
            </a:r>
          </a:p>
          <a:p>
            <a:r>
              <a:rPr lang="en-GB" sz="800" u="sng" dirty="0">
                <a:latin typeface="Al Nile" pitchFamily="2" charset="-78"/>
                <a:cs typeface="Al Nile" pitchFamily="2" charset="-78"/>
              </a:rPr>
              <a:t>Humanities Project</a:t>
            </a:r>
            <a:endParaRPr lang="en-US" u="sng" dirty="0">
              <a:latin typeface="Al Nile" pitchFamily="2" charset="-78"/>
              <a:cs typeface="Al Nile" pitchFamily="2" charset="-78"/>
            </a:endParaRPr>
          </a:p>
          <a:p>
            <a:r>
              <a:rPr lang="en-GB" sz="800" dirty="0">
                <a:latin typeface="Al Nile" pitchFamily="2" charset="-78"/>
                <a:cs typeface="Al Nile" pitchFamily="2" charset="-78"/>
              </a:rPr>
              <a:t>The humanities play a significant role in developing both pupils’ literacy and numeracy skills. The development of pupils’ ICT skills is more variable. This is because the planning for the development of ICT across the curriculum has generally lagged behind the planning for literacy and numeracy. (Estyn, 2017, P.19). The global citizens topic allows the learners to develop their resilience, build independence, and raise levels of self-confidence and self-esteem (Welsh Government, 2019b). But the project does not provide opportunities for a lot of direct teaching and encourages more of an active learning approach, where learners are </a:t>
            </a:r>
            <a:r>
              <a:rPr lang="en-US" sz="800" dirty="0">
                <a:latin typeface="Al Nile" pitchFamily="2" charset="-78"/>
                <a:cs typeface="Al Nile" pitchFamily="2" charset="-78"/>
              </a:rPr>
              <a:t>able to </a:t>
            </a:r>
            <a:r>
              <a:rPr lang="en-GB" sz="800" dirty="0">
                <a:latin typeface="Al Nile" pitchFamily="2" charset="-78"/>
                <a:cs typeface="Al Nile" pitchFamily="2" charset="-78"/>
              </a:rPr>
              <a:t>experience the wonder and mystery of the natural world, historical locations, and religious and cultural sites. The school trip allows learners to experience playing and learning in and exploring rich indoor and outdoor environments (Welsh Government , 2019a). </a:t>
            </a:r>
            <a:endParaRPr lang="en-US" sz="800" dirty="0">
              <a:latin typeface="Al Nile" pitchFamily="2" charset="-78"/>
              <a:cs typeface="Al Nile" pitchFamily="2" charset="-78"/>
            </a:endParaRPr>
          </a:p>
        </p:txBody>
      </p:sp>
      <p:sp>
        <p:nvSpPr>
          <p:cNvPr id="5" name="TextBox 4">
            <a:extLst>
              <a:ext uri="{FF2B5EF4-FFF2-40B4-BE49-F238E27FC236}">
                <a16:creationId xmlns:a16="http://schemas.microsoft.com/office/drawing/2014/main" id="{191F99B4-0574-D44B-96C1-6B1690373E43}"/>
              </a:ext>
            </a:extLst>
          </p:cNvPr>
          <p:cNvSpPr txBox="1"/>
          <p:nvPr/>
        </p:nvSpPr>
        <p:spPr>
          <a:xfrm>
            <a:off x="3662740" y="2006470"/>
            <a:ext cx="3284688" cy="215444"/>
          </a:xfrm>
          <a:prstGeom prst="rect">
            <a:avLst/>
          </a:prstGeom>
          <a:noFill/>
        </p:spPr>
        <p:txBody>
          <a:bodyPr wrap="square" rtlCol="0">
            <a:spAutoFit/>
          </a:bodyPr>
          <a:lstStyle/>
          <a:p>
            <a:r>
              <a:rPr lang="en-US" sz="800" u="sng" dirty="0">
                <a:latin typeface="Al Nile" pitchFamily="2" charset="-78"/>
                <a:cs typeface="Al Nile" pitchFamily="2" charset="-78"/>
              </a:rPr>
              <a:t>Donaldson's Pedological Principles Linked to the Learning Experiences</a:t>
            </a:r>
          </a:p>
        </p:txBody>
      </p:sp>
      <p:sp>
        <p:nvSpPr>
          <p:cNvPr id="6" name="TextBox 5">
            <a:extLst>
              <a:ext uri="{FF2B5EF4-FFF2-40B4-BE49-F238E27FC236}">
                <a16:creationId xmlns:a16="http://schemas.microsoft.com/office/drawing/2014/main" id="{DF56176B-22B9-7649-B5B6-751649814281}"/>
              </a:ext>
            </a:extLst>
          </p:cNvPr>
          <p:cNvSpPr txBox="1"/>
          <p:nvPr/>
        </p:nvSpPr>
        <p:spPr>
          <a:xfrm>
            <a:off x="3516923" y="1415339"/>
            <a:ext cx="753626" cy="369332"/>
          </a:xfrm>
          <a:prstGeom prst="rect">
            <a:avLst/>
          </a:prstGeom>
          <a:noFill/>
        </p:spPr>
        <p:txBody>
          <a:bodyPr wrap="square" rtlCol="0">
            <a:spAutoFit/>
          </a:bodyPr>
          <a:lstStyle/>
          <a:p>
            <a:endParaRPr lang="en-US" dirty="0"/>
          </a:p>
        </p:txBody>
      </p:sp>
      <p:sp>
        <p:nvSpPr>
          <p:cNvPr id="9" name="TextBox 8">
            <a:extLst>
              <a:ext uri="{FF2B5EF4-FFF2-40B4-BE49-F238E27FC236}">
                <a16:creationId xmlns:a16="http://schemas.microsoft.com/office/drawing/2014/main" id="{0F3DA078-C7AA-1643-A9AD-3872780CAFA5}"/>
              </a:ext>
            </a:extLst>
          </p:cNvPr>
          <p:cNvSpPr txBox="1"/>
          <p:nvPr/>
        </p:nvSpPr>
        <p:spPr>
          <a:xfrm>
            <a:off x="7035540" y="421498"/>
            <a:ext cx="5118707" cy="1107996"/>
          </a:xfrm>
          <a:prstGeom prst="rect">
            <a:avLst/>
          </a:prstGeom>
          <a:noFill/>
        </p:spPr>
        <p:txBody>
          <a:bodyPr wrap="square" rtlCol="0">
            <a:spAutoFit/>
          </a:bodyPr>
          <a:lstStyle/>
          <a:p>
            <a:endParaRPr lang="en-US" sz="800" dirty="0">
              <a:latin typeface="Al Tarikh" pitchFamily="2" charset="-78"/>
              <a:cs typeface="Al Tarikh" pitchFamily="2" charset="-78"/>
            </a:endParaRPr>
          </a:p>
          <a:p>
            <a:r>
              <a:rPr lang="en-US" sz="800" dirty="0">
                <a:latin typeface="Al Tarikh" pitchFamily="2" charset="-78"/>
                <a:cs typeface="Al Tarikh" pitchFamily="2" charset="-78"/>
              </a:rPr>
              <a:t>This allows ‘</a:t>
            </a:r>
            <a:r>
              <a:rPr lang="en-US" sz="800" i="1" dirty="0">
                <a:latin typeface="Al Tarikh" pitchFamily="2" charset="-78"/>
                <a:cs typeface="Al Tarikh" pitchFamily="2" charset="-78"/>
              </a:rPr>
              <a:t>children to dictate the depth and direction of learning in subject categories from a shared theme or experience’ </a:t>
            </a:r>
            <a:r>
              <a:rPr lang="en-US" sz="800" dirty="0">
                <a:latin typeface="Al Tarikh" pitchFamily="2" charset="-78"/>
                <a:cs typeface="Al Tarikh" pitchFamily="2" charset="-78"/>
              </a:rPr>
              <a:t>(Barnes, 2015, p.75) . The </a:t>
            </a:r>
            <a:r>
              <a:rPr lang="en-US" sz="800" dirty="0">
                <a:solidFill>
                  <a:srgbClr val="000000"/>
                </a:solidFill>
                <a:latin typeface="Al Tarikh" pitchFamily="2" charset="-78"/>
                <a:cs typeface="Al Tarikh" pitchFamily="2" charset="-78"/>
              </a:rPr>
              <a:t>e</a:t>
            </a:r>
            <a:r>
              <a:rPr lang="en-US" altLang="en-US" sz="800" dirty="0">
                <a:solidFill>
                  <a:srgbClr val="000000"/>
                </a:solidFill>
                <a:latin typeface="Al Tarikh" pitchFamily="2" charset="-78"/>
                <a:ea typeface="Times New Roman" panose="02020603050405020304" pitchFamily="18" charset="0"/>
                <a:cs typeface="Al Tarikh" pitchFamily="2" charset="-78"/>
              </a:rPr>
              <a:t>xperience arrived from a school trip taken on previous climate change topic into the research of plastic pollution . </a:t>
            </a:r>
            <a:r>
              <a:rPr lang="en-US" sz="800" dirty="0">
                <a:latin typeface="Al Tarikh" pitchFamily="2" charset="-78"/>
                <a:cs typeface="Al Tarikh" pitchFamily="2" charset="-78"/>
              </a:rPr>
              <a:t>Bruner (1915-, cited in Pound, 2014, p.63) states that ‘</a:t>
            </a:r>
            <a:r>
              <a:rPr lang="en-GB" sz="800" i="1" dirty="0">
                <a:latin typeface="Al Tarikh" pitchFamily="2" charset="-78"/>
                <a:cs typeface="Al Tarikh" pitchFamily="2" charset="-78"/>
              </a:rPr>
              <a:t>children are active learners, problem solvers and are struggling to make sense of the world</a:t>
            </a:r>
            <a:r>
              <a:rPr lang="en-GB" sz="800" dirty="0">
                <a:latin typeface="Al Tarikh" pitchFamily="2" charset="-78"/>
                <a:cs typeface="Al Tarikh" pitchFamily="2" charset="-78"/>
              </a:rPr>
              <a:t>’ </a:t>
            </a:r>
            <a:endParaRPr lang="en-US" altLang="en-US" sz="800" dirty="0">
              <a:solidFill>
                <a:srgbClr val="000000"/>
              </a:solidFill>
              <a:latin typeface="Al Tarikh" pitchFamily="2" charset="-78"/>
              <a:ea typeface="Times New Roman" panose="02020603050405020304" pitchFamily="18" charset="0"/>
              <a:cs typeface="Al Tarikh" pitchFamily="2" charset="-78"/>
            </a:endParaRPr>
          </a:p>
          <a:p>
            <a:endParaRPr lang="en-US" sz="800" dirty="0"/>
          </a:p>
          <a:p>
            <a:endParaRPr lang="en-US" dirty="0"/>
          </a:p>
        </p:txBody>
      </p:sp>
      <p:sp>
        <p:nvSpPr>
          <p:cNvPr id="11" name="TextBox 10">
            <a:extLst>
              <a:ext uri="{FF2B5EF4-FFF2-40B4-BE49-F238E27FC236}">
                <a16:creationId xmlns:a16="http://schemas.microsoft.com/office/drawing/2014/main" id="{99887211-093A-7D4E-A951-7872D76A5C48}"/>
              </a:ext>
            </a:extLst>
          </p:cNvPr>
          <p:cNvSpPr txBox="1"/>
          <p:nvPr/>
        </p:nvSpPr>
        <p:spPr>
          <a:xfrm>
            <a:off x="7035540" y="1806394"/>
            <a:ext cx="5211240" cy="1477328"/>
          </a:xfrm>
          <a:prstGeom prst="rect">
            <a:avLst/>
          </a:prstGeom>
          <a:noFill/>
        </p:spPr>
        <p:txBody>
          <a:bodyPr wrap="square" rtlCol="0">
            <a:spAutoFit/>
          </a:bodyPr>
          <a:lstStyle/>
          <a:p>
            <a:r>
              <a:rPr lang="en-US" sz="800" dirty="0">
                <a:solidFill>
                  <a:srgbClr val="000000"/>
                </a:solidFill>
                <a:latin typeface="Al Tarikh" pitchFamily="2" charset="-78"/>
                <a:cs typeface="Al Tarikh" pitchFamily="2" charset="-78"/>
              </a:rPr>
              <a:t>During the project, the learners voice will be an important planning and learning tool and this would be supported by </a:t>
            </a:r>
            <a:r>
              <a:rPr lang="en-US" sz="800" dirty="0">
                <a:latin typeface="Al Tarikh" pitchFamily="2" charset="-78"/>
                <a:cs typeface="Al Tarikh" pitchFamily="2" charset="-78"/>
              </a:rPr>
              <a:t>UNICEF (1989) Therefore opportunistic learning is encouraged (Bragg, 2010, cited by Barnes, 2015). </a:t>
            </a:r>
            <a:r>
              <a:rPr lang="en-US" sz="800" dirty="0" err="1">
                <a:latin typeface="Al Tarikh" pitchFamily="2" charset="-78"/>
                <a:cs typeface="Al Tarikh" pitchFamily="2" charset="-78"/>
              </a:rPr>
              <a:t>Estyn</a:t>
            </a:r>
            <a:r>
              <a:rPr lang="en-US" sz="800" dirty="0">
                <a:latin typeface="Al Tarikh" pitchFamily="2" charset="-78"/>
                <a:cs typeface="Al Tarikh" pitchFamily="2" charset="-78"/>
              </a:rPr>
              <a:t> (2017)  When child-initiated learning takes place it allows </a:t>
            </a:r>
            <a:r>
              <a:rPr lang="en-GB" sz="800" dirty="0">
                <a:solidFill>
                  <a:schemeClr val="dk1"/>
                </a:solidFill>
                <a:latin typeface="Al Tarikh" pitchFamily="2" charset="-78"/>
                <a:cs typeface="Al Tarikh" pitchFamily="2" charset="-78"/>
              </a:rPr>
              <a:t>pupils to develop their confidence and persistence. The teacher can take the role of the facilitator where the pupils can become active learners.</a:t>
            </a:r>
            <a:r>
              <a:rPr lang="en-US" altLang="en-US" sz="800" dirty="0">
                <a:solidFill>
                  <a:srgbClr val="000000"/>
                </a:solidFill>
                <a:latin typeface="Al Tarikh" pitchFamily="2" charset="-78"/>
                <a:ea typeface="Times New Roman" panose="02020603050405020304" pitchFamily="18" charset="0"/>
                <a:cs typeface="Al Tarikh" pitchFamily="2" charset="-78"/>
              </a:rPr>
              <a:t> Learners will be organized into groups where collaboration and communication are required to complete the project. </a:t>
            </a:r>
            <a:r>
              <a:rPr lang="en-US" altLang="en-US" sz="800" u="sng" dirty="0">
                <a:solidFill>
                  <a:srgbClr val="FF0000"/>
                </a:solidFill>
                <a:latin typeface="Al Tarikh" pitchFamily="2" charset="-78"/>
                <a:ea typeface="Times New Roman" panose="02020603050405020304" pitchFamily="18" charset="0"/>
                <a:cs typeface="Al Tarikh" pitchFamily="2" charset="-78"/>
              </a:rPr>
              <a:t>Group work encourages the learners to discuss their points where learners are developing their communication and listening skills (DCELLS, 2014). </a:t>
            </a:r>
            <a:r>
              <a:rPr lang="en-GB" altLang="en-US" sz="800" dirty="0">
                <a:solidFill>
                  <a:schemeClr val="dk1"/>
                </a:solidFill>
                <a:latin typeface="Al Tarikh" pitchFamily="2" charset="-78"/>
                <a:ea typeface="Times New Roman" panose="02020603050405020304" pitchFamily="18" charset="0"/>
                <a:cs typeface="Al Tarikh" pitchFamily="2" charset="-78"/>
              </a:rPr>
              <a:t>The tasks </a:t>
            </a:r>
            <a:r>
              <a:rPr lang="en-GB" sz="800" dirty="0">
                <a:solidFill>
                  <a:schemeClr val="dk1"/>
                </a:solidFill>
                <a:latin typeface="Al Tarikh" pitchFamily="2" charset="-78"/>
                <a:cs typeface="Al Tarikh" pitchFamily="2" charset="-78"/>
              </a:rPr>
              <a:t>will require children to ‘think together’  (Mercer, No  Date)  </a:t>
            </a:r>
            <a:r>
              <a:rPr lang="en-US" altLang="en-US" sz="800" dirty="0">
                <a:solidFill>
                  <a:srgbClr val="000000"/>
                </a:solidFill>
                <a:latin typeface="Al Tarikh" pitchFamily="2" charset="-78"/>
                <a:ea typeface="Times New Roman" panose="02020603050405020304" pitchFamily="18" charset="0"/>
                <a:cs typeface="Al Tarikh" pitchFamily="2" charset="-78"/>
              </a:rPr>
              <a:t>However, it is not necessary for pupils to work in groups as at Key Stage 2, most pupils are increasing their independence and show resilience when they find tasks difficult (</a:t>
            </a:r>
            <a:r>
              <a:rPr lang="en-US" altLang="en-US" sz="800" dirty="0" err="1">
                <a:solidFill>
                  <a:srgbClr val="000000"/>
                </a:solidFill>
                <a:latin typeface="Al Tarikh" pitchFamily="2" charset="-78"/>
                <a:ea typeface="Times New Roman" panose="02020603050405020304" pitchFamily="18" charset="0"/>
                <a:cs typeface="Al Tarikh" pitchFamily="2" charset="-78"/>
              </a:rPr>
              <a:t>Estyn</a:t>
            </a:r>
            <a:r>
              <a:rPr lang="en-US" altLang="en-US" sz="800" dirty="0">
                <a:solidFill>
                  <a:srgbClr val="000000"/>
                </a:solidFill>
                <a:latin typeface="Al Tarikh" pitchFamily="2" charset="-78"/>
                <a:ea typeface="Times New Roman" panose="02020603050405020304" pitchFamily="18" charset="0"/>
                <a:cs typeface="Al Tarikh" pitchFamily="2" charset="-78"/>
              </a:rPr>
              <a:t>, 2017)  But Mercer (No date) promotes group work to develop </a:t>
            </a:r>
            <a:r>
              <a:rPr lang="en-US" altLang="en-US" sz="800" dirty="0" err="1">
                <a:solidFill>
                  <a:srgbClr val="000000"/>
                </a:solidFill>
                <a:latin typeface="Al Tarikh" pitchFamily="2" charset="-78"/>
                <a:ea typeface="Times New Roman" panose="02020603050405020304" pitchFamily="18" charset="0"/>
                <a:cs typeface="Al Tarikh" pitchFamily="2" charset="-78"/>
              </a:rPr>
              <a:t>oracy</a:t>
            </a:r>
            <a:r>
              <a:rPr lang="en-US" altLang="en-US" sz="800" dirty="0">
                <a:solidFill>
                  <a:srgbClr val="000000"/>
                </a:solidFill>
                <a:latin typeface="Al Tarikh" pitchFamily="2" charset="-78"/>
                <a:ea typeface="Times New Roman" panose="02020603050405020304" pitchFamily="18" charset="0"/>
                <a:cs typeface="Al Tarikh" pitchFamily="2" charset="-78"/>
              </a:rPr>
              <a:t> skills.</a:t>
            </a:r>
            <a:endParaRPr lang="en-GB" sz="800" dirty="0">
              <a:latin typeface="Al Tarikh" pitchFamily="2" charset="-78"/>
              <a:cs typeface="Al Tarikh" pitchFamily="2" charset="-78"/>
            </a:endParaRPr>
          </a:p>
          <a:p>
            <a:endParaRPr lang="en-US" dirty="0"/>
          </a:p>
        </p:txBody>
      </p:sp>
      <p:sp>
        <p:nvSpPr>
          <p:cNvPr id="12" name="TextBox 11">
            <a:extLst>
              <a:ext uri="{FF2B5EF4-FFF2-40B4-BE49-F238E27FC236}">
                <a16:creationId xmlns:a16="http://schemas.microsoft.com/office/drawing/2014/main" id="{C985664F-CDDB-C541-983F-9569F50109BA}"/>
              </a:ext>
            </a:extLst>
          </p:cNvPr>
          <p:cNvSpPr txBox="1"/>
          <p:nvPr/>
        </p:nvSpPr>
        <p:spPr>
          <a:xfrm>
            <a:off x="7061926" y="1073985"/>
            <a:ext cx="5171161" cy="830997"/>
          </a:xfrm>
          <a:prstGeom prst="rect">
            <a:avLst/>
          </a:prstGeom>
          <a:noFill/>
        </p:spPr>
        <p:txBody>
          <a:bodyPr wrap="square" rtlCol="0">
            <a:spAutoFit/>
          </a:bodyPr>
          <a:lstStyle/>
          <a:p>
            <a:r>
              <a:rPr lang="en-US" altLang="en-US" sz="800" dirty="0">
                <a:solidFill>
                  <a:srgbClr val="000000"/>
                </a:solidFill>
                <a:latin typeface="Al Tarikh" pitchFamily="2" charset="-78"/>
                <a:ea typeface="Times New Roman" panose="02020603050405020304" pitchFamily="18" charset="0"/>
                <a:cs typeface="Al Tarikh" pitchFamily="2" charset="-78"/>
              </a:rPr>
              <a:t>Donaldson (2015, p.26) may support opportunistic learning as he believes ‘</a:t>
            </a:r>
            <a:r>
              <a:rPr lang="en-US" altLang="en-US" sz="800" i="1" dirty="0">
                <a:solidFill>
                  <a:srgbClr val="000000"/>
                </a:solidFill>
                <a:latin typeface="Al Tarikh" pitchFamily="2" charset="-78"/>
                <a:ea typeface="Times New Roman" panose="02020603050405020304" pitchFamily="18" charset="0"/>
                <a:cs typeface="Al Tarikh" pitchFamily="2" charset="-78"/>
              </a:rPr>
              <a:t>every child and young person benefits from personalized</a:t>
            </a:r>
            <a:r>
              <a:rPr lang="en-US" altLang="en-US" sz="800" dirty="0">
                <a:solidFill>
                  <a:srgbClr val="000000"/>
                </a:solidFill>
                <a:latin typeface="Al Tarikh" pitchFamily="2" charset="-78"/>
                <a:ea typeface="Times New Roman" panose="02020603050405020304" pitchFamily="18" charset="0"/>
                <a:cs typeface="Al Tarikh" pitchFamily="2" charset="-78"/>
              </a:rPr>
              <a:t> </a:t>
            </a:r>
            <a:r>
              <a:rPr lang="en-US" altLang="en-US" sz="800" i="1" dirty="0">
                <a:solidFill>
                  <a:srgbClr val="000000"/>
                </a:solidFill>
                <a:latin typeface="Al Tarikh" pitchFamily="2" charset="-78"/>
                <a:ea typeface="Times New Roman" panose="02020603050405020304" pitchFamily="18" charset="0"/>
                <a:cs typeface="Al Tarikh" pitchFamily="2" charset="-78"/>
              </a:rPr>
              <a:t>learning</a:t>
            </a:r>
            <a:r>
              <a:rPr lang="en-US" altLang="en-US" sz="800" dirty="0">
                <a:solidFill>
                  <a:srgbClr val="000000"/>
                </a:solidFill>
                <a:latin typeface="Al Tarikh" pitchFamily="2" charset="-78"/>
                <a:ea typeface="Times New Roman" panose="02020603050405020304" pitchFamily="18" charset="0"/>
                <a:cs typeface="Al Tarikh" pitchFamily="2" charset="-78"/>
              </a:rPr>
              <a:t>’. According to Barnes (2015) An opportunistic approach  encourages pupil voice and puts learners in control of their learning, which can increase engagement. According to Donaldson (2015, p.69) to increase the effectiveness in the classroom learners </a:t>
            </a:r>
            <a:r>
              <a:rPr lang="en-US" altLang="en-US" sz="800" i="1" dirty="0">
                <a:solidFill>
                  <a:srgbClr val="000000"/>
                </a:solidFill>
                <a:latin typeface="Al Tarikh" pitchFamily="2" charset="-78"/>
                <a:ea typeface="Times New Roman" panose="02020603050405020304" pitchFamily="18" charset="0"/>
                <a:cs typeface="Al Tarikh" pitchFamily="2" charset="-78"/>
              </a:rPr>
              <a:t>‘take increasing responsibility for their own learning</a:t>
            </a:r>
            <a:r>
              <a:rPr lang="en-US" altLang="en-US" sz="800" dirty="0">
                <a:solidFill>
                  <a:srgbClr val="000000"/>
                </a:solidFill>
                <a:latin typeface="Al Tarikh" pitchFamily="2" charset="-78"/>
                <a:ea typeface="Times New Roman" panose="02020603050405020304" pitchFamily="18" charset="0"/>
                <a:cs typeface="Al Tarikh" pitchFamily="2" charset="-78"/>
              </a:rPr>
              <a:t>’. Learners will be expected to carry out their own research project  by researching, creating a poll then presenting what they have found out about on plastic pollution to the class. </a:t>
            </a:r>
            <a:endParaRPr lang="en-US" sz="800" dirty="0">
              <a:latin typeface="Al Tarikh" pitchFamily="2" charset="-78"/>
              <a:cs typeface="Al Tarikh" pitchFamily="2" charset="-78"/>
            </a:endParaRPr>
          </a:p>
        </p:txBody>
      </p:sp>
      <p:sp>
        <p:nvSpPr>
          <p:cNvPr id="20" name="TextBox 19">
            <a:extLst>
              <a:ext uri="{FF2B5EF4-FFF2-40B4-BE49-F238E27FC236}">
                <a16:creationId xmlns:a16="http://schemas.microsoft.com/office/drawing/2014/main" id="{D0A3B840-1019-E849-BFDC-161B1B7DA2C8}"/>
              </a:ext>
            </a:extLst>
          </p:cNvPr>
          <p:cNvSpPr txBox="1"/>
          <p:nvPr/>
        </p:nvSpPr>
        <p:spPr>
          <a:xfrm>
            <a:off x="5901366" y="2787300"/>
            <a:ext cx="6359338" cy="1569660"/>
          </a:xfrm>
          <a:prstGeom prst="rect">
            <a:avLst/>
          </a:prstGeom>
          <a:noFill/>
        </p:spPr>
        <p:txBody>
          <a:bodyPr wrap="square" rtlCol="0">
            <a:spAutoFit/>
          </a:bodyPr>
          <a:lstStyle/>
          <a:p>
            <a:r>
              <a:rPr lang="en-GB" sz="800" u="sng" dirty="0">
                <a:latin typeface="Al Tarikh" pitchFamily="2" charset="-78"/>
                <a:ea typeface="Calibri" panose="020F0502020204030204" pitchFamily="34" charset="0"/>
                <a:cs typeface="Al Tarikh" pitchFamily="2" charset="-78"/>
              </a:rPr>
              <a:t>Activity 1</a:t>
            </a:r>
          </a:p>
          <a:p>
            <a:r>
              <a:rPr lang="en-GB" sz="800" dirty="0">
                <a:latin typeface="Al Tarikh" pitchFamily="2" charset="-78"/>
                <a:ea typeface="Calibri" panose="020F0502020204030204" pitchFamily="34" charset="0"/>
                <a:cs typeface="Al Tarikh" pitchFamily="2" charset="-78"/>
              </a:rPr>
              <a:t>During the Climate Change Project. The learners decided they wanted to carry out more research specifically to plastic pollution and </a:t>
            </a:r>
            <a:r>
              <a:rPr lang="en-GB" sz="800" dirty="0">
                <a:latin typeface="Al Tarikh" pitchFamily="2" charset="-78"/>
                <a:cs typeface="Al Tarikh" pitchFamily="2" charset="-78"/>
              </a:rPr>
              <a:t>observe the consequences of littering, at the beach which will </a:t>
            </a:r>
            <a:r>
              <a:rPr lang="en-GB" sz="800" dirty="0">
                <a:solidFill>
                  <a:schemeClr val="dk1"/>
                </a:solidFill>
                <a:latin typeface="Al Tarikh" pitchFamily="2" charset="-78"/>
                <a:cs typeface="Al Tarikh" pitchFamily="2" charset="-78"/>
              </a:rPr>
              <a:t>be used to support their campaign. Research shows that educational visits and field work are enriching experiences for children in Key Stage 2 (Estyn, 2017).  During the visit they are building on their observation, imagination, data collection and analysis. Also, they can begin to question  ‘</a:t>
            </a:r>
            <a:r>
              <a:rPr lang="en-GB" sz="800" u="sng" dirty="0">
                <a:solidFill>
                  <a:srgbClr val="FF9300"/>
                </a:solidFill>
                <a:latin typeface="Al Tarikh" pitchFamily="2" charset="-78"/>
                <a:cs typeface="Al Tarikh" pitchFamily="2" charset="-78"/>
              </a:rPr>
              <a:t>how humans affect the local environment’ </a:t>
            </a:r>
            <a:r>
              <a:rPr lang="en-GB" sz="800" dirty="0">
                <a:solidFill>
                  <a:schemeClr val="dk1"/>
                </a:solidFill>
                <a:latin typeface="Al Tarikh" pitchFamily="2" charset="-78"/>
                <a:cs typeface="Al Tarikh" pitchFamily="2" charset="-78"/>
              </a:rPr>
              <a:t>(DCELLS,2008b, p.12) (Piaget,1896-1980 (cited by </a:t>
            </a:r>
            <a:r>
              <a:rPr lang="en-GB" sz="800" dirty="0" err="1">
                <a:solidFill>
                  <a:schemeClr val="dk1"/>
                </a:solidFill>
                <a:latin typeface="Al Tarikh" pitchFamily="2" charset="-78"/>
                <a:cs typeface="Al Tarikh" pitchFamily="2" charset="-78"/>
              </a:rPr>
              <a:t>MacBlain</a:t>
            </a:r>
            <a:r>
              <a:rPr lang="en-GB" sz="800" dirty="0">
                <a:solidFill>
                  <a:schemeClr val="dk1"/>
                </a:solidFill>
                <a:latin typeface="Al Tarikh" pitchFamily="2" charset="-78"/>
                <a:cs typeface="Al Tarikh" pitchFamily="2" charset="-78"/>
              </a:rPr>
              <a:t>, 2014).states for learners to understand a new concept, they need to construct their own understanding, this can be done through first hand experiences such interacting with the in environment. Also DCELLS (2008,p.12) state that ‘</a:t>
            </a:r>
            <a:r>
              <a:rPr lang="en-GB" sz="800" dirty="0">
                <a:solidFill>
                  <a:srgbClr val="FF9300"/>
                </a:solidFill>
                <a:latin typeface="Al Tarikh" pitchFamily="2" charset="-78"/>
                <a:cs typeface="Al Tarikh" pitchFamily="2" charset="-78"/>
              </a:rPr>
              <a:t>l</a:t>
            </a:r>
            <a:r>
              <a:rPr lang="en-GB" sz="800" u="sng" dirty="0">
                <a:solidFill>
                  <a:srgbClr val="FF9300"/>
                </a:solidFill>
                <a:latin typeface="Al Tarikh" pitchFamily="2" charset="-78"/>
                <a:cs typeface="Al Tarikh" pitchFamily="2" charset="-78"/>
              </a:rPr>
              <a:t>earners should be given the opportunity to study caring for places and environments </a:t>
            </a:r>
            <a:r>
              <a:rPr lang="en-GB" sz="800" dirty="0">
                <a:solidFill>
                  <a:schemeClr val="dk1"/>
                </a:solidFill>
                <a:latin typeface="Al Tarikh" pitchFamily="2" charset="-78"/>
                <a:cs typeface="Al Tarikh" pitchFamily="2" charset="-78"/>
              </a:rPr>
              <a:t>‘. A class trip to the beach allows learners to investigate how plastic pollution affects the world.  Also the environment provides opportunities for learning and can engage the learners to be inquisitive about the world around them (Yates and Eames, 2018). This highlights the importance of using the environment s a stimulus to learn, where learners can see the usefulness and how it is connected to the real world. The beach can act as a stimulus to </a:t>
            </a:r>
            <a:r>
              <a:rPr lang="en-GB" sz="800" dirty="0">
                <a:latin typeface="Al Tarikh" pitchFamily="2" charset="-78"/>
                <a:cs typeface="Al Tarikh" pitchFamily="2" charset="-78"/>
              </a:rPr>
              <a:t>encourage specific type of talk </a:t>
            </a:r>
            <a:r>
              <a:rPr lang="en-GB" sz="800" dirty="0">
                <a:solidFill>
                  <a:schemeClr val="dk1"/>
                </a:solidFill>
                <a:latin typeface="Al Tarikh" pitchFamily="2" charset="-78"/>
                <a:cs typeface="Al Tarikh" pitchFamily="2" charset="-78"/>
              </a:rPr>
              <a:t>that would not naturally appear if the learners investigated the beach using pictures and videos only.</a:t>
            </a:r>
          </a:p>
        </p:txBody>
      </p:sp>
      <p:sp>
        <p:nvSpPr>
          <p:cNvPr id="21" name="TextBox 20">
            <a:extLst>
              <a:ext uri="{FF2B5EF4-FFF2-40B4-BE49-F238E27FC236}">
                <a16:creationId xmlns:a16="http://schemas.microsoft.com/office/drawing/2014/main" id="{CEB4870E-3EC8-2842-B0A2-B0527694A9C0}"/>
              </a:ext>
            </a:extLst>
          </p:cNvPr>
          <p:cNvSpPr txBox="1"/>
          <p:nvPr/>
        </p:nvSpPr>
        <p:spPr>
          <a:xfrm>
            <a:off x="5891644" y="5356505"/>
            <a:ext cx="6265259" cy="1508105"/>
          </a:xfrm>
          <a:prstGeom prst="rect">
            <a:avLst/>
          </a:prstGeom>
          <a:noFill/>
        </p:spPr>
        <p:txBody>
          <a:bodyPr wrap="square" rtlCol="0">
            <a:spAutoFit/>
          </a:bodyPr>
          <a:lstStyle/>
          <a:p>
            <a:pPr lvl="0" eaLnBrk="0" fontAlgn="base" hangingPunct="0">
              <a:spcBef>
                <a:spcPct val="0"/>
              </a:spcBef>
              <a:spcAft>
                <a:spcPct val="0"/>
              </a:spcAft>
              <a:tabLst>
                <a:tab pos="457200" algn="l"/>
              </a:tabLst>
            </a:pPr>
            <a:r>
              <a:rPr lang="en-US" altLang="en-US" sz="800" u="sng" dirty="0">
                <a:solidFill>
                  <a:srgbClr val="000000"/>
                </a:solidFill>
                <a:latin typeface="Al Tarikh" pitchFamily="2" charset="-78"/>
                <a:ea typeface="Times New Roman" panose="02020603050405020304" pitchFamily="18" charset="0"/>
                <a:cs typeface="Al Tarikh" pitchFamily="2" charset="-78"/>
              </a:rPr>
              <a:t>Activity 3 </a:t>
            </a:r>
            <a:endParaRPr lang="en-US" altLang="en-US" sz="800" u="sng" dirty="0">
              <a:latin typeface="Al Tarikh" pitchFamily="2" charset="-78"/>
              <a:ea typeface="Times New Roman" panose="02020603050405020304" pitchFamily="18" charset="0"/>
              <a:cs typeface="Al Tarikh" pitchFamily="2" charset="-78"/>
            </a:endParaRPr>
          </a:p>
          <a:p>
            <a:pPr lvl="0" eaLnBrk="0" fontAlgn="base" hangingPunct="0">
              <a:spcBef>
                <a:spcPct val="0"/>
              </a:spcBef>
              <a:spcAft>
                <a:spcPct val="0"/>
              </a:spcAft>
              <a:tabLst>
                <a:tab pos="457200" algn="l"/>
              </a:tabLst>
            </a:pPr>
            <a:r>
              <a:rPr lang="en-US" altLang="en-US" sz="800" dirty="0">
                <a:solidFill>
                  <a:srgbClr val="000000"/>
                </a:solidFill>
                <a:latin typeface="Al Tarikh" pitchFamily="2" charset="-78"/>
                <a:ea typeface="Times New Roman" panose="02020603050405020304" pitchFamily="18" charset="0"/>
                <a:cs typeface="Al Tarikh" pitchFamily="2" charset="-78"/>
              </a:rPr>
              <a:t>From what they have researched, the learners can use the information to create a </a:t>
            </a:r>
            <a:r>
              <a:rPr lang="en-US" altLang="en-US" sz="800" u="sng" dirty="0">
                <a:solidFill>
                  <a:srgbClr val="00B050"/>
                </a:solidFill>
                <a:latin typeface="Al Tarikh" pitchFamily="2" charset="-78"/>
                <a:ea typeface="Times New Roman" panose="02020603050405020304" pitchFamily="18" charset="0"/>
                <a:cs typeface="Al Tarikh" pitchFamily="2" charset="-78"/>
              </a:rPr>
              <a:t>poll</a:t>
            </a:r>
            <a:r>
              <a:rPr lang="en-US" altLang="en-US" sz="800" dirty="0">
                <a:solidFill>
                  <a:srgbClr val="000000"/>
                </a:solidFill>
                <a:latin typeface="Al Tarikh" pitchFamily="2" charset="-78"/>
                <a:ea typeface="Times New Roman" panose="02020603050405020304" pitchFamily="18" charset="0"/>
                <a:cs typeface="Al Tarikh" pitchFamily="2" charset="-78"/>
              </a:rPr>
              <a:t> for all the classes in the school. They would be encouraged to use  Microsoft Forms to create their poll. After carrying out the poll the learners, </a:t>
            </a:r>
            <a:r>
              <a:rPr lang="en-US" altLang="en-US" sz="800" u="sng" dirty="0">
                <a:solidFill>
                  <a:srgbClr val="7030A0"/>
                </a:solidFill>
                <a:latin typeface="Al Tarikh" pitchFamily="2" charset="-78"/>
                <a:ea typeface="Times New Roman" panose="02020603050405020304" pitchFamily="18" charset="0"/>
                <a:cs typeface="Al Tarikh" pitchFamily="2" charset="-78"/>
              </a:rPr>
              <a:t>will be developing their </a:t>
            </a:r>
            <a:r>
              <a:rPr lang="en-GB" altLang="en-US" sz="800" u="sng" dirty="0">
                <a:solidFill>
                  <a:srgbClr val="7030A0"/>
                </a:solidFill>
                <a:latin typeface="Al Tarikh" pitchFamily="2" charset="-78"/>
                <a:ea typeface="Times New Roman" panose="02020603050405020304" pitchFamily="18" charset="0"/>
                <a:cs typeface="Al Tarikh" pitchFamily="2" charset="-78"/>
              </a:rPr>
              <a:t>da</a:t>
            </a:r>
            <a:r>
              <a:rPr lang="en-GB" sz="800" u="sng" dirty="0">
                <a:solidFill>
                  <a:srgbClr val="7030A0"/>
                </a:solidFill>
                <a:latin typeface="Al Tarikh" pitchFamily="2" charset="-78"/>
                <a:cs typeface="Al Tarikh" pitchFamily="2" charset="-78"/>
              </a:rPr>
              <a:t>ta handling skills where they  extract and interpret information from charts, timetables, diagrams and graphs  and begin to create data sets and extract information from them with tables, charts, spreadsheets and databases</a:t>
            </a:r>
            <a:r>
              <a:rPr lang="en-GB" sz="800" dirty="0">
                <a:solidFill>
                  <a:srgbClr val="7030A0"/>
                </a:solidFill>
                <a:latin typeface="Al Tarikh" pitchFamily="2" charset="-78"/>
                <a:cs typeface="Al Tarikh" pitchFamily="2" charset="-78"/>
              </a:rPr>
              <a:t>.. </a:t>
            </a:r>
            <a:r>
              <a:rPr lang="en-GB" sz="800" dirty="0">
                <a:latin typeface="Al Tarikh" pitchFamily="2" charset="-78"/>
                <a:cs typeface="Al Tarikh" pitchFamily="2" charset="-78"/>
              </a:rPr>
              <a:t>This activity would involve collaboration where learners will  </a:t>
            </a:r>
            <a:r>
              <a:rPr lang="en-GB" sz="800" u="sng" dirty="0">
                <a:solidFill>
                  <a:srgbClr val="FF0000"/>
                </a:solidFill>
                <a:latin typeface="Al Tarikh" pitchFamily="2" charset="-78"/>
                <a:cs typeface="Al Tarikh" pitchFamily="2" charset="-78"/>
              </a:rPr>
              <a:t>contribute to group discussion and help everyone take part  and  they will have to work together to help the group decide on they key questions they want to ask. </a:t>
            </a:r>
            <a:r>
              <a:rPr lang="en-GB" sz="800" dirty="0">
                <a:solidFill>
                  <a:srgbClr val="1F1F1F"/>
                </a:solidFill>
                <a:latin typeface="Al Tarikh" pitchFamily="2" charset="-78"/>
                <a:ea typeface="Calibri" panose="020F0502020204030204" pitchFamily="34" charset="0"/>
                <a:cs typeface="Al Tarikh" pitchFamily="2" charset="-78"/>
              </a:rPr>
              <a:t> </a:t>
            </a:r>
            <a:endParaRPr lang="en-GB" sz="800" dirty="0">
              <a:latin typeface="Al Tarikh" pitchFamily="2" charset="-78"/>
              <a:ea typeface="Calibri" panose="020F0502020204030204" pitchFamily="34" charset="0"/>
              <a:cs typeface="Al Tarikh" pitchFamily="2" charset="-78"/>
            </a:endParaRPr>
          </a:p>
          <a:p>
            <a:pPr lvl="0" eaLnBrk="0" fontAlgn="base" hangingPunct="0">
              <a:spcBef>
                <a:spcPct val="0"/>
              </a:spcBef>
              <a:spcAft>
                <a:spcPct val="0"/>
              </a:spcAft>
              <a:tabLst>
                <a:tab pos="457200" algn="l"/>
              </a:tabLst>
              <a:defRPr/>
            </a:pPr>
            <a:endParaRPr lang="en-US" u="sng" dirty="0">
              <a:solidFill>
                <a:srgbClr val="FF0000"/>
              </a:solidFill>
            </a:endParaRPr>
          </a:p>
          <a:p>
            <a:pPr lvl="0" eaLnBrk="0" fontAlgn="base" hangingPunct="0">
              <a:spcBef>
                <a:spcPct val="0"/>
              </a:spcBef>
              <a:spcAft>
                <a:spcPct val="0"/>
              </a:spcAft>
              <a:tabLst>
                <a:tab pos="457200" algn="l"/>
              </a:tabLst>
            </a:pPr>
            <a:endParaRPr lang="en-GB" dirty="0"/>
          </a:p>
        </p:txBody>
      </p:sp>
      <p:sp>
        <p:nvSpPr>
          <p:cNvPr id="25" name="TextBox 24">
            <a:extLst>
              <a:ext uri="{FF2B5EF4-FFF2-40B4-BE49-F238E27FC236}">
                <a16:creationId xmlns:a16="http://schemas.microsoft.com/office/drawing/2014/main" id="{6143444A-6165-C943-ADCD-196ECB739B42}"/>
              </a:ext>
            </a:extLst>
          </p:cNvPr>
          <p:cNvSpPr txBox="1"/>
          <p:nvPr/>
        </p:nvSpPr>
        <p:spPr>
          <a:xfrm>
            <a:off x="-64967" y="3557988"/>
            <a:ext cx="3520804" cy="1692771"/>
          </a:xfrm>
          <a:prstGeom prst="rect">
            <a:avLst/>
          </a:prstGeom>
          <a:noFill/>
        </p:spPr>
        <p:txBody>
          <a:bodyPr wrap="square" rtlCol="0">
            <a:spAutoFit/>
          </a:bodyPr>
          <a:lstStyle/>
          <a:p>
            <a:r>
              <a:rPr lang="en-GB" sz="800" dirty="0">
                <a:solidFill>
                  <a:schemeClr val="dk1"/>
                </a:solidFill>
                <a:latin typeface="Al Tarikh" pitchFamily="2" charset="-78"/>
                <a:cs typeface="Al Tarikh" pitchFamily="2" charset="-78"/>
              </a:rPr>
              <a:t> </a:t>
            </a:r>
            <a:r>
              <a:rPr lang="en-GB" sz="800" u="sng" dirty="0">
                <a:solidFill>
                  <a:schemeClr val="dk1"/>
                </a:solidFill>
                <a:latin typeface="Al Tarikh" pitchFamily="2" charset="-78"/>
                <a:cs typeface="Al Tarikh" pitchFamily="2" charset="-78"/>
              </a:rPr>
              <a:t>Activity 2</a:t>
            </a:r>
          </a:p>
          <a:p>
            <a:r>
              <a:rPr lang="en-GB" sz="800" dirty="0">
                <a:solidFill>
                  <a:schemeClr val="dk1"/>
                </a:solidFill>
                <a:latin typeface="Al Tarikh" pitchFamily="2" charset="-78"/>
                <a:cs typeface="Al Tarikh" pitchFamily="2" charset="-78"/>
              </a:rPr>
              <a:t>Once the learners have sufficient knowledge on climate change such as what is climate change, the effects and how to take action. Then they will be creating a campaign to encourage individuals, schools and communities to take action to reduce their own carbon footprints. This activity develops humanities, </a:t>
            </a:r>
            <a:r>
              <a:rPr lang="en-GB" sz="800" dirty="0" err="1">
                <a:solidFill>
                  <a:schemeClr val="dk1"/>
                </a:solidFill>
                <a:latin typeface="Al Tarikh" pitchFamily="2" charset="-78"/>
                <a:cs typeface="Al Tarikh" pitchFamily="2" charset="-78"/>
              </a:rPr>
              <a:t>oracy</a:t>
            </a:r>
            <a:r>
              <a:rPr lang="en-GB" sz="800" dirty="0">
                <a:solidFill>
                  <a:schemeClr val="dk1"/>
                </a:solidFill>
                <a:latin typeface="Al Tarikh" pitchFamily="2" charset="-78"/>
                <a:cs typeface="Al Tarikh" pitchFamily="2" charset="-78"/>
              </a:rPr>
              <a:t> and numeracy skills such as </a:t>
            </a:r>
            <a:r>
              <a:rPr lang="en-GB" sz="800" u="sng" dirty="0">
                <a:solidFill>
                  <a:srgbClr val="FF9300"/>
                </a:solidFill>
                <a:latin typeface="Al Tarikh" pitchFamily="2" charset="-78"/>
                <a:cs typeface="Al Tarikh" pitchFamily="2" charset="-78"/>
              </a:rPr>
              <a:t>learning how humans affect the local environment’ (DCELLS, 2008, p.12), </a:t>
            </a:r>
            <a:r>
              <a:rPr lang="en-GB" sz="800" u="sng" dirty="0">
                <a:solidFill>
                  <a:srgbClr val="FF0000"/>
                </a:solidFill>
                <a:latin typeface="Al Tarikh" pitchFamily="2" charset="-78"/>
                <a:cs typeface="Al Tarikh" pitchFamily="2" charset="-78"/>
              </a:rPr>
              <a:t>speaking and listening , expressing issues and ideas clearly, using specialist vocabulary and examples, listening to others, asking questions and responding to both the content and the speakers’ viewpoints, </a:t>
            </a:r>
            <a:r>
              <a:rPr lang="en-GB" sz="800" u="sng" dirty="0">
                <a:solidFill>
                  <a:srgbClr val="7030A0"/>
                </a:solidFill>
                <a:latin typeface="Al Tarikh" pitchFamily="2" charset="-78"/>
                <a:cs typeface="Al Tarikh" pitchFamily="2" charset="-78"/>
              </a:rPr>
              <a:t>using statistics and data to draw conclusions </a:t>
            </a:r>
            <a:r>
              <a:rPr lang="en-GB" sz="800" dirty="0">
                <a:latin typeface="Al Tarikh" pitchFamily="2" charset="-78"/>
                <a:cs typeface="Al Tarikh" pitchFamily="2" charset="-78"/>
              </a:rPr>
              <a:t>The teacher will show learners different examples of campaigns to support learners. The learners can choose to work individually, in pairs or in small groups. </a:t>
            </a:r>
            <a:endParaRPr lang="en-GB" sz="800" u="sng" dirty="0">
              <a:solidFill>
                <a:srgbClr val="7030A0"/>
              </a:solidFill>
              <a:latin typeface="Al Tarikh" pitchFamily="2" charset="-78"/>
              <a:cs typeface="Al Tarikh" pitchFamily="2" charset="-78"/>
            </a:endParaRPr>
          </a:p>
          <a:p>
            <a:endParaRPr lang="en-GB" sz="800" dirty="0">
              <a:solidFill>
                <a:schemeClr val="dk1"/>
              </a:solidFill>
            </a:endParaRPr>
          </a:p>
        </p:txBody>
      </p:sp>
      <p:sp>
        <p:nvSpPr>
          <p:cNvPr id="26" name="TextBox 25">
            <a:extLst>
              <a:ext uri="{FF2B5EF4-FFF2-40B4-BE49-F238E27FC236}">
                <a16:creationId xmlns:a16="http://schemas.microsoft.com/office/drawing/2014/main" id="{C3CECCF6-4649-B645-81B0-8B58084E1D4D}"/>
              </a:ext>
            </a:extLst>
          </p:cNvPr>
          <p:cNvSpPr txBox="1"/>
          <p:nvPr/>
        </p:nvSpPr>
        <p:spPr>
          <a:xfrm>
            <a:off x="-62607" y="2483502"/>
            <a:ext cx="3462285" cy="1477328"/>
          </a:xfrm>
          <a:prstGeom prst="rect">
            <a:avLst/>
          </a:prstGeom>
          <a:noFill/>
        </p:spPr>
        <p:txBody>
          <a:bodyPr wrap="square" rtlCol="0">
            <a:spAutoFit/>
          </a:bodyPr>
          <a:lstStyle/>
          <a:p>
            <a:r>
              <a:rPr lang="en-GB" sz="800" u="sng" dirty="0">
                <a:solidFill>
                  <a:schemeClr val="dk1"/>
                </a:solidFill>
                <a:latin typeface="Al Tarikh" pitchFamily="2" charset="-78"/>
                <a:cs typeface="Al Tarikh" pitchFamily="2" charset="-78"/>
              </a:rPr>
              <a:t>Activity 1</a:t>
            </a:r>
            <a:endParaRPr lang="en-GB" sz="800" dirty="0">
              <a:solidFill>
                <a:schemeClr val="dk1"/>
              </a:solidFill>
              <a:latin typeface="Al Tarikh" pitchFamily="2" charset="-78"/>
              <a:cs typeface="Al Tarikh" pitchFamily="2" charset="-78"/>
            </a:endParaRPr>
          </a:p>
          <a:p>
            <a:r>
              <a:rPr lang="en-GB" sz="800" dirty="0">
                <a:solidFill>
                  <a:schemeClr val="dk1"/>
                </a:solidFill>
                <a:latin typeface="Al Tarikh" pitchFamily="2" charset="-78"/>
                <a:cs typeface="Al Tarikh" pitchFamily="2" charset="-78"/>
              </a:rPr>
              <a:t>To introduce the topic the children will explore ‘ What is climate change?’. The children will be carrying out an enquiry to gain an understanding. The theme allows the learners to develop their </a:t>
            </a:r>
            <a:r>
              <a:rPr lang="en-GB" sz="800" dirty="0">
                <a:latin typeface="Al Tarikh" pitchFamily="2" charset="-78"/>
                <a:cs typeface="Al Tarikh" pitchFamily="2" charset="-78"/>
              </a:rPr>
              <a:t>geographical skills to study their world and to care for places , environments and the importance of being a global citizen</a:t>
            </a:r>
            <a:r>
              <a:rPr lang="en-GB" sz="800" dirty="0">
                <a:solidFill>
                  <a:schemeClr val="dk1"/>
                </a:solidFill>
                <a:latin typeface="Al Tarikh" pitchFamily="2" charset="-78"/>
                <a:cs typeface="Al Tarikh" pitchFamily="2" charset="-78"/>
              </a:rPr>
              <a:t>. </a:t>
            </a:r>
            <a:r>
              <a:rPr lang="en-GB" sz="800" dirty="0">
                <a:latin typeface="Al Tarikh" pitchFamily="2" charset="-78"/>
                <a:cs typeface="Al Tarikh" pitchFamily="2" charset="-78"/>
              </a:rPr>
              <a:t>The learners will be using secondary  sources to find out more about what climate change is, by using the internet to </a:t>
            </a:r>
            <a:r>
              <a:rPr lang="en-GB" sz="800" u="sng" dirty="0">
                <a:solidFill>
                  <a:srgbClr val="00B050"/>
                </a:solidFill>
                <a:latin typeface="Al Tarikh" pitchFamily="2" charset="-78"/>
                <a:cs typeface="Al Tarikh" pitchFamily="2" charset="-78"/>
              </a:rPr>
              <a:t>find  </a:t>
            </a:r>
            <a:r>
              <a:rPr lang="en-GB" sz="800" u="sng" dirty="0" err="1">
                <a:solidFill>
                  <a:srgbClr val="00B050"/>
                </a:solidFill>
                <a:latin typeface="Al Tarikh" pitchFamily="2" charset="-78"/>
                <a:cs typeface="Al Tarikh" pitchFamily="2" charset="-78"/>
              </a:rPr>
              <a:t>elevant</a:t>
            </a:r>
            <a:r>
              <a:rPr lang="en-GB" sz="800" u="sng" dirty="0">
                <a:solidFill>
                  <a:srgbClr val="00B050"/>
                </a:solidFill>
                <a:latin typeface="Al Tarikh" pitchFamily="2" charset="-78"/>
                <a:cs typeface="Al Tarikh" pitchFamily="2" charset="-78"/>
              </a:rPr>
              <a:t> information using different keywords and search techniques . </a:t>
            </a:r>
            <a:r>
              <a:rPr lang="en-GB" sz="800" dirty="0">
                <a:latin typeface="Al Tarikh" pitchFamily="2" charset="-78"/>
                <a:cs typeface="Al Tarikh" pitchFamily="2" charset="-78"/>
              </a:rPr>
              <a:t>They will create a mind map  or information sheet to record the information they find. </a:t>
            </a:r>
          </a:p>
          <a:p>
            <a:endParaRPr lang="en-US" dirty="0"/>
          </a:p>
        </p:txBody>
      </p:sp>
      <p:sp>
        <p:nvSpPr>
          <p:cNvPr id="27" name="TextBox 26">
            <a:extLst>
              <a:ext uri="{FF2B5EF4-FFF2-40B4-BE49-F238E27FC236}">
                <a16:creationId xmlns:a16="http://schemas.microsoft.com/office/drawing/2014/main" id="{853BEA8F-095C-D64A-B8CC-3F398494DCD7}"/>
              </a:ext>
            </a:extLst>
          </p:cNvPr>
          <p:cNvSpPr txBox="1"/>
          <p:nvPr/>
        </p:nvSpPr>
        <p:spPr>
          <a:xfrm>
            <a:off x="-44007" y="522373"/>
            <a:ext cx="3990783" cy="2092881"/>
          </a:xfrm>
          <a:prstGeom prst="rect">
            <a:avLst/>
          </a:prstGeom>
          <a:noFill/>
        </p:spPr>
        <p:txBody>
          <a:bodyPr wrap="square" rtlCol="0">
            <a:spAutoFit/>
          </a:bodyPr>
          <a:lstStyle/>
          <a:p>
            <a:pPr lvl="0">
              <a:defRPr/>
            </a:pPr>
            <a:r>
              <a:rPr lang="en-US" sz="800" dirty="0">
                <a:latin typeface="Al Tarikh" pitchFamily="2" charset="-78"/>
                <a:cs typeface="Al Tarikh" pitchFamily="2" charset="-78"/>
              </a:rPr>
              <a:t>Barnes (2015, p.69) states theme-based approaches use a theme to generate exploration through the eyes of several different subjects. To create a successful cross-curricular project, </a:t>
            </a:r>
            <a:r>
              <a:rPr lang="en-GB" sz="800" dirty="0">
                <a:latin typeface="Al Tarikh" pitchFamily="2" charset="-78"/>
                <a:cs typeface="Al Tarikh" pitchFamily="2" charset="-78"/>
              </a:rPr>
              <a:t>creative thinking with the maintenance of disciplinary rigorous and challenge will need to be promoted (Barnes,2015)</a:t>
            </a:r>
            <a:r>
              <a:rPr lang="en-GB" sz="800" dirty="0">
                <a:solidFill>
                  <a:schemeClr val="dk1"/>
                </a:solidFill>
                <a:latin typeface="Al Tarikh" pitchFamily="2" charset="-78"/>
                <a:cs typeface="Al Tarikh" pitchFamily="2" charset="-78"/>
              </a:rPr>
              <a:t>  </a:t>
            </a:r>
            <a:r>
              <a:rPr lang="en-US" sz="800" dirty="0">
                <a:latin typeface="Al Tarikh" pitchFamily="2" charset="-78"/>
                <a:cs typeface="Al Tarikh" pitchFamily="2" charset="-78"/>
              </a:rPr>
              <a:t>Barnes (2015) highlights that themes should be considered carefully. They should be</a:t>
            </a:r>
          </a:p>
          <a:p>
            <a:pPr marL="171450" indent="-171450">
              <a:buFont typeface="Arial" panose="020B0604020202020204" pitchFamily="34" charset="0"/>
              <a:buChar char="•"/>
            </a:pPr>
            <a:r>
              <a:rPr lang="en-US" sz="800" dirty="0">
                <a:latin typeface="Al Tarikh" pitchFamily="2" charset="-78"/>
                <a:cs typeface="Al Tarikh" pitchFamily="2" charset="-78"/>
              </a:rPr>
              <a:t>Authentic</a:t>
            </a:r>
          </a:p>
          <a:p>
            <a:pPr marL="171450" indent="-171450">
              <a:buFont typeface="Arial" panose="020B0604020202020204" pitchFamily="34" charset="0"/>
              <a:buChar char="•"/>
            </a:pPr>
            <a:r>
              <a:rPr lang="en-US" sz="800" dirty="0">
                <a:latin typeface="Al Tarikh" pitchFamily="2" charset="-78"/>
                <a:cs typeface="Al Tarikh" pitchFamily="2" charset="-78"/>
              </a:rPr>
              <a:t>related in some way to the rich resources of the community </a:t>
            </a:r>
          </a:p>
          <a:p>
            <a:pPr marL="171450" indent="-171450">
              <a:buFont typeface="Arial" panose="020B0604020202020204" pitchFamily="34" charset="0"/>
              <a:buChar char="•"/>
            </a:pPr>
            <a:r>
              <a:rPr lang="en-US" sz="800" dirty="0">
                <a:latin typeface="Al Tarikh" pitchFamily="2" charset="-78"/>
                <a:cs typeface="Al Tarikh" pitchFamily="2" charset="-78"/>
              </a:rPr>
              <a:t>Well-planned and assessed</a:t>
            </a:r>
          </a:p>
          <a:p>
            <a:pPr marL="171450" indent="-171450">
              <a:buFont typeface="Arial" panose="020B0604020202020204" pitchFamily="34" charset="0"/>
              <a:buChar char="•"/>
            </a:pPr>
            <a:r>
              <a:rPr lang="en-US" sz="800" dirty="0">
                <a:latin typeface="Al Tarikh" pitchFamily="2" charset="-78"/>
                <a:cs typeface="Al Tarikh" pitchFamily="2" charset="-78"/>
              </a:rPr>
              <a:t>Service only by subjects that genuinely add to understanding</a:t>
            </a:r>
          </a:p>
          <a:p>
            <a:pPr marL="171450" indent="-171450">
              <a:buFont typeface="Arial" panose="020B0604020202020204" pitchFamily="34" charset="0"/>
              <a:buChar char="•"/>
            </a:pPr>
            <a:r>
              <a:rPr lang="en-US" sz="800" dirty="0">
                <a:latin typeface="Al Tarikh" pitchFamily="2" charset="-78"/>
                <a:cs typeface="Al Tarikh" pitchFamily="2" charset="-78"/>
              </a:rPr>
              <a:t>Relevant</a:t>
            </a:r>
          </a:p>
          <a:p>
            <a:r>
              <a:rPr lang="en-US" sz="800" dirty="0">
                <a:latin typeface="Al Tarikh" pitchFamily="2" charset="-78"/>
                <a:cs typeface="Al Tarikh" pitchFamily="2" charset="-78"/>
              </a:rPr>
              <a:t>A project on climate change is a current issue which will effect their</a:t>
            </a:r>
          </a:p>
          <a:p>
            <a:r>
              <a:rPr lang="en-US" sz="800" dirty="0">
                <a:latin typeface="Al Tarikh" pitchFamily="2" charset="-78"/>
                <a:cs typeface="Al Tarikh" pitchFamily="2" charset="-78"/>
              </a:rPr>
              <a:t> future which should motivate learners and encourage them to participate fully.</a:t>
            </a:r>
            <a:r>
              <a:rPr lang="en-GB" dirty="0">
                <a:latin typeface="Al Tarikh" pitchFamily="2" charset="-78"/>
                <a:cs typeface="Al Tarikh" pitchFamily="2" charset="-78"/>
              </a:rPr>
              <a:t> </a:t>
            </a:r>
            <a:r>
              <a:rPr lang="en-GB" sz="800" dirty="0">
                <a:latin typeface="Al Tarikh" pitchFamily="2" charset="-78"/>
                <a:cs typeface="Al Tarikh" pitchFamily="2" charset="-78"/>
              </a:rPr>
              <a:t>The new curriculum aims to inspire children to be self-aware citizens engage with the challenges and opportunities that face humanity, and  take considered, ethical and sustainable action (Welsh Government, 2019a). </a:t>
            </a:r>
            <a:endParaRPr lang="en-US" sz="800" dirty="0">
              <a:latin typeface="Al Tarikh" pitchFamily="2" charset="-78"/>
              <a:cs typeface="Al Tarikh" pitchFamily="2" charset="-78"/>
            </a:endParaRPr>
          </a:p>
        </p:txBody>
      </p:sp>
      <p:sp>
        <p:nvSpPr>
          <p:cNvPr id="28" name="TextBox 27">
            <a:extLst>
              <a:ext uri="{FF2B5EF4-FFF2-40B4-BE49-F238E27FC236}">
                <a16:creationId xmlns:a16="http://schemas.microsoft.com/office/drawing/2014/main" id="{970DD3F9-05B0-8741-9D2A-E6055D8E3AFA}"/>
              </a:ext>
            </a:extLst>
          </p:cNvPr>
          <p:cNvSpPr txBox="1"/>
          <p:nvPr/>
        </p:nvSpPr>
        <p:spPr>
          <a:xfrm>
            <a:off x="1164108" y="-12052"/>
            <a:ext cx="1858201" cy="861774"/>
          </a:xfrm>
          <a:prstGeom prst="rect">
            <a:avLst/>
          </a:prstGeom>
          <a:noFill/>
        </p:spPr>
        <p:txBody>
          <a:bodyPr wrap="none" rtlCol="0">
            <a:spAutoFit/>
          </a:bodyPr>
          <a:lstStyle/>
          <a:p>
            <a:r>
              <a:rPr lang="en-US" sz="800" u="sng" dirty="0">
                <a:latin typeface="Algerian" pitchFamily="82" charset="77"/>
              </a:rPr>
              <a:t>Model One</a:t>
            </a:r>
          </a:p>
          <a:p>
            <a:r>
              <a:rPr lang="en-US" sz="800" dirty="0">
                <a:latin typeface="Algerian" pitchFamily="82" charset="77"/>
              </a:rPr>
              <a:t>Theme-based cross-curricular </a:t>
            </a:r>
          </a:p>
          <a:p>
            <a:r>
              <a:rPr lang="en-US" sz="800" dirty="0">
                <a:latin typeface="Algerian" pitchFamily="82" charset="77"/>
              </a:rPr>
              <a:t>approach</a:t>
            </a:r>
          </a:p>
          <a:p>
            <a:r>
              <a:rPr lang="en-US" sz="800" dirty="0">
                <a:latin typeface="Algerian" pitchFamily="82" charset="77"/>
              </a:rPr>
              <a:t>Climate Change</a:t>
            </a:r>
          </a:p>
          <a:p>
            <a:endParaRPr lang="en-US" dirty="0"/>
          </a:p>
        </p:txBody>
      </p:sp>
      <p:sp>
        <p:nvSpPr>
          <p:cNvPr id="29" name="TextBox 28">
            <a:extLst>
              <a:ext uri="{FF2B5EF4-FFF2-40B4-BE49-F238E27FC236}">
                <a16:creationId xmlns:a16="http://schemas.microsoft.com/office/drawing/2014/main" id="{F5690B65-853F-E84A-9561-72FEDEBBA696}"/>
              </a:ext>
            </a:extLst>
          </p:cNvPr>
          <p:cNvSpPr txBox="1"/>
          <p:nvPr/>
        </p:nvSpPr>
        <p:spPr>
          <a:xfrm>
            <a:off x="4661715" y="583323"/>
            <a:ext cx="2553904" cy="461665"/>
          </a:xfrm>
          <a:prstGeom prst="rect">
            <a:avLst/>
          </a:prstGeom>
          <a:noFill/>
        </p:spPr>
        <p:txBody>
          <a:bodyPr wrap="square" rtlCol="0">
            <a:spAutoFit/>
          </a:bodyPr>
          <a:lstStyle/>
          <a:p>
            <a:r>
              <a:rPr lang="en-US" sz="800" dirty="0">
                <a:latin typeface="Al Nile" pitchFamily="2" charset="-78"/>
                <a:cs typeface="Al Nile" pitchFamily="2" charset="-78"/>
              </a:rPr>
              <a:t>‘ </a:t>
            </a:r>
            <a:r>
              <a:rPr lang="en-US" sz="800" i="1" dirty="0">
                <a:latin typeface="Al Nile" pitchFamily="2" charset="-78"/>
                <a:cs typeface="Al Nile" pitchFamily="2" charset="-78"/>
              </a:rPr>
              <a:t>separate subject planning, and a narrow view  of how best to develop literacy and numeracy skills, resulting in a repetitive set of experiences. </a:t>
            </a:r>
            <a:r>
              <a:rPr lang="en-US" sz="800" dirty="0">
                <a:latin typeface="Al Nile" pitchFamily="2" charset="-78"/>
                <a:cs typeface="Al Nile" pitchFamily="2" charset="-78"/>
              </a:rPr>
              <a:t>(Donaldson, 2015, p.35). </a:t>
            </a:r>
            <a:endParaRPr lang="en-US" dirty="0">
              <a:latin typeface="Al Nile" pitchFamily="2" charset="-78"/>
              <a:cs typeface="Al Nile" pitchFamily="2" charset="-78"/>
            </a:endParaRPr>
          </a:p>
        </p:txBody>
      </p:sp>
      <p:sp>
        <p:nvSpPr>
          <p:cNvPr id="30" name="TextBox 29">
            <a:extLst>
              <a:ext uri="{FF2B5EF4-FFF2-40B4-BE49-F238E27FC236}">
                <a16:creationId xmlns:a16="http://schemas.microsoft.com/office/drawing/2014/main" id="{68BA29DB-FEA7-9841-81FC-4AAB306AC9BF}"/>
              </a:ext>
            </a:extLst>
          </p:cNvPr>
          <p:cNvSpPr txBox="1"/>
          <p:nvPr/>
        </p:nvSpPr>
        <p:spPr>
          <a:xfrm>
            <a:off x="3710153" y="36870"/>
            <a:ext cx="3308919" cy="392415"/>
          </a:xfrm>
          <a:prstGeom prst="rect">
            <a:avLst/>
          </a:prstGeom>
          <a:noFill/>
        </p:spPr>
        <p:txBody>
          <a:bodyPr wrap="none" rtlCol="0">
            <a:spAutoFit/>
          </a:bodyPr>
          <a:lstStyle/>
          <a:p>
            <a:pPr lvl="0">
              <a:defRPr/>
            </a:pPr>
            <a:r>
              <a:rPr lang="en-US" sz="1050" u="sng" dirty="0">
                <a:latin typeface="Algerian" panose="020F0502020204030204" pitchFamily="34" charset="0"/>
                <a:cs typeface="Algerian" panose="020F0502020204030204" pitchFamily="34" charset="0"/>
              </a:rPr>
              <a:t>Cross-Curricular Teaching in Key Stage Two</a:t>
            </a:r>
            <a:endParaRPr lang="en-US" sz="1050" dirty="0"/>
          </a:p>
          <a:p>
            <a:pPr algn="ctr"/>
            <a:r>
              <a:rPr lang="en-US" sz="900" dirty="0">
                <a:latin typeface="Algerian" pitchFamily="82" charset="77"/>
              </a:rPr>
              <a:t>Year 4- Global Citizens- Humanities Project</a:t>
            </a:r>
          </a:p>
        </p:txBody>
      </p:sp>
      <p:sp>
        <p:nvSpPr>
          <p:cNvPr id="31" name="TextBox 30">
            <a:extLst>
              <a:ext uri="{FF2B5EF4-FFF2-40B4-BE49-F238E27FC236}">
                <a16:creationId xmlns:a16="http://schemas.microsoft.com/office/drawing/2014/main" id="{C1B6C42F-4C1E-ED4E-B8BF-1C1C51DC5B3E}"/>
              </a:ext>
            </a:extLst>
          </p:cNvPr>
          <p:cNvSpPr txBox="1"/>
          <p:nvPr/>
        </p:nvSpPr>
        <p:spPr>
          <a:xfrm>
            <a:off x="7061926" y="19957"/>
            <a:ext cx="1943161" cy="861774"/>
          </a:xfrm>
          <a:prstGeom prst="rect">
            <a:avLst/>
          </a:prstGeom>
          <a:noFill/>
        </p:spPr>
        <p:txBody>
          <a:bodyPr wrap="none" rtlCol="0">
            <a:spAutoFit/>
          </a:bodyPr>
          <a:lstStyle/>
          <a:p>
            <a:r>
              <a:rPr lang="en-US" sz="800" u="sng" dirty="0">
                <a:latin typeface="Algerian" pitchFamily="82" charset="77"/>
              </a:rPr>
              <a:t>Model Two</a:t>
            </a:r>
          </a:p>
          <a:p>
            <a:pPr lvl="0">
              <a:defRPr/>
            </a:pPr>
            <a:r>
              <a:rPr lang="en-US" sz="800" dirty="0">
                <a:latin typeface="Algerian" pitchFamily="82" charset="77"/>
              </a:rPr>
              <a:t>Opportunistic Cross- Curricular </a:t>
            </a:r>
          </a:p>
          <a:p>
            <a:pPr lvl="0">
              <a:defRPr/>
            </a:pPr>
            <a:r>
              <a:rPr lang="en-US" sz="800" dirty="0">
                <a:latin typeface="Algerian" pitchFamily="82" charset="77"/>
              </a:rPr>
              <a:t>Teaching Approach</a:t>
            </a:r>
          </a:p>
          <a:p>
            <a:pPr lvl="0">
              <a:defRPr/>
            </a:pPr>
            <a:r>
              <a:rPr lang="en-US" sz="800" dirty="0">
                <a:latin typeface="Algerian" pitchFamily="82" charset="77"/>
              </a:rPr>
              <a:t>Plastic Pollution</a:t>
            </a:r>
          </a:p>
          <a:p>
            <a:endParaRPr lang="en-US" dirty="0"/>
          </a:p>
        </p:txBody>
      </p:sp>
      <p:sp>
        <p:nvSpPr>
          <p:cNvPr id="51" name="TextBox 50">
            <a:extLst>
              <a:ext uri="{FF2B5EF4-FFF2-40B4-BE49-F238E27FC236}">
                <a16:creationId xmlns:a16="http://schemas.microsoft.com/office/drawing/2014/main" id="{58DE1AEB-0148-BC48-A07E-E23D8F24C099}"/>
              </a:ext>
            </a:extLst>
          </p:cNvPr>
          <p:cNvSpPr txBox="1"/>
          <p:nvPr/>
        </p:nvSpPr>
        <p:spPr>
          <a:xfrm>
            <a:off x="5891644" y="4264628"/>
            <a:ext cx="6341101" cy="1200329"/>
          </a:xfrm>
          <a:prstGeom prst="rect">
            <a:avLst/>
          </a:prstGeom>
          <a:noFill/>
        </p:spPr>
        <p:txBody>
          <a:bodyPr wrap="square" rtlCol="0">
            <a:spAutoFit/>
          </a:bodyPr>
          <a:lstStyle/>
          <a:p>
            <a:r>
              <a:rPr lang="en-GB" sz="800" u="sng" dirty="0">
                <a:solidFill>
                  <a:schemeClr val="dk1"/>
                </a:solidFill>
                <a:latin typeface="Al Tarikh" pitchFamily="2" charset="-78"/>
                <a:cs typeface="Al Tarikh" pitchFamily="2" charset="-78"/>
              </a:rPr>
              <a:t>Activity 2</a:t>
            </a:r>
          </a:p>
          <a:p>
            <a:pPr>
              <a:defRPr/>
            </a:pPr>
            <a:r>
              <a:rPr lang="en-GB" sz="800" u="sng" dirty="0">
                <a:solidFill>
                  <a:srgbClr val="00B050"/>
                </a:solidFill>
                <a:latin typeface="Al Tarikh" pitchFamily="2" charset="-78"/>
                <a:cs typeface="Al Tarikh" pitchFamily="2" charset="-78"/>
              </a:rPr>
              <a:t>T</a:t>
            </a:r>
            <a:r>
              <a:rPr lang="en-GB" sz="800" dirty="0">
                <a:solidFill>
                  <a:srgbClr val="00B050"/>
                </a:solidFill>
                <a:latin typeface="Al Tarikh" pitchFamily="2" charset="-78"/>
                <a:cs typeface="Al Tarikh" pitchFamily="2" charset="-78"/>
              </a:rPr>
              <a:t>he next activity encourages the learners to carry out research into plastic pollution, to do this they will </a:t>
            </a:r>
            <a:r>
              <a:rPr lang="en-GB" sz="800" u="sng" dirty="0">
                <a:solidFill>
                  <a:srgbClr val="00B050"/>
                </a:solidFill>
                <a:latin typeface="Al Tarikh" pitchFamily="2" charset="-78"/>
                <a:cs typeface="Al Tarikh" pitchFamily="2" charset="-78"/>
              </a:rPr>
              <a:t>have to find relevant information using different keywords and search techniques </a:t>
            </a:r>
            <a:r>
              <a:rPr lang="en-GB" sz="800" dirty="0">
                <a:latin typeface="Al Tarikh" pitchFamily="2" charset="-78"/>
                <a:cs typeface="Al Tarikh" pitchFamily="2" charset="-78"/>
              </a:rPr>
              <a:t>The teacher will be scaffolding their learning, by supporting the learners to discuss the key words that they may want to investigate . It is important that the teacher provides these opportunities but for children to benefit the most they have to choose their own resources as ‘e</a:t>
            </a:r>
            <a:r>
              <a:rPr lang="en-GB" sz="800" i="1" dirty="0">
                <a:latin typeface="Al Tarikh" pitchFamily="2" charset="-78"/>
                <a:cs typeface="Al Tarikh" pitchFamily="2" charset="-78"/>
              </a:rPr>
              <a:t>very child and young person benefits from personalised learning’ </a:t>
            </a:r>
            <a:r>
              <a:rPr lang="en-GB" sz="800" dirty="0">
                <a:latin typeface="Al Tarikh" pitchFamily="2" charset="-78"/>
                <a:cs typeface="Al Tarikh" pitchFamily="2" charset="-78"/>
              </a:rPr>
              <a:t>(Donaldson, 2015, p.26). The teacher would use many strategies of formative assessment to assess learners such as thumbs up/down, student feedback and talk partners. During this activity the learners will be required to</a:t>
            </a:r>
            <a:r>
              <a:rPr lang="en-GB" sz="800" dirty="0">
                <a:solidFill>
                  <a:srgbClr val="FF0000"/>
                </a:solidFill>
                <a:latin typeface="Al Tarikh" pitchFamily="2" charset="-78"/>
                <a:cs typeface="Al Tarikh" pitchFamily="2" charset="-78"/>
              </a:rPr>
              <a:t> </a:t>
            </a:r>
            <a:r>
              <a:rPr lang="en-GB" sz="800" u="sng" dirty="0">
                <a:solidFill>
                  <a:srgbClr val="FF0000"/>
                </a:solidFill>
                <a:latin typeface="Al Tarikh" pitchFamily="2" charset="-78"/>
                <a:cs typeface="Al Tarikh" pitchFamily="2" charset="-78"/>
              </a:rPr>
              <a:t>develop their reading skills where they will </a:t>
            </a:r>
            <a:r>
              <a:rPr lang="en-GB" sz="800" u="sng" dirty="0">
                <a:solidFill>
                  <a:srgbClr val="FF0000"/>
                </a:solidFill>
                <a:latin typeface="Al Tarikh" pitchFamily="2" charset="-78"/>
                <a:ea typeface="Calibri" panose="020F0502020204030204" pitchFamily="34" charset="0"/>
                <a:cs typeface="Al Tarikh" pitchFamily="2" charset="-78"/>
              </a:rPr>
              <a:t>information and ideas from web pages, using different search methods, considering which are the most efficient methods and  select and use information and ideas from texts. </a:t>
            </a:r>
            <a:r>
              <a:rPr lang="en-GB" sz="800" dirty="0">
                <a:latin typeface="Al Tarikh" pitchFamily="2" charset="-78"/>
                <a:cs typeface="Al Tarikh" pitchFamily="2" charset="-78"/>
              </a:rPr>
              <a:t>It is important that the teachers have clear understanding of the learner’s prior knowledge so they can provide purposeful resources and support.</a:t>
            </a:r>
          </a:p>
        </p:txBody>
      </p:sp>
      <p:sp>
        <p:nvSpPr>
          <p:cNvPr id="53" name="TextBox 52">
            <a:extLst>
              <a:ext uri="{FF2B5EF4-FFF2-40B4-BE49-F238E27FC236}">
                <a16:creationId xmlns:a16="http://schemas.microsoft.com/office/drawing/2014/main" id="{1DDEBB42-3EDB-DB43-81B4-E5A681E7920C}"/>
              </a:ext>
            </a:extLst>
          </p:cNvPr>
          <p:cNvSpPr txBox="1"/>
          <p:nvPr/>
        </p:nvSpPr>
        <p:spPr>
          <a:xfrm>
            <a:off x="5894966" y="6202891"/>
            <a:ext cx="6351814" cy="707886"/>
          </a:xfrm>
          <a:prstGeom prst="rect">
            <a:avLst/>
          </a:prstGeom>
          <a:noFill/>
        </p:spPr>
        <p:txBody>
          <a:bodyPr wrap="square" rtlCol="0">
            <a:spAutoFit/>
          </a:bodyPr>
          <a:lstStyle/>
          <a:p>
            <a:pPr lvl="0" eaLnBrk="0" fontAlgn="base" hangingPunct="0">
              <a:spcBef>
                <a:spcPct val="0"/>
              </a:spcBef>
              <a:spcAft>
                <a:spcPct val="0"/>
              </a:spcAft>
              <a:tabLst>
                <a:tab pos="457200" algn="l"/>
              </a:tabLst>
            </a:pPr>
            <a:r>
              <a:rPr lang="en-GB" sz="800" u="sng" dirty="0">
                <a:latin typeface="Al Tarikh" pitchFamily="2" charset="-78"/>
                <a:cs typeface="Al Tarikh" pitchFamily="2" charset="-78"/>
              </a:rPr>
              <a:t>Activity 4</a:t>
            </a:r>
            <a:endParaRPr lang="en-GB" sz="800" dirty="0">
              <a:latin typeface="Al Tarikh" pitchFamily="2" charset="-78"/>
              <a:cs typeface="Al Tarikh" pitchFamily="2" charset="-78"/>
            </a:endParaRPr>
          </a:p>
          <a:p>
            <a:pPr lvl="0" eaLnBrk="0" fontAlgn="base" hangingPunct="0">
              <a:spcBef>
                <a:spcPct val="0"/>
              </a:spcBef>
              <a:spcAft>
                <a:spcPct val="0"/>
              </a:spcAft>
              <a:tabLst>
                <a:tab pos="457200" algn="l"/>
              </a:tabLst>
              <a:defRPr/>
            </a:pPr>
            <a:r>
              <a:rPr lang="en-GB" sz="800" dirty="0">
                <a:latin typeface="Al Tarikh" pitchFamily="2" charset="-78"/>
                <a:cs typeface="Al Tarikh" pitchFamily="2" charset="-78"/>
              </a:rPr>
              <a:t>For the final part of the Plastic Pollution Project the learners will be required to share what they have learned with their peers. They will have the choice on how they want to do this. Where learners will have to </a:t>
            </a:r>
            <a:r>
              <a:rPr lang="en-GB" sz="800" u="sng" dirty="0">
                <a:solidFill>
                  <a:srgbClr val="FF0000"/>
                </a:solidFill>
                <a:latin typeface="Al Tarikh" pitchFamily="2" charset="-78"/>
                <a:cs typeface="Al Tarikh" pitchFamily="2" charset="-78"/>
              </a:rPr>
              <a:t>collaborate to  discuss and  reach a final agreement on their chosen presentation and they plan together </a:t>
            </a:r>
            <a:r>
              <a:rPr lang="en-GB" sz="800" dirty="0">
                <a:latin typeface="Al Tarikh" pitchFamily="2" charset="-78"/>
                <a:cs typeface="Al Tarikh" pitchFamily="2" charset="-78"/>
              </a:rPr>
              <a:t>It could be a presentation or a speech where learners will have to </a:t>
            </a:r>
            <a:r>
              <a:rPr lang="en-GB" sz="800" dirty="0">
                <a:solidFill>
                  <a:srgbClr val="FF0000"/>
                </a:solidFill>
                <a:latin typeface="Al Tarikh" pitchFamily="2" charset="-78"/>
                <a:ea typeface="Calibri" panose="020F0502020204030204" pitchFamily="34" charset="0"/>
                <a:cs typeface="Al Tarikh" pitchFamily="2" charset="-78"/>
              </a:rPr>
              <a:t>‘l</a:t>
            </a:r>
            <a:r>
              <a:rPr lang="en-GB" sz="800" u="sng" dirty="0">
                <a:solidFill>
                  <a:srgbClr val="FF0000"/>
                </a:solidFill>
                <a:latin typeface="Al Tarikh" pitchFamily="2" charset="-78"/>
                <a:ea typeface="Calibri" panose="020F0502020204030204" pitchFamily="34" charset="0"/>
                <a:cs typeface="Al Tarikh" pitchFamily="2" charset="-78"/>
              </a:rPr>
              <a:t>isten carefully to presentations and show understanding of main points</a:t>
            </a:r>
            <a:r>
              <a:rPr lang="en-GB" sz="800" dirty="0">
                <a:solidFill>
                  <a:srgbClr val="FF0000"/>
                </a:solidFill>
                <a:latin typeface="Al Tarikh" pitchFamily="2" charset="-78"/>
                <a:ea typeface="Calibri" panose="020F0502020204030204" pitchFamily="34" charset="0"/>
                <a:cs typeface="Al Tarikh" pitchFamily="2" charset="-78"/>
              </a:rPr>
              <a:t>’. </a:t>
            </a:r>
            <a:r>
              <a:rPr lang="en-GB" sz="800" dirty="0">
                <a:latin typeface="Al Tarikh" pitchFamily="2" charset="-78"/>
                <a:ea typeface="Calibri" panose="020F0502020204030204" pitchFamily="34" charset="0"/>
                <a:cs typeface="Al Tarikh" pitchFamily="2" charset="-78"/>
              </a:rPr>
              <a:t>Or the groups may decide to create a video using Movie Maker</a:t>
            </a:r>
            <a:r>
              <a:rPr lang="en-GB" sz="800" dirty="0">
                <a:solidFill>
                  <a:srgbClr val="00B050"/>
                </a:solidFill>
                <a:latin typeface="Al Tarikh" pitchFamily="2" charset="-78"/>
                <a:ea typeface="Calibri" panose="020F0502020204030204" pitchFamily="34" charset="0"/>
                <a:cs typeface="Al Tarikh" pitchFamily="2" charset="-78"/>
              </a:rPr>
              <a:t>. </a:t>
            </a:r>
            <a:endParaRPr lang="en-US" dirty="0">
              <a:solidFill>
                <a:srgbClr val="00B050"/>
              </a:solidFill>
              <a:latin typeface="Al Tarikh" pitchFamily="2" charset="-78"/>
              <a:cs typeface="Al Tarikh" pitchFamily="2" charset="-78"/>
            </a:endParaRPr>
          </a:p>
        </p:txBody>
      </p:sp>
      <p:sp>
        <p:nvSpPr>
          <p:cNvPr id="65" name="TextBox 64">
            <a:extLst>
              <a:ext uri="{FF2B5EF4-FFF2-40B4-BE49-F238E27FC236}">
                <a16:creationId xmlns:a16="http://schemas.microsoft.com/office/drawing/2014/main" id="{2F66C705-61E0-424A-956A-99160E7E61C3}"/>
              </a:ext>
            </a:extLst>
          </p:cNvPr>
          <p:cNvSpPr txBox="1"/>
          <p:nvPr/>
        </p:nvSpPr>
        <p:spPr>
          <a:xfrm>
            <a:off x="3710657" y="978701"/>
            <a:ext cx="3509973" cy="738664"/>
          </a:xfrm>
          <a:prstGeom prst="rect">
            <a:avLst/>
          </a:prstGeom>
          <a:noFill/>
        </p:spPr>
        <p:txBody>
          <a:bodyPr wrap="square" rtlCol="0">
            <a:spAutoFit/>
          </a:bodyPr>
          <a:lstStyle/>
          <a:p>
            <a:pPr algn="ctr"/>
            <a:r>
              <a:rPr lang="en-US" sz="800" dirty="0">
                <a:latin typeface="Al Nile" pitchFamily="2" charset="-78"/>
                <a:cs typeface="Al Nile" pitchFamily="2" charset="-78"/>
              </a:rPr>
              <a:t>The cross-curricular approaches should make relevant links to the cross-curricular responsibilities and to put their learning into real life contexts rather than separately teaching the skills (Welsh Government, 2019c)</a:t>
            </a:r>
          </a:p>
          <a:p>
            <a:endParaRPr lang="en-US" dirty="0"/>
          </a:p>
        </p:txBody>
      </p:sp>
      <p:sp>
        <p:nvSpPr>
          <p:cNvPr id="10" name="TextBox 9">
            <a:extLst>
              <a:ext uri="{FF2B5EF4-FFF2-40B4-BE49-F238E27FC236}">
                <a16:creationId xmlns:a16="http://schemas.microsoft.com/office/drawing/2014/main" id="{5C90FDDA-E0C8-0E47-A31D-2B25778B6F16}"/>
              </a:ext>
            </a:extLst>
          </p:cNvPr>
          <p:cNvSpPr txBox="1"/>
          <p:nvPr/>
        </p:nvSpPr>
        <p:spPr>
          <a:xfrm>
            <a:off x="-623455" y="-914400"/>
            <a:ext cx="237566" cy="369332"/>
          </a:xfrm>
          <a:prstGeom prst="rect">
            <a:avLst/>
          </a:prstGeom>
          <a:noFill/>
        </p:spPr>
        <p:txBody>
          <a:bodyPr wrap="none" rtlCol="0">
            <a:spAutoFit/>
          </a:bodyPr>
          <a:lstStyle/>
          <a:p>
            <a:r>
              <a:rPr lang="en-GB" dirty="0"/>
              <a:t> </a:t>
            </a:r>
            <a:endParaRPr lang="en-US" dirty="0"/>
          </a:p>
        </p:txBody>
      </p:sp>
      <p:sp>
        <p:nvSpPr>
          <p:cNvPr id="32" name="TextBox 31">
            <a:extLst>
              <a:ext uri="{FF2B5EF4-FFF2-40B4-BE49-F238E27FC236}">
                <a16:creationId xmlns:a16="http://schemas.microsoft.com/office/drawing/2014/main" id="{BDB7EF45-6421-1E45-81FF-CDDD0B1BDC7C}"/>
              </a:ext>
            </a:extLst>
          </p:cNvPr>
          <p:cNvSpPr txBox="1"/>
          <p:nvPr/>
        </p:nvSpPr>
        <p:spPr>
          <a:xfrm>
            <a:off x="1323750" y="-1990790"/>
            <a:ext cx="295274" cy="369332"/>
          </a:xfrm>
          <a:prstGeom prst="rect">
            <a:avLst/>
          </a:prstGeom>
          <a:noFill/>
        </p:spPr>
        <p:txBody>
          <a:bodyPr wrap="none" rtlCol="0">
            <a:spAutoFit/>
          </a:bodyPr>
          <a:lstStyle/>
          <a:p>
            <a:r>
              <a:rPr lang="en-GB" dirty="0"/>
              <a:t>. </a:t>
            </a:r>
            <a:endParaRPr lang="en-US" dirty="0"/>
          </a:p>
        </p:txBody>
      </p:sp>
      <p:sp>
        <p:nvSpPr>
          <p:cNvPr id="33" name="TextBox 32">
            <a:extLst>
              <a:ext uri="{FF2B5EF4-FFF2-40B4-BE49-F238E27FC236}">
                <a16:creationId xmlns:a16="http://schemas.microsoft.com/office/drawing/2014/main" id="{F30A021A-DDA7-644E-88D6-46A041B6514B}"/>
              </a:ext>
            </a:extLst>
          </p:cNvPr>
          <p:cNvSpPr txBox="1"/>
          <p:nvPr/>
        </p:nvSpPr>
        <p:spPr>
          <a:xfrm>
            <a:off x="31879309" y="1160715"/>
            <a:ext cx="21446769" cy="369332"/>
          </a:xfrm>
          <a:prstGeom prst="rect">
            <a:avLst/>
          </a:prstGeom>
          <a:noFill/>
        </p:spPr>
        <p:txBody>
          <a:bodyPr wrap="none" rtlCol="0">
            <a:spAutoFit/>
          </a:bodyPr>
          <a:lstStyle/>
          <a:p>
            <a:r>
              <a:rPr lang="en-GB" dirty="0"/>
              <a:t> The new curriculum aims to inspire children to be self-aware citizens engage with the challenges and opportunities that face humanity, and are able to take considered, ethical and sustainable action (Welsh Government, 2019), </a:t>
            </a:r>
            <a:endParaRPr lang="en-US" dirty="0"/>
          </a:p>
        </p:txBody>
      </p:sp>
      <p:pic>
        <p:nvPicPr>
          <p:cNvPr id="35" name="Picture 34">
            <a:extLst>
              <a:ext uri="{FF2B5EF4-FFF2-40B4-BE49-F238E27FC236}">
                <a16:creationId xmlns:a16="http://schemas.microsoft.com/office/drawing/2014/main" id="{E9D8925B-5BFC-1340-A8AF-1E2E12846D23}"/>
              </a:ext>
            </a:extLst>
          </p:cNvPr>
          <p:cNvPicPr>
            <a:picLocks noChangeAspect="1"/>
          </p:cNvPicPr>
          <p:nvPr/>
        </p:nvPicPr>
        <p:blipFill>
          <a:blip r:embed="rId13"/>
          <a:stretch>
            <a:fillRect/>
          </a:stretch>
        </p:blipFill>
        <p:spPr>
          <a:xfrm>
            <a:off x="5516249" y="1487661"/>
            <a:ext cx="680304" cy="342933"/>
          </a:xfrm>
          <a:prstGeom prst="rect">
            <a:avLst/>
          </a:prstGeom>
          <a:ln w="76200">
            <a:solidFill>
              <a:srgbClr val="FF9300"/>
            </a:solidFill>
          </a:ln>
        </p:spPr>
      </p:pic>
      <p:sp>
        <p:nvSpPr>
          <p:cNvPr id="36" name="Rectangle 35">
            <a:extLst>
              <a:ext uri="{FF2B5EF4-FFF2-40B4-BE49-F238E27FC236}">
                <a16:creationId xmlns:a16="http://schemas.microsoft.com/office/drawing/2014/main" id="{11F9B043-F4FE-0346-8285-BBC3962648B6}"/>
              </a:ext>
            </a:extLst>
          </p:cNvPr>
          <p:cNvSpPr/>
          <p:nvPr/>
        </p:nvSpPr>
        <p:spPr>
          <a:xfrm>
            <a:off x="6265219" y="1445724"/>
            <a:ext cx="796707" cy="415498"/>
          </a:xfrm>
          <a:prstGeom prst="rect">
            <a:avLst/>
          </a:prstGeom>
          <a:gradFill flip="none" rotWithShape="1">
            <a:gsLst>
              <a:gs pos="0">
                <a:schemeClr val="bg1"/>
              </a:gs>
              <a:gs pos="6000">
                <a:schemeClr val="bg1"/>
              </a:gs>
              <a:gs pos="100000">
                <a:schemeClr val="accent4">
                  <a:lumMod val="40000"/>
                  <a:lumOff val="60000"/>
                  <a:shade val="100000"/>
                  <a:satMod val="115000"/>
                </a:schemeClr>
              </a:gs>
            </a:gsLst>
            <a:lin ang="10800000" scaled="1"/>
            <a:tileRect/>
          </a:gradFill>
          <a:ln w="76200">
            <a:solidFill>
              <a:srgbClr val="FF9300"/>
            </a:solidFill>
          </a:ln>
        </p:spPr>
        <p:txBody>
          <a:bodyPr wrap="square" lIns="91440" tIns="45720" rIns="91440" bIns="45720">
            <a:spAutoFit/>
          </a:bodyPr>
          <a:lstStyle/>
          <a:p>
            <a:pPr algn="ctr"/>
            <a:r>
              <a:rPr lang="en-GB" sz="1050" b="1" cap="none" spc="0" dirty="0">
                <a:ln w="3175">
                  <a:solidFill>
                    <a:srgbClr val="0070C0"/>
                  </a:solidFill>
                  <a:prstDash val="solid"/>
                </a:ln>
                <a:solidFill>
                  <a:schemeClr val="accent2">
                    <a:lumMod val="40000"/>
                    <a:lumOff val="60000"/>
                  </a:schemeClr>
                </a:solidFill>
                <a:effectLst>
                  <a:outerShdw blurRad="50800" dist="38100" algn="l" rotWithShape="0">
                    <a:prstClr val="black">
                      <a:alpha val="40000"/>
                    </a:prstClr>
                  </a:outerShdw>
                </a:effectLst>
              </a:rPr>
              <a:t>Geography</a:t>
            </a:r>
          </a:p>
          <a:p>
            <a:pPr algn="ctr"/>
            <a:endParaRPr lang="en-GB" sz="1050" b="1" cap="none" spc="0" dirty="0">
              <a:ln w="22225">
                <a:solidFill>
                  <a:schemeClr val="accent2"/>
                </a:solidFill>
                <a:prstDash val="solid"/>
              </a:ln>
              <a:solidFill>
                <a:schemeClr val="accent2">
                  <a:lumMod val="40000"/>
                  <a:lumOff val="60000"/>
                </a:schemeClr>
              </a:solidFill>
              <a:effectLst/>
            </a:endParaRPr>
          </a:p>
        </p:txBody>
      </p:sp>
    </p:spTree>
    <p:extLst>
      <p:ext uri="{BB962C8B-B14F-4D97-AF65-F5344CB8AC3E}">
        <p14:creationId xmlns:p14="http://schemas.microsoft.com/office/powerpoint/2010/main" val="8122133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2F3604-2CF0-254F-A82F-DBDA13E03B70}"/>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5A1BD91-839B-2742-B56C-F00486DA65A1}"/>
              </a:ext>
            </a:extLst>
          </p:cNvPr>
          <p:cNvSpPr>
            <a:spLocks noGrp="1"/>
          </p:cNvSpPr>
          <p:nvPr>
            <p:ph idx="1"/>
          </p:nvPr>
        </p:nvSpPr>
        <p:spPr/>
        <p:txBody>
          <a:bodyPr vert="horz">
            <a:normAutofit fontScale="25000" lnSpcReduction="20000"/>
          </a:bodyPr>
          <a:lstStyle/>
          <a:p>
            <a:pPr marL="0" indent="0">
              <a:buNone/>
            </a:pPr>
            <a:r>
              <a:rPr lang="en-GB" u="sng" dirty="0"/>
              <a:t>Reference List</a:t>
            </a:r>
          </a:p>
          <a:p>
            <a:r>
              <a:rPr lang="en-GB" dirty="0"/>
              <a:t>Barnes, J. (2015) </a:t>
            </a:r>
            <a:r>
              <a:rPr lang="en-GB" i="1" dirty="0"/>
              <a:t>Cross-curricular learning 3-14</a:t>
            </a:r>
            <a:r>
              <a:rPr lang="en-GB" dirty="0"/>
              <a:t>. Sage.</a:t>
            </a:r>
          </a:p>
          <a:p>
            <a:r>
              <a:rPr lang="en-GB" dirty="0"/>
              <a:t>BBC (2019) Ocean pollution: 'Stop polluting our oceans or face disaster' warns WWF. Available at: https://</a:t>
            </a:r>
            <a:r>
              <a:rPr lang="en-GB" dirty="0" err="1"/>
              <a:t>www.bbc.co.uk</a:t>
            </a:r>
            <a:r>
              <a:rPr lang="en-GB" dirty="0"/>
              <a:t>/</a:t>
            </a:r>
            <a:r>
              <a:rPr lang="en-GB" dirty="0" err="1"/>
              <a:t>newsround</a:t>
            </a:r>
            <a:r>
              <a:rPr lang="en-GB" dirty="0"/>
              <a:t>/47445196</a:t>
            </a:r>
          </a:p>
          <a:p>
            <a:r>
              <a:rPr lang="en-GB" dirty="0"/>
              <a:t>Department for Children, Education and Lifelong learning (2008) </a:t>
            </a:r>
            <a:r>
              <a:rPr lang="en-GB" i="1" dirty="0"/>
              <a:t>Geography in the National Curriculum for Wales</a:t>
            </a:r>
            <a:r>
              <a:rPr lang="en-GB" dirty="0"/>
              <a:t>. Cardiff: Welsh Assembly Government</a:t>
            </a:r>
          </a:p>
          <a:p>
            <a:r>
              <a:rPr lang="en-GB" dirty="0"/>
              <a:t>Donaldson, G. (2015) </a:t>
            </a:r>
            <a:r>
              <a:rPr lang="en-GB" i="1" dirty="0"/>
              <a:t>Successful Futures</a:t>
            </a:r>
            <a:r>
              <a:rPr lang="en-GB" dirty="0"/>
              <a:t>: Independent Review of Curriculum and Assessment Arrangements in Wales. Cardiff: Welsh Government</a:t>
            </a:r>
          </a:p>
          <a:p>
            <a:r>
              <a:rPr lang="en-GB" dirty="0"/>
              <a:t>Estyn (2017) </a:t>
            </a:r>
            <a:r>
              <a:rPr lang="en-GB" i="1" dirty="0"/>
              <a:t>Good Practice in the humanities</a:t>
            </a:r>
            <a:r>
              <a:rPr lang="en-GB" dirty="0"/>
              <a:t>. Cardiff: Publication Section Estyn. Available at: </a:t>
            </a:r>
            <a:r>
              <a:rPr lang="en-US" u="sng" dirty="0">
                <a:hlinkClick r:id="rId2"/>
              </a:rPr>
              <a:t>https://www.estyn.gov.wales/sites/www.estyn.gov.wales/files/documents/Good%20practice%20in%20the%20humanities%20FINAL%20%28PDF%29.pdf</a:t>
            </a:r>
            <a:endParaRPr lang="en-GB" dirty="0"/>
          </a:p>
          <a:p>
            <a:r>
              <a:rPr lang="en-US" dirty="0" err="1"/>
              <a:t>Estyn</a:t>
            </a:r>
            <a:r>
              <a:rPr lang="en-US" dirty="0"/>
              <a:t> (2018) </a:t>
            </a:r>
            <a:r>
              <a:rPr lang="en-US" i="1" dirty="0"/>
              <a:t>Pupils Voices Matter. </a:t>
            </a:r>
            <a:r>
              <a:rPr lang="en-US" dirty="0"/>
              <a:t>Cardiff: </a:t>
            </a:r>
            <a:r>
              <a:rPr lang="en-US" dirty="0" err="1"/>
              <a:t>Estyn</a:t>
            </a:r>
            <a:r>
              <a:rPr lang="en-US" dirty="0"/>
              <a:t> </a:t>
            </a:r>
            <a:r>
              <a:rPr lang="en-US" u="sng" dirty="0">
                <a:hlinkClick r:id="rId3"/>
              </a:rPr>
              <a:t>https://www.estyn.gov.wales/effective-practice/pupils’-voices-matter</a:t>
            </a:r>
            <a:endParaRPr lang="en-US" u="sng" dirty="0"/>
          </a:p>
          <a:p>
            <a:r>
              <a:rPr lang="en-GB" dirty="0"/>
              <a:t>Hansen, A and </a:t>
            </a:r>
            <a:r>
              <a:rPr lang="en-GB" dirty="0" err="1"/>
              <a:t>Vaukins</a:t>
            </a:r>
            <a:r>
              <a:rPr lang="en-GB" dirty="0"/>
              <a:t>, D (2012) </a:t>
            </a:r>
            <a:r>
              <a:rPr lang="en-GB" i="1" dirty="0"/>
              <a:t>Primary Mathematics Across the Curriculum</a:t>
            </a:r>
            <a:r>
              <a:rPr lang="en-GB" dirty="0"/>
              <a:t>. Learning Matters. Sage. London</a:t>
            </a:r>
          </a:p>
          <a:p>
            <a:r>
              <a:rPr lang="en-US" dirty="0" err="1"/>
              <a:t>Imapct</a:t>
            </a:r>
            <a:r>
              <a:rPr lang="en-US" dirty="0"/>
              <a:t> Wales (2018)  </a:t>
            </a:r>
            <a:r>
              <a:rPr lang="en-US" i="1" dirty="0"/>
              <a:t>Donaldson’s  Pedological Principles</a:t>
            </a:r>
            <a:r>
              <a:rPr lang="en-US" dirty="0"/>
              <a:t>. Available at: https://</a:t>
            </a:r>
            <a:r>
              <a:rPr lang="en-US" dirty="0" err="1"/>
              <a:t>www.impact.wales</a:t>
            </a:r>
            <a:r>
              <a:rPr lang="en-US" dirty="0"/>
              <a:t>/</a:t>
            </a:r>
            <a:r>
              <a:rPr lang="en-US" dirty="0" err="1"/>
              <a:t>wp</a:t>
            </a:r>
            <a:r>
              <a:rPr lang="en-US" dirty="0"/>
              <a:t>-content/uploads/2018/01/12-Pedagogical-Principles-1.pdf</a:t>
            </a:r>
          </a:p>
          <a:p>
            <a:r>
              <a:rPr lang="en-GB" dirty="0" err="1"/>
              <a:t>Macblain</a:t>
            </a:r>
            <a:r>
              <a:rPr lang="en-GB" dirty="0"/>
              <a:t>, S. (2014) </a:t>
            </a:r>
            <a:r>
              <a:rPr lang="en-GB" i="1" dirty="0"/>
              <a:t>How Children Learn</a:t>
            </a:r>
            <a:r>
              <a:rPr lang="en-GB" dirty="0"/>
              <a:t>. London: SAGE</a:t>
            </a:r>
          </a:p>
          <a:p>
            <a:r>
              <a:rPr lang="en-GB" dirty="0"/>
              <a:t>McAteer, M. and Nelson, S., 2012. Primary mathematics teaching today: Introduction and context. In </a:t>
            </a:r>
            <a:r>
              <a:rPr lang="en-GB" i="1" dirty="0"/>
              <a:t>Improving Primary Mathematics Teaching and Learning</a:t>
            </a:r>
            <a:r>
              <a:rPr lang="en-GB" dirty="0"/>
              <a:t>. Open University </a:t>
            </a:r>
          </a:p>
          <a:p>
            <a:r>
              <a:rPr lang="en-US" dirty="0"/>
              <a:t>Mercer, N (No Date Talk, Thinking and English Teaching. University of Cambridge) </a:t>
            </a:r>
            <a:r>
              <a:rPr lang="en-US" u="sng" dirty="0">
                <a:hlinkClick r:id="rId4"/>
              </a:rPr>
              <a:t>http://geoffbarton.co.uk/files/teacher-resources/2016/Teachology/Neil_Mercer_Talk.pdf</a:t>
            </a:r>
            <a:endParaRPr lang="en-US" u="sng" dirty="0"/>
          </a:p>
          <a:p>
            <a:r>
              <a:rPr lang="en-GB" dirty="0"/>
              <a:t>Pound, L. (2014) </a:t>
            </a:r>
            <a:r>
              <a:rPr lang="en-GB" i="1" dirty="0"/>
              <a:t>How Children Learn: From Montessori to Vygotsky </a:t>
            </a:r>
            <a:r>
              <a:rPr lang="en-GB" dirty="0"/>
              <a:t>- Educational Theories and Approaches Made Easy. London. Practical Pre-School Books.</a:t>
            </a:r>
          </a:p>
          <a:p>
            <a:r>
              <a:rPr lang="en-US" dirty="0" err="1"/>
              <a:t>Ropeik</a:t>
            </a:r>
            <a:r>
              <a:rPr lang="en-US" dirty="0"/>
              <a:t>, D (2019) </a:t>
            </a:r>
            <a:r>
              <a:rPr lang="en-GB" i="1" dirty="0"/>
              <a:t>Opinion: Why Climate Change Pundits Aren’t Convincing Anyone</a:t>
            </a:r>
            <a:r>
              <a:rPr lang="en-GB" dirty="0"/>
              <a:t>. </a:t>
            </a:r>
            <a:r>
              <a:rPr lang="en-GB" dirty="0" err="1"/>
              <a:t>Undark</a:t>
            </a:r>
            <a:r>
              <a:rPr lang="en-GB" dirty="0"/>
              <a:t>. Available at: </a:t>
            </a:r>
            <a:r>
              <a:rPr lang="en-US" u="sng" dirty="0">
                <a:hlinkClick r:id="rId5"/>
              </a:rPr>
              <a:t>https://undark.org/2019/03/14/climate-change-essays-are-unconvincing-2/</a:t>
            </a:r>
            <a:r>
              <a:rPr lang="en-US" dirty="0"/>
              <a:t> Accessed 10.12.19</a:t>
            </a:r>
          </a:p>
          <a:p>
            <a:r>
              <a:rPr lang="en-US" dirty="0" err="1"/>
              <a:t>Wightwick</a:t>
            </a:r>
            <a:r>
              <a:rPr lang="en-US" dirty="0"/>
              <a:t>, A (2017) </a:t>
            </a:r>
            <a:r>
              <a:rPr lang="en-GB" i="1" dirty="0"/>
              <a:t>The man behind Wales' new curriculum on the purpose of education, exams and statistics. </a:t>
            </a:r>
            <a:r>
              <a:rPr lang="en-GB" dirty="0"/>
              <a:t>Wales Online. Available at: https://</a:t>
            </a:r>
            <a:r>
              <a:rPr lang="en-GB" dirty="0" err="1"/>
              <a:t>www.walesonline.co.uk</a:t>
            </a:r>
            <a:r>
              <a:rPr lang="en-GB" dirty="0"/>
              <a:t>/news/education/graham-donaldson-interview-wales-curriculum-13812153</a:t>
            </a:r>
          </a:p>
          <a:p>
            <a:r>
              <a:rPr lang="en-GB" dirty="0"/>
              <a:t>Welsh Government (2008) National Literacy and Numeracy Framework Curriculum for Wales. Available at: </a:t>
            </a:r>
            <a:r>
              <a:rPr lang="en-GB" u="sng" dirty="0">
                <a:hlinkClick r:id="rId6"/>
              </a:rPr>
              <a:t>https://hwb.gov.wales/curriculum-for-wales-2008/national-literacy-and-numeracy-framework-curriculum-for-wales-2008-version/framework/?lang=en</a:t>
            </a:r>
            <a:endParaRPr lang="en-GB" dirty="0"/>
          </a:p>
          <a:p>
            <a:r>
              <a:rPr lang="en-GB" dirty="0"/>
              <a:t>Welsh Government (2019a) Preparing for a new curriculum  :Welsh Government [</a:t>
            </a:r>
            <a:r>
              <a:rPr lang="en-GB" dirty="0" err="1"/>
              <a:t>powerpoint</a:t>
            </a:r>
            <a:r>
              <a:rPr lang="en-GB" dirty="0"/>
              <a:t>] Available at: </a:t>
            </a:r>
            <a:r>
              <a:rPr lang="en-GB" u="sng" dirty="0">
                <a:hlinkClick r:id="rId7"/>
              </a:rPr>
              <a:t>https://gov.wales/sites/default/files/publications/2019-03/preparing-for-the-new-curriculum-v3_0.ppt</a:t>
            </a:r>
            <a:endParaRPr lang="en-GB" dirty="0"/>
          </a:p>
          <a:p>
            <a:r>
              <a:rPr lang="en-US" dirty="0"/>
              <a:t>Welsh Government (2019b)  A </a:t>
            </a:r>
            <a:r>
              <a:rPr lang="en-GB" dirty="0"/>
              <a:t>guide to Curriculum for Wales 2022. Humanities.  Cardiff: Crown Copyright </a:t>
            </a:r>
            <a:r>
              <a:rPr lang="en-US" dirty="0"/>
              <a:t> </a:t>
            </a:r>
            <a:r>
              <a:rPr lang="en-US" u="sng" dirty="0">
                <a:hlinkClick r:id="rId8"/>
              </a:rPr>
              <a:t>https://hwb.gov.wales/draft-curriculum-for-wales-2022/humanities/</a:t>
            </a:r>
            <a:endParaRPr lang="en-GB" dirty="0"/>
          </a:p>
          <a:p>
            <a:r>
              <a:rPr lang="en-GB" dirty="0"/>
              <a:t>Welsh Government (2019c) A guide to Curriculum for Wales 2022. Cardiff: Crown Copyright. Available at:  </a:t>
            </a:r>
            <a:r>
              <a:rPr lang="en-GB" u="sng" dirty="0">
                <a:hlinkClick r:id="rId9"/>
              </a:rPr>
              <a:t>https://hwb.gov.wales/draft-curriculum-for-wales-2022/a-guide-to-curriculum-for-wales-2022</a:t>
            </a:r>
            <a:endParaRPr lang="en-GB" dirty="0"/>
          </a:p>
          <a:p>
            <a:pPr marL="0" indent="0">
              <a:buNone/>
            </a:pPr>
            <a:endParaRPr lang="en-US" dirty="0"/>
          </a:p>
        </p:txBody>
      </p:sp>
    </p:spTree>
    <p:extLst>
      <p:ext uri="{BB962C8B-B14F-4D97-AF65-F5344CB8AC3E}">
        <p14:creationId xmlns:p14="http://schemas.microsoft.com/office/powerpoint/2010/main" val="16965928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2372</TotalTime>
  <Words>1923</Words>
  <Application>Microsoft Macintosh PowerPoint</Application>
  <PresentationFormat>Widescreen</PresentationFormat>
  <Paragraphs>72</Paragraphs>
  <Slides>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vt:i4>
      </vt:variant>
    </vt:vector>
  </HeadingPairs>
  <TitlesOfParts>
    <vt:vector size="9" baseType="lpstr">
      <vt:lpstr>Al Nile</vt:lpstr>
      <vt:lpstr>Al Tarikh</vt:lpstr>
      <vt:lpstr>Algerian</vt:lpstr>
      <vt:lpstr>Arial</vt:lpstr>
      <vt:lpstr>Calibri</vt:lpstr>
      <vt:lpstr>Calibri Light</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Cross Curricular in the Foundation Phase</dc:title>
  <dc:creator>lee fellows</dc:creator>
  <cp:lastModifiedBy>lee fellows</cp:lastModifiedBy>
  <cp:revision>93</cp:revision>
  <dcterms:created xsi:type="dcterms:W3CDTF">2019-12-05T10:51:56Z</dcterms:created>
  <dcterms:modified xsi:type="dcterms:W3CDTF">2019-12-19T17:41:34Z</dcterms:modified>
</cp:coreProperties>
</file>