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63" r:id="rId1"/>
  </p:sldMasterIdLst>
  <p:notesMasterIdLst>
    <p:notesMasterId r:id="rId23"/>
  </p:notesMasterIdLst>
  <p:sldIdLst>
    <p:sldId id="256" r:id="rId2"/>
    <p:sldId id="279" r:id="rId3"/>
    <p:sldId id="300" r:id="rId4"/>
    <p:sldId id="282" r:id="rId5"/>
    <p:sldId id="283" r:id="rId6"/>
    <p:sldId id="281" r:id="rId7"/>
    <p:sldId id="284" r:id="rId8"/>
    <p:sldId id="280" r:id="rId9"/>
    <p:sldId id="290" r:id="rId10"/>
    <p:sldId id="296" r:id="rId11"/>
    <p:sldId id="285" r:id="rId12"/>
    <p:sldId id="286" r:id="rId13"/>
    <p:sldId id="298" r:id="rId14"/>
    <p:sldId id="287" r:id="rId15"/>
    <p:sldId id="289" r:id="rId16"/>
    <p:sldId id="288" r:id="rId17"/>
    <p:sldId id="291" r:id="rId18"/>
    <p:sldId id="292" r:id="rId19"/>
    <p:sldId id="294" r:id="rId20"/>
    <p:sldId id="293" r:id="rId21"/>
    <p:sldId id="295" r:id="rId22"/>
  </p:sldIdLst>
  <p:sldSz cx="9144000" cy="6858000" type="screen4x3"/>
  <p:notesSz cx="6858000" cy="9144000"/>
  <p:defaultTextStyle>
    <a:defPPr>
      <a:defRPr lang="en-GB"/>
    </a:defPPr>
    <a:lvl1pPr algn="l" rtl="0" fontAlgn="base">
      <a:spcBef>
        <a:spcPct val="0"/>
      </a:spcBef>
      <a:spcAft>
        <a:spcPct val="0"/>
      </a:spcAft>
      <a:defRPr kern="1200">
        <a:solidFill>
          <a:schemeClr val="tx1"/>
        </a:solidFill>
        <a:latin typeface="Arial" charset="0"/>
        <a:ea typeface="+mn-ea"/>
        <a:cs typeface="+mn-cs"/>
      </a:defRPr>
    </a:lvl1pPr>
    <a:lvl2pPr marL="457200" algn="l" rtl="0" fontAlgn="base">
      <a:spcBef>
        <a:spcPct val="0"/>
      </a:spcBef>
      <a:spcAft>
        <a:spcPct val="0"/>
      </a:spcAft>
      <a:defRPr kern="1200">
        <a:solidFill>
          <a:schemeClr val="tx1"/>
        </a:solidFill>
        <a:latin typeface="Arial" charset="0"/>
        <a:ea typeface="+mn-ea"/>
        <a:cs typeface="+mn-cs"/>
      </a:defRPr>
    </a:lvl2pPr>
    <a:lvl3pPr marL="914400" algn="l" rtl="0" fontAlgn="base">
      <a:spcBef>
        <a:spcPct val="0"/>
      </a:spcBef>
      <a:spcAft>
        <a:spcPct val="0"/>
      </a:spcAft>
      <a:defRPr kern="1200">
        <a:solidFill>
          <a:schemeClr val="tx1"/>
        </a:solidFill>
        <a:latin typeface="Arial" charset="0"/>
        <a:ea typeface="+mn-ea"/>
        <a:cs typeface="+mn-cs"/>
      </a:defRPr>
    </a:lvl3pPr>
    <a:lvl4pPr marL="1371600" algn="l" rtl="0" fontAlgn="base">
      <a:spcBef>
        <a:spcPct val="0"/>
      </a:spcBef>
      <a:spcAft>
        <a:spcPct val="0"/>
      </a:spcAft>
      <a:defRPr kern="1200">
        <a:solidFill>
          <a:schemeClr val="tx1"/>
        </a:solidFill>
        <a:latin typeface="Arial" charset="0"/>
        <a:ea typeface="+mn-ea"/>
        <a:cs typeface="+mn-cs"/>
      </a:defRPr>
    </a:lvl4pPr>
    <a:lvl5pPr marL="1828800" algn="l" rtl="0" fontAlgn="base">
      <a:spcBef>
        <a:spcPct val="0"/>
      </a:spcBef>
      <a:spcAft>
        <a:spcPct val="0"/>
      </a:spcAft>
      <a:defRPr kern="1200">
        <a:solidFill>
          <a:schemeClr val="tx1"/>
        </a:solidFill>
        <a:latin typeface="Arial" charset="0"/>
        <a:ea typeface="+mn-ea"/>
        <a:cs typeface="+mn-cs"/>
      </a:defRPr>
    </a:lvl5pPr>
    <a:lvl6pPr marL="2286000" algn="l" defTabSz="914400" rtl="0" eaLnBrk="1" latinLnBrk="0" hangingPunct="1">
      <a:defRPr kern="1200">
        <a:solidFill>
          <a:schemeClr val="tx1"/>
        </a:solidFill>
        <a:latin typeface="Arial" charset="0"/>
        <a:ea typeface="+mn-ea"/>
        <a:cs typeface="+mn-cs"/>
      </a:defRPr>
    </a:lvl6pPr>
    <a:lvl7pPr marL="2743200" algn="l" defTabSz="914400" rtl="0" eaLnBrk="1" latinLnBrk="0" hangingPunct="1">
      <a:defRPr kern="1200">
        <a:solidFill>
          <a:schemeClr val="tx1"/>
        </a:solidFill>
        <a:latin typeface="Arial" charset="0"/>
        <a:ea typeface="+mn-ea"/>
        <a:cs typeface="+mn-cs"/>
      </a:defRPr>
    </a:lvl7pPr>
    <a:lvl8pPr marL="3200400" algn="l" defTabSz="914400" rtl="0" eaLnBrk="1" latinLnBrk="0" hangingPunct="1">
      <a:defRPr kern="1200">
        <a:solidFill>
          <a:schemeClr val="tx1"/>
        </a:solidFill>
        <a:latin typeface="Arial" charset="0"/>
        <a:ea typeface="+mn-ea"/>
        <a:cs typeface="+mn-cs"/>
      </a:defRPr>
    </a:lvl8pPr>
    <a:lvl9pPr marL="3657600" algn="l" defTabSz="914400" rtl="0" eaLnBrk="1" latinLnBrk="0" hangingPunct="1">
      <a:defRPr kern="1200">
        <a:solidFill>
          <a:schemeClr val="tx1"/>
        </a:solidFill>
        <a:latin typeface="Arial" charset="0"/>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E70FC8"/>
    <a:srgbClr val="0000CC"/>
    <a:srgbClr val="000099"/>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20334" autoAdjust="0"/>
    <p:restoredTop sz="94660" autoAdjust="0"/>
  </p:normalViewPr>
  <p:slideViewPr>
    <p:cSldViewPr>
      <p:cViewPr varScale="1">
        <p:scale>
          <a:sx n="82" d="100"/>
          <a:sy n="82" d="100"/>
        </p:scale>
        <p:origin x="954" y="72"/>
      </p:cViewPr>
      <p:guideLst>
        <p:guide orient="horz" pos="2160"/>
        <p:guide pos="2880"/>
      </p:guideLst>
    </p:cSldViewPr>
  </p:slideViewPr>
  <p:notesTextViewPr>
    <p:cViewPr>
      <p:scale>
        <a:sx n="100" d="100"/>
        <a:sy n="100" d="100"/>
      </p:scale>
      <p:origin x="0" y="0"/>
    </p:cViewPr>
  </p:notesTextViewPr>
  <p:sorterViewPr>
    <p:cViewPr>
      <p:scale>
        <a:sx n="100" d="100"/>
        <a:sy n="100" d="100"/>
      </p:scale>
      <p:origin x="0" y="4272"/>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heme" Target="theme/theme1.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viewProps" Target="view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presProps" Target="pres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F6BA733D-B24C-4B24-94F5-5C1702C6F489}" type="datetimeFigureOut">
              <a:rPr lang="en-GB" smtClean="0"/>
              <a:t>11/02/2020</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0460BEC-DC3C-4D61-9A10-622C5A5ABC18}" type="slidenum">
              <a:rPr lang="en-GB" smtClean="0"/>
              <a:t>‹#›</a:t>
            </a:fld>
            <a:endParaRPr lang="en-GB"/>
          </a:p>
        </p:txBody>
      </p:sp>
    </p:spTree>
    <p:extLst>
      <p:ext uri="{BB962C8B-B14F-4D97-AF65-F5344CB8AC3E}">
        <p14:creationId xmlns:p14="http://schemas.microsoft.com/office/powerpoint/2010/main" val="5012148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F0460BEC-DC3C-4D61-9A10-622C5A5ABC18}" type="slidenum">
              <a:rPr lang="en-GB" smtClean="0"/>
              <a:t>1</a:t>
            </a:fld>
            <a:endParaRPr lang="en-GB"/>
          </a:p>
        </p:txBody>
      </p:sp>
    </p:spTree>
    <p:extLst>
      <p:ext uri="{BB962C8B-B14F-4D97-AF65-F5344CB8AC3E}">
        <p14:creationId xmlns:p14="http://schemas.microsoft.com/office/powerpoint/2010/main" val="20734422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TextBox 7"/>
          <p:cNvSpPr txBox="1"/>
          <p:nvPr/>
        </p:nvSpPr>
        <p:spPr>
          <a:xfrm>
            <a:off x="1828800" y="3159760"/>
            <a:ext cx="457200" cy="1034129"/>
          </a:xfrm>
          <a:prstGeom prst="rect">
            <a:avLst/>
          </a:prstGeom>
          <a:noFill/>
        </p:spPr>
        <p:txBody>
          <a:bodyPr wrap="square" lIns="0" tIns="9144" rIns="0" bIns="9144" rtlCol="0" anchor="ctr" anchorCtr="0">
            <a:spAutoFit/>
          </a:bodyPr>
          <a:lstStyle/>
          <a:p>
            <a:r>
              <a:rPr lang="en-US" sz="6600" dirty="0">
                <a:effectLst>
                  <a:outerShdw blurRad="38100" dist="38100" dir="2700000" algn="tl">
                    <a:srgbClr val="000000">
                      <a:alpha val="43137"/>
                    </a:srgbClr>
                  </a:outerShdw>
                </a:effectLst>
                <a:latin typeface="+mn-lt"/>
              </a:rPr>
              <a:t>{</a:t>
            </a:r>
          </a:p>
        </p:txBody>
      </p:sp>
      <p:sp>
        <p:nvSpPr>
          <p:cNvPr id="2" name="Title 1"/>
          <p:cNvSpPr>
            <a:spLocks noGrp="1"/>
          </p:cNvSpPr>
          <p:nvPr>
            <p:ph type="ctrTitle"/>
          </p:nvPr>
        </p:nvSpPr>
        <p:spPr>
          <a:xfrm>
            <a:off x="777240" y="1219200"/>
            <a:ext cx="7543800" cy="2152650"/>
          </a:xfrm>
        </p:spPr>
        <p:txBody>
          <a:bodyPr>
            <a:noAutofit/>
          </a:bodyPr>
          <a:lstStyle>
            <a:lvl1pPr>
              <a:defRPr sz="6000">
                <a:solidFill>
                  <a:schemeClr val="tx1"/>
                </a:solidFill>
              </a:defRPr>
            </a:lvl1pPr>
          </a:lstStyle>
          <a:p>
            <a:r>
              <a:rPr lang="en-US"/>
              <a:t>Click to edit Master title style</a:t>
            </a:r>
            <a:endParaRPr lang="en-US" dirty="0"/>
          </a:p>
        </p:txBody>
      </p:sp>
      <p:sp>
        <p:nvSpPr>
          <p:cNvPr id="3" name="Subtitle 2"/>
          <p:cNvSpPr>
            <a:spLocks noGrp="1"/>
          </p:cNvSpPr>
          <p:nvPr>
            <p:ph type="subTitle" idx="1"/>
          </p:nvPr>
        </p:nvSpPr>
        <p:spPr>
          <a:xfrm>
            <a:off x="2133600" y="3375491"/>
            <a:ext cx="6172200" cy="685800"/>
          </a:xfrm>
        </p:spPr>
        <p:txBody>
          <a:bodyPr anchor="ctr"/>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777F05C2-CDBE-48C4-8DD8-D07085842344}"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68427833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3" name="Content Placeholder 2"/>
          <p:cNvSpPr>
            <a:spLocks noGrp="1"/>
          </p:cNvSpPr>
          <p:nvPr>
            <p:ph idx="1"/>
          </p:nvPr>
        </p:nvSpPr>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13" name="Title 12"/>
          <p:cNvSpPr>
            <a:spLocks noGrp="1"/>
          </p:cNvSpPr>
          <p:nvPr>
            <p:ph type="title"/>
          </p:nvPr>
        </p:nvSpPr>
        <p:spPr/>
        <p:txBody>
          <a:bodyPr/>
          <a:lstStyle/>
          <a:p>
            <a:r>
              <a:rPr lang="en-US"/>
              <a:t>Click to edit Master title style</a:t>
            </a:r>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5664122D-BF51-474B-A2CE-072ABA2A36E0}"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167122497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8" name="TextBox 7"/>
          <p:cNvSpPr txBox="1"/>
          <p:nvPr/>
        </p:nvSpPr>
        <p:spPr>
          <a:xfrm>
            <a:off x="4267200" y="4074497"/>
            <a:ext cx="457200" cy="1015663"/>
          </a:xfrm>
          <a:prstGeom prst="rect">
            <a:avLst/>
          </a:prstGeom>
          <a:noFill/>
        </p:spPr>
        <p:txBody>
          <a:bodyPr wrap="square" lIns="0" tIns="0" rIns="0" bIns="0" rtlCol="0" anchor="t" anchorCtr="0">
            <a:spAutoFit/>
          </a:bodyPr>
          <a:lstStyle/>
          <a:p>
            <a:r>
              <a:rPr lang="en-US" sz="6600" dirty="0">
                <a:effectLst>
                  <a:outerShdw blurRad="38100" dist="38100" dir="2700000" algn="tl">
                    <a:srgbClr val="000000">
                      <a:alpha val="43137"/>
                    </a:srgbClr>
                  </a:outerShdw>
                </a:effectLst>
                <a:latin typeface="+mn-lt"/>
              </a:rPr>
              <a:t>{</a:t>
            </a:r>
          </a:p>
        </p:txBody>
      </p:sp>
      <p:sp>
        <p:nvSpPr>
          <p:cNvPr id="3" name="Text Placeholder 2"/>
          <p:cNvSpPr>
            <a:spLocks noGrp="1"/>
          </p:cNvSpPr>
          <p:nvPr>
            <p:ph type="body" idx="1"/>
          </p:nvPr>
        </p:nvSpPr>
        <p:spPr>
          <a:xfrm>
            <a:off x="4572000" y="4267368"/>
            <a:ext cx="3733800" cy="731520"/>
          </a:xfrm>
        </p:spPr>
        <p:txBody>
          <a:bodyPr anchor="ctr">
            <a:normAutofit/>
          </a:bodyPr>
          <a:lstStyle>
            <a:lvl1pPr marL="0" indent="0">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12" name="Date Placeholder 11"/>
          <p:cNvSpPr>
            <a:spLocks noGrp="1"/>
          </p:cNvSpPr>
          <p:nvPr>
            <p:ph type="dt" sz="half" idx="10"/>
          </p:nvPr>
        </p:nvSpPr>
        <p:spPr/>
        <p:txBody>
          <a:bodyPr/>
          <a:lstStyle/>
          <a:p>
            <a:pPr>
              <a:defRPr/>
            </a:pPr>
            <a:endParaRPr lang="en-GB"/>
          </a:p>
        </p:txBody>
      </p:sp>
      <p:sp>
        <p:nvSpPr>
          <p:cNvPr id="13" name="Slide Number Placeholder 12"/>
          <p:cNvSpPr>
            <a:spLocks noGrp="1"/>
          </p:cNvSpPr>
          <p:nvPr>
            <p:ph type="sldNum" sz="quarter" idx="11"/>
          </p:nvPr>
        </p:nvSpPr>
        <p:spPr/>
        <p:txBody>
          <a:bodyPr/>
          <a:lstStyle/>
          <a:p>
            <a:pPr>
              <a:defRPr/>
            </a:pPr>
            <a:fld id="{2A987078-23F6-49D5-9FD3-BA940EB561BB}" type="slidenum">
              <a:rPr lang="en-GB" smtClean="0"/>
              <a:pPr>
                <a:defRPr/>
              </a:pPr>
              <a:t>‹#›</a:t>
            </a:fld>
            <a:endParaRPr lang="en-GB"/>
          </a:p>
        </p:txBody>
      </p:sp>
      <p:sp>
        <p:nvSpPr>
          <p:cNvPr id="14" name="Footer Placeholder 13"/>
          <p:cNvSpPr>
            <a:spLocks noGrp="1"/>
          </p:cNvSpPr>
          <p:nvPr>
            <p:ph type="ftr" sz="quarter" idx="12"/>
          </p:nvPr>
        </p:nvSpPr>
        <p:spPr/>
        <p:txBody>
          <a:bodyPr/>
          <a:lstStyle/>
          <a:p>
            <a:pPr>
              <a:defRPr/>
            </a:pPr>
            <a:endParaRPr lang="en-GB"/>
          </a:p>
        </p:txBody>
      </p:sp>
      <p:sp>
        <p:nvSpPr>
          <p:cNvPr id="4" name="Title 3"/>
          <p:cNvSpPr>
            <a:spLocks noGrp="1"/>
          </p:cNvSpPr>
          <p:nvPr>
            <p:ph type="title"/>
          </p:nvPr>
        </p:nvSpPr>
        <p:spPr>
          <a:xfrm>
            <a:off x="2286000" y="1905000"/>
            <a:ext cx="6035040" cy="2350008"/>
          </a:xfrm>
        </p:spPr>
        <p:txBody>
          <a:bodyPr/>
          <a:lstStyle>
            <a:lvl1pPr marL="0" algn="l" defTabSz="914400" rtl="0" eaLnBrk="1" latinLnBrk="0" hangingPunct="1">
              <a:spcBef>
                <a:spcPct val="0"/>
              </a:spcBef>
              <a:buNone/>
              <a:defRPr lang="en-US" sz="5400" b="0" kern="1200" cap="none" dirty="0" smtClean="0">
                <a:solidFill>
                  <a:schemeClr val="tx1"/>
                </a:solidFill>
                <a:effectLst>
                  <a:outerShdw blurRad="38100" dist="38100" dir="2700000" algn="tl">
                    <a:srgbClr val="000000">
                      <a:alpha val="43137"/>
                    </a:srgbClr>
                  </a:outerShdw>
                </a:effectLst>
                <a:latin typeface="+mj-lt"/>
                <a:ea typeface="+mj-ea"/>
                <a:cs typeface="+mj-cs"/>
              </a:defRPr>
            </a:lvl1pPr>
          </a:lstStyle>
          <a:p>
            <a:r>
              <a:rPr lang="en-US"/>
              <a:t>Click to edit Master title style</a:t>
            </a:r>
            <a:endParaRPr lang="en-US" dirty="0"/>
          </a:p>
        </p:txBody>
      </p:sp>
    </p:spTree>
    <p:extLst>
      <p:ext uri="{BB962C8B-B14F-4D97-AF65-F5344CB8AC3E}">
        <p14:creationId xmlns:p14="http://schemas.microsoft.com/office/powerpoint/2010/main" val="126239214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Date Placeholder 7"/>
          <p:cNvSpPr>
            <a:spLocks noGrp="1"/>
          </p:cNvSpPr>
          <p:nvPr>
            <p:ph type="dt" sz="half" idx="10"/>
          </p:nvPr>
        </p:nvSpPr>
        <p:spPr/>
        <p:txBody>
          <a:bodyPr/>
          <a:lstStyle/>
          <a:p>
            <a:pPr>
              <a:defRPr/>
            </a:pPr>
            <a:endParaRPr lang="en-GB"/>
          </a:p>
        </p:txBody>
      </p:sp>
      <p:sp>
        <p:nvSpPr>
          <p:cNvPr id="9" name="Slide Number Placeholder 8"/>
          <p:cNvSpPr>
            <a:spLocks noGrp="1"/>
          </p:cNvSpPr>
          <p:nvPr>
            <p:ph type="sldNum" sz="quarter" idx="11"/>
          </p:nvPr>
        </p:nvSpPr>
        <p:spPr/>
        <p:txBody>
          <a:bodyPr/>
          <a:lstStyle/>
          <a:p>
            <a:pPr>
              <a:defRPr/>
            </a:pPr>
            <a:fld id="{8412A0D4-52EC-4C8D-8670-39E208BE82D8}" type="slidenum">
              <a:rPr lang="en-GB" smtClean="0"/>
              <a:pPr>
                <a:defRPr/>
              </a:pPr>
              <a:t>‹#›</a:t>
            </a:fld>
            <a:endParaRPr lang="en-GB"/>
          </a:p>
        </p:txBody>
      </p:sp>
      <p:sp>
        <p:nvSpPr>
          <p:cNvPr id="10" name="Footer Placeholder 9"/>
          <p:cNvSpPr>
            <a:spLocks noGrp="1"/>
          </p:cNvSpPr>
          <p:nvPr>
            <p:ph type="ftr" sz="quarter" idx="12"/>
          </p:nvPr>
        </p:nvSpPr>
        <p:spPr/>
        <p:txBody>
          <a:bodyPr/>
          <a:lstStyle/>
          <a:p>
            <a:pPr>
              <a:defRPr/>
            </a:pPr>
            <a:endParaRPr lang="en-GB"/>
          </a:p>
        </p:txBody>
      </p:sp>
      <p:sp>
        <p:nvSpPr>
          <p:cNvPr id="11" name="Title 10"/>
          <p:cNvSpPr>
            <a:spLocks noGrp="1"/>
          </p:cNvSpPr>
          <p:nvPr>
            <p:ph type="title"/>
          </p:nvPr>
        </p:nvSpPr>
        <p:spPr/>
        <p:txBody>
          <a:bodyPr/>
          <a:lstStyle/>
          <a:p>
            <a:r>
              <a:rPr lang="en-US"/>
              <a:t>Click to edit Master title style</a:t>
            </a:r>
            <a:endParaRPr lang="en-US" dirty="0"/>
          </a:p>
        </p:txBody>
      </p:sp>
      <p:sp>
        <p:nvSpPr>
          <p:cNvPr id="5" name="Content Placeholder 4"/>
          <p:cNvSpPr>
            <a:spLocks noGrp="1"/>
          </p:cNvSpPr>
          <p:nvPr>
            <p:ph sz="quarter" idx="13"/>
          </p:nvPr>
        </p:nvSpPr>
        <p:spPr>
          <a:xfrm>
            <a:off x="1344168" y="658368"/>
            <a:ext cx="3273552" cy="3429000"/>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Content Placeholder 6"/>
          <p:cNvSpPr>
            <a:spLocks noGrp="1"/>
          </p:cNvSpPr>
          <p:nvPr>
            <p:ph sz="quarter" idx="14"/>
          </p:nvPr>
        </p:nvSpPr>
        <p:spPr>
          <a:xfrm>
            <a:off x="5029200" y="658368"/>
            <a:ext cx="3273552" cy="343217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Tree>
    <p:extLst>
      <p:ext uri="{BB962C8B-B14F-4D97-AF65-F5344CB8AC3E}">
        <p14:creationId xmlns:p14="http://schemas.microsoft.com/office/powerpoint/2010/main" val="7863632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34112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1344168" y="1371600"/>
            <a:ext cx="3276600"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29200" y="661976"/>
            <a:ext cx="3273552" cy="639762"/>
          </a:xfrm>
        </p:spPr>
        <p:txBody>
          <a:bodyPr anchor="ctr">
            <a:noAutofit/>
          </a:bodyPr>
          <a:lstStyle>
            <a:lvl1pPr marL="0" indent="0">
              <a:buNone/>
              <a:defRPr sz="22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5029200" y="1371600"/>
            <a:ext cx="3273552" cy="2743200"/>
          </a:xfrm>
        </p:spPr>
        <p:txBody>
          <a:bodyPr anchor="t"/>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3" name="TextBox 12"/>
          <p:cNvSpPr txBox="1"/>
          <p:nvPr/>
        </p:nvSpPr>
        <p:spPr>
          <a:xfrm>
            <a:off x="105664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8" name="TextBox 17"/>
          <p:cNvSpPr txBox="1"/>
          <p:nvPr/>
        </p:nvSpPr>
        <p:spPr>
          <a:xfrm>
            <a:off x="4780280" y="520192"/>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2" name="Title 11"/>
          <p:cNvSpPr>
            <a:spLocks noGrp="1"/>
          </p:cNvSpPr>
          <p:nvPr>
            <p:ph type="title"/>
          </p:nvPr>
        </p:nvSpPr>
        <p:spPr/>
        <p:txBody>
          <a:bodyPr/>
          <a:lstStyle/>
          <a:p>
            <a:r>
              <a:rPr lang="en-US"/>
              <a:t>Click to edit Master title style</a:t>
            </a:r>
            <a:endParaRPr lang="en-US" dirty="0"/>
          </a:p>
        </p:txBody>
      </p:sp>
      <p:sp>
        <p:nvSpPr>
          <p:cNvPr id="14" name="Date Placeholder 13"/>
          <p:cNvSpPr>
            <a:spLocks noGrp="1"/>
          </p:cNvSpPr>
          <p:nvPr>
            <p:ph type="dt" sz="half" idx="10"/>
          </p:nvPr>
        </p:nvSpPr>
        <p:spPr/>
        <p:txBody>
          <a:bodyPr/>
          <a:lstStyle/>
          <a:p>
            <a:pPr>
              <a:defRPr/>
            </a:pPr>
            <a:endParaRPr lang="en-GB"/>
          </a:p>
        </p:txBody>
      </p:sp>
      <p:sp>
        <p:nvSpPr>
          <p:cNvPr id="15" name="Slide Number Placeholder 14"/>
          <p:cNvSpPr>
            <a:spLocks noGrp="1"/>
          </p:cNvSpPr>
          <p:nvPr>
            <p:ph type="sldNum" sz="quarter" idx="11"/>
          </p:nvPr>
        </p:nvSpPr>
        <p:spPr/>
        <p:txBody>
          <a:bodyPr/>
          <a:lstStyle/>
          <a:p>
            <a:pPr>
              <a:defRPr/>
            </a:pPr>
            <a:fld id="{E008E866-3912-4A1A-80CF-A6915FCBACDD}" type="slidenum">
              <a:rPr lang="en-GB" smtClean="0"/>
              <a:pPr>
                <a:defRPr/>
              </a:pPr>
              <a:t>‹#›</a:t>
            </a:fld>
            <a:endParaRPr lang="en-GB"/>
          </a:p>
        </p:txBody>
      </p:sp>
      <p:sp>
        <p:nvSpPr>
          <p:cNvPr id="16" name="Footer Placeholder 15"/>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302614825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p>
        </p:txBody>
      </p:sp>
      <p:sp>
        <p:nvSpPr>
          <p:cNvPr id="7" name="Date Placeholder 6"/>
          <p:cNvSpPr>
            <a:spLocks noGrp="1"/>
          </p:cNvSpPr>
          <p:nvPr>
            <p:ph type="dt" sz="half" idx="10"/>
          </p:nvPr>
        </p:nvSpPr>
        <p:spPr/>
        <p:txBody>
          <a:bodyPr/>
          <a:lstStyle/>
          <a:p>
            <a:pPr>
              <a:defRPr/>
            </a:pPr>
            <a:endParaRPr lang="en-GB"/>
          </a:p>
        </p:txBody>
      </p:sp>
      <p:sp>
        <p:nvSpPr>
          <p:cNvPr id="8" name="Slide Number Placeholder 7"/>
          <p:cNvSpPr>
            <a:spLocks noGrp="1"/>
          </p:cNvSpPr>
          <p:nvPr>
            <p:ph type="sldNum" sz="quarter" idx="11"/>
          </p:nvPr>
        </p:nvSpPr>
        <p:spPr/>
        <p:txBody>
          <a:bodyPr/>
          <a:lstStyle/>
          <a:p>
            <a:pPr>
              <a:defRPr/>
            </a:pPr>
            <a:fld id="{96CF9D6A-9D45-48F9-8C86-898AAAFA3031}" type="slidenum">
              <a:rPr lang="en-GB" smtClean="0"/>
              <a:pPr>
                <a:defRPr/>
              </a:pPr>
              <a:t>‹#›</a:t>
            </a:fld>
            <a:endParaRPr lang="en-GB"/>
          </a:p>
        </p:txBody>
      </p:sp>
      <p:sp>
        <p:nvSpPr>
          <p:cNvPr id="9" name="Footer Placeholder 8"/>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52517475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pPr>
              <a:defRPr/>
            </a:pPr>
            <a:endParaRPr lang="en-GB"/>
          </a:p>
        </p:txBody>
      </p:sp>
      <p:sp>
        <p:nvSpPr>
          <p:cNvPr id="6" name="Slide Number Placeholder 5"/>
          <p:cNvSpPr>
            <a:spLocks noGrp="1"/>
          </p:cNvSpPr>
          <p:nvPr>
            <p:ph type="sldNum" sz="quarter" idx="11"/>
          </p:nvPr>
        </p:nvSpPr>
        <p:spPr/>
        <p:txBody>
          <a:bodyPr/>
          <a:lstStyle/>
          <a:p>
            <a:pPr>
              <a:defRPr/>
            </a:pPr>
            <a:fld id="{D52C3A4F-2409-4CAB-830B-4FB40D4F73BF}" type="slidenum">
              <a:rPr lang="en-GB" smtClean="0"/>
              <a:pPr>
                <a:defRPr/>
              </a:pPr>
              <a:t>‹#›</a:t>
            </a:fld>
            <a:endParaRPr lang="en-GB"/>
          </a:p>
        </p:txBody>
      </p:sp>
      <p:sp>
        <p:nvSpPr>
          <p:cNvPr id="7" name="Footer Placeholder 6"/>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20590227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9" name="TextBox 8"/>
          <p:cNvSpPr txBox="1"/>
          <p:nvPr/>
        </p:nvSpPr>
        <p:spPr>
          <a:xfrm>
            <a:off x="5328920" y="1774588"/>
            <a:ext cx="457200" cy="1231106"/>
          </a:xfrm>
          <a:prstGeom prst="rect">
            <a:avLst/>
          </a:prstGeom>
          <a:noFill/>
        </p:spPr>
        <p:txBody>
          <a:bodyPr wrap="square" lIns="0" tIns="0" rIns="0" bIns="0" rtlCol="0" anchor="t" anchorCtr="0">
            <a:spAutoFit/>
          </a:bodyPr>
          <a:lstStyle/>
          <a:p>
            <a:r>
              <a:rPr lang="en-US" sz="8000" dirty="0">
                <a:effectLst>
                  <a:outerShdw blurRad="38100" dist="38100" dir="2700000" algn="tl">
                    <a:srgbClr val="000000">
                      <a:alpha val="43137"/>
                    </a:srgbClr>
                  </a:outerShdw>
                </a:effectLst>
                <a:latin typeface="+mn-lt"/>
              </a:rPr>
              <a:t>{</a:t>
            </a:r>
          </a:p>
        </p:txBody>
      </p:sp>
      <p:sp>
        <p:nvSpPr>
          <p:cNvPr id="3" name="Content Placeholder 2"/>
          <p:cNvSpPr>
            <a:spLocks noGrp="1"/>
          </p:cNvSpPr>
          <p:nvPr>
            <p:ph idx="1"/>
          </p:nvPr>
        </p:nvSpPr>
        <p:spPr>
          <a:xfrm>
            <a:off x="838200" y="685801"/>
            <a:ext cx="4343400" cy="3429000"/>
          </a:xfrm>
        </p:spPr>
        <p:txBody>
          <a:bodyPr anchor="ctr"/>
          <a:lstStyle>
            <a:lvl1pPr>
              <a:defRPr sz="2400"/>
            </a:lvl1pPr>
            <a:lvl2pPr>
              <a:defRPr sz="2200"/>
            </a:lvl2pPr>
            <a:lvl3pPr>
              <a:defRPr sz="2000"/>
            </a:lvl3pPr>
            <a:lvl4pPr>
              <a:defRPr sz="1800"/>
            </a:lvl4pPr>
            <a:lvl5pPr>
              <a:defRPr sz="1800"/>
            </a:lvl5pPr>
            <a:lvl6pPr>
              <a:defRPr sz="2000"/>
            </a:lvl6pPr>
            <a:lvl7pPr>
              <a:defRPr sz="2000"/>
            </a:lvl7pPr>
            <a:lvl8pPr>
              <a:defRPr sz="2000"/>
            </a:lvl8pPr>
            <a:lvl9pPr>
              <a:defRPr sz="2000"/>
            </a:lvl9p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5715000" y="685801"/>
            <a:ext cx="2590800" cy="3429000"/>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15" name="Date Placeholder 14"/>
          <p:cNvSpPr>
            <a:spLocks noGrp="1"/>
          </p:cNvSpPr>
          <p:nvPr>
            <p:ph type="dt" sz="half" idx="10"/>
          </p:nvPr>
        </p:nvSpPr>
        <p:spPr/>
        <p:txBody>
          <a:bodyPr/>
          <a:lstStyle/>
          <a:p>
            <a:pPr>
              <a:defRPr/>
            </a:pPr>
            <a:endParaRPr lang="en-GB"/>
          </a:p>
        </p:txBody>
      </p:sp>
      <p:sp>
        <p:nvSpPr>
          <p:cNvPr id="16" name="Slide Number Placeholder 15"/>
          <p:cNvSpPr>
            <a:spLocks noGrp="1"/>
          </p:cNvSpPr>
          <p:nvPr>
            <p:ph type="sldNum" sz="quarter" idx="11"/>
          </p:nvPr>
        </p:nvSpPr>
        <p:spPr/>
        <p:txBody>
          <a:bodyPr/>
          <a:lstStyle/>
          <a:p>
            <a:pPr>
              <a:defRPr/>
            </a:pPr>
            <a:fld id="{888E0083-88E5-40B5-8439-511E85EC412C}" type="slidenum">
              <a:rPr lang="en-GB" smtClean="0"/>
              <a:pPr>
                <a:defRPr/>
              </a:pPr>
              <a:t>‹#›</a:t>
            </a:fld>
            <a:endParaRPr lang="en-GB"/>
          </a:p>
        </p:txBody>
      </p:sp>
      <p:sp>
        <p:nvSpPr>
          <p:cNvPr id="17" name="Footer Placeholder 16"/>
          <p:cNvSpPr>
            <a:spLocks noGrp="1"/>
          </p:cNvSpPr>
          <p:nvPr>
            <p:ph type="ftr" sz="quarter" idx="12"/>
          </p:nvPr>
        </p:nvSpPr>
        <p:spPr/>
        <p:txBody>
          <a:bodyPr/>
          <a:lstStyle/>
          <a:p>
            <a:pPr>
              <a:defRPr/>
            </a:pPr>
            <a:endParaRPr lang="en-GB"/>
          </a:p>
        </p:txBody>
      </p:sp>
      <p:sp>
        <p:nvSpPr>
          <p:cNvPr id="18" name="Title 17"/>
          <p:cNvSpPr>
            <a:spLocks noGrp="1"/>
          </p:cNvSpPr>
          <p:nvPr>
            <p:ph type="title"/>
          </p:nvPr>
        </p:nvSpPr>
        <p:spPr/>
        <p:txBody>
          <a:bodyPr/>
          <a:lstStyle/>
          <a:p>
            <a:r>
              <a:rPr lang="en-US"/>
              <a:t>Click to edit Master title style</a:t>
            </a:r>
            <a:endParaRPr lang="en-US" dirty="0"/>
          </a:p>
        </p:txBody>
      </p:sp>
    </p:spTree>
    <p:extLst>
      <p:ext uri="{BB962C8B-B14F-4D97-AF65-F5344CB8AC3E}">
        <p14:creationId xmlns:p14="http://schemas.microsoft.com/office/powerpoint/2010/main" val="21733551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3" name="Picture Placeholder 2"/>
          <p:cNvSpPr>
            <a:spLocks noGrp="1"/>
          </p:cNvSpPr>
          <p:nvPr>
            <p:ph type="pic" idx="1"/>
          </p:nvPr>
        </p:nvSpPr>
        <p:spPr>
          <a:xfrm>
            <a:off x="1219200" y="612775"/>
            <a:ext cx="6705600" cy="2546985"/>
          </a:xfrm>
          <a:effectLst>
            <a:outerShdw blurRad="152400" dist="317500" dir="5400000" sx="90000" sy="-19000" rotWithShape="0">
              <a:prstClr val="black">
                <a:alpha val="15000"/>
              </a:prstClr>
            </a:outerShdw>
          </a:effectLst>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2743200" y="3453047"/>
            <a:ext cx="5029200" cy="720804"/>
          </a:xfrm>
        </p:spPr>
        <p:txBody>
          <a:bodyPr anchor="ctr">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9" name="TextBox 8"/>
          <p:cNvSpPr txBox="1"/>
          <p:nvPr/>
        </p:nvSpPr>
        <p:spPr>
          <a:xfrm>
            <a:off x="2435352" y="3331464"/>
            <a:ext cx="457200" cy="923330"/>
          </a:xfrm>
          <a:prstGeom prst="rect">
            <a:avLst/>
          </a:prstGeom>
          <a:noFill/>
        </p:spPr>
        <p:txBody>
          <a:bodyPr wrap="square" lIns="0" tIns="0" rIns="0" bIns="0" rtlCol="0" anchor="t" anchorCtr="0">
            <a:spAutoFit/>
          </a:bodyPr>
          <a:lstStyle/>
          <a:p>
            <a:r>
              <a:rPr lang="en-US" sz="6000" dirty="0">
                <a:effectLst>
                  <a:outerShdw blurRad="38100" dist="38100" dir="2700000" algn="tl">
                    <a:srgbClr val="000000">
                      <a:alpha val="43137"/>
                    </a:srgbClr>
                  </a:outerShdw>
                </a:effectLst>
                <a:latin typeface="+mn-lt"/>
              </a:rPr>
              <a:t>{</a:t>
            </a:r>
          </a:p>
        </p:txBody>
      </p:sp>
      <p:sp>
        <p:nvSpPr>
          <p:cNvPr id="11" name="Title 10"/>
          <p:cNvSpPr>
            <a:spLocks noGrp="1"/>
          </p:cNvSpPr>
          <p:nvPr>
            <p:ph type="title"/>
          </p:nvPr>
        </p:nvSpPr>
        <p:spPr/>
        <p:txBody>
          <a:bodyPr/>
          <a:lstStyle/>
          <a:p>
            <a:r>
              <a:rPr lang="en-US"/>
              <a:t>Click to edit Master title style</a:t>
            </a:r>
          </a:p>
        </p:txBody>
      </p:sp>
      <p:sp>
        <p:nvSpPr>
          <p:cNvPr id="13" name="Date Placeholder 12"/>
          <p:cNvSpPr>
            <a:spLocks noGrp="1"/>
          </p:cNvSpPr>
          <p:nvPr>
            <p:ph type="dt" sz="half" idx="10"/>
          </p:nvPr>
        </p:nvSpPr>
        <p:spPr/>
        <p:txBody>
          <a:bodyPr/>
          <a:lstStyle/>
          <a:p>
            <a:pPr>
              <a:defRPr/>
            </a:pPr>
            <a:endParaRPr lang="en-GB"/>
          </a:p>
        </p:txBody>
      </p:sp>
      <p:sp>
        <p:nvSpPr>
          <p:cNvPr id="14" name="Slide Number Placeholder 13"/>
          <p:cNvSpPr>
            <a:spLocks noGrp="1"/>
          </p:cNvSpPr>
          <p:nvPr>
            <p:ph type="sldNum" sz="quarter" idx="11"/>
          </p:nvPr>
        </p:nvSpPr>
        <p:spPr/>
        <p:txBody>
          <a:bodyPr/>
          <a:lstStyle/>
          <a:p>
            <a:pPr>
              <a:defRPr/>
            </a:pPr>
            <a:fld id="{43DEC6FB-BD3F-44C7-B46A-DCADB7D8BA3D}" type="slidenum">
              <a:rPr lang="en-GB" smtClean="0"/>
              <a:pPr>
                <a:defRPr/>
              </a:pPr>
              <a:t>‹#›</a:t>
            </a:fld>
            <a:endParaRPr lang="en-GB"/>
          </a:p>
        </p:txBody>
      </p:sp>
      <p:sp>
        <p:nvSpPr>
          <p:cNvPr id="15" name="Footer Placeholder 14"/>
          <p:cNvSpPr>
            <a:spLocks noGrp="1"/>
          </p:cNvSpPr>
          <p:nvPr>
            <p:ph type="ftr" sz="quarter" idx="12"/>
          </p:nvPr>
        </p:nvSpPr>
        <p:spPr/>
        <p:txBody>
          <a:bodyPr/>
          <a:lstStyle/>
          <a:p>
            <a:pPr>
              <a:defRPr/>
            </a:pPr>
            <a:endParaRPr lang="en-GB"/>
          </a:p>
        </p:txBody>
      </p:sp>
    </p:spTree>
    <p:extLst>
      <p:ext uri="{BB962C8B-B14F-4D97-AF65-F5344CB8AC3E}">
        <p14:creationId xmlns:p14="http://schemas.microsoft.com/office/powerpoint/2010/main" val="99745092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a:xfrm>
            <a:off x="2133600" y="685801"/>
            <a:ext cx="5791200" cy="3505199"/>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2077B4D0-B03E-4C4A-868C-38FAE51E55FB}" type="slidenum">
              <a:rPr lang="en-GB" smtClean="0"/>
              <a:pPr>
                <a:defRPr/>
              </a:pPr>
              <a:t>‹#›</a:t>
            </a:fld>
            <a:endParaRPr lang="en-GB"/>
          </a:p>
        </p:txBody>
      </p:sp>
    </p:spTree>
    <p:extLst>
      <p:ext uri="{BB962C8B-B14F-4D97-AF65-F5344CB8AC3E}">
        <p14:creationId xmlns:p14="http://schemas.microsoft.com/office/powerpoint/2010/main" val="350587703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09600" y="609601"/>
            <a:ext cx="2133600" cy="5181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2895600" y="685801"/>
            <a:ext cx="5029200" cy="4572000"/>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pPr>
              <a:defRPr/>
            </a:pPr>
            <a:endParaRPr lang="en-GB"/>
          </a:p>
        </p:txBody>
      </p:sp>
      <p:sp>
        <p:nvSpPr>
          <p:cNvPr id="5" name="Footer Placeholder 4"/>
          <p:cNvSpPr>
            <a:spLocks noGrp="1"/>
          </p:cNvSpPr>
          <p:nvPr>
            <p:ph type="ftr" sz="quarter" idx="11"/>
          </p:nvPr>
        </p:nvSpPr>
        <p:spPr/>
        <p:txBody>
          <a:bodyPr/>
          <a:lstStyle/>
          <a:p>
            <a:pPr>
              <a:defRPr/>
            </a:pPr>
            <a:endParaRPr lang="en-GB"/>
          </a:p>
        </p:txBody>
      </p:sp>
      <p:sp>
        <p:nvSpPr>
          <p:cNvPr id="6" name="Slide Number Placeholder 5"/>
          <p:cNvSpPr>
            <a:spLocks noGrp="1"/>
          </p:cNvSpPr>
          <p:nvPr>
            <p:ph type="sldNum" sz="quarter" idx="12"/>
          </p:nvPr>
        </p:nvSpPr>
        <p:spPr/>
        <p:txBody>
          <a:bodyPr/>
          <a:lstStyle/>
          <a:p>
            <a:pPr>
              <a:defRPr/>
            </a:pPr>
            <a:fld id="{61D25920-6DA5-4936-87DF-ECCE5B130E6A}" type="slidenum">
              <a:rPr lang="en-GB" smtClean="0"/>
              <a:pPr>
                <a:defRPr/>
              </a:pPr>
              <a:t>‹#›</a:t>
            </a:fld>
            <a:endParaRPr lang="en-GB"/>
          </a:p>
        </p:txBody>
      </p:sp>
    </p:spTree>
    <p:extLst>
      <p:ext uri="{BB962C8B-B14F-4D97-AF65-F5344CB8AC3E}">
        <p14:creationId xmlns:p14="http://schemas.microsoft.com/office/powerpoint/2010/main" val="383272538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objOnly">
  <p:cSld name="Content">
    <p:spTree>
      <p:nvGrpSpPr>
        <p:cNvPr id="1" name=""/>
        <p:cNvGrpSpPr/>
        <p:nvPr/>
      </p:nvGrpSpPr>
      <p:grpSpPr>
        <a:xfrm>
          <a:off x="0" y="0"/>
          <a:ext cx="0" cy="0"/>
          <a:chOff x="0" y="0"/>
          <a:chExt cx="0" cy="0"/>
        </a:xfrm>
      </p:grpSpPr>
      <p:sp>
        <p:nvSpPr>
          <p:cNvPr id="2" name="Content Placeholder 1"/>
          <p:cNvSpPr>
            <a:spLocks noGrp="1"/>
          </p:cNvSpPr>
          <p:nvPr>
            <p:ph/>
          </p:nvPr>
        </p:nvSpPr>
        <p:spPr>
          <a:xfrm>
            <a:off x="457200" y="274638"/>
            <a:ext cx="8229600" cy="5851525"/>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3" name="Rectangle 4"/>
          <p:cNvSpPr>
            <a:spLocks noGrp="1" noChangeArrowheads="1"/>
          </p:cNvSpPr>
          <p:nvPr>
            <p:ph type="dt" sz="half" idx="10"/>
          </p:nvPr>
        </p:nvSpPr>
        <p:spPr>
          <a:ln/>
        </p:spPr>
        <p:txBody>
          <a:bodyPr/>
          <a:lstStyle>
            <a:lvl1pPr>
              <a:defRPr/>
            </a:lvl1pPr>
          </a:lstStyle>
          <a:p>
            <a:pPr>
              <a:defRPr/>
            </a:pPr>
            <a:endParaRPr lang="en-GB"/>
          </a:p>
        </p:txBody>
      </p:sp>
      <p:sp>
        <p:nvSpPr>
          <p:cNvPr id="4" name="Rectangle 5"/>
          <p:cNvSpPr>
            <a:spLocks noGrp="1" noChangeArrowheads="1"/>
          </p:cNvSpPr>
          <p:nvPr>
            <p:ph type="ftr" sz="quarter" idx="11"/>
          </p:nvPr>
        </p:nvSpPr>
        <p:spPr>
          <a:ln/>
        </p:spPr>
        <p:txBody>
          <a:bodyPr/>
          <a:lstStyle>
            <a:lvl1pPr>
              <a:defRPr/>
            </a:lvl1pPr>
          </a:lstStyle>
          <a:p>
            <a:pPr>
              <a:defRPr/>
            </a:pPr>
            <a:endParaRPr lang="en-GB"/>
          </a:p>
        </p:txBody>
      </p:sp>
      <p:sp>
        <p:nvSpPr>
          <p:cNvPr id="5" name="Rectangle 6"/>
          <p:cNvSpPr>
            <a:spLocks noGrp="1" noChangeArrowheads="1"/>
          </p:cNvSpPr>
          <p:nvPr>
            <p:ph type="sldNum" sz="quarter" idx="12"/>
          </p:nvPr>
        </p:nvSpPr>
        <p:spPr>
          <a:ln/>
        </p:spPr>
        <p:txBody>
          <a:bodyPr/>
          <a:lstStyle>
            <a:lvl1pPr>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54844840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accent3">
            <a:lumMod val="50000"/>
          </a:schemeClr>
        </a:solidFill>
        <a:effectLst/>
      </p:bgPr>
    </p:bg>
    <p:spTree>
      <p:nvGrpSpPr>
        <p:cNvPr id="1" name=""/>
        <p:cNvGrpSpPr/>
        <p:nvPr/>
      </p:nvGrpSpPr>
      <p:grpSpPr>
        <a:xfrm>
          <a:off x="0" y="0"/>
          <a:ext cx="0" cy="0"/>
          <a:chOff x="0" y="0"/>
          <a:chExt cx="0" cy="0"/>
        </a:xfrm>
      </p:grpSpPr>
      <p:sp>
        <p:nvSpPr>
          <p:cNvPr id="7" name="Rectangle 6"/>
          <p:cNvSpPr/>
          <p:nvPr/>
        </p:nvSpPr>
        <p:spPr>
          <a:xfrm>
            <a:off x="0" y="0"/>
            <a:ext cx="9144000" cy="6858000"/>
          </a:xfrm>
          <a:prstGeom prst="rect">
            <a:avLst/>
          </a:prstGeom>
          <a:gradFill>
            <a:gsLst>
              <a:gs pos="0">
                <a:schemeClr val="accent6">
                  <a:lumMod val="50000"/>
                  <a:alpha val="36000"/>
                </a:schemeClr>
              </a:gs>
              <a:gs pos="100000">
                <a:schemeClr val="bg2">
                  <a:alpha val="10000"/>
                </a:schemeClr>
              </a:gs>
            </a:gsLst>
            <a:lin ang="5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Oval 7"/>
          <p:cNvSpPr/>
          <p:nvPr/>
        </p:nvSpPr>
        <p:spPr>
          <a:xfrm rot="19724275">
            <a:off x="1373221" y="1038440"/>
            <a:ext cx="7240620" cy="5706987"/>
          </a:xfrm>
          <a:prstGeom prst="ellipse">
            <a:avLst/>
          </a:prstGeom>
          <a:gradFill flip="none" rotWithShape="1">
            <a:gsLst>
              <a:gs pos="0">
                <a:schemeClr val="accent6">
                  <a:lumMod val="60000"/>
                  <a:lumOff val="40000"/>
                  <a:alpha val="7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9" name="Oval 8"/>
          <p:cNvSpPr/>
          <p:nvPr/>
        </p:nvSpPr>
        <p:spPr>
          <a:xfrm rot="17656910">
            <a:off x="-274211" y="1165875"/>
            <a:ext cx="5538472" cy="4480459"/>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Oval 9"/>
          <p:cNvSpPr/>
          <p:nvPr/>
        </p:nvSpPr>
        <p:spPr>
          <a:xfrm rot="19724275">
            <a:off x="3277955" y="116854"/>
            <a:ext cx="6479362" cy="4754757"/>
          </a:xfrm>
          <a:prstGeom prst="ellipse">
            <a:avLst/>
          </a:prstGeom>
          <a:gradFill flip="none" rotWithShape="1">
            <a:gsLst>
              <a:gs pos="0">
                <a:schemeClr val="accent6">
                  <a:lumMod val="60000"/>
                  <a:lumOff val="40000"/>
                  <a:alpha val="8000"/>
                </a:schemeClr>
              </a:gs>
              <a:gs pos="58000">
                <a:schemeClr val="bg2">
                  <a:alpha val="0"/>
                </a:schemeClr>
              </a:gs>
            </a:gsLst>
            <a:path path="circle">
              <a:fillToRect l="50000" t="50000" r="50000" b="50000"/>
            </a:path>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p:cNvSpPr>
            <a:spLocks noGrp="1"/>
          </p:cNvSpPr>
          <p:nvPr>
            <p:ph type="title"/>
          </p:nvPr>
        </p:nvSpPr>
        <p:spPr>
          <a:xfrm>
            <a:off x="777240" y="4876800"/>
            <a:ext cx="7543800" cy="914400"/>
          </a:xfrm>
          <a:prstGeom prst="rect">
            <a:avLst/>
          </a:prstGeom>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2133600" y="685801"/>
            <a:ext cx="6096000" cy="3657599"/>
          </a:xfrm>
          <a:prstGeom prst="rect">
            <a:avLst/>
          </a:prstGeom>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172200" y="6154738"/>
            <a:ext cx="2133600" cy="365125"/>
          </a:xfrm>
          <a:prstGeom prst="rect">
            <a:avLst/>
          </a:prstGeom>
        </p:spPr>
        <p:txBody>
          <a:bodyPr vert="horz" lIns="91440" tIns="45720" rIns="91440" bIns="45720" rtlCol="0" anchor="t"/>
          <a:lstStyle>
            <a:lvl1pPr algn="r">
              <a:defRPr sz="1100">
                <a:solidFill>
                  <a:schemeClr val="tx1">
                    <a:alpha val="60000"/>
                  </a:schemeClr>
                </a:solidFill>
                <a:effectLst/>
              </a:defRPr>
            </a:lvl1pPr>
          </a:lstStyle>
          <a:p>
            <a:pPr>
              <a:defRPr/>
            </a:pPr>
            <a:endParaRPr lang="en-GB"/>
          </a:p>
        </p:txBody>
      </p:sp>
      <p:sp>
        <p:nvSpPr>
          <p:cNvPr id="5" name="Footer Placeholder 4"/>
          <p:cNvSpPr>
            <a:spLocks noGrp="1"/>
          </p:cNvSpPr>
          <p:nvPr>
            <p:ph type="ftr" sz="quarter" idx="3"/>
          </p:nvPr>
        </p:nvSpPr>
        <p:spPr>
          <a:xfrm>
            <a:off x="822960" y="6154738"/>
            <a:ext cx="4572000" cy="365125"/>
          </a:xfrm>
          <a:prstGeom prst="rect">
            <a:avLst/>
          </a:prstGeom>
        </p:spPr>
        <p:txBody>
          <a:bodyPr vert="horz" lIns="91440" tIns="45720" rIns="91440" bIns="45720" rtlCol="0" anchor="t"/>
          <a:lstStyle>
            <a:lvl1pPr algn="l">
              <a:defRPr sz="1100">
                <a:solidFill>
                  <a:schemeClr val="tx1">
                    <a:alpha val="60000"/>
                  </a:schemeClr>
                </a:solidFill>
                <a:effectLst/>
              </a:defRPr>
            </a:lvl1pPr>
          </a:lstStyle>
          <a:p>
            <a:pPr>
              <a:defRPr/>
            </a:pPr>
            <a:endParaRPr lang="en-GB"/>
          </a:p>
        </p:txBody>
      </p:sp>
      <p:sp>
        <p:nvSpPr>
          <p:cNvPr id="6" name="Slide Number Placeholder 5"/>
          <p:cNvSpPr>
            <a:spLocks noGrp="1"/>
          </p:cNvSpPr>
          <p:nvPr>
            <p:ph type="sldNum" sz="quarter" idx="4"/>
          </p:nvPr>
        </p:nvSpPr>
        <p:spPr>
          <a:xfrm>
            <a:off x="822960" y="5842000"/>
            <a:ext cx="2133600" cy="304800"/>
          </a:xfrm>
          <a:prstGeom prst="rect">
            <a:avLst/>
          </a:prstGeom>
        </p:spPr>
        <p:txBody>
          <a:bodyPr vert="horz" lIns="91440" tIns="45720" rIns="91440" bIns="9144" rtlCol="0" anchor="b"/>
          <a:lstStyle>
            <a:lvl1pPr algn="l">
              <a:defRPr sz="1600">
                <a:solidFill>
                  <a:schemeClr val="tx1">
                    <a:alpha val="60000"/>
                  </a:schemeClr>
                </a:solidFill>
                <a:effectLst/>
              </a:defRPr>
            </a:lvl1pPr>
          </a:lstStyle>
          <a:p>
            <a:pPr>
              <a:defRPr/>
            </a:pPr>
            <a:fld id="{3EEE6A7E-20AC-4140-822A-FFEE88C44D49}" type="slidenum">
              <a:rPr lang="en-GB" smtClean="0"/>
              <a:pPr>
                <a:defRPr/>
              </a:pPr>
              <a:t>‹#›</a:t>
            </a:fld>
            <a:endParaRPr lang="en-GB"/>
          </a:p>
        </p:txBody>
      </p:sp>
    </p:spTree>
    <p:extLst>
      <p:ext uri="{BB962C8B-B14F-4D97-AF65-F5344CB8AC3E}">
        <p14:creationId xmlns:p14="http://schemas.microsoft.com/office/powerpoint/2010/main" val="2948678462"/>
      </p:ext>
    </p:extLst>
  </p:cSld>
  <p:clrMap bg1="dk1" tx1="lt1" bg2="dk2" tx2="lt2" accent1="accent1" accent2="accent2" accent3="accent3" accent4="accent4" accent5="accent5" accent6="accent6" hlink="hlink" folHlink="folHlink"/>
  <p:sldLayoutIdLst>
    <p:sldLayoutId id="2147483864" r:id="rId1"/>
    <p:sldLayoutId id="2147483865" r:id="rId2"/>
    <p:sldLayoutId id="2147483866" r:id="rId3"/>
    <p:sldLayoutId id="2147483867" r:id="rId4"/>
    <p:sldLayoutId id="2147483868" r:id="rId5"/>
    <p:sldLayoutId id="2147483869" r:id="rId6"/>
    <p:sldLayoutId id="2147483870" r:id="rId7"/>
    <p:sldLayoutId id="2147483871" r:id="rId8"/>
    <p:sldLayoutId id="2147483872" r:id="rId9"/>
    <p:sldLayoutId id="2147483873" r:id="rId10"/>
    <p:sldLayoutId id="2147483874" r:id="rId11"/>
    <p:sldLayoutId id="2147483875" r:id="rId12"/>
  </p:sldLayoutIdLst>
  <p:txStyles>
    <p:titleStyle>
      <a:lvl1pPr algn="l" defTabSz="914400" rtl="0" eaLnBrk="1" latinLnBrk="0" hangingPunct="1">
        <a:spcBef>
          <a:spcPct val="0"/>
        </a:spcBef>
        <a:buNone/>
        <a:defRPr sz="4900" kern="1200">
          <a:solidFill>
            <a:schemeClr val="tx1"/>
          </a:solidFill>
          <a:effectLst>
            <a:outerShdw blurRad="38100" dist="38100" dir="2700000" algn="tl">
              <a:srgbClr val="000000">
                <a:alpha val="43137"/>
              </a:srgbClr>
            </a:outerShdw>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74320" indent="-256032" algn="l" defTabSz="914400" rtl="0" eaLnBrk="1" latinLnBrk="0" hangingPunct="1">
        <a:spcBef>
          <a:spcPct val="20000"/>
        </a:spcBef>
        <a:spcAft>
          <a:spcPts val="0"/>
        </a:spcAft>
        <a:buSzPct val="60000"/>
        <a:buFont typeface="Wingdings" pitchFamily="2" charset="2"/>
        <a:buChar char=""/>
        <a:defRPr sz="2100" kern="1200">
          <a:solidFill>
            <a:schemeClr val="tx1"/>
          </a:solidFill>
          <a:effectLst>
            <a:outerShdw blurRad="38100" dist="38100" dir="2700000" algn="tl">
              <a:srgbClr val="000000">
                <a:alpha val="43137"/>
              </a:srgbClr>
            </a:outerShdw>
          </a:effectLst>
          <a:latin typeface="+mn-lt"/>
          <a:ea typeface="+mn-ea"/>
          <a:cs typeface="+mn-cs"/>
        </a:defRPr>
      </a:lvl1pPr>
      <a:lvl2pPr marL="640080" indent="-256032" algn="l" defTabSz="914400" rtl="0" eaLnBrk="1" latinLnBrk="0" hangingPunct="1">
        <a:spcBef>
          <a:spcPct val="20000"/>
        </a:spcBef>
        <a:buSzPct val="60000"/>
        <a:buFont typeface="Wingdings" pitchFamily="2" charset="2"/>
        <a:buChar char=""/>
        <a:defRPr sz="1900" kern="1200">
          <a:solidFill>
            <a:schemeClr val="tx1"/>
          </a:solidFill>
          <a:effectLst>
            <a:outerShdw blurRad="38100" dist="38100" dir="2700000" algn="tl">
              <a:srgbClr val="000000">
                <a:alpha val="43137"/>
              </a:srgbClr>
            </a:outerShdw>
          </a:effectLst>
          <a:latin typeface="+mn-lt"/>
          <a:ea typeface="+mn-ea"/>
          <a:cs typeface="+mn-cs"/>
        </a:defRPr>
      </a:lvl2pPr>
      <a:lvl3pPr marL="1005840" indent="-256032" algn="l" defTabSz="914400" rtl="0" eaLnBrk="1" latinLnBrk="0" hangingPunct="1">
        <a:spcBef>
          <a:spcPct val="20000"/>
        </a:spcBef>
        <a:buSzPct val="60000"/>
        <a:buFont typeface="Wingdings" pitchFamily="2" charset="2"/>
        <a:buChar char=""/>
        <a:defRPr sz="1700" kern="1200">
          <a:solidFill>
            <a:schemeClr val="tx1"/>
          </a:solidFill>
          <a:effectLst>
            <a:outerShdw blurRad="38100" dist="38100" dir="2700000" algn="tl">
              <a:srgbClr val="000000">
                <a:alpha val="43137"/>
              </a:srgbClr>
            </a:outerShdw>
          </a:effectLst>
          <a:latin typeface="+mn-lt"/>
          <a:ea typeface="+mn-ea"/>
          <a:cs typeface="+mn-cs"/>
        </a:defRPr>
      </a:lvl3pPr>
      <a:lvl4pPr marL="1371600" indent="-256032" algn="l" defTabSz="914400" rtl="0" eaLnBrk="1" latinLnBrk="0" hangingPunct="1">
        <a:spcBef>
          <a:spcPct val="20000"/>
        </a:spcBef>
        <a:buSzPct val="60000"/>
        <a:buFont typeface="Wingdings" pitchFamily="2" charset="2"/>
        <a:buChar char=""/>
        <a:defRPr sz="1600" kern="1200">
          <a:solidFill>
            <a:schemeClr val="tx1"/>
          </a:solidFill>
          <a:effectLst>
            <a:outerShdw blurRad="38100" dist="38100" dir="2700000" algn="tl">
              <a:srgbClr val="000000">
                <a:alpha val="43137"/>
              </a:srgbClr>
            </a:outerShdw>
          </a:effectLst>
          <a:latin typeface="+mn-lt"/>
          <a:ea typeface="+mn-ea"/>
          <a:cs typeface="+mn-cs"/>
        </a:defRPr>
      </a:lvl4pPr>
      <a:lvl5pPr marL="1645920" indent="-256032" algn="l" defTabSz="914400" rtl="0" eaLnBrk="1" latinLnBrk="0" hangingPunct="1">
        <a:spcBef>
          <a:spcPct val="20000"/>
        </a:spcBef>
        <a:buSzPct val="60000"/>
        <a:buFont typeface="Wingdings" pitchFamily="2" charset="2"/>
        <a:buChar char=""/>
        <a:defRPr sz="1500" kern="1200">
          <a:solidFill>
            <a:schemeClr val="tx1"/>
          </a:solidFill>
          <a:effectLst>
            <a:outerShdw blurRad="38100" dist="38100" dir="2700000" algn="tl">
              <a:srgbClr val="000000">
                <a:alpha val="43137"/>
              </a:srgbClr>
            </a:outerShdw>
          </a:effectLst>
          <a:latin typeface="+mn-lt"/>
          <a:ea typeface="+mn-ea"/>
          <a:cs typeface="+mn-cs"/>
        </a:defRPr>
      </a:lvl5pPr>
      <a:lvl6pPr marL="196596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6pPr>
      <a:lvl7pPr marL="224028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7pPr>
      <a:lvl8pPr marL="251460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8pPr>
      <a:lvl9pPr marL="2834640" indent="-256032" algn="l" defTabSz="914400" rtl="0" eaLnBrk="1" latinLnBrk="0" hangingPunct="1">
        <a:spcBef>
          <a:spcPct val="20000"/>
        </a:spcBef>
        <a:buSzPct val="60000"/>
        <a:buFont typeface="Wingdings" pitchFamily="2" charset="2"/>
        <a:buChar char=""/>
        <a:defRPr sz="1400" kern="1200">
          <a:solidFill>
            <a:schemeClr val="tx1"/>
          </a:solidFill>
          <a:effectLst>
            <a:outerShdw blurRad="38100" dist="38100" dir="2700000" algn="ctr" rotWithShape="0">
              <a:srgbClr val="000000">
                <a:alpha val="43000"/>
              </a:srgbClr>
            </a:outerShdw>
          </a:effectLst>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hyperlink" Target="http://www.youtube.com/watch?v=seBHYOfr5XQ" TargetMode="Externa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6.xml.rels><?xml version="1.0" encoding="UTF-8" standalone="yes"?>
<Relationships xmlns="http://schemas.openxmlformats.org/package/2006/relationships"><Relationship Id="rId2" Type="http://schemas.openxmlformats.org/officeDocument/2006/relationships/hyperlink" Target="http://www.poetryfoundation.org/poetrymagazine/article/335"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ctrTitle"/>
          </p:nvPr>
        </p:nvSpPr>
        <p:spPr>
          <a:xfrm>
            <a:off x="467544" y="836712"/>
            <a:ext cx="8568951" cy="5760640"/>
          </a:xfrm>
          <a:solidFill>
            <a:schemeClr val="accent3">
              <a:lumMod val="50000"/>
            </a:schemeClr>
          </a:solidFill>
        </p:spPr>
        <p:txBody>
          <a:bodyPr/>
          <a:lstStyle/>
          <a:p>
            <a:pPr eaLnBrk="1" hangingPunct="1">
              <a:defRPr/>
            </a:pPr>
            <a:r>
              <a:rPr lang="en-GB" sz="5400" b="0" dirty="0">
                <a:solidFill>
                  <a:srgbClr val="E70FC8"/>
                </a:solidFill>
                <a:effectLst/>
                <a:latin typeface="Stencil" panose="040409050D0802020404" pitchFamily="82" charset="0"/>
              </a:rPr>
              <a:t>REFUTING ENLIGHTENMENT ORDER AND PROSODY</a:t>
            </a:r>
            <a:r>
              <a:rPr lang="en-GB" sz="4400" b="0" dirty="0">
                <a:effectLst/>
                <a:latin typeface="Perpetua Titling MT" pitchFamily="18" charset="0"/>
              </a:rPr>
              <a:t/>
            </a:r>
            <a:br>
              <a:rPr lang="en-GB" sz="4400" b="0" dirty="0">
                <a:effectLst/>
                <a:latin typeface="Perpetua Titling MT" pitchFamily="18" charset="0"/>
              </a:rPr>
            </a:br>
            <a:r>
              <a:rPr lang="en-GB" sz="1600" b="0" dirty="0">
                <a:effectLst/>
              </a:rPr>
              <a:t/>
            </a:r>
            <a:br>
              <a:rPr lang="en-GB" sz="1600" b="0" dirty="0">
                <a:effectLst/>
              </a:rPr>
            </a:br>
            <a:r>
              <a:rPr lang="en-GB" sz="1600" b="0" dirty="0">
                <a:effectLst/>
              </a:rPr>
              <a:t/>
            </a:r>
            <a:br>
              <a:rPr lang="en-GB" sz="1600" b="0" dirty="0">
                <a:effectLst/>
              </a:rPr>
            </a:br>
            <a:r>
              <a:rPr lang="en-GB" sz="4000" b="0" dirty="0">
                <a:effectLst/>
              </a:rPr>
              <a:t>Ezra Pound, </a:t>
            </a:r>
            <a:r>
              <a:rPr lang="en-GB" sz="4000" b="0" i="1" dirty="0">
                <a:effectLst/>
              </a:rPr>
              <a:t>Cathay</a:t>
            </a:r>
            <a:r>
              <a:rPr lang="en-GB" sz="4000" b="0" dirty="0">
                <a:effectLst/>
              </a:rPr>
              <a:t>, 1916</a:t>
            </a:r>
            <a:r>
              <a:rPr lang="en-GB" sz="4800" b="0" dirty="0">
                <a:effectLst/>
              </a:rPr>
              <a:t/>
            </a:r>
            <a:br>
              <a:rPr lang="en-GB" sz="4800" b="0" dirty="0">
                <a:effectLst/>
              </a:rPr>
            </a:br>
            <a:r>
              <a:rPr lang="en-GB" sz="1200" b="0" dirty="0">
                <a:effectLst/>
              </a:rPr>
              <a:t/>
            </a:r>
            <a:br>
              <a:rPr lang="en-GB" sz="1200" b="0" dirty="0">
                <a:effectLst/>
              </a:rPr>
            </a:br>
            <a:r>
              <a:rPr lang="en-GB" sz="2400" b="0" dirty="0">
                <a:effectLst/>
              </a:rPr>
              <a:t>‘</a:t>
            </a:r>
            <a:r>
              <a:rPr lang="en-GB" sz="2000" b="0" dirty="0">
                <a:effectLst/>
              </a:rPr>
              <a:t>Pound's best-loved collection of poems ... and one of the best collections of poetry to respond, however obliquely, to the Great War.’</a:t>
            </a:r>
            <a:r>
              <a:rPr lang="en-GB" sz="4400" dirty="0"/>
              <a:t/>
            </a:r>
            <a:br>
              <a:rPr lang="en-GB" sz="4400" dirty="0"/>
            </a:br>
            <a:r>
              <a:rPr lang="en-GB" sz="4800" b="0" dirty="0">
                <a:effectLst/>
              </a:rPr>
              <a:t> </a:t>
            </a:r>
            <a:endParaRPr lang="en-GB" dirty="0">
              <a:effectLst/>
            </a:endParaRPr>
          </a:p>
        </p:txBody>
      </p:sp>
      <p:sp>
        <p:nvSpPr>
          <p:cNvPr id="4099" name="Rectangle 3"/>
          <p:cNvSpPr>
            <a:spLocks noGrp="1" noChangeArrowheads="1"/>
          </p:cNvSpPr>
          <p:nvPr>
            <p:ph type="subTitle" idx="1"/>
          </p:nvPr>
        </p:nvSpPr>
        <p:spPr>
          <a:xfrm>
            <a:off x="1331640" y="116632"/>
            <a:ext cx="7624936" cy="625475"/>
          </a:xfrm>
        </p:spPr>
        <p:txBody>
          <a:bodyPr/>
          <a:lstStyle/>
          <a:p>
            <a:pPr eaLnBrk="1" hangingPunct="1">
              <a:defRPr/>
            </a:pPr>
            <a:r>
              <a:rPr lang="en-GB" sz="2800" dirty="0">
                <a:effectLst/>
                <a:latin typeface="Perpetua Titling MT" pitchFamily="18" charset="0"/>
              </a:rPr>
              <a:t>CSEN7030 the shock of the new</a:t>
            </a:r>
          </a:p>
        </p:txBody>
      </p:sp>
    </p:spTree>
  </p:cSld>
  <p:clrMapOvr>
    <a:masterClrMapping/>
  </p:clrMapOvr>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Content Placeholder 6"/>
          <p:cNvSpPr>
            <a:spLocks noGrp="1"/>
          </p:cNvSpPr>
          <p:nvPr>
            <p:ph idx="1"/>
          </p:nvPr>
        </p:nvSpPr>
        <p:spPr>
          <a:xfrm>
            <a:off x="307975" y="945407"/>
            <a:ext cx="8390681" cy="5904656"/>
          </a:xfrm>
        </p:spPr>
        <p:txBody>
          <a:bodyPr>
            <a:normAutofit/>
          </a:bodyPr>
          <a:lstStyle/>
          <a:p>
            <a:pPr marL="36576" indent="0">
              <a:buNone/>
            </a:pPr>
            <a:r>
              <a:rPr lang="en-GB" sz="2400" dirty="0">
                <a:effectLst/>
                <a:latin typeface="Garamond" pitchFamily="18" charset="0"/>
              </a:rPr>
              <a:t> the ability to exhibit a detailed knowledge and understanding of the key concepts and philosophical assumptions underpinning literary Modernism and Post-Modernism, and the interconnection between these concepts;</a:t>
            </a:r>
          </a:p>
          <a:p>
            <a:pPr marL="36576" indent="0">
              <a:buNone/>
            </a:pPr>
            <a:r>
              <a:rPr lang="en-GB" sz="2400" dirty="0">
                <a:effectLst/>
                <a:latin typeface="Garamond" pitchFamily="18" charset="0"/>
              </a:rPr>
              <a:t> a sophisticated and theoretically informed knowledge of a wide range of Modernist and post-Modernist texts;</a:t>
            </a:r>
          </a:p>
          <a:p>
            <a:pPr marL="36576" indent="0">
              <a:buNone/>
            </a:pPr>
            <a:r>
              <a:rPr lang="en-GB" sz="2400" dirty="0">
                <a:effectLst/>
                <a:latin typeface="Garamond" pitchFamily="18" charset="0"/>
              </a:rPr>
              <a:t> a detailed knowledge and understanding of the characteristic formal and thematic features associated with modernism and Post-Modernism;</a:t>
            </a:r>
          </a:p>
          <a:p>
            <a:pPr marL="36576" indent="0">
              <a:buNone/>
            </a:pPr>
            <a:r>
              <a:rPr lang="en-GB" sz="2400" dirty="0">
                <a:effectLst/>
                <a:latin typeface="Garamond" pitchFamily="18" charset="0"/>
              </a:rPr>
              <a:t> a critically informed familiarity with the historical and socio-cultural contexts of modernism and Post-Modernism generally and in individual texts in particular;</a:t>
            </a:r>
          </a:p>
          <a:p>
            <a:pPr marL="36576" indent="0">
              <a:buNone/>
            </a:pPr>
            <a:r>
              <a:rPr lang="en-GB" sz="2400" dirty="0">
                <a:effectLst/>
                <a:latin typeface="Garamond" pitchFamily="18" charset="0"/>
              </a:rPr>
              <a:t> a sophisticated awareness of the ongoing critical and theoretical understandings of ‘Modernism’ and ‘Post-Modernism: their precise definition(s) and historical importance.</a:t>
            </a:r>
          </a:p>
          <a:p>
            <a:pPr marL="0" indent="0">
              <a:buNone/>
            </a:pPr>
            <a:endParaRPr lang="en-GB" sz="2400" dirty="0">
              <a:effectLst/>
            </a:endParaRPr>
          </a:p>
        </p:txBody>
      </p:sp>
      <p:sp>
        <p:nvSpPr>
          <p:cNvPr id="2" name="Title 1"/>
          <p:cNvSpPr>
            <a:spLocks noGrp="1"/>
          </p:cNvSpPr>
          <p:nvPr>
            <p:ph type="title"/>
          </p:nvPr>
        </p:nvSpPr>
        <p:spPr>
          <a:xfrm>
            <a:off x="731415" y="0"/>
            <a:ext cx="7543800" cy="692696"/>
          </a:xfrm>
        </p:spPr>
        <p:txBody>
          <a:bodyPr/>
          <a:lstStyle/>
          <a:p>
            <a:pPr algn="ctr"/>
            <a:r>
              <a:rPr lang="en-GB" sz="3600" b="0" dirty="0">
                <a:solidFill>
                  <a:srgbClr val="FFFF00"/>
                </a:solidFill>
                <a:effectLst/>
              </a:rPr>
              <a:t>LEARNING OUTCOMES</a:t>
            </a:r>
            <a:endParaRPr lang="en-GB" b="0" dirty="0">
              <a:effectLst/>
              <a:latin typeface="Perpetua Titling MT" pitchFamily="18" charset="0"/>
            </a:endParaRPr>
          </a:p>
        </p:txBody>
      </p:sp>
      <p:sp>
        <p:nvSpPr>
          <p:cNvPr id="4" name="AutoShape 2" descr="https://upload.wikimedia.org/wikipedia/en/6/6c/BlastFirst.jpg"/>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
        <p:nvSpPr>
          <p:cNvPr id="5" name="AutoShape 4" descr="https://upload.wikimedia.org/wikipedia/en/6/6c/BlastFirst.jpg"/>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GB"/>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idx="1"/>
          </p:nvPr>
        </p:nvPicPr>
        <p:blipFill>
          <a:blip r:embed="rId2">
            <a:extLst>
              <a:ext uri="{28A0092B-C50C-407E-A947-70E740481C1C}">
                <a14:useLocalDpi xmlns:a14="http://schemas.microsoft.com/office/drawing/2010/main" val="0"/>
              </a:ext>
            </a:extLst>
          </a:blip>
          <a:stretch>
            <a:fillRect/>
          </a:stretch>
        </p:blipFill>
        <p:spPr>
          <a:xfrm>
            <a:off x="1864895" y="0"/>
            <a:ext cx="5414210" cy="6858000"/>
          </a:xfrm>
          <a:solidFill>
            <a:schemeClr val="tx2">
              <a:lumMod val="25000"/>
            </a:schemeClr>
          </a:solidFill>
        </p:spPr>
      </p:pic>
    </p:spTree>
    <p:extLst>
      <p:ext uri="{BB962C8B-B14F-4D97-AF65-F5344CB8AC3E}">
        <p14:creationId xmlns:p14="http://schemas.microsoft.com/office/powerpoint/2010/main" val="1284603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484784"/>
            <a:ext cx="9144000" cy="5184576"/>
          </a:xfrm>
        </p:spPr>
        <p:txBody>
          <a:bodyPr>
            <a:normAutofit/>
          </a:bodyPr>
          <a:lstStyle/>
          <a:p>
            <a:pPr>
              <a:buNone/>
            </a:pPr>
            <a:r>
              <a:rPr lang="en-GB" dirty="0"/>
              <a:t>	</a:t>
            </a:r>
            <a:r>
              <a:rPr lang="en-GB" sz="2800" dirty="0">
                <a:effectLst/>
              </a:rPr>
              <a:t>During a crucial decade in the history of modern literature, approximately 1912-1922, Pound was the most influential and in some ways the best critic of poetry in England or America. </a:t>
            </a:r>
            <a:endParaRPr lang="en-GB" dirty="0">
              <a:effectLst/>
            </a:endParaRPr>
          </a:p>
          <a:p>
            <a:pPr lvl="1">
              <a:buFontTx/>
              <a:buChar char="-"/>
            </a:pPr>
            <a:r>
              <a:rPr lang="en-GB" sz="2000" dirty="0">
                <a:effectLst/>
              </a:rPr>
              <a:t>David Perkins, </a:t>
            </a:r>
            <a:r>
              <a:rPr lang="en-GB" sz="2000" i="1" dirty="0">
                <a:effectLst/>
              </a:rPr>
              <a:t>A History of Modern Poetry: Volume I: From the 1890s to the High Modernist Mode</a:t>
            </a:r>
            <a:r>
              <a:rPr lang="en-GB" sz="2000" dirty="0">
                <a:effectLst/>
              </a:rPr>
              <a:t>, (Cambridge, MA: Harvard University Press, 1980)</a:t>
            </a:r>
          </a:p>
          <a:p>
            <a:pPr lvl="1">
              <a:buFontTx/>
              <a:buChar char="-"/>
            </a:pPr>
            <a:endParaRPr lang="en-GB" sz="1600" dirty="0">
              <a:effectLst/>
            </a:endParaRPr>
          </a:p>
          <a:p>
            <a:pPr algn="ctr">
              <a:buNone/>
            </a:pPr>
            <a:r>
              <a:rPr lang="en-GB" sz="2400" dirty="0">
                <a:effectLst/>
                <a:latin typeface="Perpetua Titling MT" pitchFamily="18" charset="0"/>
              </a:rPr>
              <a:t>	</a:t>
            </a:r>
            <a:r>
              <a:rPr lang="en-GB" sz="2200" u="sng" dirty="0">
                <a:solidFill>
                  <a:srgbClr val="FFFF00"/>
                </a:solidFill>
                <a:effectLst/>
                <a:latin typeface="+mj-lt"/>
              </a:rPr>
              <a:t>THREE KEY LAWS OF IMAGIST POETRY</a:t>
            </a:r>
          </a:p>
          <a:p>
            <a:pPr>
              <a:buNone/>
            </a:pPr>
            <a:r>
              <a:rPr lang="en-GB" sz="2400" dirty="0">
                <a:effectLst/>
              </a:rPr>
              <a:t>	1. Direct treatment of the “thing” whether subjective or objective.</a:t>
            </a:r>
          </a:p>
          <a:p>
            <a:pPr>
              <a:buNone/>
            </a:pPr>
            <a:r>
              <a:rPr lang="en-GB" sz="2400" dirty="0">
                <a:effectLst/>
              </a:rPr>
              <a:t>	2. To use absolutely no word that does not contribute to the presentation.</a:t>
            </a:r>
          </a:p>
          <a:p>
            <a:pPr>
              <a:buNone/>
            </a:pPr>
            <a:r>
              <a:rPr lang="en-GB" sz="2400" dirty="0">
                <a:effectLst/>
              </a:rPr>
              <a:t>	3. As regarding rhythm: to compose in the sequence of the musical phrase, not in sequence of a metronome.           [‘A Few Don’ts’ (1918)]</a:t>
            </a:r>
          </a:p>
          <a:p>
            <a:endParaRPr lang="en-GB" dirty="0"/>
          </a:p>
        </p:txBody>
      </p:sp>
      <p:sp>
        <p:nvSpPr>
          <p:cNvPr id="2" name="Title 1"/>
          <p:cNvSpPr>
            <a:spLocks noGrp="1"/>
          </p:cNvSpPr>
          <p:nvPr>
            <p:ph type="title"/>
          </p:nvPr>
        </p:nvSpPr>
        <p:spPr>
          <a:xfrm>
            <a:off x="395536" y="404664"/>
            <a:ext cx="8208912" cy="914400"/>
          </a:xfrm>
        </p:spPr>
        <p:txBody>
          <a:bodyPr/>
          <a:lstStyle/>
          <a:p>
            <a:r>
              <a:rPr lang="en-GB" sz="3600" b="0" dirty="0">
                <a:solidFill>
                  <a:srgbClr val="FFFF00"/>
                </a:solidFill>
                <a:effectLst/>
              </a:rPr>
              <a:t>POUND’S ROLE IN TRANSFORMING MODERNIST POETRY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3" end="3"/>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914400" y="6165304"/>
            <a:ext cx="8229600" cy="824955"/>
          </a:xfrm>
        </p:spPr>
        <p:txBody>
          <a:bodyPr/>
          <a:lstStyle/>
          <a:p>
            <a:pPr>
              <a:buNone/>
            </a:pPr>
            <a:r>
              <a:rPr lang="en-GB" sz="2400" u="sng" dirty="0">
                <a:effectLst/>
                <a:hlinkClick r:id="rId2"/>
              </a:rPr>
              <a:t>http://www.youtube.com/watch?v=seBHYOfr5XQ</a:t>
            </a:r>
            <a:endParaRPr lang="en-GB" sz="2400" dirty="0">
              <a:effectLst/>
            </a:endParaRPr>
          </a:p>
        </p:txBody>
      </p:sp>
      <p:sp>
        <p:nvSpPr>
          <p:cNvPr id="2" name="Title 1"/>
          <p:cNvSpPr>
            <a:spLocks noGrp="1"/>
          </p:cNvSpPr>
          <p:nvPr>
            <p:ph type="title"/>
          </p:nvPr>
        </p:nvSpPr>
        <p:spPr>
          <a:xfrm>
            <a:off x="216024" y="255920"/>
            <a:ext cx="4788024" cy="1143000"/>
          </a:xfrm>
        </p:spPr>
        <p:txBody>
          <a:bodyPr/>
          <a:lstStyle/>
          <a:p>
            <a:r>
              <a:rPr lang="en-GB" sz="2800" b="0" dirty="0">
                <a:solidFill>
                  <a:srgbClr val="FFFF00"/>
                </a:solidFill>
                <a:effectLst/>
              </a:rPr>
              <a:t>The necessity of a new poetics: ‘Hugh Selwyn </a:t>
            </a:r>
            <a:r>
              <a:rPr lang="en-GB" sz="2800" b="0" dirty="0" err="1">
                <a:solidFill>
                  <a:srgbClr val="FFFF00"/>
                </a:solidFill>
                <a:effectLst/>
              </a:rPr>
              <a:t>Mauberley</a:t>
            </a:r>
            <a:r>
              <a:rPr lang="en-GB" sz="2800" b="0" dirty="0">
                <a:solidFill>
                  <a:srgbClr val="FFFF00"/>
                </a:solidFill>
                <a:effectLst/>
              </a:rPr>
              <a:t>’</a:t>
            </a:r>
          </a:p>
        </p:txBody>
      </p:sp>
      <p:pic>
        <p:nvPicPr>
          <p:cNvPr id="4" name="Picture 3" descr="Ezra_Pound_1913.jpg"/>
          <p:cNvPicPr>
            <a:picLocks noChangeAspect="1"/>
          </p:cNvPicPr>
          <p:nvPr/>
        </p:nvPicPr>
        <p:blipFill>
          <a:blip r:embed="rId3" cstate="print"/>
          <a:stretch>
            <a:fillRect/>
          </a:stretch>
        </p:blipFill>
        <p:spPr>
          <a:xfrm>
            <a:off x="539552" y="1916832"/>
            <a:ext cx="2933293" cy="3717032"/>
          </a:xfrm>
          <a:prstGeom prst="rect">
            <a:avLst/>
          </a:prstGeom>
        </p:spPr>
      </p:pic>
      <p:pic>
        <p:nvPicPr>
          <p:cNvPr id="5" name="Picture 4" descr="Ezra_Pound_by_EO_Hoppe_1920.jpg"/>
          <p:cNvPicPr>
            <a:picLocks noChangeAspect="1"/>
          </p:cNvPicPr>
          <p:nvPr/>
        </p:nvPicPr>
        <p:blipFill>
          <a:blip r:embed="rId4" cstate="print"/>
          <a:stretch>
            <a:fillRect/>
          </a:stretch>
        </p:blipFill>
        <p:spPr>
          <a:xfrm>
            <a:off x="5004048" y="0"/>
            <a:ext cx="3817199" cy="5507402"/>
          </a:xfrm>
          <a:prstGeom prst="rect">
            <a:avLst/>
          </a:prstGeom>
        </p:spPr>
      </p:pic>
      <p:sp>
        <p:nvSpPr>
          <p:cNvPr id="6" name="Rectangle 5"/>
          <p:cNvSpPr/>
          <p:nvPr/>
        </p:nvSpPr>
        <p:spPr>
          <a:xfrm>
            <a:off x="5364088" y="5517232"/>
            <a:ext cx="3096360" cy="400110"/>
          </a:xfrm>
          <a:prstGeom prst="rect">
            <a:avLst/>
          </a:prstGeom>
        </p:spPr>
        <p:txBody>
          <a:bodyPr wrap="none">
            <a:spAutoFit/>
          </a:bodyPr>
          <a:lstStyle/>
          <a:p>
            <a:r>
              <a:rPr lang="en-GB" sz="2000" dirty="0">
                <a:latin typeface="+mn-lt"/>
              </a:rPr>
              <a:t>Ezra Pound by EO Hoppe 1920</a:t>
            </a:r>
          </a:p>
        </p:txBody>
      </p:sp>
      <p:sp>
        <p:nvSpPr>
          <p:cNvPr id="7" name="Rectangle 6"/>
          <p:cNvSpPr/>
          <p:nvPr/>
        </p:nvSpPr>
        <p:spPr>
          <a:xfrm>
            <a:off x="827584" y="5661248"/>
            <a:ext cx="1759777" cy="400110"/>
          </a:xfrm>
          <a:prstGeom prst="rect">
            <a:avLst/>
          </a:prstGeom>
        </p:spPr>
        <p:txBody>
          <a:bodyPr wrap="none">
            <a:spAutoFit/>
          </a:bodyPr>
          <a:lstStyle/>
          <a:p>
            <a:r>
              <a:rPr lang="en-GB" sz="2000" dirty="0">
                <a:latin typeface="+mn-lt"/>
              </a:rPr>
              <a:t>Ezra Pound 1913</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0" y="1628800"/>
            <a:ext cx="8892480" cy="5445224"/>
          </a:xfrm>
        </p:spPr>
        <p:txBody>
          <a:bodyPr>
            <a:normAutofit/>
          </a:bodyPr>
          <a:lstStyle/>
          <a:p>
            <a:pPr>
              <a:buNone/>
            </a:pPr>
            <a:r>
              <a:rPr lang="en-GB" sz="2400" dirty="0">
                <a:effectLst/>
              </a:rPr>
              <a:t>	(</a:t>
            </a:r>
            <a:r>
              <a:rPr lang="en-GB" sz="2400" dirty="0" err="1">
                <a:effectLst/>
              </a:rPr>
              <a:t>i</a:t>
            </a:r>
            <a:r>
              <a:rPr lang="en-GB" sz="2400" dirty="0">
                <a:effectLst/>
              </a:rPr>
              <a:t>) My pawing over the ancients and semi-ancients has been </a:t>
            </a:r>
            <a:r>
              <a:rPr lang="en-GB" sz="2400" dirty="0">
                <a:solidFill>
                  <a:srgbClr val="FFFF00"/>
                </a:solidFill>
                <a:effectLst/>
              </a:rPr>
              <a:t>one struggle to find out what has been done, once for all, better than it can ever be done again</a:t>
            </a:r>
            <a:r>
              <a:rPr lang="en-GB" sz="2400" dirty="0">
                <a:effectLst/>
              </a:rPr>
              <a:t>, and to find out what remains for us to do, … for if we still feel the same emotions as those which launched the thousand ships, it is quite certain that we come on these feelings differently…</a:t>
            </a:r>
          </a:p>
          <a:p>
            <a:pPr>
              <a:buNone/>
            </a:pPr>
            <a:r>
              <a:rPr lang="en-GB" sz="2400" dirty="0">
                <a:effectLst/>
              </a:rPr>
              <a:t>	Each age has its own abounding gifts yet only some ages transmute them into matter of duration. </a:t>
            </a:r>
            <a:r>
              <a:rPr lang="en-GB" sz="2400" dirty="0">
                <a:solidFill>
                  <a:srgbClr val="FFFF00"/>
                </a:solidFill>
                <a:effectLst/>
              </a:rPr>
              <a:t>No good poetry is ever written in a manner twenty years old, for to write in such a manner shows conclusively that the writer thinks from books, convention and cliché, and not from life,</a:t>
            </a:r>
            <a:r>
              <a:rPr lang="en-GB" sz="2400" dirty="0">
                <a:effectLst/>
              </a:rPr>
              <a:t> yet a man feeling the divorce of life and his art may naturally try to resurrect a forgotten mode </a:t>
            </a:r>
            <a:r>
              <a:rPr lang="en-GB" sz="2400" dirty="0">
                <a:solidFill>
                  <a:srgbClr val="FFFF00"/>
                </a:solidFill>
                <a:effectLst/>
              </a:rPr>
              <a:t>if he finds in that mode some leaven, </a:t>
            </a:r>
            <a:r>
              <a:rPr lang="en-GB" sz="2400" dirty="0">
                <a:effectLst/>
              </a:rPr>
              <a:t>or [if he sees]  </a:t>
            </a:r>
            <a:r>
              <a:rPr lang="en-GB" sz="2400" dirty="0">
                <a:solidFill>
                  <a:srgbClr val="FFFF00"/>
                </a:solidFill>
                <a:effectLst/>
              </a:rPr>
              <a:t>some element lacking in contemporary art which might unite that art again to its sustenance, li</a:t>
            </a:r>
            <a:r>
              <a:rPr lang="en-GB" sz="2400" u="sng" dirty="0">
                <a:effectLst/>
              </a:rPr>
              <a:t>fe</a:t>
            </a:r>
            <a:r>
              <a:rPr lang="en-GB" sz="2400" dirty="0">
                <a:effectLst/>
              </a:rPr>
              <a:t>…..</a:t>
            </a:r>
          </a:p>
          <a:p>
            <a:pPr algn="r">
              <a:buNone/>
            </a:pPr>
            <a:r>
              <a:rPr lang="en-GB" sz="2000" dirty="0">
                <a:effectLst/>
                <a:hlinkClick r:id="rId2"/>
              </a:rPr>
              <a:t>http://www.poetryfoundation.org/poetrymagazine/article/335</a:t>
            </a:r>
            <a:r>
              <a:rPr lang="en-GB" sz="2000" dirty="0">
                <a:effectLst/>
              </a:rPr>
              <a:t> </a:t>
            </a:r>
          </a:p>
          <a:p>
            <a:pPr>
              <a:buNone/>
            </a:pPr>
            <a:endParaRPr lang="en-GB" sz="2400" dirty="0">
              <a:effectLst/>
            </a:endParaRPr>
          </a:p>
          <a:p>
            <a:endParaRPr lang="en-GB" sz="2400" dirty="0">
              <a:effectLst/>
            </a:endParaRPr>
          </a:p>
        </p:txBody>
      </p:sp>
      <p:sp>
        <p:nvSpPr>
          <p:cNvPr id="2" name="Title 1"/>
          <p:cNvSpPr>
            <a:spLocks noGrp="1"/>
          </p:cNvSpPr>
          <p:nvPr>
            <p:ph type="title"/>
          </p:nvPr>
        </p:nvSpPr>
        <p:spPr>
          <a:xfrm>
            <a:off x="251520" y="116632"/>
            <a:ext cx="8892480" cy="1143000"/>
          </a:xfrm>
        </p:spPr>
        <p:txBody>
          <a:bodyPr/>
          <a:lstStyle/>
          <a:p>
            <a:r>
              <a:rPr lang="en-GB" sz="3200" b="0" dirty="0">
                <a:solidFill>
                  <a:srgbClr val="FFFF00"/>
                </a:solidFill>
                <a:effectLst/>
              </a:rPr>
              <a:t>Ezra Pound, ‘A Retrospect’ </a:t>
            </a:r>
            <a:r>
              <a:rPr lang="en-GB" sz="3200" b="0" i="1" dirty="0">
                <a:solidFill>
                  <a:srgbClr val="FFFF00"/>
                </a:solidFill>
                <a:effectLst/>
              </a:rPr>
              <a:t>&amp;</a:t>
            </a:r>
            <a:r>
              <a:rPr lang="en-GB" sz="3200" b="0" dirty="0">
                <a:solidFill>
                  <a:srgbClr val="FFFF00"/>
                </a:solidFill>
                <a:effectLst/>
              </a:rPr>
              <a:t> ‘A Few Don’ts’ (1918) </a:t>
            </a:r>
            <a:endParaRPr lang="en-GB" sz="3200" b="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1700808"/>
            <a:ext cx="8208912" cy="4525963"/>
          </a:xfrm>
        </p:spPr>
        <p:txBody>
          <a:bodyPr>
            <a:normAutofit/>
          </a:bodyPr>
          <a:lstStyle/>
          <a:p>
            <a:pPr marL="0" indent="0">
              <a:spcBef>
                <a:spcPts val="600"/>
              </a:spcBef>
              <a:spcAft>
                <a:spcPts val="600"/>
              </a:spcAft>
              <a:buNone/>
            </a:pPr>
            <a:r>
              <a:rPr lang="en-GB" sz="2400" dirty="0">
                <a:effectLst/>
              </a:rPr>
              <a:t>[consider the role of </a:t>
            </a:r>
            <a:r>
              <a:rPr lang="en-GB" sz="2400" b="1" dirty="0">
                <a:solidFill>
                  <a:srgbClr val="FFFF00"/>
                </a:solidFill>
                <a:effectLst/>
              </a:rPr>
              <a:t>cosmopolitanism</a:t>
            </a:r>
            <a:r>
              <a:rPr lang="en-GB" sz="2400" dirty="0">
                <a:effectLst/>
              </a:rPr>
              <a:t> here]</a:t>
            </a:r>
          </a:p>
          <a:p>
            <a:pPr lvl="0">
              <a:spcBef>
                <a:spcPts val="600"/>
              </a:spcBef>
              <a:spcAft>
                <a:spcPts val="600"/>
              </a:spcAft>
            </a:pPr>
            <a:r>
              <a:rPr lang="en-GB" sz="2400" dirty="0">
                <a:effectLst/>
              </a:rPr>
              <a:t>That part of your poetry which strikes upon </a:t>
            </a:r>
            <a:r>
              <a:rPr lang="en-GB" sz="2400" dirty="0">
                <a:solidFill>
                  <a:srgbClr val="FFFF00"/>
                </a:solidFill>
                <a:effectLst/>
              </a:rPr>
              <a:t>the imaginative eye </a:t>
            </a:r>
            <a:r>
              <a:rPr lang="en-GB" sz="2400" dirty="0">
                <a:effectLst/>
              </a:rPr>
              <a:t>of the reader will lose nothing by translation into a foreign tongue; that which appeals to the ear can reach only those who take it in the original.</a:t>
            </a:r>
          </a:p>
          <a:p>
            <a:pPr lvl="0">
              <a:spcBef>
                <a:spcPts val="600"/>
              </a:spcBef>
              <a:spcAft>
                <a:spcPts val="600"/>
              </a:spcAft>
            </a:pPr>
            <a:r>
              <a:rPr lang="en-GB" sz="2400" dirty="0">
                <a:solidFill>
                  <a:srgbClr val="FFFF00"/>
                </a:solidFill>
                <a:effectLst/>
              </a:rPr>
              <a:t>Translation is likewise good training</a:t>
            </a:r>
            <a:r>
              <a:rPr lang="en-GB" sz="2400" dirty="0">
                <a:effectLst/>
              </a:rPr>
              <a:t>, if you find that your original matter ‘wobbles’ when you try to rewrite it. The meaning of the poem to be translated can not ‘wobble’.</a:t>
            </a:r>
          </a:p>
          <a:p>
            <a:pPr lvl="0">
              <a:spcBef>
                <a:spcPts val="600"/>
              </a:spcBef>
              <a:spcAft>
                <a:spcPts val="600"/>
              </a:spcAft>
            </a:pPr>
            <a:r>
              <a:rPr lang="en-GB" sz="2400" dirty="0">
                <a:effectLst/>
              </a:rPr>
              <a:t>If you are using a symmetrical form, don’t put in what you want to say and then </a:t>
            </a:r>
            <a:r>
              <a:rPr lang="en-GB" sz="2400" dirty="0">
                <a:solidFill>
                  <a:srgbClr val="FFFF00"/>
                </a:solidFill>
                <a:effectLst/>
              </a:rPr>
              <a:t>fill up the remaining vacuums with slush</a:t>
            </a:r>
            <a:r>
              <a:rPr lang="en-GB" sz="2400" dirty="0">
                <a:effectLst/>
              </a:rPr>
              <a:t>.</a:t>
            </a:r>
          </a:p>
        </p:txBody>
      </p:sp>
      <p:sp>
        <p:nvSpPr>
          <p:cNvPr id="2" name="Title 1"/>
          <p:cNvSpPr>
            <a:spLocks noGrp="1"/>
          </p:cNvSpPr>
          <p:nvPr>
            <p:ph type="title"/>
          </p:nvPr>
        </p:nvSpPr>
        <p:spPr>
          <a:xfrm>
            <a:off x="872108" y="260648"/>
            <a:ext cx="7543800" cy="914400"/>
          </a:xfrm>
        </p:spPr>
        <p:txBody>
          <a:bodyPr/>
          <a:lstStyle/>
          <a:p>
            <a:pPr algn="l"/>
            <a:r>
              <a:rPr lang="en-GB" sz="3200" b="0" dirty="0">
                <a:solidFill>
                  <a:srgbClr val="FFFF00"/>
                </a:solidFill>
                <a:effectLst/>
              </a:rPr>
              <a:t>(ii) </a:t>
            </a:r>
            <a:r>
              <a:rPr lang="en-GB" sz="3600" b="0" dirty="0">
                <a:solidFill>
                  <a:srgbClr val="FFFF00"/>
                </a:solidFill>
                <a:effectLst/>
              </a:rPr>
              <a:t>‘A Few Don’ts’ (1918)</a:t>
            </a:r>
            <a:endParaRPr lang="en-GB" sz="4800" dirty="0">
              <a:solidFill>
                <a:srgbClr val="FFFF00"/>
              </a:solidFill>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539552" y="2132856"/>
            <a:ext cx="8496944" cy="4065315"/>
          </a:xfrm>
        </p:spPr>
        <p:txBody>
          <a:bodyPr>
            <a:normAutofit/>
          </a:bodyPr>
          <a:lstStyle/>
          <a:p>
            <a:pPr marL="514350" indent="-514350">
              <a:spcAft>
                <a:spcPts val="600"/>
              </a:spcAft>
              <a:buFont typeface="Wingdings" pitchFamily="2" charset="2"/>
              <a:buAutoNum type="arabicPeriod"/>
            </a:pPr>
            <a:r>
              <a:rPr lang="en-GB" sz="2800" dirty="0">
                <a:effectLst/>
              </a:rPr>
              <a:t>Macaulay, Minute on Indian Education (1835)</a:t>
            </a:r>
            <a:endParaRPr lang="en-GB" sz="2800" b="1" dirty="0">
              <a:effectLst/>
            </a:endParaRPr>
          </a:p>
          <a:p>
            <a:pPr marL="514350" indent="-514350">
              <a:spcAft>
                <a:spcPts val="600"/>
              </a:spcAft>
              <a:buFont typeface="Wingdings" pitchFamily="2" charset="2"/>
              <a:buAutoNum type="arabicPeriod"/>
            </a:pPr>
            <a:r>
              <a:rPr lang="en-GB" sz="2800" dirty="0">
                <a:effectLst/>
              </a:rPr>
              <a:t>Arnold, ‘On the Study of Celtic Literature’ (1867)</a:t>
            </a:r>
          </a:p>
          <a:p>
            <a:pPr marL="514350" indent="-514350">
              <a:spcAft>
                <a:spcPts val="600"/>
              </a:spcAft>
              <a:buFont typeface="Wingdings" pitchFamily="2" charset="2"/>
              <a:buAutoNum type="arabicPeriod"/>
            </a:pPr>
            <a:r>
              <a:rPr lang="en-GB" sz="2800" dirty="0">
                <a:effectLst/>
              </a:rPr>
              <a:t>Fitzgerald’s </a:t>
            </a:r>
            <a:r>
              <a:rPr lang="en-GB" sz="2800" dirty="0" err="1">
                <a:effectLst/>
              </a:rPr>
              <a:t>Rubayat</a:t>
            </a:r>
            <a:r>
              <a:rPr lang="en-GB" sz="2800" dirty="0">
                <a:effectLst/>
              </a:rPr>
              <a:t> and sensual spirituality</a:t>
            </a:r>
          </a:p>
          <a:p>
            <a:pPr marL="514350" indent="-514350">
              <a:spcAft>
                <a:spcPts val="600"/>
              </a:spcAft>
              <a:buFont typeface="Wingdings" pitchFamily="2" charset="2"/>
              <a:buAutoNum type="arabicPeriod"/>
            </a:pPr>
            <a:r>
              <a:rPr lang="en-GB" sz="2800" dirty="0">
                <a:effectLst/>
              </a:rPr>
              <a:t>James </a:t>
            </a:r>
            <a:r>
              <a:rPr lang="en-GB" sz="2800" dirty="0" err="1">
                <a:effectLst/>
              </a:rPr>
              <a:t>Legge</a:t>
            </a:r>
            <a:r>
              <a:rPr lang="en-GB" sz="2800" dirty="0">
                <a:effectLst/>
              </a:rPr>
              <a:t> and the ‘progress of the soul’</a:t>
            </a:r>
          </a:p>
          <a:p>
            <a:pPr marL="514350" indent="-514350">
              <a:spcAft>
                <a:spcPts val="600"/>
              </a:spcAft>
              <a:buFont typeface="Wingdings" pitchFamily="2" charset="2"/>
              <a:buAutoNum type="arabicPeriod"/>
            </a:pPr>
            <a:r>
              <a:rPr lang="en-GB" sz="2800" dirty="0">
                <a:effectLst/>
              </a:rPr>
              <a:t>Children of the Empire: Helen Waddell </a:t>
            </a:r>
          </a:p>
        </p:txBody>
      </p:sp>
      <p:sp>
        <p:nvSpPr>
          <p:cNvPr id="2" name="Title 1"/>
          <p:cNvSpPr>
            <a:spLocks noGrp="1"/>
          </p:cNvSpPr>
          <p:nvPr>
            <p:ph type="title"/>
          </p:nvPr>
        </p:nvSpPr>
        <p:spPr>
          <a:xfrm>
            <a:off x="395536" y="260648"/>
            <a:ext cx="8229600" cy="1143000"/>
          </a:xfrm>
        </p:spPr>
        <p:txBody>
          <a:bodyPr/>
          <a:lstStyle/>
          <a:p>
            <a:r>
              <a:rPr lang="en-GB" sz="3200" b="0" dirty="0">
                <a:solidFill>
                  <a:srgbClr val="FFFF00"/>
                </a:solidFill>
                <a:effectLst/>
              </a:rPr>
              <a:t>CONTEXT: NINETEENTH CENTURY ORIENTALISM &amp; ITS LEGACY</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nodeType="clickEffect">
                                  <p:stCondLst>
                                    <p:cond delay="0"/>
                                  </p:stCondLst>
                                  <p:childTnLst>
                                    <p:set>
                                      <p:cBhvr>
                                        <p:cTn id="16" dur="1" fill="hold">
                                          <p:stCondLst>
                                            <p:cond delay="0"/>
                                          </p:stCondLst>
                                        </p:cTn>
                                        <p:tgtEl>
                                          <p:spTgt spid="3">
                                            <p:txEl>
                                              <p:pRg st="3" end="3"/>
                                            </p:txEl>
                                          </p:spTgt>
                                        </p:tgtEl>
                                        <p:attrNameLst>
                                          <p:attrName>style.visibility</p:attrName>
                                        </p:attrNameLst>
                                      </p:cBhvr>
                                      <p:to>
                                        <p:strVal val="visible"/>
                                      </p:to>
                                    </p:set>
                                  </p:childTnLst>
                                </p:cTn>
                              </p:par>
                              <p:par>
                                <p:cTn id="17" presetID="1" presetClass="entr" presetSubtype="0" fill="hold" nodeType="withEffect">
                                  <p:stCondLst>
                                    <p:cond delay="0"/>
                                  </p:stCondLst>
                                  <p:childTnLst>
                                    <p:set>
                                      <p:cBhvr>
                                        <p:cTn id="18"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340768"/>
            <a:ext cx="8424936" cy="5616624"/>
          </a:xfrm>
        </p:spPr>
        <p:txBody>
          <a:bodyPr>
            <a:normAutofit/>
          </a:bodyPr>
          <a:lstStyle/>
          <a:p>
            <a:pPr>
              <a:spcBef>
                <a:spcPts val="0"/>
              </a:spcBef>
              <a:buNone/>
            </a:pPr>
            <a:r>
              <a:rPr lang="en-GB" sz="2400" dirty="0">
                <a:effectLst/>
              </a:rPr>
              <a:t>	In </a:t>
            </a:r>
            <a:r>
              <a:rPr lang="en-GB" sz="2400" i="1" dirty="0">
                <a:effectLst/>
              </a:rPr>
              <a:t>No Place of Grace</a:t>
            </a:r>
            <a:r>
              <a:rPr lang="en-GB" sz="2400" dirty="0">
                <a:effectLst/>
              </a:rPr>
              <a:t>, T. J. Jackson </a:t>
            </a:r>
            <a:r>
              <a:rPr lang="en-GB" sz="2400" dirty="0" err="1">
                <a:effectLst/>
              </a:rPr>
              <a:t>Lears</a:t>
            </a:r>
            <a:r>
              <a:rPr lang="en-GB" sz="2400" dirty="0">
                <a:effectLst/>
              </a:rPr>
              <a:t> argues that Orientalism expresses a desire for authenticity, for intense spiritual experience or even primitive emotion, in reaction to “overcivilized” modern existence.  This </a:t>
            </a:r>
            <a:r>
              <a:rPr lang="en-GB" sz="2400" dirty="0">
                <a:solidFill>
                  <a:srgbClr val="FFFF00"/>
                </a:solidFill>
                <a:effectLst/>
              </a:rPr>
              <a:t>idea of the Orient simply as other to modernity has often served as an explanation for the role of the Oriental in American consumer culture. </a:t>
            </a:r>
            <a:r>
              <a:rPr lang="en-GB" sz="2400" dirty="0">
                <a:effectLst/>
              </a:rPr>
              <a:t>In a study of strategies of display, advertising, and retail distribution in consumer culture, William Leach similarly suggests that the Oriental theme was popular in merchandising before World War I in large part because </a:t>
            </a:r>
            <a:r>
              <a:rPr lang="en-GB" sz="2400" dirty="0">
                <a:solidFill>
                  <a:srgbClr val="FFFF00"/>
                </a:solidFill>
                <a:effectLst/>
              </a:rPr>
              <a:t>the Orient signified the “sensual” element missing from Western society. </a:t>
            </a:r>
          </a:p>
          <a:p>
            <a:pPr>
              <a:spcBef>
                <a:spcPts val="0"/>
              </a:spcBef>
              <a:buNone/>
            </a:pPr>
            <a:r>
              <a:rPr lang="en-GB" sz="2400" dirty="0">
                <a:solidFill>
                  <a:srgbClr val="FFFF00"/>
                </a:solidFill>
                <a:effectLst/>
              </a:rPr>
              <a:t>	</a:t>
            </a:r>
          </a:p>
          <a:p>
            <a:pPr>
              <a:spcBef>
                <a:spcPts val="0"/>
              </a:spcBef>
              <a:buNone/>
            </a:pPr>
            <a:r>
              <a:rPr lang="en-GB" sz="2400" dirty="0">
                <a:solidFill>
                  <a:srgbClr val="FFFF00"/>
                </a:solidFill>
                <a:effectLst/>
              </a:rPr>
              <a:t>	</a:t>
            </a:r>
            <a:r>
              <a:rPr lang="en-GB" sz="2000" dirty="0">
                <a:effectLst/>
              </a:rPr>
              <a:t>Thomas W. Kim, ‘Being Modern: The Circulation of Oriental Objects,’ </a:t>
            </a:r>
            <a:r>
              <a:rPr lang="en-GB" sz="2000" i="1" dirty="0">
                <a:effectLst/>
              </a:rPr>
              <a:t>American Quarterly</a:t>
            </a:r>
            <a:r>
              <a:rPr lang="en-GB" sz="2000" dirty="0">
                <a:effectLst/>
              </a:rPr>
              <a:t>, Volume 58, Number 2, June 2006: 379-406</a:t>
            </a:r>
            <a:endParaRPr lang="en-GB" sz="2400" dirty="0">
              <a:effectLst/>
            </a:endParaRPr>
          </a:p>
        </p:txBody>
      </p:sp>
      <p:sp>
        <p:nvSpPr>
          <p:cNvPr id="2" name="Title 1"/>
          <p:cNvSpPr>
            <a:spLocks noGrp="1"/>
          </p:cNvSpPr>
          <p:nvPr>
            <p:ph type="title"/>
          </p:nvPr>
        </p:nvSpPr>
        <p:spPr>
          <a:xfrm>
            <a:off x="251520" y="548680"/>
            <a:ext cx="8623946" cy="792088"/>
          </a:xfrm>
        </p:spPr>
        <p:txBody>
          <a:bodyPr/>
          <a:lstStyle/>
          <a:p>
            <a:pPr algn="ctr"/>
            <a:r>
              <a:rPr lang="en-GB" sz="3200" b="0" dirty="0">
                <a:solidFill>
                  <a:srgbClr val="FFFF00"/>
                </a:solidFill>
                <a:effectLst/>
              </a:rPr>
              <a:t>THE</a:t>
            </a:r>
            <a:r>
              <a:rPr lang="en-GB" sz="2800" b="0" dirty="0">
                <a:solidFill>
                  <a:srgbClr val="FFFF00"/>
                </a:solidFill>
                <a:effectLst/>
              </a:rPr>
              <a:t> </a:t>
            </a:r>
            <a:r>
              <a:rPr lang="en-GB" sz="3200" b="0" dirty="0">
                <a:solidFill>
                  <a:srgbClr val="FFFF00"/>
                </a:solidFill>
                <a:effectLst/>
              </a:rPr>
              <a:t>SIGNIFICANCE OF [A HOMOGENISED] ORIENTALISM</a:t>
            </a:r>
            <a:endParaRPr lang="en-GB" sz="2800" b="0" dirty="0">
              <a:solidFill>
                <a:srgbClr val="FFFF00"/>
              </a:solidFill>
              <a:effectLst/>
            </a:endParaRPr>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26368" y="826532"/>
            <a:ext cx="8291264" cy="5801290"/>
          </a:xfrm>
        </p:spPr>
        <p:txBody>
          <a:bodyPr>
            <a:normAutofit/>
          </a:bodyPr>
          <a:lstStyle/>
          <a:p>
            <a:pPr marL="0" indent="0">
              <a:buNone/>
            </a:pPr>
            <a:r>
              <a:rPr lang="en-GB" sz="2400" dirty="0">
                <a:effectLst/>
              </a:rPr>
              <a:t>By the mid-1920s, not only were window displays “methodically reproduced from </a:t>
            </a:r>
            <a:r>
              <a:rPr lang="en-GB" sz="2400" u="sng" dirty="0">
                <a:effectLst/>
              </a:rPr>
              <a:t>Persian and Japanese models</a:t>
            </a:r>
            <a:r>
              <a:rPr lang="en-GB" sz="2400" dirty="0">
                <a:effectLst/>
              </a:rPr>
              <a:t>,” </a:t>
            </a:r>
            <a:r>
              <a:rPr lang="en-GB" sz="2400" u="sng" dirty="0">
                <a:solidFill>
                  <a:schemeClr val="tx2">
                    <a:lumMod val="75000"/>
                  </a:schemeClr>
                </a:solidFill>
                <a:effectLst/>
              </a:rPr>
              <a:t>[obviously </a:t>
            </a:r>
            <a:r>
              <a:rPr lang="en-GB" sz="2400" u="sng" dirty="0" err="1">
                <a:solidFill>
                  <a:schemeClr val="tx2">
                    <a:lumMod val="75000"/>
                  </a:schemeClr>
                </a:solidFill>
                <a:effectLst/>
              </a:rPr>
              <a:t>interchageable</a:t>
            </a:r>
            <a:r>
              <a:rPr lang="en-GB" sz="2400" u="sng" dirty="0">
                <a:solidFill>
                  <a:schemeClr val="tx2">
                    <a:lumMod val="75000"/>
                  </a:schemeClr>
                </a:solidFill>
                <a:effectLst/>
              </a:rPr>
              <a:t>!!</a:t>
            </a:r>
            <a:r>
              <a:rPr lang="en-GB" sz="2400" dirty="0">
                <a:solidFill>
                  <a:schemeClr val="tx2">
                    <a:lumMod val="75000"/>
                  </a:schemeClr>
                </a:solidFill>
                <a:effectLst/>
              </a:rPr>
              <a:t>] </a:t>
            </a:r>
            <a:r>
              <a:rPr lang="en-GB" sz="2400" dirty="0">
                <a:effectLst/>
              </a:rPr>
              <a:t>but </a:t>
            </a:r>
            <a:r>
              <a:rPr lang="en-GB" sz="2400" dirty="0" err="1">
                <a:effectLst/>
              </a:rPr>
              <a:t>Bedell’s</a:t>
            </a:r>
            <a:r>
              <a:rPr lang="en-GB" sz="2400" dirty="0">
                <a:effectLst/>
              </a:rPr>
              <a:t> department store in New York City hired a staff of </a:t>
            </a:r>
            <a:r>
              <a:rPr lang="en-GB" sz="2400" dirty="0">
                <a:solidFill>
                  <a:srgbClr val="FFFF00"/>
                </a:solidFill>
                <a:effectLst/>
              </a:rPr>
              <a:t>“young Chinese women dressed in native costumes.”</a:t>
            </a:r>
          </a:p>
          <a:p>
            <a:pPr marL="0" indent="0">
              <a:buNone/>
            </a:pPr>
            <a:r>
              <a:rPr lang="en-GB" sz="2400" dirty="0">
                <a:effectLst/>
              </a:rPr>
              <a:t>[…this however was] specific to the Oriental object; while museum curators and private collectors also gathered African and Native American objects, Oriental objects were the ones that entered the homes and everyday lives of the general populace not just as curiosities but as exemplars of cultural refinement and the highest aesthetic aspirations. </a:t>
            </a:r>
            <a:r>
              <a:rPr lang="en-GB" sz="2400" dirty="0">
                <a:solidFill>
                  <a:srgbClr val="FFFF00"/>
                </a:solidFill>
                <a:effectLst/>
              </a:rPr>
              <a:t>Oriental objects did not arouse a fascination with the primitive, nor did they serve merely as </a:t>
            </a:r>
            <a:r>
              <a:rPr lang="en-GB" sz="2400" dirty="0" err="1">
                <a:solidFill>
                  <a:srgbClr val="FFFF00"/>
                </a:solidFill>
                <a:effectLst/>
              </a:rPr>
              <a:t>artifacts</a:t>
            </a:r>
            <a:r>
              <a:rPr lang="en-GB" sz="2400" dirty="0">
                <a:solidFill>
                  <a:srgbClr val="FFFF00"/>
                </a:solidFill>
                <a:effectLst/>
              </a:rPr>
              <a:t> of premodern civilization; what Oriental objects supposedly offered the modern consumer was an education in beauty, an appreciation of “nature,” and a training of the aesthetic sense.</a:t>
            </a:r>
            <a:r>
              <a:rPr lang="en-GB" sz="2400" dirty="0">
                <a:effectLst/>
              </a:rPr>
              <a:t>                           </a:t>
            </a:r>
          </a:p>
          <a:p>
            <a:pPr marL="1257300" lvl="3" indent="0">
              <a:buNone/>
            </a:pPr>
            <a:r>
              <a:rPr lang="en-GB" sz="2400" dirty="0">
                <a:effectLst/>
                <a:ea typeface="+mn-ea"/>
                <a:cs typeface="+mn-cs"/>
              </a:rPr>
              <a:t>     				Kim, ‘Being Modern’: 387</a:t>
            </a:r>
          </a:p>
        </p:txBody>
      </p:sp>
      <p:sp>
        <p:nvSpPr>
          <p:cNvPr id="2" name="Rectangle 1">
            <a:extLst>
              <a:ext uri="{FF2B5EF4-FFF2-40B4-BE49-F238E27FC236}">
                <a16:creationId xmlns:a16="http://schemas.microsoft.com/office/drawing/2014/main" id="{91E06802-BD0D-487F-80DB-A35806501CD3}"/>
              </a:ext>
            </a:extLst>
          </p:cNvPr>
          <p:cNvSpPr/>
          <p:nvPr/>
        </p:nvSpPr>
        <p:spPr>
          <a:xfrm>
            <a:off x="2683502" y="249948"/>
            <a:ext cx="3776996" cy="584775"/>
          </a:xfrm>
          <a:prstGeom prst="rect">
            <a:avLst/>
          </a:prstGeom>
        </p:spPr>
        <p:txBody>
          <a:bodyPr wrap="none">
            <a:spAutoFit/>
          </a:bodyPr>
          <a:lstStyle/>
          <a:p>
            <a:r>
              <a:rPr lang="en-GB" sz="3200" dirty="0">
                <a:solidFill>
                  <a:srgbClr val="FFFF00"/>
                </a:solidFill>
                <a:latin typeface="+mj-lt"/>
                <a:ea typeface="+mj-ea"/>
                <a:cs typeface="+mj-cs"/>
              </a:rPr>
              <a:t>ORIENTALISM </a:t>
            </a:r>
            <a:r>
              <a:rPr lang="en-GB" sz="3200" dirty="0" err="1">
                <a:solidFill>
                  <a:srgbClr val="FFFF00"/>
                </a:solidFill>
                <a:latin typeface="+mn-lt"/>
                <a:ea typeface="+mj-ea"/>
                <a:cs typeface="+mj-cs"/>
              </a:rPr>
              <a:t>con’t</a:t>
            </a:r>
            <a:endParaRPr lang="en-GB" sz="3200" dirty="0">
              <a:solidFill>
                <a:srgbClr val="FFFF00"/>
              </a:solidFill>
              <a:latin typeface="+mn-lt"/>
              <a:ea typeface="+mj-ea"/>
              <a:cs typeface="+mj-cs"/>
            </a:endParaRPr>
          </a:p>
        </p:txBody>
      </p:sp>
    </p:spTree>
    <p:extLst>
      <p:ext uri="{BB962C8B-B14F-4D97-AF65-F5344CB8AC3E}">
        <p14:creationId xmlns:p14="http://schemas.microsoft.com/office/powerpoint/2010/main" val="23997115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77534" y="1470794"/>
            <a:ext cx="8388932" cy="5256584"/>
          </a:xfrm>
        </p:spPr>
        <p:txBody>
          <a:bodyPr>
            <a:normAutofit/>
          </a:bodyPr>
          <a:lstStyle/>
          <a:p>
            <a:pPr>
              <a:buFont typeface="Arial" pitchFamily="34" charset="0"/>
              <a:buChar char="•"/>
            </a:pPr>
            <a:r>
              <a:rPr lang="en-GB" sz="2400" dirty="0">
                <a:solidFill>
                  <a:srgbClr val="FFFF00"/>
                </a:solidFill>
                <a:effectLst/>
              </a:rPr>
              <a:t>Alternative understanding of traditions and voices</a:t>
            </a:r>
            <a:r>
              <a:rPr lang="en-GB" sz="2400" dirty="0">
                <a:effectLst/>
              </a:rPr>
              <a:t>: Eliot rethinking ‘Tradition and the Individual Talent’; moves against didacticism; Pound and the significance of the Art of Translation</a:t>
            </a:r>
          </a:p>
          <a:p>
            <a:pPr lvl="0">
              <a:buFont typeface="Arial" pitchFamily="34" charset="0"/>
              <a:buChar char="•"/>
            </a:pPr>
            <a:r>
              <a:rPr lang="en-GB" sz="2400" dirty="0">
                <a:solidFill>
                  <a:srgbClr val="FFFF00"/>
                </a:solidFill>
                <a:effectLst/>
              </a:rPr>
              <a:t>Searching for a new poetics: </a:t>
            </a:r>
            <a:r>
              <a:rPr lang="en-GB" sz="2400" dirty="0">
                <a:effectLst/>
              </a:rPr>
              <a:t>a new </a:t>
            </a:r>
            <a:r>
              <a:rPr lang="en-GB" sz="2400" dirty="0" err="1">
                <a:effectLst/>
              </a:rPr>
              <a:t>Orientalism</a:t>
            </a:r>
            <a:r>
              <a:rPr lang="en-GB" sz="2400" dirty="0">
                <a:effectLst/>
              </a:rPr>
              <a:t> </a:t>
            </a:r>
          </a:p>
          <a:p>
            <a:pPr lvl="0">
              <a:buFont typeface="Arial" pitchFamily="34" charset="0"/>
              <a:buChar char="•"/>
            </a:pPr>
            <a:r>
              <a:rPr lang="en-GB" sz="2400" dirty="0">
                <a:solidFill>
                  <a:srgbClr val="FFFF00"/>
                </a:solidFill>
                <a:effectLst/>
              </a:rPr>
              <a:t>Refuting enlightenment order and prosody</a:t>
            </a:r>
            <a:r>
              <a:rPr lang="en-GB" sz="2400" dirty="0">
                <a:effectLst/>
              </a:rPr>
              <a:t>: Chinese poetry and Imagism (see also Hugh </a:t>
            </a:r>
            <a:r>
              <a:rPr lang="en-GB" sz="2400" dirty="0" err="1">
                <a:effectLst/>
              </a:rPr>
              <a:t>Kennar</a:t>
            </a:r>
            <a:r>
              <a:rPr lang="en-GB" sz="2400" dirty="0">
                <a:effectLst/>
              </a:rPr>
              <a:t> and the relation between Chinese poetry and </a:t>
            </a:r>
            <a:r>
              <a:rPr lang="en-GB" sz="2400" i="1" dirty="0">
                <a:effectLst/>
              </a:rPr>
              <a:t>Battleship </a:t>
            </a:r>
            <a:r>
              <a:rPr lang="en-GB" sz="2400" i="1" dirty="0" err="1">
                <a:effectLst/>
              </a:rPr>
              <a:t>Potempkin</a:t>
            </a:r>
            <a:r>
              <a:rPr lang="en-GB" sz="2400" dirty="0">
                <a:effectLst/>
              </a:rPr>
              <a:t>) </a:t>
            </a:r>
          </a:p>
          <a:p>
            <a:pPr lvl="0">
              <a:buFont typeface="Arial" pitchFamily="34" charset="0"/>
              <a:buChar char="•"/>
            </a:pPr>
            <a:r>
              <a:rPr lang="en-GB" sz="2400" dirty="0">
                <a:effectLst/>
              </a:rPr>
              <a:t>New relations between Art, war and politics: </a:t>
            </a:r>
            <a:r>
              <a:rPr lang="en-GB" sz="2400" i="1" dirty="0">
                <a:solidFill>
                  <a:srgbClr val="FFFF00"/>
                </a:solidFill>
                <a:effectLst/>
              </a:rPr>
              <a:t>Cathay</a:t>
            </a:r>
            <a:r>
              <a:rPr lang="en-GB" sz="2400" dirty="0">
                <a:solidFill>
                  <a:srgbClr val="FFFF00"/>
                </a:solidFill>
                <a:effectLst/>
              </a:rPr>
              <a:t> as first World War poetry. Neither orientalist escape </a:t>
            </a:r>
            <a:r>
              <a:rPr lang="en-GB" sz="2400" dirty="0">
                <a:effectLst/>
              </a:rPr>
              <a:t>(re Fitzgerald, </a:t>
            </a:r>
            <a:r>
              <a:rPr lang="en-GB" sz="2400" dirty="0" err="1">
                <a:effectLst/>
              </a:rPr>
              <a:t>Legge</a:t>
            </a:r>
            <a:r>
              <a:rPr lang="en-GB" sz="2400" dirty="0">
                <a:effectLst/>
              </a:rPr>
              <a:t>, </a:t>
            </a:r>
            <a:r>
              <a:rPr lang="en-GB" sz="2400" dirty="0" err="1">
                <a:effectLst/>
              </a:rPr>
              <a:t>Wadell</a:t>
            </a:r>
            <a:r>
              <a:rPr lang="en-GB" sz="2400" dirty="0">
                <a:effectLst/>
              </a:rPr>
              <a:t>) </a:t>
            </a:r>
            <a:r>
              <a:rPr lang="en-GB" sz="2400" dirty="0">
                <a:solidFill>
                  <a:srgbClr val="FFFF00"/>
                </a:solidFill>
                <a:effectLst/>
              </a:rPr>
              <a:t>nor irrelevant to the development of ‘civilisation’ </a:t>
            </a:r>
            <a:r>
              <a:rPr lang="en-GB" sz="2400" dirty="0">
                <a:effectLst/>
              </a:rPr>
              <a:t>(re Macaulay, Arnold) but a </a:t>
            </a:r>
            <a:r>
              <a:rPr lang="en-GB" sz="2400" dirty="0">
                <a:solidFill>
                  <a:srgbClr val="FFFF00"/>
                </a:solidFill>
                <a:effectLst/>
              </a:rPr>
              <a:t>mark of the value of art to express truths impossible in rational/scientific prose </a:t>
            </a:r>
            <a:r>
              <a:rPr lang="en-GB" sz="2400" dirty="0">
                <a:effectLst/>
              </a:rPr>
              <a:t>- also evident in Woolf.</a:t>
            </a:r>
            <a:endParaRPr lang="en-GB" dirty="0"/>
          </a:p>
        </p:txBody>
      </p:sp>
      <p:sp>
        <p:nvSpPr>
          <p:cNvPr id="2" name="Title 1"/>
          <p:cNvSpPr>
            <a:spLocks noGrp="1"/>
          </p:cNvSpPr>
          <p:nvPr>
            <p:ph type="title"/>
          </p:nvPr>
        </p:nvSpPr>
        <p:spPr>
          <a:xfrm>
            <a:off x="611560" y="620688"/>
            <a:ext cx="8280920" cy="850106"/>
          </a:xfrm>
        </p:spPr>
        <p:txBody>
          <a:bodyPr/>
          <a:lstStyle/>
          <a:p>
            <a:r>
              <a:rPr lang="en-GB" sz="3200" b="0" dirty="0">
                <a:solidFill>
                  <a:srgbClr val="FFFF00"/>
                </a:solidFill>
                <a:effectLst/>
              </a:rPr>
              <a:t>MODERNIST ENGAGEMENT WITH ORIENTALISM: COSMOPOLITANISM</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41176" y="1628800"/>
            <a:ext cx="8373616" cy="4680520"/>
          </a:xfrm>
        </p:spPr>
        <p:txBody>
          <a:bodyPr>
            <a:normAutofit/>
          </a:bodyPr>
          <a:lstStyle/>
          <a:p>
            <a:pPr lvl="0">
              <a:buNone/>
            </a:pPr>
            <a:r>
              <a:rPr lang="en-GB" sz="2400" dirty="0">
                <a:effectLst/>
              </a:rPr>
              <a:t>	Critics and commentators have often emphasized </a:t>
            </a:r>
            <a:r>
              <a:rPr lang="en-GB" sz="2400" dirty="0">
                <a:solidFill>
                  <a:srgbClr val="FFFF00"/>
                </a:solidFill>
                <a:effectLst/>
              </a:rPr>
              <a:t>the direct influence of Chinese poetry upon the theory and practice of Imagism</a:t>
            </a:r>
            <a:r>
              <a:rPr lang="en-GB" sz="2400" dirty="0">
                <a:effectLst/>
              </a:rPr>
              <a:t>, attributing to Imagist poets in general and Ezra Pound in particular the perception in Chinese poetry of the essential qualities and principles for rejuvenating English poetry in the early decades of the century. ...the noted scholar </a:t>
            </a:r>
            <a:r>
              <a:rPr lang="en-GB" sz="2400" dirty="0" err="1">
                <a:effectLst/>
              </a:rPr>
              <a:t>A.C.Graham</a:t>
            </a:r>
            <a:r>
              <a:rPr lang="en-GB" sz="2400" dirty="0">
                <a:effectLst/>
              </a:rPr>
              <a:t> observes, ‘The art of translating Chinese poetry is a by-produce of the Imagist movement, first exhibited in Ezra Pound’s </a:t>
            </a:r>
            <a:r>
              <a:rPr lang="en-GB" sz="2400" i="1" dirty="0">
                <a:effectLst/>
              </a:rPr>
              <a:t>Cathay</a:t>
            </a:r>
            <a:r>
              <a:rPr lang="en-GB" sz="2400" dirty="0">
                <a:effectLst/>
              </a:rPr>
              <a:t> (1915)  ... Graham thus echoes T.S Eliot’s judgement in 1928 that  </a:t>
            </a:r>
          </a:p>
          <a:p>
            <a:pPr lvl="0">
              <a:buNone/>
            </a:pPr>
            <a:r>
              <a:rPr lang="en-GB" sz="2400" dirty="0">
                <a:solidFill>
                  <a:srgbClr val="FFFF00"/>
                </a:solidFill>
                <a:effectLst/>
              </a:rPr>
              <a:t>	‘Chinese Poetry, as we know it today, is something invented by Ezra Pound.’* </a:t>
            </a:r>
            <a:r>
              <a:rPr lang="en-GB" sz="2400" dirty="0">
                <a:effectLst/>
              </a:rPr>
              <a:t>(p.3)</a:t>
            </a:r>
            <a:endParaRPr lang="en-GB" sz="1000" dirty="0">
              <a:effectLst/>
            </a:endParaRPr>
          </a:p>
          <a:p>
            <a:pPr>
              <a:buNone/>
            </a:pPr>
            <a:r>
              <a:rPr lang="en-GB" sz="1000" i="1" dirty="0">
                <a:effectLst/>
              </a:rPr>
              <a:t> </a:t>
            </a:r>
            <a:endParaRPr lang="en-GB" sz="1000" dirty="0">
              <a:effectLst/>
            </a:endParaRPr>
          </a:p>
          <a:p>
            <a:pPr algn="r">
              <a:buNone/>
            </a:pPr>
            <a:r>
              <a:rPr lang="en-GB" sz="2400" dirty="0">
                <a:effectLst/>
              </a:rPr>
              <a:t>[</a:t>
            </a:r>
            <a:r>
              <a:rPr lang="en-GB" sz="2400" i="1" dirty="0">
                <a:effectLst/>
              </a:rPr>
              <a:t>* </a:t>
            </a:r>
            <a:r>
              <a:rPr lang="en-GB" sz="2400" dirty="0">
                <a:effectLst/>
              </a:rPr>
              <a:t>Introduction </a:t>
            </a:r>
            <a:r>
              <a:rPr lang="en-GB" sz="2400" i="1" dirty="0">
                <a:effectLst/>
              </a:rPr>
              <a:t>Selected Poems of Ezra Pound</a:t>
            </a:r>
            <a:r>
              <a:rPr lang="en-GB" sz="2400" dirty="0">
                <a:effectLst/>
              </a:rPr>
              <a:t>, 1928, xvi]</a:t>
            </a:r>
          </a:p>
        </p:txBody>
      </p:sp>
      <p:sp>
        <p:nvSpPr>
          <p:cNvPr id="2" name="Title 1"/>
          <p:cNvSpPr>
            <a:spLocks noGrp="1"/>
          </p:cNvSpPr>
          <p:nvPr>
            <p:ph type="title"/>
          </p:nvPr>
        </p:nvSpPr>
        <p:spPr>
          <a:xfrm>
            <a:off x="107504" y="260648"/>
            <a:ext cx="8856984" cy="1143000"/>
          </a:xfrm>
        </p:spPr>
        <p:txBody>
          <a:bodyPr/>
          <a:lstStyle/>
          <a:p>
            <a:pPr algn="ctr"/>
            <a:r>
              <a:rPr lang="en-GB" sz="2400" i="1" dirty="0">
                <a:solidFill>
                  <a:srgbClr val="FFFF00"/>
                </a:solidFill>
                <a:effectLst/>
              </a:rPr>
              <a:t>Ming </a:t>
            </a:r>
            <a:r>
              <a:rPr lang="en-GB" sz="2400" i="1" dirty="0" err="1">
                <a:solidFill>
                  <a:srgbClr val="FFFF00"/>
                </a:solidFill>
                <a:effectLst/>
              </a:rPr>
              <a:t>Xie</a:t>
            </a:r>
            <a:r>
              <a:rPr lang="en-GB" sz="2400" i="1" dirty="0">
                <a:solidFill>
                  <a:srgbClr val="FFFF00"/>
                </a:solidFill>
                <a:effectLst/>
              </a:rPr>
              <a:t>, Ezra Pound and the </a:t>
            </a:r>
            <a:r>
              <a:rPr lang="en-GB" sz="2400" b="0" i="1" dirty="0">
                <a:solidFill>
                  <a:srgbClr val="FFFF00"/>
                </a:solidFill>
                <a:effectLst/>
              </a:rPr>
              <a:t>Appropriation of Chinese Poetry: </a:t>
            </a:r>
            <a:r>
              <a:rPr lang="en-GB" sz="2400" b="0" dirty="0">
                <a:solidFill>
                  <a:srgbClr val="FFFF00"/>
                </a:solidFill>
                <a:effectLst/>
              </a:rPr>
              <a:t>Cathay</a:t>
            </a:r>
            <a:r>
              <a:rPr lang="en-GB" sz="2400" b="0" i="1" dirty="0">
                <a:solidFill>
                  <a:srgbClr val="FFFF00"/>
                </a:solidFill>
                <a:effectLst/>
              </a:rPr>
              <a:t>, Translation, and Imagism</a:t>
            </a:r>
            <a:r>
              <a:rPr lang="en-GB" sz="2400" b="0" dirty="0">
                <a:solidFill>
                  <a:srgbClr val="FFFF00"/>
                </a:solidFill>
                <a:effectLst/>
              </a:rPr>
              <a:t>, (London: Routledge, 1998)</a:t>
            </a:r>
            <a:endParaRPr lang="en-GB" sz="2800" b="0" dirty="0">
              <a:solidFill>
                <a:srgbClr val="FFFF00"/>
              </a:solidFill>
              <a:effectLst/>
            </a:endParaRP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15516" y="1163688"/>
            <a:ext cx="8712968" cy="5688632"/>
          </a:xfrm>
        </p:spPr>
        <p:txBody>
          <a:bodyPr>
            <a:normAutofit/>
          </a:bodyPr>
          <a:lstStyle/>
          <a:p>
            <a:pPr marL="0" indent="0">
              <a:buNone/>
            </a:pPr>
            <a:r>
              <a:rPr lang="en-GB" sz="2300" i="1" dirty="0">
                <a:effectLst/>
              </a:rPr>
              <a:t>Cathay</a:t>
            </a:r>
            <a:r>
              <a:rPr lang="en-GB" sz="2300" dirty="0">
                <a:effectLst/>
              </a:rPr>
              <a:t> encouraged subsequent translators of Chinese to abandon rhyme and fixed stress counts. It also inaugurated the long tradition of Pound the inspired but unreliable translator. In the subsequent half-century's sniffling and squabbling its real achievement went virtually unnoticed. </a:t>
            </a:r>
          </a:p>
          <a:p>
            <a:pPr marL="0" indent="0">
              <a:buNone/>
            </a:pPr>
            <a:r>
              <a:rPr lang="en-GB" sz="2300" dirty="0">
                <a:effectLst/>
              </a:rPr>
              <a:t>Its </a:t>
            </a:r>
            <a:r>
              <a:rPr lang="en-GB" sz="2300" dirty="0">
                <a:solidFill>
                  <a:srgbClr val="FFFF00"/>
                </a:solidFill>
                <a:effectLst/>
              </a:rPr>
              <a:t>real achievement lay not on the frontier of comparative poetics, </a:t>
            </a:r>
            <a:r>
              <a:rPr lang="en-GB" sz="2300" dirty="0">
                <a:effectLst/>
              </a:rPr>
              <a:t>but securely within the effort, then going forward, in London, </a:t>
            </a:r>
            <a:r>
              <a:rPr lang="en-GB" sz="2300" dirty="0">
                <a:solidFill>
                  <a:srgbClr val="FFFF00"/>
                </a:solidFill>
                <a:effectLst/>
              </a:rPr>
              <a:t>to rethink the nature of an English poem</a:t>
            </a:r>
            <a:r>
              <a:rPr lang="en-GB" sz="2300" dirty="0">
                <a:effectLst/>
              </a:rPr>
              <a:t>. It consisted in maximizing three criteria at once, criteria hitherto developed separately: </a:t>
            </a:r>
          </a:p>
          <a:p>
            <a:pPr>
              <a:buFont typeface="Arial" panose="020B0604020202020204" pitchFamily="34" charset="0"/>
              <a:buChar char="•"/>
            </a:pPr>
            <a:r>
              <a:rPr lang="en-GB" sz="2300" dirty="0">
                <a:effectLst/>
              </a:rPr>
              <a:t>the v</a:t>
            </a:r>
            <a:r>
              <a:rPr lang="en-GB" sz="2300" i="1" dirty="0">
                <a:effectLst/>
              </a:rPr>
              <a:t>erse-</a:t>
            </a:r>
            <a:r>
              <a:rPr lang="en-GB" sz="2300" i="1" dirty="0" err="1">
                <a:effectLst/>
              </a:rPr>
              <a:t>libre</a:t>
            </a:r>
            <a:r>
              <a:rPr lang="en-GB" sz="2300" dirty="0">
                <a:effectLst/>
              </a:rPr>
              <a:t> principle, that the </a:t>
            </a:r>
            <a:r>
              <a:rPr lang="en-GB" sz="2300" dirty="0">
                <a:solidFill>
                  <a:srgbClr val="FFFF00"/>
                </a:solidFill>
                <a:effectLst/>
              </a:rPr>
              <a:t>single line is the unit of composition</a:t>
            </a:r>
            <a:r>
              <a:rPr lang="en-GB" sz="2300" dirty="0">
                <a:effectLst/>
              </a:rPr>
              <a:t>; </a:t>
            </a:r>
          </a:p>
          <a:p>
            <a:pPr>
              <a:buFont typeface="Arial" panose="020B0604020202020204" pitchFamily="34" charset="0"/>
              <a:buChar char="•"/>
            </a:pPr>
            <a:r>
              <a:rPr lang="en-GB" sz="2300" dirty="0">
                <a:effectLst/>
              </a:rPr>
              <a:t>the Imagist principle, that </a:t>
            </a:r>
            <a:r>
              <a:rPr lang="en-GB" sz="2300" dirty="0">
                <a:solidFill>
                  <a:srgbClr val="FFFF00"/>
                </a:solidFill>
                <a:effectLst/>
              </a:rPr>
              <a:t>a poem may build its effects out of things it sets before the mind's eye by naming them</a:t>
            </a:r>
            <a:r>
              <a:rPr lang="en-GB" sz="2300" dirty="0">
                <a:effectLst/>
              </a:rPr>
              <a:t>; and </a:t>
            </a:r>
          </a:p>
          <a:p>
            <a:pPr>
              <a:buFont typeface="Arial" panose="020B0604020202020204" pitchFamily="34" charset="0"/>
              <a:buChar char="•"/>
            </a:pPr>
            <a:r>
              <a:rPr lang="en-GB" sz="2300" dirty="0">
                <a:effectLst/>
              </a:rPr>
              <a:t>the lyrical principle, </a:t>
            </a:r>
            <a:r>
              <a:rPr lang="en-GB" sz="2300" dirty="0">
                <a:solidFill>
                  <a:srgbClr val="FFFF00"/>
                </a:solidFill>
                <a:effectLst/>
              </a:rPr>
              <a:t>that words or names, being ordered </a:t>
            </a:r>
            <a:r>
              <a:rPr lang="en-GB" sz="2300" dirty="0">
                <a:effectLst/>
              </a:rPr>
              <a:t>in time, are bound together and recalled into each other's presence by recurrent sounds.  </a:t>
            </a:r>
          </a:p>
          <a:p>
            <a:pPr marL="0" indent="0">
              <a:buNone/>
            </a:pPr>
            <a:r>
              <a:rPr lang="en-GB" sz="2300" dirty="0">
                <a:effectLst/>
              </a:rPr>
              <a:t>These things had been done before, but not simultaneously.    (Kenner) </a:t>
            </a:r>
          </a:p>
        </p:txBody>
      </p:sp>
      <p:sp>
        <p:nvSpPr>
          <p:cNvPr id="4" name="Rectangle 3"/>
          <p:cNvSpPr/>
          <p:nvPr/>
        </p:nvSpPr>
        <p:spPr>
          <a:xfrm>
            <a:off x="539553" y="188640"/>
            <a:ext cx="8280920" cy="1077218"/>
          </a:xfrm>
          <a:prstGeom prst="rect">
            <a:avLst/>
          </a:prstGeom>
        </p:spPr>
        <p:txBody>
          <a:bodyPr wrap="square">
            <a:spAutoFit/>
          </a:bodyPr>
          <a:lstStyle/>
          <a:p>
            <a:r>
              <a:rPr lang="en-GB" sz="3200" dirty="0">
                <a:solidFill>
                  <a:srgbClr val="FFFF00"/>
                </a:solidFill>
                <a:latin typeface="+mj-lt"/>
                <a:ea typeface="+mj-ea"/>
                <a:cs typeface="+mj-cs"/>
              </a:rPr>
              <a:t>Rethinking the nature of an English poem</a:t>
            </a:r>
          </a:p>
        </p:txBody>
      </p:sp>
    </p:spTree>
    <p:extLst>
      <p:ext uri="{BB962C8B-B14F-4D97-AF65-F5344CB8AC3E}">
        <p14:creationId xmlns:p14="http://schemas.microsoft.com/office/powerpoint/2010/main" val="468599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395536" y="1916832"/>
            <a:ext cx="8229600" cy="4525963"/>
          </a:xfrm>
        </p:spPr>
        <p:txBody>
          <a:bodyPr/>
          <a:lstStyle/>
          <a:p>
            <a:pPr>
              <a:buNone/>
            </a:pPr>
            <a:r>
              <a:rPr lang="en-GB" sz="2400" dirty="0"/>
              <a:t>	</a:t>
            </a:r>
            <a:r>
              <a:rPr lang="en-GB" sz="2600" dirty="0">
                <a:effectLst/>
              </a:rPr>
              <a:t>Pound’s </a:t>
            </a:r>
            <a:r>
              <a:rPr lang="en-GB" sz="2600" i="1" dirty="0">
                <a:effectLst/>
              </a:rPr>
              <a:t>Cathay</a:t>
            </a:r>
            <a:r>
              <a:rPr lang="en-GB" sz="2600" dirty="0">
                <a:effectLst/>
              </a:rPr>
              <a:t> enterprise coincided with his move towards </a:t>
            </a:r>
            <a:r>
              <a:rPr lang="en-GB" sz="2600" dirty="0" err="1">
                <a:effectLst/>
              </a:rPr>
              <a:t>Vorticism</a:t>
            </a:r>
            <a:r>
              <a:rPr lang="en-GB" sz="2600" dirty="0">
                <a:effectLst/>
              </a:rPr>
              <a:t>. His </a:t>
            </a:r>
            <a:r>
              <a:rPr lang="en-GB" sz="2600" dirty="0">
                <a:solidFill>
                  <a:srgbClr val="FFFF00"/>
                </a:solidFill>
                <a:effectLst/>
              </a:rPr>
              <a:t>initial choices of nearly 150 poems were made under the impact of his </a:t>
            </a:r>
            <a:r>
              <a:rPr lang="en-GB" sz="2600" dirty="0" err="1">
                <a:solidFill>
                  <a:srgbClr val="FFFF00"/>
                </a:solidFill>
                <a:effectLst/>
              </a:rPr>
              <a:t>Vorticist</a:t>
            </a:r>
            <a:r>
              <a:rPr lang="en-GB" sz="2600" dirty="0">
                <a:solidFill>
                  <a:srgbClr val="FFFF00"/>
                </a:solidFill>
                <a:effectLst/>
              </a:rPr>
              <a:t> notion of the Image</a:t>
            </a:r>
            <a:r>
              <a:rPr lang="en-GB" sz="2600" dirty="0">
                <a:effectLst/>
              </a:rPr>
              <a:t>. In Li Po and other Chinese poets he found a model that at once mirrored and challenged his developing poetics. In his 1918 essay on ‘Chinese Poetry,’ he makes it clear that he translated Chinese poetry precisely ‘</a:t>
            </a:r>
            <a:r>
              <a:rPr lang="en-GB" sz="2600" dirty="0">
                <a:solidFill>
                  <a:srgbClr val="FFFF00"/>
                </a:solidFill>
                <a:effectLst/>
              </a:rPr>
              <a:t>because Chinese poetry has certain qualities of vivid presentation; and because certain Chinese poets have been content to set forth their matter without moralizing and without comment</a:t>
            </a:r>
            <a:r>
              <a:rPr lang="en-GB" sz="2600" dirty="0">
                <a:effectLst/>
              </a:rPr>
              <a:t>’ (</a:t>
            </a:r>
            <a:r>
              <a:rPr lang="en-GB" sz="2600" i="1" dirty="0">
                <a:effectLst/>
              </a:rPr>
              <a:t>EPPP</a:t>
            </a:r>
            <a:r>
              <a:rPr lang="en-GB" sz="2600" dirty="0">
                <a:effectLst/>
              </a:rPr>
              <a:t> 3.84) p.53</a:t>
            </a:r>
            <a:endParaRPr lang="en-GB" sz="2600" dirty="0"/>
          </a:p>
        </p:txBody>
      </p:sp>
      <p:sp>
        <p:nvSpPr>
          <p:cNvPr id="2" name="Title 1"/>
          <p:cNvSpPr>
            <a:spLocks noGrp="1"/>
          </p:cNvSpPr>
          <p:nvPr>
            <p:ph type="title"/>
          </p:nvPr>
        </p:nvSpPr>
        <p:spPr>
          <a:xfrm>
            <a:off x="189856" y="415205"/>
            <a:ext cx="8640960" cy="1143000"/>
          </a:xfrm>
        </p:spPr>
        <p:txBody>
          <a:bodyPr/>
          <a:lstStyle/>
          <a:p>
            <a:r>
              <a:rPr lang="en-GB" sz="2400" b="0" dirty="0" err="1">
                <a:solidFill>
                  <a:srgbClr val="FFFF00"/>
                </a:solidFill>
                <a:effectLst/>
              </a:rPr>
              <a:t>Zhaoming</a:t>
            </a:r>
            <a:r>
              <a:rPr lang="en-GB" sz="2400" b="0" dirty="0">
                <a:solidFill>
                  <a:srgbClr val="FFFF00"/>
                </a:solidFill>
                <a:effectLst/>
              </a:rPr>
              <a:t> </a:t>
            </a:r>
            <a:r>
              <a:rPr lang="en-GB" sz="2400" b="0" dirty="0" err="1">
                <a:solidFill>
                  <a:srgbClr val="FFFF00"/>
                </a:solidFill>
                <a:effectLst/>
              </a:rPr>
              <a:t>Qian</a:t>
            </a:r>
            <a:r>
              <a:rPr lang="en-GB" sz="2400" b="0" dirty="0">
                <a:solidFill>
                  <a:srgbClr val="FFFF00"/>
                </a:solidFill>
                <a:effectLst/>
              </a:rPr>
              <a:t>, </a:t>
            </a:r>
            <a:r>
              <a:rPr lang="en-GB" sz="2400" b="0" i="1" dirty="0">
                <a:solidFill>
                  <a:srgbClr val="FFFF00"/>
                </a:solidFill>
                <a:effectLst/>
              </a:rPr>
              <a:t>The Ezra Pound </a:t>
            </a:r>
            <a:r>
              <a:rPr lang="en-GB" sz="2400" b="0" i="1" dirty="0" err="1">
                <a:solidFill>
                  <a:srgbClr val="FFFF00"/>
                </a:solidFill>
                <a:effectLst/>
              </a:rPr>
              <a:t>Encyclopedia</a:t>
            </a:r>
            <a:r>
              <a:rPr lang="en-GB" sz="2400" b="0" dirty="0">
                <a:solidFill>
                  <a:srgbClr val="FFFF00"/>
                </a:solidFill>
                <a:effectLst/>
              </a:rPr>
              <a:t>, </a:t>
            </a:r>
            <a:r>
              <a:rPr lang="en-GB" sz="2400" b="0" dirty="0" err="1">
                <a:solidFill>
                  <a:srgbClr val="FFFF00"/>
                </a:solidFill>
                <a:effectLst/>
              </a:rPr>
              <a:t>ed</a:t>
            </a:r>
            <a:r>
              <a:rPr lang="en-GB" sz="2400" b="0" dirty="0">
                <a:solidFill>
                  <a:srgbClr val="FFFF00"/>
                </a:solidFill>
                <a:effectLst/>
              </a:rPr>
              <a:t> </a:t>
            </a:r>
            <a:r>
              <a:rPr lang="en-GB" sz="2400" b="0" dirty="0" err="1">
                <a:solidFill>
                  <a:srgbClr val="FFFF00"/>
                </a:solidFill>
                <a:effectLst/>
              </a:rPr>
              <a:t>Demetres</a:t>
            </a:r>
            <a:r>
              <a:rPr lang="en-GB" sz="2400" b="0" dirty="0">
                <a:solidFill>
                  <a:srgbClr val="FFFF00"/>
                </a:solidFill>
                <a:effectLst/>
              </a:rPr>
              <a:t> P. </a:t>
            </a:r>
            <a:r>
              <a:rPr lang="en-GB" sz="2400" b="0" dirty="0" err="1">
                <a:solidFill>
                  <a:srgbClr val="FFFF00"/>
                </a:solidFill>
                <a:effectLst/>
              </a:rPr>
              <a:t>Tryphonopoulos</a:t>
            </a:r>
            <a:r>
              <a:rPr lang="en-GB" sz="2400" b="0" dirty="0">
                <a:solidFill>
                  <a:srgbClr val="FFFF00"/>
                </a:solidFill>
                <a:effectLst/>
              </a:rPr>
              <a:t> </a:t>
            </a:r>
            <a:r>
              <a:rPr lang="en-GB" sz="2400" b="0" i="1" dirty="0">
                <a:solidFill>
                  <a:srgbClr val="FFFF00"/>
                </a:solidFill>
                <a:effectLst/>
              </a:rPr>
              <a:t>&amp; </a:t>
            </a:r>
            <a:r>
              <a:rPr lang="en-GB" sz="2400" b="0" dirty="0">
                <a:solidFill>
                  <a:srgbClr val="FFFF00"/>
                </a:solidFill>
                <a:effectLst/>
              </a:rPr>
              <a:t>Stephen J. Adams, (Westport, Connecticut: Greenwood Press, 2005),</a:t>
            </a:r>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07504" y="1110754"/>
            <a:ext cx="8686800" cy="5400600"/>
          </a:xfrm>
        </p:spPr>
        <p:txBody>
          <a:bodyPr>
            <a:normAutofit/>
          </a:bodyPr>
          <a:lstStyle/>
          <a:p>
            <a:pPr>
              <a:buNone/>
            </a:pPr>
            <a:r>
              <a:rPr lang="en-GB" dirty="0"/>
              <a:t>	[</a:t>
            </a:r>
            <a:r>
              <a:rPr lang="en-GB" sz="2400" dirty="0">
                <a:effectLst/>
              </a:rPr>
              <a:t>In several of the] </a:t>
            </a:r>
            <a:r>
              <a:rPr lang="en-GB" sz="2400" i="1" dirty="0">
                <a:effectLst/>
              </a:rPr>
              <a:t>Cathay</a:t>
            </a:r>
            <a:r>
              <a:rPr lang="en-GB" sz="2400" dirty="0">
                <a:effectLst/>
              </a:rPr>
              <a:t> poems, Pound has gone ... beneath </a:t>
            </a:r>
            <a:r>
              <a:rPr lang="en-GB" sz="2400" dirty="0" err="1">
                <a:effectLst/>
              </a:rPr>
              <a:t>Fenellosa’s</a:t>
            </a:r>
            <a:r>
              <a:rPr lang="en-GB" sz="2400" dirty="0">
                <a:effectLst/>
              </a:rPr>
              <a:t> fragmented notes and recaptured for us much of the original poetic charm and energy. Pound is able to do so partly because </a:t>
            </a:r>
            <a:r>
              <a:rPr lang="en-GB" sz="2400" dirty="0">
                <a:solidFill>
                  <a:srgbClr val="FFFF00"/>
                </a:solidFill>
                <a:effectLst/>
              </a:rPr>
              <a:t>he and the Chinese poets share a poetics of reticence </a:t>
            </a:r>
            <a:r>
              <a:rPr lang="en-GB" sz="2400" dirty="0">
                <a:effectLst/>
              </a:rPr>
              <a:t>and partly because in rendering the pieces he rightly focuses on reproducing the whole image</a:t>
            </a:r>
          </a:p>
          <a:p>
            <a:pPr>
              <a:buNone/>
            </a:pPr>
            <a:r>
              <a:rPr lang="en-GB" sz="2400" dirty="0">
                <a:effectLst/>
              </a:rPr>
              <a:t>	Pound </a:t>
            </a:r>
            <a:r>
              <a:rPr lang="en-GB" sz="2400" dirty="0">
                <a:solidFill>
                  <a:srgbClr val="FFFF00"/>
                </a:solidFill>
                <a:effectLst/>
              </a:rPr>
              <a:t>created a proper vehicle for getting Chinese poets across to his contemporaries, disregarding their ‘rhymes’ and ‘tones’ while following their verbal constructions and methods of presentation. </a:t>
            </a:r>
            <a:r>
              <a:rPr lang="en-GB" sz="2400" dirty="0">
                <a:effectLst/>
              </a:rPr>
              <a:t>…Nonetheless </a:t>
            </a:r>
            <a:r>
              <a:rPr lang="en-GB" sz="2400" i="1" dirty="0">
                <a:effectLst/>
              </a:rPr>
              <a:t>Cathay</a:t>
            </a:r>
            <a:r>
              <a:rPr lang="en-GB" sz="2400" dirty="0">
                <a:effectLst/>
              </a:rPr>
              <a:t> should not be seen </a:t>
            </a:r>
            <a:r>
              <a:rPr lang="en-GB" sz="2400" dirty="0">
                <a:solidFill>
                  <a:srgbClr val="FFFF00"/>
                </a:solidFill>
                <a:effectLst/>
              </a:rPr>
              <a:t>merely</a:t>
            </a:r>
            <a:r>
              <a:rPr lang="en-GB" sz="2400" dirty="0">
                <a:effectLst/>
              </a:rPr>
              <a:t> as a translation. After all, </a:t>
            </a:r>
            <a:r>
              <a:rPr lang="en-GB" sz="2400" dirty="0">
                <a:solidFill>
                  <a:srgbClr val="FFFF00"/>
                </a:solidFill>
                <a:effectLst/>
              </a:rPr>
              <a:t>it played a positive role in the evolution of Pound’s </a:t>
            </a:r>
            <a:r>
              <a:rPr lang="en-GB" sz="2400" u="sng" dirty="0">
                <a:solidFill>
                  <a:srgbClr val="FFFF00"/>
                </a:solidFill>
                <a:effectLst/>
              </a:rPr>
              <a:t>modernist poetics</a:t>
            </a:r>
            <a:r>
              <a:rPr lang="en-GB" sz="2400" dirty="0">
                <a:solidFill>
                  <a:srgbClr val="FFFF00"/>
                </a:solidFill>
                <a:effectLst/>
              </a:rPr>
              <a:t>,</a:t>
            </a:r>
            <a:r>
              <a:rPr lang="en-GB" sz="2400" dirty="0">
                <a:effectLst/>
              </a:rPr>
              <a:t> and it was in </a:t>
            </a:r>
            <a:r>
              <a:rPr lang="en-GB" sz="2400" i="1" dirty="0">
                <a:effectLst/>
              </a:rPr>
              <a:t>Cathay</a:t>
            </a:r>
            <a:r>
              <a:rPr lang="en-GB" sz="2400" dirty="0">
                <a:effectLst/>
              </a:rPr>
              <a:t> that he completed his adaptation of a poetic idiom for </a:t>
            </a:r>
            <a:r>
              <a:rPr lang="en-GB" sz="2400" i="1" dirty="0">
                <a:effectLst/>
              </a:rPr>
              <a:t>The Cantos</a:t>
            </a:r>
            <a:r>
              <a:rPr lang="en-GB" sz="2400" dirty="0">
                <a:effectLst/>
              </a:rPr>
              <a:t>. </a:t>
            </a:r>
          </a:p>
          <a:p>
            <a:pPr algn="r">
              <a:buNone/>
            </a:pPr>
            <a:r>
              <a:rPr lang="en-GB" sz="2000" dirty="0">
                <a:effectLst/>
              </a:rPr>
              <a:t>(</a:t>
            </a:r>
            <a:r>
              <a:rPr lang="en-GB" sz="2000" dirty="0" err="1">
                <a:effectLst/>
              </a:rPr>
              <a:t>Qian</a:t>
            </a:r>
            <a:r>
              <a:rPr lang="en-GB" sz="2000" dirty="0">
                <a:effectLst/>
              </a:rPr>
              <a:t> entry, </a:t>
            </a:r>
            <a:r>
              <a:rPr lang="en-GB" sz="2000" i="1" dirty="0">
                <a:effectLst/>
              </a:rPr>
              <a:t>The Ezra Pound </a:t>
            </a:r>
            <a:r>
              <a:rPr lang="en-GB" sz="2000" i="1" dirty="0" err="1">
                <a:effectLst/>
              </a:rPr>
              <a:t>Encyclopedia</a:t>
            </a:r>
            <a:r>
              <a:rPr lang="en-GB" sz="2000" dirty="0">
                <a:effectLst/>
              </a:rPr>
              <a:t> p.54)  </a:t>
            </a:r>
            <a:endParaRPr lang="en-GB" sz="2800" dirty="0">
              <a:effectLst/>
            </a:endParaRPr>
          </a:p>
        </p:txBody>
      </p:sp>
      <p:sp>
        <p:nvSpPr>
          <p:cNvPr id="2" name="Title 1"/>
          <p:cNvSpPr>
            <a:spLocks noGrp="1"/>
          </p:cNvSpPr>
          <p:nvPr>
            <p:ph type="title"/>
          </p:nvPr>
        </p:nvSpPr>
        <p:spPr>
          <a:xfrm>
            <a:off x="215516" y="116632"/>
            <a:ext cx="8712968" cy="922114"/>
          </a:xfrm>
        </p:spPr>
        <p:txBody>
          <a:bodyPr/>
          <a:lstStyle/>
          <a:p>
            <a:r>
              <a:rPr lang="en-GB" sz="3200" b="0" dirty="0">
                <a:solidFill>
                  <a:srgbClr val="FFFF00"/>
                </a:solidFill>
                <a:effectLst/>
              </a:rPr>
              <a:t>‘</a:t>
            </a:r>
            <a:r>
              <a:rPr lang="en-GB" sz="2800" b="0" dirty="0">
                <a:solidFill>
                  <a:srgbClr val="FFFF00"/>
                </a:solidFill>
                <a:effectLst/>
              </a:rPr>
              <a:t>A Few Don’ts’, </a:t>
            </a:r>
            <a:r>
              <a:rPr lang="en-GB" sz="2800" b="0" i="1" dirty="0">
                <a:solidFill>
                  <a:srgbClr val="FFFF00"/>
                </a:solidFill>
                <a:effectLst/>
              </a:rPr>
              <a:t>Cathay</a:t>
            </a:r>
            <a:r>
              <a:rPr lang="en-GB" sz="2800" b="0" dirty="0">
                <a:solidFill>
                  <a:srgbClr val="FFFF00"/>
                </a:solidFill>
                <a:effectLst/>
              </a:rPr>
              <a:t> </a:t>
            </a:r>
            <a:r>
              <a:rPr lang="en-GB" sz="2800" b="0" i="1" dirty="0">
                <a:solidFill>
                  <a:srgbClr val="FFFF00"/>
                </a:solidFill>
                <a:effectLst/>
              </a:rPr>
              <a:t>&amp;</a:t>
            </a:r>
            <a:r>
              <a:rPr lang="en-GB" sz="2800" b="0" dirty="0">
                <a:solidFill>
                  <a:srgbClr val="FFFF00"/>
                </a:solidFill>
                <a:effectLst/>
              </a:rPr>
              <a:t> the  new poetics</a:t>
            </a:r>
            <a:endParaRPr lang="en-GB" sz="4000" b="0" dirty="0">
              <a:solidFill>
                <a:srgbClr val="FFFF00"/>
              </a:solidFill>
              <a:effectLst/>
            </a:endParaRPr>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1520" y="1412776"/>
            <a:ext cx="8435280" cy="5040560"/>
          </a:xfrm>
        </p:spPr>
        <p:txBody>
          <a:bodyPr>
            <a:normAutofit/>
          </a:bodyPr>
          <a:lstStyle/>
          <a:p>
            <a:pPr>
              <a:buNone/>
            </a:pPr>
            <a:r>
              <a:rPr lang="en-GB" sz="2400" dirty="0">
                <a:effectLst/>
              </a:rPr>
              <a:t>	..a corpus of translations or adaptations from the Chinese can itself become an invisible tradition and establish for the western reader a particular mode of poetic perception and canon of composition.</a:t>
            </a:r>
          </a:p>
          <a:p>
            <a:pPr>
              <a:buNone/>
            </a:pPr>
            <a:r>
              <a:rPr lang="en-GB" sz="2400" dirty="0">
                <a:effectLst/>
              </a:rPr>
              <a:t>	 Writing in 1965, Donald Davie offered a salutary warning that ‘there is a sort of illusion (a very happy one, of course) which explains why Chinese poetry so often reads well in English dress’: </a:t>
            </a:r>
          </a:p>
          <a:p>
            <a:pPr>
              <a:buNone/>
            </a:pPr>
            <a:r>
              <a:rPr lang="en-GB" sz="2400" dirty="0">
                <a:effectLst/>
              </a:rPr>
              <a:t>	‘</a:t>
            </a:r>
            <a:r>
              <a:rPr lang="en-GB" sz="2400" dirty="0">
                <a:solidFill>
                  <a:srgbClr val="FFFF00"/>
                </a:solidFill>
                <a:effectLst/>
              </a:rPr>
              <a:t>The quality of Chinese poetry is exactly that quality which our poetry, in the present century, has adapted itself  specifically to secure</a:t>
            </a:r>
            <a:r>
              <a:rPr lang="en-GB" sz="2400" dirty="0">
                <a:effectLst/>
              </a:rPr>
              <a:t>. In particular, one of the 20th-century English poetic styles, </a:t>
            </a:r>
            <a:r>
              <a:rPr lang="en-GB" sz="2400" u="sng" dirty="0">
                <a:solidFill>
                  <a:srgbClr val="FFFF00"/>
                </a:solidFill>
                <a:effectLst/>
              </a:rPr>
              <a:t>imagist </a:t>
            </a:r>
            <a:r>
              <a:rPr lang="en-GB" sz="2400" i="1" u="sng" dirty="0" err="1">
                <a:solidFill>
                  <a:srgbClr val="FFFF00"/>
                </a:solidFill>
                <a:effectLst/>
              </a:rPr>
              <a:t>vers</a:t>
            </a:r>
            <a:r>
              <a:rPr lang="en-GB" sz="2400" i="1" u="sng" dirty="0">
                <a:solidFill>
                  <a:srgbClr val="FFFF00"/>
                </a:solidFill>
                <a:effectLst/>
              </a:rPr>
              <a:t> </a:t>
            </a:r>
            <a:r>
              <a:rPr lang="en-GB" sz="2400" i="1" u="sng" dirty="0" err="1">
                <a:solidFill>
                  <a:srgbClr val="FFFF00"/>
                </a:solidFill>
                <a:effectLst/>
              </a:rPr>
              <a:t>libre</a:t>
            </a:r>
            <a:r>
              <a:rPr lang="en-GB" sz="2400" u="sng" dirty="0">
                <a:solidFill>
                  <a:srgbClr val="FFFF00"/>
                </a:solidFill>
                <a:effectLst/>
              </a:rPr>
              <a:t>, might have been (and in fact it partly was) devised deliberately to give the translator from the Chinese just what he wants and needs to perform intelligently.</a:t>
            </a:r>
            <a:r>
              <a:rPr lang="en-GB" sz="2400" u="sng" dirty="0">
                <a:effectLst/>
              </a:rPr>
              <a:t>’ </a:t>
            </a:r>
            <a:r>
              <a:rPr lang="en-GB" sz="2400" dirty="0">
                <a:effectLst/>
              </a:rPr>
              <a:t>(quoted </a:t>
            </a:r>
            <a:r>
              <a:rPr lang="en-GB" sz="2400" dirty="0" err="1">
                <a:effectLst/>
              </a:rPr>
              <a:t>Xie</a:t>
            </a:r>
            <a:r>
              <a:rPr lang="en-GB" sz="2400" dirty="0">
                <a:effectLst/>
              </a:rPr>
              <a:t>, p.4)</a:t>
            </a:r>
          </a:p>
        </p:txBody>
      </p:sp>
      <p:sp>
        <p:nvSpPr>
          <p:cNvPr id="2" name="Title 1"/>
          <p:cNvSpPr>
            <a:spLocks noGrp="1"/>
          </p:cNvSpPr>
          <p:nvPr>
            <p:ph type="title"/>
          </p:nvPr>
        </p:nvSpPr>
        <p:spPr>
          <a:xfrm>
            <a:off x="395536" y="404664"/>
            <a:ext cx="9144000" cy="850106"/>
          </a:xfrm>
        </p:spPr>
        <p:txBody>
          <a:bodyPr/>
          <a:lstStyle/>
          <a:p>
            <a:r>
              <a:rPr lang="en-GB" sz="3200" b="0" dirty="0">
                <a:solidFill>
                  <a:srgbClr val="FFFF00"/>
                </a:solidFill>
                <a:effectLst/>
              </a:rPr>
              <a:t>Founding a new western tradition</a:t>
            </a:r>
          </a:p>
        </p:txBody>
      </p:sp>
    </p:spTree>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600200"/>
            <a:ext cx="8507288" cy="4525963"/>
          </a:xfrm>
        </p:spPr>
        <p:txBody>
          <a:bodyPr>
            <a:normAutofit/>
          </a:bodyPr>
          <a:lstStyle/>
          <a:p>
            <a:pPr>
              <a:buNone/>
            </a:pPr>
            <a:r>
              <a:rPr lang="en-GB" sz="2400" dirty="0">
                <a:effectLst/>
              </a:rPr>
              <a:t>	Pound's </a:t>
            </a:r>
            <a:r>
              <a:rPr lang="en-GB" sz="2400" i="1" dirty="0">
                <a:effectLst/>
              </a:rPr>
              <a:t>Cathay: For the Most Part From the Chinese of </a:t>
            </a:r>
            <a:r>
              <a:rPr lang="en-GB" sz="2400" i="1" dirty="0" err="1">
                <a:effectLst/>
              </a:rPr>
              <a:t>Rihaku</a:t>
            </a:r>
            <a:r>
              <a:rPr lang="en-GB" sz="2400" i="1" dirty="0">
                <a:effectLst/>
              </a:rPr>
              <a:t>, From the Notes of the Late Ernest </a:t>
            </a:r>
            <a:r>
              <a:rPr lang="en-GB" sz="2400" i="1" dirty="0" err="1">
                <a:effectLst/>
              </a:rPr>
              <a:t>Fenollosa</a:t>
            </a:r>
            <a:r>
              <a:rPr lang="en-GB" sz="2400" dirty="0">
                <a:effectLst/>
              </a:rPr>
              <a:t> [published in 1915] is, as Hugh Kenner has disclosed, </a:t>
            </a:r>
            <a:r>
              <a:rPr lang="en-GB" sz="2400" dirty="0">
                <a:solidFill>
                  <a:srgbClr val="FFFF00"/>
                </a:solidFill>
                <a:effectLst/>
              </a:rPr>
              <a:t>“largely a war book, </a:t>
            </a:r>
            <a:r>
              <a:rPr lang="en-GB" sz="2400" dirty="0">
                <a:effectLst/>
              </a:rPr>
              <a:t>using </a:t>
            </a:r>
            <a:r>
              <a:rPr lang="en-GB" sz="2400" dirty="0" err="1">
                <a:effectLst/>
              </a:rPr>
              <a:t>Fenollosa's</a:t>
            </a:r>
            <a:r>
              <a:rPr lang="en-GB" sz="2400" dirty="0">
                <a:effectLst/>
              </a:rPr>
              <a:t> notes much as Pope used Horace or Johnson Juvenal, to supply a system of parallels and a structure of discourse.”</a:t>
            </a:r>
            <a:br>
              <a:rPr lang="en-GB" sz="2400" dirty="0">
                <a:effectLst/>
              </a:rPr>
            </a:br>
            <a:endParaRPr lang="en-GB" sz="2400" dirty="0">
              <a:effectLst/>
            </a:endParaRPr>
          </a:p>
          <a:p>
            <a:pPr>
              <a:buNone/>
            </a:pPr>
            <a:r>
              <a:rPr lang="en-GB" sz="2400" dirty="0">
                <a:effectLst/>
              </a:rPr>
              <a:t>	Its exiled bowmen, deserted women, levelled dynasties, departures for far places, lonely frontier guardsmen and glories remembered from afar, cherished memories, </a:t>
            </a:r>
            <a:r>
              <a:rPr lang="en-GB" sz="2400" dirty="0">
                <a:solidFill>
                  <a:srgbClr val="FFFF00"/>
                </a:solidFill>
                <a:effectLst/>
              </a:rPr>
              <a:t>were selected from the diverse wealth in the notebooks by a sensibility responsive to torn Belgium and disrupted London… </a:t>
            </a:r>
            <a:r>
              <a:rPr lang="en-GB" sz="2400" dirty="0">
                <a:effectLst/>
              </a:rPr>
              <a:t>(Kenner: </a:t>
            </a:r>
            <a:r>
              <a:rPr lang="en-GB" sz="2400" i="1" dirty="0">
                <a:effectLst/>
              </a:rPr>
              <a:t>The Pound Era,</a:t>
            </a:r>
            <a:r>
              <a:rPr lang="en-GB" sz="2400" dirty="0">
                <a:effectLst/>
              </a:rPr>
              <a:t> 202)</a:t>
            </a:r>
          </a:p>
          <a:p>
            <a:endParaRPr lang="en-GB" dirty="0"/>
          </a:p>
        </p:txBody>
      </p:sp>
      <p:sp>
        <p:nvSpPr>
          <p:cNvPr id="2" name="Title 1"/>
          <p:cNvSpPr>
            <a:spLocks noGrp="1"/>
          </p:cNvSpPr>
          <p:nvPr>
            <p:ph type="title"/>
          </p:nvPr>
        </p:nvSpPr>
        <p:spPr>
          <a:xfrm>
            <a:off x="0" y="274638"/>
            <a:ext cx="9144000" cy="850106"/>
          </a:xfrm>
        </p:spPr>
        <p:txBody>
          <a:bodyPr/>
          <a:lstStyle/>
          <a:p>
            <a:r>
              <a:rPr lang="en-GB" sz="2800" b="0" i="1" dirty="0">
                <a:solidFill>
                  <a:srgbClr val="FFFF00"/>
                </a:solidFill>
                <a:effectLst/>
              </a:rPr>
              <a:t>Cathay</a:t>
            </a:r>
            <a:r>
              <a:rPr lang="en-GB" sz="2800" b="0" dirty="0">
                <a:solidFill>
                  <a:srgbClr val="FFFF00"/>
                </a:solidFill>
                <a:effectLst/>
              </a:rPr>
              <a:t> </a:t>
            </a:r>
            <a:r>
              <a:rPr lang="en-GB" sz="2800" b="0" i="1" dirty="0">
                <a:solidFill>
                  <a:srgbClr val="FFFF00"/>
                </a:solidFill>
                <a:effectLst/>
                <a:latin typeface="+mn-lt"/>
              </a:rPr>
              <a:t>&amp;</a:t>
            </a:r>
            <a:r>
              <a:rPr lang="en-GB" sz="2800" b="0" dirty="0">
                <a:solidFill>
                  <a:srgbClr val="FFFF00"/>
                </a:solidFill>
                <a:effectLst/>
              </a:rPr>
              <a:t> war (1): selections </a:t>
            </a:r>
            <a:r>
              <a:rPr lang="en-GB" sz="2800" i="1" dirty="0">
                <a:solidFill>
                  <a:srgbClr val="FFFF00"/>
                </a:solidFill>
                <a:effectLst/>
                <a:latin typeface="+mn-lt"/>
              </a:rPr>
              <a:t>&amp;</a:t>
            </a:r>
            <a:r>
              <a:rPr lang="en-GB" sz="2800" b="0" dirty="0">
                <a:solidFill>
                  <a:srgbClr val="FFFF00"/>
                </a:solidFill>
                <a:effectLst/>
              </a:rPr>
              <a:t> juxtapositions</a:t>
            </a:r>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43508" y="1268760"/>
            <a:ext cx="8856984" cy="5184576"/>
          </a:xfrm>
        </p:spPr>
        <p:txBody>
          <a:bodyPr>
            <a:normAutofit/>
          </a:bodyPr>
          <a:lstStyle/>
          <a:p>
            <a:pPr>
              <a:buNone/>
            </a:pPr>
            <a:r>
              <a:rPr lang="en-GB" sz="2400" dirty="0">
                <a:effectLst/>
              </a:rPr>
              <a:t>	</a:t>
            </a:r>
            <a:r>
              <a:rPr lang="en-GB" sz="2400" dirty="0">
                <a:solidFill>
                  <a:srgbClr val="FFFF00"/>
                </a:solidFill>
                <a:effectLst/>
              </a:rPr>
              <a:t>Speaking the war poem in Chinese, speaking it translated, was one way for Pound the </a:t>
            </a:r>
            <a:r>
              <a:rPr lang="en-GB" sz="2400" dirty="0" err="1">
                <a:solidFill>
                  <a:srgbClr val="FFFF00"/>
                </a:solidFill>
                <a:effectLst/>
              </a:rPr>
              <a:t>noncombatant</a:t>
            </a:r>
            <a:r>
              <a:rPr lang="en-GB" sz="2400" dirty="0">
                <a:solidFill>
                  <a:srgbClr val="FFFF00"/>
                </a:solidFill>
                <a:effectLst/>
              </a:rPr>
              <a:t> to speak the language of femininity in wartime without risk. </a:t>
            </a:r>
            <a:r>
              <a:rPr lang="en-GB" sz="2400" dirty="0">
                <a:effectLst/>
              </a:rPr>
              <a:t>As translator he could protect himself, exploring his civilian situation without exposing too much; as translator, </a:t>
            </a:r>
            <a:r>
              <a:rPr lang="en-GB" sz="2400" dirty="0">
                <a:solidFill>
                  <a:srgbClr val="FFFF00"/>
                </a:solidFill>
                <a:effectLst/>
              </a:rPr>
              <a:t>he could also prevent the </a:t>
            </a:r>
            <a:r>
              <a:rPr lang="en-GB" sz="2400" i="1" dirty="0">
                <a:solidFill>
                  <a:srgbClr val="FFFF00"/>
                </a:solidFill>
                <a:effectLst/>
              </a:rPr>
              <a:t>Cathay</a:t>
            </a:r>
            <a:r>
              <a:rPr lang="en-GB" sz="2400" dirty="0">
                <a:solidFill>
                  <a:srgbClr val="FFFF00"/>
                </a:solidFill>
                <a:effectLst/>
              </a:rPr>
              <a:t> poems from in any way, however inadvertently, feeding the war machine. </a:t>
            </a:r>
            <a:r>
              <a:rPr lang="en-GB" sz="2400" dirty="0">
                <a:effectLst/>
              </a:rPr>
              <a:t>Even in late 1914, certainly in 1915, the gulf between England's "two nations" -  front and home -  was yawning, and soldiers' antiwar poetry was building that gap into its ideological and polemical structures. </a:t>
            </a:r>
            <a:r>
              <a:rPr lang="en-GB" sz="2400" dirty="0">
                <a:solidFill>
                  <a:srgbClr val="FFFF00"/>
                </a:solidFill>
                <a:effectLst/>
              </a:rPr>
              <a:t>Choosing a third nation, the emblematically foreign China, Pound could write poems sympathetic to the values and experiences of those "left behind' without betraying the "frontier guard."</a:t>
            </a:r>
            <a:r>
              <a:rPr lang="en-GB" sz="2400" dirty="0">
                <a:effectLst/>
              </a:rPr>
              <a:t> </a:t>
            </a:r>
          </a:p>
          <a:p>
            <a:pPr>
              <a:buNone/>
            </a:pPr>
            <a:endParaRPr lang="en-GB" sz="2400" dirty="0">
              <a:effectLst/>
            </a:endParaRPr>
          </a:p>
          <a:p>
            <a:pPr marL="0" indent="0">
              <a:buNone/>
            </a:pPr>
            <a:r>
              <a:rPr lang="en-GB" sz="1800" dirty="0">
                <a:effectLst/>
              </a:rPr>
              <a:t>Susan </a:t>
            </a:r>
            <a:r>
              <a:rPr lang="en-GB" sz="1800" dirty="0" err="1">
                <a:effectLst/>
              </a:rPr>
              <a:t>Schweik</a:t>
            </a:r>
            <a:r>
              <a:rPr lang="en-GB" sz="1800" dirty="0">
                <a:effectLst/>
              </a:rPr>
              <a:t> on Ezra Pound's </a:t>
            </a:r>
            <a:r>
              <a:rPr lang="en-GB" sz="1800" i="1" dirty="0">
                <a:effectLst/>
              </a:rPr>
              <a:t>Cathay</a:t>
            </a:r>
            <a:r>
              <a:rPr lang="en-GB" sz="1800" dirty="0">
                <a:effectLst/>
              </a:rPr>
              <a:t> Poems, War &amp; Gender: </a:t>
            </a:r>
            <a:r>
              <a:rPr lang="en-GB" sz="1800" i="1" dirty="0">
                <a:effectLst/>
              </a:rPr>
              <a:t>from</a:t>
            </a:r>
            <a:r>
              <a:rPr lang="en-GB" sz="1800" dirty="0">
                <a:effectLst/>
              </a:rPr>
              <a:t> "The Masculine V-Letter,“ </a:t>
            </a:r>
            <a:r>
              <a:rPr lang="en-GB" sz="1800" i="1" dirty="0">
                <a:effectLst/>
              </a:rPr>
              <a:t>A Gulf so Deeply Cut: American Women Poets &amp; the Second World War.</a:t>
            </a:r>
            <a:r>
              <a:rPr lang="en-GB" sz="1800" dirty="0">
                <a:effectLst/>
              </a:rPr>
              <a:t> U Wisconsin P, 1991: 99-100.</a:t>
            </a:r>
          </a:p>
        </p:txBody>
      </p:sp>
      <p:sp>
        <p:nvSpPr>
          <p:cNvPr id="2" name="Title 1"/>
          <p:cNvSpPr>
            <a:spLocks noGrp="1"/>
          </p:cNvSpPr>
          <p:nvPr>
            <p:ph type="title"/>
          </p:nvPr>
        </p:nvSpPr>
        <p:spPr>
          <a:xfrm>
            <a:off x="457200" y="258195"/>
            <a:ext cx="8229600" cy="850106"/>
          </a:xfrm>
        </p:spPr>
        <p:txBody>
          <a:bodyPr/>
          <a:lstStyle/>
          <a:p>
            <a:pPr algn="ctr"/>
            <a:r>
              <a:rPr lang="en-GB" sz="3200" b="0" i="1" dirty="0">
                <a:solidFill>
                  <a:srgbClr val="FFFF00"/>
                </a:solidFill>
                <a:effectLst/>
              </a:rPr>
              <a:t>Cathay</a:t>
            </a:r>
            <a:r>
              <a:rPr lang="en-GB" sz="3200" b="0" dirty="0">
                <a:solidFill>
                  <a:srgbClr val="FFFF00"/>
                </a:solidFill>
                <a:effectLst/>
              </a:rPr>
              <a:t> </a:t>
            </a:r>
            <a:r>
              <a:rPr lang="en-GB" sz="3200" b="0" i="1" dirty="0">
                <a:solidFill>
                  <a:srgbClr val="FFFF00"/>
                </a:solidFill>
                <a:effectLst/>
                <a:latin typeface="+mn-lt"/>
              </a:rPr>
              <a:t>&amp;</a:t>
            </a:r>
            <a:r>
              <a:rPr lang="en-GB" sz="3200" b="0" dirty="0">
                <a:solidFill>
                  <a:srgbClr val="FFFF00"/>
                </a:solidFill>
                <a:effectLst/>
              </a:rPr>
              <a:t> war (2): femininity</a:t>
            </a:r>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457200" y="692696"/>
            <a:ext cx="8229600" cy="6336704"/>
          </a:xfrm>
        </p:spPr>
        <p:txBody>
          <a:bodyPr>
            <a:normAutofit lnSpcReduction="10000"/>
          </a:bodyPr>
          <a:lstStyle/>
          <a:p>
            <a:pPr marL="0" indent="0">
              <a:buNone/>
            </a:pPr>
            <a:r>
              <a:rPr lang="en-GB" sz="2250" dirty="0">
                <a:effectLst/>
              </a:rPr>
              <a:t>The exotic Chinese setting of </a:t>
            </a:r>
            <a:r>
              <a:rPr lang="en-GB" sz="2250" b="1" dirty="0">
                <a:solidFill>
                  <a:srgbClr val="FFFF00"/>
                </a:solidFill>
                <a:effectLst/>
              </a:rPr>
              <a:t>"The River Merchant's Wife"</a:t>
            </a:r>
            <a:r>
              <a:rPr lang="en-GB" sz="2250" dirty="0">
                <a:effectLst/>
              </a:rPr>
              <a:t> calls the modern English reader's attention to the patriarchal obedience structure which has shaped and constrained the wife's voice. This poem, </a:t>
            </a:r>
            <a:r>
              <a:rPr lang="en-GB" sz="2250" dirty="0">
                <a:solidFill>
                  <a:srgbClr val="FFFF00"/>
                </a:solidFill>
                <a:effectLst/>
              </a:rPr>
              <a:t>like many Western texts, exploits the Western projection of sexual oppression onto the "Orient"  -but only in order to deny it</a:t>
            </a:r>
            <a:r>
              <a:rPr lang="en-GB" sz="2250" dirty="0">
                <a:effectLst/>
              </a:rPr>
              <a:t>. The wife's arranged marriage is, her letter "artlessly" reveals, a love match after all.</a:t>
            </a:r>
          </a:p>
          <a:p>
            <a:pPr marL="0" indent="0">
              <a:buNone/>
            </a:pPr>
            <a:r>
              <a:rPr lang="en-GB" sz="2250" dirty="0">
                <a:effectLst/>
              </a:rPr>
              <a:t>One of the </a:t>
            </a:r>
            <a:r>
              <a:rPr lang="en-GB" sz="2250" u="sng" dirty="0">
                <a:solidFill>
                  <a:srgbClr val="FFFF00"/>
                </a:solidFill>
                <a:effectLst/>
              </a:rPr>
              <a:t>rhetorical effects </a:t>
            </a:r>
            <a:r>
              <a:rPr lang="en-GB" sz="2250" dirty="0">
                <a:effectLst/>
              </a:rPr>
              <a:t>of this move in the context of Great War discourse is to repudiate charges that </a:t>
            </a:r>
            <a:r>
              <a:rPr lang="en-GB" sz="2250" dirty="0">
                <a:solidFill>
                  <a:srgbClr val="FFFF00"/>
                </a:solidFill>
                <a:effectLst/>
              </a:rPr>
              <a:t>women cheerfully wave "adieu" </a:t>
            </a:r>
            <a:r>
              <a:rPr lang="en-GB" sz="2250" dirty="0">
                <a:effectLst/>
              </a:rPr>
              <a:t>out of resentment, vicarious glee, or aggression; another is to locate </a:t>
            </a:r>
            <a:r>
              <a:rPr lang="en-GB" sz="2250" dirty="0">
                <a:solidFill>
                  <a:srgbClr val="FFFF00"/>
                </a:solidFill>
                <a:effectLst/>
              </a:rPr>
              <a:t>women’s renewing loyalty to men outside systems of sexual inculcation </a:t>
            </a:r>
            <a:r>
              <a:rPr lang="en-GB" sz="2250" dirty="0">
                <a:effectLst/>
              </a:rPr>
              <a:t>and familial arrangement, to recover a pure heterosexual alliance untainted by war's gendering systems. Kenner argues that the Cathay poems "paraphrase an elegiac war poetry nobody wrote"; [yet] …</a:t>
            </a:r>
          </a:p>
          <a:p>
            <a:pPr marL="0" indent="0">
              <a:buNone/>
            </a:pPr>
            <a:r>
              <a:rPr lang="en-GB" sz="2250" dirty="0">
                <a:effectLst/>
              </a:rPr>
              <a:t>in its defence of women and of remaining bonds between men and women </a:t>
            </a:r>
            <a:r>
              <a:rPr lang="en-GB" sz="2250" dirty="0">
                <a:solidFill>
                  <a:srgbClr val="FFFF00"/>
                </a:solidFill>
                <a:effectLst/>
              </a:rPr>
              <a:t>"The River Merchant's Wife" bears strong resemblance to any number of Great War poems written by women, including </a:t>
            </a:r>
            <a:r>
              <a:rPr lang="en-GB" sz="2250" dirty="0" err="1">
                <a:solidFill>
                  <a:srgbClr val="FFFF00"/>
                </a:solidFill>
                <a:effectLst/>
              </a:rPr>
              <a:t>Farjeon's</a:t>
            </a:r>
            <a:r>
              <a:rPr lang="en-GB" sz="2250" dirty="0">
                <a:solidFill>
                  <a:srgbClr val="FFFF00"/>
                </a:solidFill>
                <a:effectLst/>
              </a:rPr>
              <a:t> "Easter Monday" and Lowell's "Patterns, " in which adieus are shown to falter and significant connections to persist</a:t>
            </a:r>
            <a:r>
              <a:rPr lang="en-GB" sz="2250" dirty="0">
                <a:effectLst/>
              </a:rPr>
              <a:t>.</a:t>
            </a:r>
          </a:p>
        </p:txBody>
      </p:sp>
      <p:sp>
        <p:nvSpPr>
          <p:cNvPr id="2" name="Rectangle 1">
            <a:extLst>
              <a:ext uri="{FF2B5EF4-FFF2-40B4-BE49-F238E27FC236}">
                <a16:creationId xmlns:a16="http://schemas.microsoft.com/office/drawing/2014/main" id="{14E319B4-C489-4173-A518-CF853FDA0474}"/>
              </a:ext>
            </a:extLst>
          </p:cNvPr>
          <p:cNvSpPr/>
          <p:nvPr/>
        </p:nvSpPr>
        <p:spPr>
          <a:xfrm>
            <a:off x="5868144" y="188640"/>
            <a:ext cx="2310504" cy="523220"/>
          </a:xfrm>
          <a:prstGeom prst="rect">
            <a:avLst/>
          </a:prstGeom>
        </p:spPr>
        <p:txBody>
          <a:bodyPr wrap="none">
            <a:spAutoFit/>
          </a:bodyPr>
          <a:lstStyle/>
          <a:p>
            <a:r>
              <a:rPr lang="en-GB" sz="2800" u="sng" dirty="0">
                <a:solidFill>
                  <a:srgbClr val="FFFF00"/>
                </a:solidFill>
                <a:latin typeface="+mn-lt"/>
              </a:rPr>
              <a:t>Femininity</a:t>
            </a:r>
            <a:r>
              <a:rPr lang="en-GB" sz="2800" dirty="0">
                <a:solidFill>
                  <a:srgbClr val="FFFF00"/>
                </a:solidFill>
                <a:latin typeface="+mn-lt"/>
              </a:rPr>
              <a:t> </a:t>
            </a:r>
            <a:r>
              <a:rPr lang="en-GB" sz="2800" dirty="0" err="1">
                <a:solidFill>
                  <a:srgbClr val="FFFF00"/>
                </a:solidFill>
                <a:latin typeface="+mn-lt"/>
              </a:rPr>
              <a:t>con’t</a:t>
            </a:r>
            <a:endParaRPr lang="en-GB" sz="2800" dirty="0">
              <a:solidFill>
                <a:srgbClr val="FFFF00"/>
              </a:solidFill>
              <a:latin typeface="+mn-lt"/>
            </a:endParaRPr>
          </a:p>
        </p:txBody>
      </p:sp>
    </p:spTree>
    <p:extLst>
      <p:ext uri="{BB962C8B-B14F-4D97-AF65-F5344CB8AC3E}">
        <p14:creationId xmlns:p14="http://schemas.microsoft.com/office/powerpoint/2010/main" val="310448294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179512" y="1556792"/>
            <a:ext cx="8784976" cy="4925144"/>
          </a:xfrm>
        </p:spPr>
        <p:txBody>
          <a:bodyPr>
            <a:normAutofit/>
          </a:bodyPr>
          <a:lstStyle/>
          <a:p>
            <a:pPr>
              <a:buNone/>
            </a:pPr>
            <a:r>
              <a:rPr lang="en-GB" dirty="0"/>
              <a:t>	</a:t>
            </a:r>
            <a:r>
              <a:rPr lang="en-GB" sz="2400" dirty="0">
                <a:effectLst/>
              </a:rPr>
              <a:t>In </a:t>
            </a:r>
            <a:r>
              <a:rPr lang="en-GB" sz="2400" i="1" dirty="0">
                <a:effectLst/>
              </a:rPr>
              <a:t>Cathay</a:t>
            </a:r>
            <a:r>
              <a:rPr lang="en-GB" sz="2400" dirty="0">
                <a:effectLst/>
              </a:rPr>
              <a:t> as a whole, then, </a:t>
            </a:r>
            <a:r>
              <a:rPr lang="en-GB" sz="2400" dirty="0">
                <a:solidFill>
                  <a:srgbClr val="FFFF00"/>
                </a:solidFill>
                <a:effectLst/>
              </a:rPr>
              <a:t>speaking the war poem in Chinese, speaking it translated, was one way for Pound the </a:t>
            </a:r>
            <a:r>
              <a:rPr lang="en-GB" sz="2400" dirty="0" err="1">
                <a:solidFill>
                  <a:srgbClr val="FFFF00"/>
                </a:solidFill>
                <a:effectLst/>
              </a:rPr>
              <a:t>noncombatant</a:t>
            </a:r>
            <a:r>
              <a:rPr lang="en-GB" sz="2400" dirty="0">
                <a:solidFill>
                  <a:srgbClr val="FFFF00"/>
                </a:solidFill>
                <a:effectLst/>
              </a:rPr>
              <a:t> to speak </a:t>
            </a:r>
            <a:r>
              <a:rPr lang="en-GB" sz="2400" dirty="0">
                <a:effectLst/>
              </a:rPr>
              <a:t>without obvious falsehood or reprisal </a:t>
            </a:r>
            <a:r>
              <a:rPr lang="en-GB" sz="2400" dirty="0">
                <a:solidFill>
                  <a:srgbClr val="FFFF00"/>
                </a:solidFill>
                <a:effectLst/>
              </a:rPr>
              <a:t>the one language of masculinity in war time which seemed to matter: the language of the soldier</a:t>
            </a:r>
            <a:r>
              <a:rPr lang="en-GB" sz="2400" dirty="0">
                <a:effectLst/>
              </a:rPr>
              <a:t>. He could do so through </a:t>
            </a:r>
            <a:r>
              <a:rPr lang="en-GB" sz="2400" dirty="0" err="1">
                <a:effectLst/>
              </a:rPr>
              <a:t>Rihaku</a:t>
            </a:r>
            <a:r>
              <a:rPr lang="en-GB" sz="2400" dirty="0">
                <a:effectLst/>
              </a:rPr>
              <a:t> (Li Po) without making illegitimate or exploitive claims. Instead of the audacity of dramatic monologue, he </a:t>
            </a:r>
            <a:r>
              <a:rPr lang="en-GB" sz="2400" dirty="0">
                <a:solidFill>
                  <a:srgbClr val="FFFF00"/>
                </a:solidFill>
                <a:effectLst/>
              </a:rPr>
              <a:t>offered the simple mediations of the interpreter. </a:t>
            </a:r>
            <a:r>
              <a:rPr lang="en-GB" sz="2400" dirty="0">
                <a:effectLst/>
              </a:rPr>
              <a:t>Depicting men's war "in a wonderful way," he confirmed his own poetic manhood</a:t>
            </a:r>
          </a:p>
          <a:p>
            <a:pPr>
              <a:buNone/>
            </a:pPr>
            <a:endParaRPr lang="en-GB" sz="2400" dirty="0">
              <a:effectLst/>
            </a:endParaRPr>
          </a:p>
          <a:p>
            <a:pPr marL="0" indent="0">
              <a:buNone/>
            </a:pPr>
            <a:r>
              <a:rPr lang="en-GB" sz="1800" dirty="0">
                <a:effectLst/>
              </a:rPr>
              <a:t>Susan </a:t>
            </a:r>
            <a:r>
              <a:rPr lang="en-GB" sz="1800" dirty="0" err="1">
                <a:effectLst/>
              </a:rPr>
              <a:t>Schweik</a:t>
            </a:r>
            <a:r>
              <a:rPr lang="en-GB" sz="1800" dirty="0">
                <a:effectLst/>
              </a:rPr>
              <a:t> on Ezra Pound's </a:t>
            </a:r>
            <a:r>
              <a:rPr lang="en-GB" sz="1800" i="1" dirty="0">
                <a:effectLst/>
              </a:rPr>
              <a:t>Cathay</a:t>
            </a:r>
            <a:r>
              <a:rPr lang="en-GB" sz="1800" dirty="0">
                <a:effectLst/>
              </a:rPr>
              <a:t> Poems, War &amp; Gender: </a:t>
            </a:r>
            <a:r>
              <a:rPr lang="en-GB" sz="1800" i="1" dirty="0">
                <a:effectLst/>
              </a:rPr>
              <a:t>from</a:t>
            </a:r>
            <a:r>
              <a:rPr lang="en-GB" sz="1800" dirty="0">
                <a:effectLst/>
              </a:rPr>
              <a:t> "The Masculine V-Letter,“ </a:t>
            </a:r>
            <a:r>
              <a:rPr lang="en-GB" sz="1800" i="1" dirty="0">
                <a:effectLst/>
              </a:rPr>
              <a:t>A Gulf so Deeply Cut: American Women Poets &amp; the Second World War.</a:t>
            </a:r>
            <a:r>
              <a:rPr lang="en-GB" sz="1800" dirty="0">
                <a:effectLst/>
              </a:rPr>
              <a:t> U Wisconsin P, 1991: 99-100.</a:t>
            </a:r>
          </a:p>
          <a:p>
            <a:pPr>
              <a:buNone/>
            </a:pPr>
            <a:endParaRPr lang="en-GB" sz="2400" dirty="0">
              <a:effectLst/>
            </a:endParaRPr>
          </a:p>
        </p:txBody>
      </p:sp>
      <p:sp>
        <p:nvSpPr>
          <p:cNvPr id="2" name="Title 1"/>
          <p:cNvSpPr>
            <a:spLocks noGrp="1"/>
          </p:cNvSpPr>
          <p:nvPr>
            <p:ph type="title"/>
          </p:nvPr>
        </p:nvSpPr>
        <p:spPr>
          <a:xfrm>
            <a:off x="800100" y="309676"/>
            <a:ext cx="7543800" cy="914400"/>
          </a:xfrm>
        </p:spPr>
        <p:txBody>
          <a:bodyPr/>
          <a:lstStyle/>
          <a:p>
            <a:r>
              <a:rPr lang="en-GB" sz="3200" b="0" i="1" dirty="0">
                <a:solidFill>
                  <a:srgbClr val="FFFF00"/>
                </a:solidFill>
                <a:effectLst/>
              </a:rPr>
              <a:t>Cathay</a:t>
            </a:r>
            <a:r>
              <a:rPr lang="en-GB" sz="3200" b="0" dirty="0">
                <a:solidFill>
                  <a:srgbClr val="FFFF00"/>
                </a:solidFill>
                <a:effectLst/>
              </a:rPr>
              <a:t> </a:t>
            </a:r>
            <a:r>
              <a:rPr lang="en-GB" sz="3200" i="1" dirty="0">
                <a:solidFill>
                  <a:srgbClr val="FFFF00"/>
                </a:solidFill>
                <a:effectLst/>
                <a:latin typeface="+mn-lt"/>
              </a:rPr>
              <a:t>&amp;</a:t>
            </a:r>
            <a:r>
              <a:rPr lang="en-GB" sz="3200" b="0" dirty="0" smtClean="0">
                <a:solidFill>
                  <a:srgbClr val="FFFF00"/>
                </a:solidFill>
                <a:effectLst/>
              </a:rPr>
              <a:t> </a:t>
            </a:r>
            <a:r>
              <a:rPr lang="en-GB" sz="3200" b="0" dirty="0">
                <a:solidFill>
                  <a:srgbClr val="FFFF00"/>
                </a:solidFill>
                <a:effectLst/>
              </a:rPr>
              <a:t>war (3): masculinity</a:t>
            </a:r>
            <a:endParaRPr lang="en-GB" sz="3200" dirty="0"/>
          </a:p>
        </p:txBody>
      </p:sp>
    </p:spTree>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87524" y="692696"/>
            <a:ext cx="8568952" cy="5930665"/>
          </a:xfrm>
        </p:spPr>
        <p:txBody>
          <a:bodyPr>
            <a:normAutofit/>
          </a:bodyPr>
          <a:lstStyle/>
          <a:p>
            <a:pPr marL="0" indent="0">
              <a:buNone/>
            </a:pPr>
            <a:r>
              <a:rPr lang="en-GB" sz="2400" dirty="0">
                <a:effectLst/>
              </a:rPr>
              <a:t>[poems] which speak in the voice of combatants -  the sorrowful, obliquely outraged "Song of the Bowmen of Shu" and "Lament of the Frontier Guard." Gaudier </a:t>
            </a:r>
            <a:r>
              <a:rPr lang="en-GB" sz="2400" dirty="0" err="1">
                <a:effectLst/>
              </a:rPr>
              <a:t>Brzeska</a:t>
            </a:r>
            <a:r>
              <a:rPr lang="en-GB" sz="2400" dirty="0">
                <a:effectLst/>
              </a:rPr>
              <a:t> very much appreciated these choices; </a:t>
            </a:r>
            <a:r>
              <a:rPr lang="en-GB" sz="2400" dirty="0">
                <a:solidFill>
                  <a:srgbClr val="FFFF00"/>
                </a:solidFill>
                <a:effectLst/>
              </a:rPr>
              <a:t>"the poems," he wrote after receiving them, "depict our situation in a wonderful way." </a:t>
            </a:r>
            <a:r>
              <a:rPr lang="en-GB" sz="2400" dirty="0">
                <a:effectLst/>
              </a:rPr>
              <a:t>"Our situation” means primarily, I assume, the condition of trench warfare, the implied combatants' "we" excluding the civilian Pound even as the praise of Pound's poems, and that simple verb of realism "depict,” embrace him into the corps . </a:t>
            </a:r>
          </a:p>
          <a:p>
            <a:pPr marL="0" indent="0">
              <a:buNone/>
            </a:pPr>
            <a:r>
              <a:rPr lang="en-GB" sz="2400" dirty="0">
                <a:effectLst/>
              </a:rPr>
              <a:t>In Pound's "non Chinese" Great War poems …the delicately fetishized women and discreetly </a:t>
            </a:r>
            <a:r>
              <a:rPr lang="en-GB" sz="2400" dirty="0" err="1">
                <a:effectLst/>
              </a:rPr>
              <a:t>semieroticized</a:t>
            </a:r>
            <a:r>
              <a:rPr lang="en-GB" sz="2400" dirty="0">
                <a:effectLst/>
              </a:rPr>
              <a:t> male bonding in </a:t>
            </a:r>
            <a:r>
              <a:rPr lang="en-GB" sz="2400" i="1" dirty="0">
                <a:effectLst/>
              </a:rPr>
              <a:t>Cathay</a:t>
            </a:r>
            <a:r>
              <a:rPr lang="en-GB" sz="2400" dirty="0">
                <a:effectLst/>
              </a:rPr>
              <a:t> are replaced by gender in extremity. Parts IV and V of "</a:t>
            </a:r>
            <a:r>
              <a:rPr lang="en-GB" sz="2400" dirty="0" err="1">
                <a:effectLst/>
              </a:rPr>
              <a:t>Mauberley</a:t>
            </a:r>
            <a:r>
              <a:rPr lang="en-GB" sz="2400" dirty="0">
                <a:effectLst/>
              </a:rPr>
              <a:t>," with their critique of the "</a:t>
            </a:r>
            <a:r>
              <a:rPr lang="en-GB" sz="2400" i="1" dirty="0" err="1">
                <a:effectLst/>
              </a:rPr>
              <a:t>dulce</a:t>
            </a:r>
            <a:r>
              <a:rPr lang="en-GB" sz="2400" i="1" dirty="0">
                <a:effectLst/>
              </a:rPr>
              <a:t> et decorum</a:t>
            </a:r>
            <a:r>
              <a:rPr lang="en-GB" sz="2400" dirty="0">
                <a:effectLst/>
              </a:rPr>
              <a:t>" formulation. </a:t>
            </a:r>
            <a:r>
              <a:rPr lang="en-GB" sz="2400" dirty="0">
                <a:solidFill>
                  <a:srgbClr val="FFFF00"/>
                </a:solidFill>
                <a:effectLst/>
              </a:rPr>
              <a:t>Any reader who doubts the heightened and declared masculinity of that tradition in Pound's hands should consult the famous line concerning the "old bitch gone in the teeth," </a:t>
            </a:r>
            <a:r>
              <a:rPr lang="en-GB" sz="2400" dirty="0">
                <a:effectLst/>
              </a:rPr>
              <a:t>one of the most overtly misogynist moments in twentieth-century war literature.</a:t>
            </a:r>
            <a:endParaRPr lang="en-GB" sz="2400" dirty="0"/>
          </a:p>
        </p:txBody>
      </p:sp>
      <p:sp>
        <p:nvSpPr>
          <p:cNvPr id="4" name="Rectangle 3">
            <a:extLst>
              <a:ext uri="{FF2B5EF4-FFF2-40B4-BE49-F238E27FC236}">
                <a16:creationId xmlns:a16="http://schemas.microsoft.com/office/drawing/2014/main" id="{E06349F9-B4EF-42AB-8527-FBC6E59964E5}"/>
              </a:ext>
            </a:extLst>
          </p:cNvPr>
          <p:cNvSpPr/>
          <p:nvPr/>
        </p:nvSpPr>
        <p:spPr>
          <a:xfrm>
            <a:off x="5868144" y="188640"/>
            <a:ext cx="2717154" cy="584775"/>
          </a:xfrm>
          <a:prstGeom prst="rect">
            <a:avLst/>
          </a:prstGeom>
        </p:spPr>
        <p:txBody>
          <a:bodyPr wrap="none">
            <a:spAutoFit/>
          </a:bodyPr>
          <a:lstStyle/>
          <a:p>
            <a:r>
              <a:rPr lang="en-GB" sz="3200" u="sng" dirty="0">
                <a:solidFill>
                  <a:srgbClr val="FFFF00"/>
                </a:solidFill>
                <a:latin typeface="+mn-lt"/>
              </a:rPr>
              <a:t>Masculinity </a:t>
            </a:r>
            <a:r>
              <a:rPr lang="en-GB" sz="2800" dirty="0" err="1">
                <a:solidFill>
                  <a:srgbClr val="FFFF00"/>
                </a:solidFill>
                <a:latin typeface="+mn-lt"/>
              </a:rPr>
              <a:t>con’t</a:t>
            </a:r>
            <a:endParaRPr lang="en-GB" sz="2800" dirty="0">
              <a:solidFill>
                <a:srgbClr val="FFFF00"/>
              </a:solidFill>
              <a:latin typeface="+mn-lt"/>
            </a:endParaRPr>
          </a:p>
        </p:txBody>
      </p:sp>
    </p:spTree>
    <p:extLst>
      <p:ext uri="{BB962C8B-B14F-4D97-AF65-F5344CB8AC3E}">
        <p14:creationId xmlns:p14="http://schemas.microsoft.com/office/powerpoint/2010/main" val="10283585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mod">
  <a:themeElements>
    <a:clrScheme name="Elemental">
      <a:dk1>
        <a:sysClr val="windowText" lastClr="000000"/>
      </a:dk1>
      <a:lt1>
        <a:sysClr val="window" lastClr="FFFFFF"/>
      </a:lt1>
      <a:dk2>
        <a:srgbClr val="242852"/>
      </a:dk2>
      <a:lt2>
        <a:srgbClr val="ACCBF9"/>
      </a:lt2>
      <a:accent1>
        <a:srgbClr val="629DD1"/>
      </a:accent1>
      <a:accent2>
        <a:srgbClr val="297FD5"/>
      </a:accent2>
      <a:accent3>
        <a:srgbClr val="7F8FA9"/>
      </a:accent3>
      <a:accent4>
        <a:srgbClr val="4A66AC"/>
      </a:accent4>
      <a:accent5>
        <a:srgbClr val="5AA2AE"/>
      </a:accent5>
      <a:accent6>
        <a:srgbClr val="9D90A0"/>
      </a:accent6>
      <a:hlink>
        <a:srgbClr val="9454C3"/>
      </a:hlink>
      <a:folHlink>
        <a:srgbClr val="3EBBF0"/>
      </a:folHlink>
    </a:clrScheme>
    <a:fontScheme name="Custom 1">
      <a:majorFont>
        <a:latin typeface="Perpetua Titling MT"/>
        <a:ea typeface=""/>
        <a:cs typeface=""/>
      </a:majorFont>
      <a:minorFont>
        <a:latin typeface="Perpetua"/>
        <a:ea typeface=""/>
        <a:cs typeface=""/>
      </a:minorFont>
    </a:fontScheme>
    <a:fmtScheme name="Elemental">
      <a:fillStyleLst>
        <a:solidFill>
          <a:schemeClr val="phClr"/>
        </a:solidFill>
        <a:gradFill rotWithShape="1">
          <a:gsLst>
            <a:gs pos="0">
              <a:schemeClr val="phClr">
                <a:tint val="90000"/>
              </a:schemeClr>
            </a:gs>
            <a:gs pos="48000">
              <a:schemeClr val="phClr">
                <a:tint val="54000"/>
                <a:satMod val="140000"/>
              </a:schemeClr>
            </a:gs>
            <a:gs pos="100000">
              <a:schemeClr val="phClr">
                <a:tint val="24000"/>
                <a:satMod val="260000"/>
              </a:schemeClr>
            </a:gs>
          </a:gsLst>
          <a:lin ang="16200000" scaled="1"/>
        </a:gradFill>
        <a:gradFill rotWithShape="1">
          <a:gsLst>
            <a:gs pos="0">
              <a:schemeClr val="phClr"/>
            </a:gs>
            <a:gs pos="100000">
              <a:schemeClr val="phClr">
                <a:shade val="48000"/>
                <a:satMod val="180000"/>
                <a:lumMod val="94000"/>
              </a:schemeClr>
            </a:gs>
            <a:gs pos="100000">
              <a:schemeClr val="phClr">
                <a:shade val="48000"/>
                <a:satMod val="180000"/>
                <a:lumMod val="94000"/>
              </a:schemeClr>
            </a:gs>
          </a:gsLst>
          <a:lin ang="4140000" scaled="1"/>
        </a:gradFill>
      </a:fillStyleLst>
      <a:lnStyleLst>
        <a:ln w="12700" cap="flat" cmpd="sng" algn="ctr">
          <a:solidFill>
            <a:schemeClr val="phClr"/>
          </a:solidFill>
          <a:prstDash val="solid"/>
        </a:ln>
        <a:ln w="19050" cap="flat" cmpd="sng" algn="ctr">
          <a:solidFill>
            <a:schemeClr val="phClr"/>
          </a:solidFill>
          <a:prstDash val="solid"/>
        </a:ln>
        <a:ln w="28575" cap="flat" cmpd="sng" algn="ctr">
          <a:solidFill>
            <a:schemeClr val="phClr"/>
          </a:solidFill>
          <a:prstDash val="solid"/>
        </a:ln>
      </a:lnStyleLst>
      <a:effectStyleLst>
        <a:effectStyle>
          <a:effectLst>
            <a:outerShdw blurRad="63500" dist="12700" dir="5400000" sx="102000" sy="102000" rotWithShape="0">
              <a:srgbClr val="000000">
                <a:alpha val="32000"/>
              </a:srgbClr>
            </a:outerShdw>
          </a:effectLst>
        </a:effectStyle>
        <a:effectStyle>
          <a:effectLst>
            <a:outerShdw blurRad="76200" dist="38100" dir="5400000" rotWithShape="0">
              <a:srgbClr val="000000">
                <a:alpha val="60000"/>
              </a:srgbClr>
            </a:outerShdw>
          </a:effectLst>
          <a:scene3d>
            <a:camera prst="orthographicFront">
              <a:rot lat="0" lon="0" rev="0"/>
            </a:camera>
            <a:lightRig rig="glow" dir="tl">
              <a:rot lat="0" lon="0" rev="19800000"/>
            </a:lightRig>
          </a:scene3d>
          <a:sp3d prstMaterial="metal">
            <a:bevelT w="38100" h="38100"/>
          </a:sp3d>
        </a:effectStyle>
        <a:effectStyle>
          <a:effectLst>
            <a:outerShdw blurRad="114300" dist="114300" dir="5400000" rotWithShape="0">
              <a:srgbClr val="000000">
                <a:alpha val="70000"/>
              </a:srgbClr>
            </a:outerShdw>
          </a:effectLst>
          <a:scene3d>
            <a:camera prst="orthographicFront">
              <a:rot lat="0" lon="0" rev="0"/>
            </a:camera>
            <a:lightRig rig="threePt" dir="t">
              <a:rot lat="0" lon="0" rev="19800000"/>
            </a:lightRig>
          </a:scene3d>
          <a:sp3d prstMaterial="plastic">
            <a:bevelT w="50800" h="50800"/>
          </a:sp3d>
        </a:effectStyle>
      </a:effectStyleLst>
      <a:bgFillStyleLst>
        <a:solidFill>
          <a:schemeClr val="phClr"/>
        </a:solidFill>
        <a:gradFill rotWithShape="1">
          <a:gsLst>
            <a:gs pos="0">
              <a:schemeClr val="phClr">
                <a:tint val="95000"/>
              </a:schemeClr>
            </a:gs>
            <a:gs pos="100000">
              <a:schemeClr val="phClr">
                <a:shade val="40000"/>
                <a:satMod val="180000"/>
              </a:schemeClr>
            </a:gs>
          </a:gsLst>
          <a:lin ang="5400000" scaled="0"/>
        </a:gradFill>
        <a:blipFill>
          <a:blip xmlns:r="http://schemas.openxmlformats.org/officeDocument/2006/relationships" r:embed="rId1">
            <a:duotone>
              <a:schemeClr val="phClr">
                <a:shade val="14000"/>
                <a:satMod val="280000"/>
              </a:schemeClr>
              <a:schemeClr val="phClr">
                <a:tint val="60000"/>
                <a:satMod val="120000"/>
              </a:schemeClr>
            </a:duotone>
          </a:blip>
          <a:stretch/>
        </a:blipFill>
      </a:bgFillStyleLst>
    </a:fmtScheme>
  </a:themeElements>
  <a:objectDefaults/>
  <a:extraClrSchemeLst/>
  <a:extLst>
    <a:ext uri="{05A4C25C-085E-4340-85A3-A5531E510DB2}">
      <thm15:themeFamily xmlns:thm15="http://schemas.microsoft.com/office/thememl/2012/main" name="mod" id="{8D966693-D3CA-425B-8C49-C78EB3E0C087}" vid="{69A039BD-CE67-412B-BDFC-78875A365A90}"/>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mod</Template>
  <TotalTime>835</TotalTime>
  <Words>1338</Words>
  <Application>Microsoft Office PowerPoint</Application>
  <PresentationFormat>On-screen Show (4:3)</PresentationFormat>
  <Paragraphs>89</Paragraphs>
  <Slides>21</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21</vt:i4>
      </vt:variant>
    </vt:vector>
  </HeadingPairs>
  <TitlesOfParts>
    <vt:vector size="29" baseType="lpstr">
      <vt:lpstr>Arial</vt:lpstr>
      <vt:lpstr>Calibri</vt:lpstr>
      <vt:lpstr>Garamond</vt:lpstr>
      <vt:lpstr>Perpetua</vt:lpstr>
      <vt:lpstr>Perpetua Titling MT</vt:lpstr>
      <vt:lpstr>Stencil</vt:lpstr>
      <vt:lpstr>Wingdings</vt:lpstr>
      <vt:lpstr>mod</vt:lpstr>
      <vt:lpstr>REFUTING ENLIGHTENMENT ORDER AND PROSODY   Ezra Pound, Cathay, 1916  ‘Pound's best-loved collection of poems ... and one of the best collections of poetry to respond, however obliquely, to the Great War.’  </vt:lpstr>
      <vt:lpstr>LEARNING OUTCOMES</vt:lpstr>
      <vt:lpstr>PowerPoint Presentation</vt:lpstr>
      <vt:lpstr>POUND’S ROLE IN TRANSFORMING MODERNIST POETRY</vt:lpstr>
      <vt:lpstr>The necessity of a new poetics: ‘Hugh Selwyn Mauberley’</vt:lpstr>
      <vt:lpstr>Ezra Pound, ‘A Retrospect’ &amp; ‘A Few Don’ts’ (1918) </vt:lpstr>
      <vt:lpstr>(ii) ‘A Few Don’ts’ (1918)</vt:lpstr>
      <vt:lpstr>CONTEXT: NINETEENTH CENTURY ORIENTALISM &amp; ITS LEGACY</vt:lpstr>
      <vt:lpstr>THE SIGNIFICANCE OF [A HOMOGENISED] ORIENTALISM</vt:lpstr>
      <vt:lpstr>PowerPoint Presentation</vt:lpstr>
      <vt:lpstr>MODERNIST ENGAGEMENT WITH ORIENTALISM: COSMOPOLITANISM</vt:lpstr>
      <vt:lpstr>Ming Xie, Ezra Pound and the Appropriation of Chinese Poetry: Cathay, Translation, and Imagism, (London: Routledge, 1998)</vt:lpstr>
      <vt:lpstr>PowerPoint Presentation</vt:lpstr>
      <vt:lpstr>Zhaoming Qian, The Ezra Pound Encyclopedia, ed Demetres P. Tryphonopoulos &amp; Stephen J. Adams, (Westport, Connecticut: Greenwood Press, 2005),</vt:lpstr>
      <vt:lpstr>‘A Few Don’ts’, Cathay &amp; the  new poetics</vt:lpstr>
      <vt:lpstr>Founding a new western tradition</vt:lpstr>
      <vt:lpstr>Cathay &amp; war (1): selections &amp; juxtapositions</vt:lpstr>
      <vt:lpstr>Cathay &amp; war (2): femininity</vt:lpstr>
      <vt:lpstr>PowerPoint Presentation</vt:lpstr>
      <vt:lpstr>Cathay &amp; war (3): masculinity</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Jeni Williams</dc:creator>
  <cp:lastModifiedBy>Jeni Williams</cp:lastModifiedBy>
  <cp:revision>54</cp:revision>
  <dcterms:created xsi:type="dcterms:W3CDTF">1601-01-01T00:00:00Z</dcterms:created>
  <dcterms:modified xsi:type="dcterms:W3CDTF">2020-02-11T20:12:54Z</dcterms:modified>
</cp:coreProperties>
</file>