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 autoCompressPictures="0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4630400" cy="8229600"/>
  <p:notesSz cx="8229600" cy="14630400"/>
  <p:embeddedFontLst>
    <p:embeddedFont>
      <p:font typeface="Barlow" panose="00000500000000000000" pitchFamily="2" charset="0"/>
      <p:regular r:id="rId14"/>
      <p:bold r:id="rId15"/>
    </p:embeddedFont>
    <p:embeddedFont>
      <p:font typeface="Barlow Medium" panose="00000600000000000000" pitchFamily="2" charset="0"/>
      <p:regular r:id="rId16"/>
    </p:embeddedFont>
    <p:embeddedFont>
      <p:font typeface="Tw Cen MT" panose="020B0602020104020603" pitchFamily="34" charset="0"/>
      <p:regular r:id="rId17"/>
      <p:bold r:id="rId18"/>
      <p:italic r:id="rId19"/>
      <p:boldItalic r:id="rId20"/>
    </p:embeddedFont>
    <p:embeddedFont>
      <p:font typeface="Tw Cen MT Condensed" panose="020B0606020104020203" pitchFamily="34" charset="0"/>
      <p:regular r:id="rId21"/>
      <p:bold r:id="rId22"/>
    </p:embeddedFont>
    <p:embeddedFont>
      <p:font typeface="Wingdings 3" panose="05040102010807070707" pitchFamily="18" charset="2"/>
      <p:regular r:id="rId23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3285" autoAdjust="0"/>
  </p:normalViewPr>
  <p:slideViewPr>
    <p:cSldViewPr snapToGrid="0" snapToObjects="1">
      <p:cViewPr varScale="1">
        <p:scale>
          <a:sx n="48" d="100"/>
          <a:sy n="48" d="100"/>
        </p:scale>
        <p:origin x="972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8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font" Target="fonts/font10.fntdata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font" Target="fonts/font9.fntdata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763994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41C55B-DC19-70CF-4669-7B6B94ED0A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251CC3-FD21-A38E-8E49-5D3FF6F07F1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8788854-6502-FB47-0B43-8C5BA806FF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7A5340-7E70-58A8-362D-C0CA70AE6E2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5355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1"/>
            <a:ext cx="14630400" cy="54864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1"/>
            <a:ext cx="14630400" cy="54864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8640" y="5952164"/>
            <a:ext cx="9326880" cy="1755648"/>
          </a:xfrm>
        </p:spPr>
        <p:txBody>
          <a:bodyPr anchor="ctr">
            <a:normAutofit/>
          </a:bodyPr>
          <a:lstStyle>
            <a:lvl1pPr algn="r">
              <a:defRPr sz="6000" spc="24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332720" y="5952164"/>
            <a:ext cx="3840480" cy="1755648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16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548640" indent="0" algn="ctr">
              <a:buNone/>
              <a:defRPr sz="2160"/>
            </a:lvl2pPr>
            <a:lvl3pPr marL="1097280" indent="0" algn="ctr">
              <a:buNone/>
              <a:defRPr sz="2160"/>
            </a:lvl3pPr>
            <a:lvl4pPr marL="1645920" indent="0" algn="ctr">
              <a:buNone/>
              <a:defRPr sz="2160"/>
            </a:lvl4pPr>
            <a:lvl5pPr marL="2194560" indent="0" algn="ctr">
              <a:buNone/>
              <a:defRPr sz="2160"/>
            </a:lvl5pPr>
            <a:lvl6pPr marL="2743200" indent="0" algn="ctr">
              <a:buNone/>
              <a:defRPr sz="2160"/>
            </a:lvl6pPr>
            <a:lvl7pPr marL="3291840" indent="0" algn="ctr">
              <a:buNone/>
              <a:defRPr sz="2160"/>
            </a:lvl7pPr>
            <a:lvl8pPr marL="3840480" indent="0" algn="ctr">
              <a:buNone/>
              <a:defRPr sz="2160"/>
            </a:lvl8pPr>
            <a:lvl9pPr marL="4389120" indent="0" algn="ctr">
              <a:buNone/>
              <a:defRPr sz="216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AD6EE87-EBD5-4F12-A48A-63ACA297AC8F}" type="datetimeFigureOut">
              <a:rPr lang="en-US" dirty="0"/>
              <a:t>12/1/2025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10064212" y="6316927"/>
            <a:ext cx="0" cy="109728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3263520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dirty="0"/>
              <a:t>12/1/2025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42366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1"/>
            <a:ext cx="14630400" cy="54864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1"/>
            <a:ext cx="14630400" cy="54864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5952164"/>
            <a:ext cx="9326880" cy="1755648"/>
          </a:xfrm>
        </p:spPr>
        <p:txBody>
          <a:bodyPr anchor="ctr">
            <a:normAutofit/>
          </a:bodyPr>
          <a:lstStyle>
            <a:lvl1pPr algn="r">
              <a:defRPr sz="6000" b="0" spc="24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332720" y="5952164"/>
            <a:ext cx="3840480" cy="1755648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16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dirty="0"/>
              <a:t>12/1/2025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10064212" y="6316927"/>
            <a:ext cx="0" cy="109728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6340135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8954" y="702259"/>
            <a:ext cx="11664086" cy="17995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28952" y="2743200"/>
            <a:ext cx="5705856" cy="4828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87184" y="2743200"/>
            <a:ext cx="5705856" cy="4828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dirty="0"/>
              <a:t>12/1/2025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7617268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8954" y="2615563"/>
            <a:ext cx="5705856" cy="987552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760" b="0" cap="none" baseline="0">
                <a:solidFill>
                  <a:schemeClr val="accent1"/>
                </a:solidFill>
                <a:latin typeface="+mn-lt"/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28954" y="3561346"/>
            <a:ext cx="5705856" cy="40098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189066" y="2615563"/>
            <a:ext cx="5705856" cy="987552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76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marL="0" lvl="0" indent="0" algn="l" defTabSz="1097280" rtl="0" eaLnBrk="1" latinLnBrk="0" hangingPunct="1">
              <a:lnSpc>
                <a:spcPct val="90000"/>
              </a:lnSpc>
              <a:spcBef>
                <a:spcPts val="216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89066" y="3561346"/>
            <a:ext cx="5705856" cy="40098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dirty="0"/>
              <a:t>12/1/2025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301810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dirty="0"/>
              <a:t>12/1/2025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9575637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dirty="0"/>
              <a:t>12/1/2025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280607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228954" y="565811"/>
            <a:ext cx="5266944" cy="2084832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0" y="987552"/>
            <a:ext cx="6814109" cy="6221578"/>
          </a:xfrm>
        </p:spPr>
        <p:txBody>
          <a:bodyPr/>
          <a:lstStyle>
            <a:lvl1pPr>
              <a:defRPr sz="2880"/>
            </a:lvl1pPr>
            <a:lvl2pPr>
              <a:defRPr sz="2400"/>
            </a:lvl2pPr>
            <a:lvl3pPr>
              <a:defRPr sz="1920"/>
            </a:lvl3pPr>
            <a:lvl4pPr>
              <a:defRPr sz="1920"/>
            </a:lvl4pPr>
            <a:lvl5pPr>
              <a:defRPr sz="1920"/>
            </a:lvl5pPr>
            <a:lvl6pPr>
              <a:defRPr sz="1920"/>
            </a:lvl6pPr>
            <a:lvl7pPr>
              <a:defRPr sz="1920"/>
            </a:lvl7pPr>
            <a:lvl8pPr>
              <a:defRPr sz="1920"/>
            </a:lvl8pPr>
            <a:lvl9pPr>
              <a:defRPr sz="192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28954" y="2709007"/>
            <a:ext cx="5266944" cy="4514753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720"/>
              </a:spcBef>
              <a:buNone/>
              <a:defRPr sz="192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dirty="0"/>
              <a:t>12/1/2025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7977993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5952166"/>
            <a:ext cx="9326880" cy="1755648"/>
          </a:xfrm>
        </p:spPr>
        <p:txBody>
          <a:bodyPr anchor="ctr">
            <a:normAutofit/>
          </a:bodyPr>
          <a:lstStyle>
            <a:lvl1pPr algn="r">
              <a:defRPr sz="6000" spc="24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4626742" cy="54864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840"/>
            </a:lvl1pPr>
            <a:lvl2pPr marL="548640" indent="0">
              <a:buNone/>
              <a:defRPr sz="3360"/>
            </a:lvl2pPr>
            <a:lvl3pPr marL="1097280" indent="0">
              <a:buNone/>
              <a:defRPr sz="2880"/>
            </a:lvl3pPr>
            <a:lvl4pPr marL="1645920" indent="0">
              <a:buNone/>
              <a:defRPr sz="2400"/>
            </a:lvl4pPr>
            <a:lvl5pPr marL="2194560" indent="0">
              <a:buNone/>
              <a:defRPr sz="2400"/>
            </a:lvl5pPr>
            <a:lvl6pPr marL="2743200" indent="0">
              <a:buNone/>
              <a:defRPr sz="2400"/>
            </a:lvl6pPr>
            <a:lvl7pPr marL="3291840" indent="0">
              <a:buNone/>
              <a:defRPr sz="2400"/>
            </a:lvl7pPr>
            <a:lvl8pPr marL="3840480" indent="0">
              <a:buNone/>
              <a:defRPr sz="2400"/>
            </a:lvl8pPr>
            <a:lvl9pPr marL="4389120" indent="0">
              <a:buNone/>
              <a:defRPr sz="24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332720" y="5952166"/>
            <a:ext cx="3840480" cy="1755648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16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548640" indent="0">
              <a:buNone/>
              <a:defRPr sz="1680"/>
            </a:lvl2pPr>
            <a:lvl3pPr marL="1097280" indent="0">
              <a:buNone/>
              <a:defRPr sz="1440"/>
            </a:lvl3pPr>
            <a:lvl4pPr marL="1645920" indent="0">
              <a:buNone/>
              <a:defRPr sz="1200"/>
            </a:lvl4pPr>
            <a:lvl5pPr marL="2194560" indent="0">
              <a:buNone/>
              <a:defRPr sz="1200"/>
            </a:lvl5pPr>
            <a:lvl6pPr marL="2743200" indent="0">
              <a:buNone/>
              <a:defRPr sz="1200"/>
            </a:lvl6pPr>
            <a:lvl7pPr marL="3291840" indent="0">
              <a:buNone/>
              <a:defRPr sz="1200"/>
            </a:lvl7pPr>
            <a:lvl8pPr marL="3840480" indent="0">
              <a:buNone/>
              <a:defRPr sz="1200"/>
            </a:lvl8pPr>
            <a:lvl9pPr marL="4389120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dirty="0"/>
              <a:t>12/1/2025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10064212" y="6316927"/>
            <a:ext cx="0" cy="109728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3991240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dirty="0"/>
              <a:t>12/1/2025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937522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469881" y="914400"/>
            <a:ext cx="3154680" cy="649224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88721" y="914400"/>
            <a:ext cx="9098280" cy="649224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dirty="0"/>
              <a:t>12/1/2025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2070080" y="71116"/>
            <a:ext cx="0" cy="109728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543598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630771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896674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637056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258338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054793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998568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584924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647560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1262286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07223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3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28954" y="702259"/>
            <a:ext cx="11664086" cy="1799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8954" y="2743200"/>
            <a:ext cx="11664088" cy="4828032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28955" y="7764845"/>
            <a:ext cx="2584972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0298CD5-6C1E-4009-B41F-6DF62E31D3BE}" type="datetimeFigureOut">
              <a:rPr lang="en-US" dirty="0"/>
              <a:pPr/>
              <a:t>12/1/2025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519" y="7764845"/>
            <a:ext cx="7081751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3004800" y="7764845"/>
            <a:ext cx="11684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914400" y="991589"/>
            <a:ext cx="0" cy="109728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50028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</p:sldLayoutIdLst>
  <p:hf sldNum="0" hdr="0" ftr="0" dt="0"/>
  <p:txStyles>
    <p:titleStyle>
      <a:lvl1pPr algn="l" defTabSz="1097280" rtl="0" eaLnBrk="1" latinLnBrk="0" hangingPunct="1">
        <a:lnSpc>
          <a:spcPct val="80000"/>
        </a:lnSpc>
        <a:spcBef>
          <a:spcPct val="0"/>
        </a:spcBef>
        <a:buNone/>
        <a:defRPr sz="6000" kern="1200" cap="all" spc="12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109728" indent="-109728" algn="l" defTabSz="1097280" rtl="0" eaLnBrk="1" latinLnBrk="0" hangingPunct="1">
        <a:lnSpc>
          <a:spcPct val="90000"/>
        </a:lnSpc>
        <a:spcBef>
          <a:spcPts val="1440"/>
        </a:spcBef>
        <a:spcAft>
          <a:spcPts val="24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640" kern="1200">
          <a:solidFill>
            <a:schemeClr val="tx1"/>
          </a:solidFill>
          <a:latin typeface="+mn-lt"/>
          <a:ea typeface="+mn-ea"/>
          <a:cs typeface="+mn-cs"/>
        </a:defRPr>
      </a:lvl1pPr>
      <a:lvl2pPr marL="318211" indent="-164592" algn="l" defTabSz="1097280" rtl="0" eaLnBrk="1" latinLnBrk="0" hangingPunct="1">
        <a:lnSpc>
          <a:spcPct val="90000"/>
        </a:lnSpc>
        <a:spcBef>
          <a:spcPts val="240"/>
        </a:spcBef>
        <a:spcAft>
          <a:spcPts val="480"/>
        </a:spcAft>
        <a:buClr>
          <a:schemeClr val="accent1"/>
        </a:buClr>
        <a:buFont typeface="Wingdings 3" pitchFamily="18" charset="2"/>
        <a:buChar char=""/>
        <a:defRPr sz="2160" kern="1200">
          <a:solidFill>
            <a:schemeClr val="tx1"/>
          </a:solidFill>
          <a:latin typeface="+mn-lt"/>
          <a:ea typeface="+mn-ea"/>
          <a:cs typeface="+mn-cs"/>
        </a:defRPr>
      </a:lvl2pPr>
      <a:lvl3pPr marL="537667" indent="-164592" algn="l" defTabSz="1097280" rtl="0" eaLnBrk="1" latinLnBrk="0" hangingPunct="1">
        <a:lnSpc>
          <a:spcPct val="90000"/>
        </a:lnSpc>
        <a:spcBef>
          <a:spcPts val="240"/>
        </a:spcBef>
        <a:spcAft>
          <a:spcPts val="480"/>
        </a:spcAft>
        <a:buClr>
          <a:schemeClr val="accent1"/>
        </a:buClr>
        <a:buFont typeface="Wingdings 3" pitchFamily="18" charset="2"/>
        <a:buChar char=""/>
        <a:defRPr sz="1680" kern="1200">
          <a:solidFill>
            <a:schemeClr val="tx1"/>
          </a:solidFill>
          <a:latin typeface="+mn-lt"/>
          <a:ea typeface="+mn-ea"/>
          <a:cs typeface="+mn-cs"/>
        </a:defRPr>
      </a:lvl3pPr>
      <a:lvl4pPr marL="713232" indent="-164592" algn="l" defTabSz="1097280" rtl="0" eaLnBrk="1" latinLnBrk="0" hangingPunct="1">
        <a:lnSpc>
          <a:spcPct val="90000"/>
        </a:lnSpc>
        <a:spcBef>
          <a:spcPts val="240"/>
        </a:spcBef>
        <a:spcAft>
          <a:spcPts val="480"/>
        </a:spcAft>
        <a:buClr>
          <a:schemeClr val="accent1"/>
        </a:buClr>
        <a:buFont typeface="Wingdings 3" pitchFamily="18" charset="2"/>
        <a:buChar char=""/>
        <a:defRPr sz="1680" kern="1200">
          <a:solidFill>
            <a:schemeClr val="tx1"/>
          </a:solidFill>
          <a:latin typeface="+mn-lt"/>
          <a:ea typeface="+mn-ea"/>
          <a:cs typeface="+mn-cs"/>
        </a:defRPr>
      </a:lvl4pPr>
      <a:lvl5pPr marL="932688" indent="-164592" algn="l" defTabSz="1097280" rtl="0" eaLnBrk="1" latinLnBrk="0" hangingPunct="1">
        <a:lnSpc>
          <a:spcPct val="90000"/>
        </a:lnSpc>
        <a:spcBef>
          <a:spcPts val="240"/>
        </a:spcBef>
        <a:spcAft>
          <a:spcPts val="480"/>
        </a:spcAft>
        <a:buClr>
          <a:schemeClr val="accent1"/>
        </a:buClr>
        <a:buFont typeface="Wingdings 3" pitchFamily="18" charset="2"/>
        <a:buChar char=""/>
        <a:defRPr sz="168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64592" algn="l" defTabSz="1097280" rtl="0" eaLnBrk="1" latinLnBrk="0" hangingPunct="1">
        <a:lnSpc>
          <a:spcPct val="90000"/>
        </a:lnSpc>
        <a:spcBef>
          <a:spcPts val="240"/>
        </a:spcBef>
        <a:spcAft>
          <a:spcPts val="480"/>
        </a:spcAft>
        <a:buClr>
          <a:schemeClr val="accent1"/>
        </a:buClr>
        <a:buFont typeface="Wingdings 3" pitchFamily="18" charset="2"/>
        <a:buChar char=""/>
        <a:defRPr sz="1680" kern="1200">
          <a:solidFill>
            <a:schemeClr val="tx1"/>
          </a:solidFill>
          <a:latin typeface="+mn-lt"/>
          <a:ea typeface="+mn-ea"/>
          <a:cs typeface="+mn-cs"/>
        </a:defRPr>
      </a:lvl6pPr>
      <a:lvl7pPr marL="1272845" indent="-164592" algn="l" defTabSz="1097280" rtl="0" eaLnBrk="1" latinLnBrk="0" hangingPunct="1">
        <a:lnSpc>
          <a:spcPct val="90000"/>
        </a:lnSpc>
        <a:spcBef>
          <a:spcPts val="240"/>
        </a:spcBef>
        <a:spcAft>
          <a:spcPts val="480"/>
        </a:spcAft>
        <a:buClr>
          <a:schemeClr val="accent1"/>
        </a:buClr>
        <a:buFont typeface="Wingdings 3" pitchFamily="18" charset="2"/>
        <a:buChar char=""/>
        <a:defRPr sz="1680" kern="1200">
          <a:solidFill>
            <a:schemeClr val="tx1"/>
          </a:solidFill>
          <a:latin typeface="+mn-lt"/>
          <a:ea typeface="+mn-ea"/>
          <a:cs typeface="+mn-cs"/>
        </a:defRPr>
      </a:lvl7pPr>
      <a:lvl8pPr marL="1459382" indent="-164592" algn="l" defTabSz="1097280" rtl="0" eaLnBrk="1" latinLnBrk="0" hangingPunct="1">
        <a:lnSpc>
          <a:spcPct val="90000"/>
        </a:lnSpc>
        <a:spcBef>
          <a:spcPts val="240"/>
        </a:spcBef>
        <a:spcAft>
          <a:spcPts val="480"/>
        </a:spcAft>
        <a:buClr>
          <a:schemeClr val="accent1"/>
        </a:buClr>
        <a:buFont typeface="Wingdings 3" pitchFamily="18" charset="2"/>
        <a:buChar char=""/>
        <a:defRPr sz="1680" kern="1200">
          <a:solidFill>
            <a:schemeClr val="tx1"/>
          </a:solidFill>
          <a:latin typeface="+mn-lt"/>
          <a:ea typeface="+mn-ea"/>
          <a:cs typeface="+mn-cs"/>
        </a:defRPr>
      </a:lvl8pPr>
      <a:lvl9pPr marL="1634947" indent="-164592" algn="l" defTabSz="1097280" rtl="0" eaLnBrk="1" latinLnBrk="0" hangingPunct="1">
        <a:lnSpc>
          <a:spcPct val="90000"/>
        </a:lnSpc>
        <a:spcBef>
          <a:spcPts val="240"/>
        </a:spcBef>
        <a:spcAft>
          <a:spcPts val="480"/>
        </a:spcAft>
        <a:buClr>
          <a:schemeClr val="accent1"/>
        </a:buClr>
        <a:buFont typeface="Wingdings 3" pitchFamily="18" charset="2"/>
        <a:buChar char=""/>
        <a:defRPr sz="168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3pPr>
      <a:lvl4pPr marL="16459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19456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274320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2918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38404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3891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www.training.com.au/role/project-manager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sv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sv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31.sv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/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308920" y="2367082"/>
            <a:ext cx="5486400" cy="3972481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350437" y="2367082"/>
            <a:ext cx="7415927" cy="20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400"/>
              </a:lnSpc>
              <a:buNone/>
            </a:pPr>
            <a:r>
              <a:rPr lang="en-US" sz="4300" dirty="0">
                <a:solidFill>
                  <a:srgbClr val="FFFFF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Future People Management Strategy for BrightWave Services Ltd</a:t>
            </a:r>
            <a:endParaRPr lang="en-US" sz="4300" dirty="0"/>
          </a:p>
        </p:txBody>
      </p:sp>
      <p:sp>
        <p:nvSpPr>
          <p:cNvPr id="4" name="Text 1"/>
          <p:cNvSpPr/>
          <p:nvPr/>
        </p:nvSpPr>
        <p:spPr>
          <a:xfrm>
            <a:off x="6350436" y="4424482"/>
            <a:ext cx="7415927" cy="3950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19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Presented by HR Consultant</a:t>
            </a:r>
          </a:p>
          <a:p>
            <a:pPr marL="0" indent="0" algn="l">
              <a:lnSpc>
                <a:spcPts val="3100"/>
              </a:lnSpc>
              <a:buNone/>
            </a:pPr>
            <a:r>
              <a:rPr lang="en-US" sz="1900" dirty="0">
                <a:solidFill>
                  <a:schemeClr val="bg1"/>
                </a:solidFill>
                <a:latin typeface="Barlow" panose="00000500000000000000" pitchFamily="2" charset="0"/>
              </a:rPr>
              <a:t>Mohammad </a:t>
            </a:r>
            <a:r>
              <a:rPr lang="en-US" sz="1900" dirty="0" err="1">
                <a:solidFill>
                  <a:schemeClr val="bg1"/>
                </a:solidFill>
                <a:latin typeface="Barlow" panose="00000500000000000000" pitchFamily="2" charset="0"/>
              </a:rPr>
              <a:t>Riazuddin</a:t>
            </a:r>
            <a:r>
              <a:rPr lang="en-US" sz="1900" dirty="0">
                <a:solidFill>
                  <a:schemeClr val="bg1"/>
                </a:solidFill>
                <a:latin typeface="Barlow" panose="00000500000000000000" pitchFamily="2" charset="0"/>
              </a:rPr>
              <a:t> Riaz</a:t>
            </a:r>
          </a:p>
          <a:p>
            <a:pPr marL="0" indent="0" algn="l">
              <a:lnSpc>
                <a:spcPts val="3100"/>
              </a:lnSpc>
              <a:buNone/>
            </a:pPr>
            <a:r>
              <a:rPr lang="en-US" sz="1900" dirty="0">
                <a:solidFill>
                  <a:schemeClr val="bg1"/>
                </a:solidFill>
                <a:latin typeface="Barlow" panose="00000500000000000000" pitchFamily="2" charset="0"/>
              </a:rPr>
              <a:t>ID : 2326121</a:t>
            </a:r>
          </a:p>
          <a:p>
            <a:pPr marL="0" indent="0" algn="l">
              <a:lnSpc>
                <a:spcPts val="3100"/>
              </a:lnSpc>
              <a:buNone/>
            </a:pPr>
            <a:endParaRPr lang="en-US" sz="1900" dirty="0">
              <a:solidFill>
                <a:schemeClr val="bg1"/>
              </a:solidFill>
            </a:endParaRPr>
          </a:p>
          <a:p>
            <a:pPr marL="0" indent="0" algn="l">
              <a:lnSpc>
                <a:spcPts val="3100"/>
              </a:lnSpc>
              <a:buNone/>
            </a:pPr>
            <a:endParaRPr lang="en-US" sz="1900" dirty="0">
              <a:solidFill>
                <a:schemeClr val="bg1"/>
              </a:solidFill>
            </a:endParaRPr>
          </a:p>
        </p:txBody>
      </p:sp>
      <p:sp>
        <p:nvSpPr>
          <p:cNvPr id="5" name="Text 2"/>
          <p:cNvSpPr/>
          <p:nvPr/>
        </p:nvSpPr>
        <p:spPr>
          <a:xfrm>
            <a:off x="6350435" y="5830335"/>
            <a:ext cx="7415927" cy="3950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sz="19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Date: 01/12/2025</a:t>
            </a:r>
            <a:endParaRPr lang="en-US" sz="1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252009" y="693182"/>
            <a:ext cx="10711220" cy="6111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00"/>
              </a:lnSpc>
              <a:buNone/>
            </a:pPr>
            <a:r>
              <a:rPr lang="en-US" sz="3850" dirty="0">
                <a:solidFill>
                  <a:srgbClr val="FFFFF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Key People Management Challenges at BrightWave</a:t>
            </a:r>
            <a:endParaRPr lang="en-US" sz="3850" dirty="0"/>
          </a:p>
        </p:txBody>
      </p:sp>
      <p:sp>
        <p:nvSpPr>
          <p:cNvPr id="3" name="Shape 1"/>
          <p:cNvSpPr/>
          <p:nvPr/>
        </p:nvSpPr>
        <p:spPr>
          <a:xfrm>
            <a:off x="770096" y="1656278"/>
            <a:ext cx="4216718" cy="3050143"/>
          </a:xfrm>
          <a:prstGeom prst="roundRect">
            <a:avLst>
              <a:gd name="adj" fmla="val 4797"/>
            </a:avLst>
          </a:prstGeom>
          <a:solidFill>
            <a:srgbClr val="191718">
              <a:alpha val="95000"/>
            </a:srgbClr>
          </a:solidFill>
          <a:ln w="30480">
            <a:solidFill>
              <a:srgbClr val="922022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739616" y="1656278"/>
            <a:ext cx="121920" cy="3050143"/>
          </a:xfrm>
          <a:prstGeom prst="roundRect">
            <a:avLst>
              <a:gd name="adj" fmla="val 75800"/>
            </a:avLst>
          </a:prstGeom>
          <a:solidFill>
            <a:srgbClr val="F65F62"/>
          </a:solidFill>
          <a:ln/>
        </p:spPr>
      </p:sp>
      <p:sp>
        <p:nvSpPr>
          <p:cNvPr id="5" name="Text 3"/>
          <p:cNvSpPr/>
          <p:nvPr/>
        </p:nvSpPr>
        <p:spPr>
          <a:xfrm>
            <a:off x="1112044" y="1906786"/>
            <a:ext cx="2919532" cy="3055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b="1" dirty="0">
                <a:solidFill>
                  <a:srgbClr val="E5E0D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Performance Inconsistency</a:t>
            </a:r>
            <a:endParaRPr lang="en-US" sz="1900" b="1" dirty="0"/>
          </a:p>
        </p:txBody>
      </p:sp>
      <p:sp>
        <p:nvSpPr>
          <p:cNvPr id="6" name="Text 4"/>
          <p:cNvSpPr/>
          <p:nvPr/>
        </p:nvSpPr>
        <p:spPr>
          <a:xfrm>
            <a:off x="1112044" y="2344222"/>
            <a:ext cx="3624263" cy="14077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Supervisors are also known to have missed on important conversations about performance, and this leads to unequal standards within teams (CIPD, 2022).</a:t>
            </a:r>
          </a:p>
        </p:txBody>
      </p:sp>
      <p:sp>
        <p:nvSpPr>
          <p:cNvPr id="7" name="Shape 5"/>
          <p:cNvSpPr/>
          <p:nvPr/>
        </p:nvSpPr>
        <p:spPr>
          <a:xfrm>
            <a:off x="5206841" y="1656278"/>
            <a:ext cx="4216718" cy="3050143"/>
          </a:xfrm>
          <a:prstGeom prst="roundRect">
            <a:avLst>
              <a:gd name="adj" fmla="val 4797"/>
            </a:avLst>
          </a:prstGeom>
          <a:solidFill>
            <a:srgbClr val="191718">
              <a:alpha val="95000"/>
            </a:srgbClr>
          </a:solidFill>
          <a:ln w="30480">
            <a:solidFill>
              <a:srgbClr val="922022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5176361" y="1656278"/>
            <a:ext cx="121920" cy="3050143"/>
          </a:xfrm>
          <a:prstGeom prst="roundRect">
            <a:avLst>
              <a:gd name="adj" fmla="val 75800"/>
            </a:avLst>
          </a:prstGeom>
          <a:solidFill>
            <a:srgbClr val="F65F62"/>
          </a:solidFill>
          <a:ln/>
        </p:spPr>
      </p:sp>
      <p:sp>
        <p:nvSpPr>
          <p:cNvPr id="9" name="Text 7"/>
          <p:cNvSpPr/>
          <p:nvPr/>
        </p:nvSpPr>
        <p:spPr>
          <a:xfrm>
            <a:off x="5548789" y="1906786"/>
            <a:ext cx="2768560" cy="3055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b="1" dirty="0">
                <a:solidFill>
                  <a:srgbClr val="E5E0D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Task-Oriented Leadership</a:t>
            </a:r>
            <a:endParaRPr lang="en-US" sz="1900" b="1" dirty="0"/>
          </a:p>
        </p:txBody>
      </p:sp>
      <p:sp>
        <p:nvSpPr>
          <p:cNvPr id="10" name="Text 8"/>
          <p:cNvSpPr/>
          <p:nvPr/>
        </p:nvSpPr>
        <p:spPr>
          <a:xfrm>
            <a:off x="5548789" y="2344222"/>
            <a:ext cx="3624263" cy="21116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Managers do not care about critical people-leadership responsibilities, which are damaging team building and participation (Armstrong and Taylor, 2020).</a:t>
            </a:r>
          </a:p>
        </p:txBody>
      </p:sp>
      <p:sp>
        <p:nvSpPr>
          <p:cNvPr id="11" name="Shape 9"/>
          <p:cNvSpPr/>
          <p:nvPr/>
        </p:nvSpPr>
        <p:spPr>
          <a:xfrm>
            <a:off x="9643586" y="1656278"/>
            <a:ext cx="4216718" cy="3050143"/>
          </a:xfrm>
          <a:prstGeom prst="roundRect">
            <a:avLst>
              <a:gd name="adj" fmla="val 4797"/>
            </a:avLst>
          </a:prstGeom>
          <a:solidFill>
            <a:srgbClr val="191718">
              <a:alpha val="95000"/>
            </a:srgbClr>
          </a:solidFill>
          <a:ln w="30480">
            <a:solidFill>
              <a:srgbClr val="922022"/>
            </a:solidFill>
            <a:prstDash val="solid"/>
          </a:ln>
        </p:spPr>
      </p:sp>
      <p:sp>
        <p:nvSpPr>
          <p:cNvPr id="12" name="Shape 10"/>
          <p:cNvSpPr/>
          <p:nvPr/>
        </p:nvSpPr>
        <p:spPr>
          <a:xfrm>
            <a:off x="9613106" y="1656278"/>
            <a:ext cx="121920" cy="3050143"/>
          </a:xfrm>
          <a:prstGeom prst="roundRect">
            <a:avLst>
              <a:gd name="adj" fmla="val 75800"/>
            </a:avLst>
          </a:prstGeom>
          <a:solidFill>
            <a:srgbClr val="F65F62"/>
          </a:solidFill>
          <a:ln/>
        </p:spPr>
      </p:sp>
      <p:sp>
        <p:nvSpPr>
          <p:cNvPr id="13" name="Text 11"/>
          <p:cNvSpPr/>
          <p:nvPr/>
        </p:nvSpPr>
        <p:spPr>
          <a:xfrm>
            <a:off x="9985534" y="1906786"/>
            <a:ext cx="2577108" cy="3055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b="1" dirty="0">
                <a:solidFill>
                  <a:srgbClr val="E5E0D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High Employee Turnover</a:t>
            </a:r>
            <a:endParaRPr lang="en-US" sz="1900" b="1" dirty="0"/>
          </a:p>
        </p:txBody>
      </p:sp>
      <p:sp>
        <p:nvSpPr>
          <p:cNvPr id="14" name="Text 12"/>
          <p:cNvSpPr/>
          <p:nvPr/>
        </p:nvSpPr>
        <p:spPr>
          <a:xfrm>
            <a:off x="9985534" y="2344222"/>
            <a:ext cx="3624263" cy="1759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A high turnover rate has a direct connection to the presence of weak induction processes and ineffective internal communication that results in a revolving door effect (CIPD, 2022).</a:t>
            </a:r>
          </a:p>
        </p:txBody>
      </p:sp>
      <p:sp>
        <p:nvSpPr>
          <p:cNvPr id="15" name="Shape 13"/>
          <p:cNvSpPr/>
          <p:nvPr/>
        </p:nvSpPr>
        <p:spPr>
          <a:xfrm>
            <a:off x="770096" y="4926449"/>
            <a:ext cx="4216718" cy="2698194"/>
          </a:xfrm>
          <a:prstGeom prst="roundRect">
            <a:avLst>
              <a:gd name="adj" fmla="val 5422"/>
            </a:avLst>
          </a:prstGeom>
          <a:solidFill>
            <a:srgbClr val="191718">
              <a:alpha val="95000"/>
            </a:srgbClr>
          </a:solidFill>
          <a:ln w="30480">
            <a:solidFill>
              <a:srgbClr val="922022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739616" y="4926449"/>
            <a:ext cx="121920" cy="2698194"/>
          </a:xfrm>
          <a:prstGeom prst="roundRect">
            <a:avLst>
              <a:gd name="adj" fmla="val 75800"/>
            </a:avLst>
          </a:prstGeom>
          <a:solidFill>
            <a:srgbClr val="F65F62"/>
          </a:solidFill>
          <a:ln/>
        </p:spPr>
      </p:sp>
      <p:sp>
        <p:nvSpPr>
          <p:cNvPr id="17" name="Text 15"/>
          <p:cNvSpPr/>
          <p:nvPr/>
        </p:nvSpPr>
        <p:spPr>
          <a:xfrm>
            <a:off x="1112044" y="5176957"/>
            <a:ext cx="2444829" cy="3055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b="1" dirty="0">
                <a:solidFill>
                  <a:srgbClr val="E5E0D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Limited Recognition</a:t>
            </a:r>
            <a:endParaRPr lang="en-US" sz="1900" b="1" dirty="0"/>
          </a:p>
        </p:txBody>
      </p:sp>
      <p:sp>
        <p:nvSpPr>
          <p:cNvPr id="18" name="Text 16"/>
          <p:cNvSpPr/>
          <p:nvPr/>
        </p:nvSpPr>
        <p:spPr>
          <a:xfrm>
            <a:off x="1112044" y="5614392"/>
            <a:ext cx="3624263" cy="17597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Employees are not motivated when there is no formal recognition program and this makes them less committed to the objectives of </a:t>
            </a:r>
            <a:r>
              <a:rPr lang="en-US" sz="1700" dirty="0" err="1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BrightWave</a:t>
            </a:r>
            <a:r>
              <a:rPr lang="en-US" sz="17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 (Herzberg, 1968).</a:t>
            </a:r>
          </a:p>
        </p:txBody>
      </p:sp>
      <p:sp>
        <p:nvSpPr>
          <p:cNvPr id="19" name="Shape 17"/>
          <p:cNvSpPr/>
          <p:nvPr/>
        </p:nvSpPr>
        <p:spPr>
          <a:xfrm>
            <a:off x="5206841" y="4926449"/>
            <a:ext cx="4216718" cy="2698194"/>
          </a:xfrm>
          <a:prstGeom prst="roundRect">
            <a:avLst>
              <a:gd name="adj" fmla="val 5422"/>
            </a:avLst>
          </a:prstGeom>
          <a:solidFill>
            <a:srgbClr val="191718">
              <a:alpha val="95000"/>
            </a:srgbClr>
          </a:solidFill>
          <a:ln w="30480">
            <a:solidFill>
              <a:srgbClr val="922022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>
            <a:off x="5176361" y="4926449"/>
            <a:ext cx="121920" cy="2698194"/>
          </a:xfrm>
          <a:prstGeom prst="roundRect">
            <a:avLst>
              <a:gd name="adj" fmla="val 75800"/>
            </a:avLst>
          </a:prstGeom>
          <a:solidFill>
            <a:srgbClr val="F65F62"/>
          </a:solidFill>
          <a:ln/>
        </p:spPr>
      </p:sp>
      <p:sp>
        <p:nvSpPr>
          <p:cNvPr id="21" name="Text 19"/>
          <p:cNvSpPr/>
          <p:nvPr/>
        </p:nvSpPr>
        <p:spPr>
          <a:xfrm>
            <a:off x="5548789" y="5176957"/>
            <a:ext cx="2444829" cy="3055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b="1" dirty="0">
                <a:solidFill>
                  <a:srgbClr val="E5E0D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Client Dissatisfaction</a:t>
            </a:r>
            <a:endParaRPr lang="en-US" sz="1900" b="1" dirty="0"/>
          </a:p>
        </p:txBody>
      </p:sp>
      <p:sp>
        <p:nvSpPr>
          <p:cNvPr id="22" name="Text 20"/>
          <p:cNvSpPr/>
          <p:nvPr/>
        </p:nvSpPr>
        <p:spPr>
          <a:xfrm>
            <a:off x="5548789" y="5614392"/>
            <a:ext cx="3624263" cy="14077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The growing number of complaints by clients is a direct consequence of the inequality in service provision due to inconsistent people-management practices.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214496" y="841861"/>
            <a:ext cx="6487478" cy="59495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65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Organisational Cultural Barriers</a:t>
            </a:r>
            <a:endParaRPr lang="en-US" sz="3700" dirty="0"/>
          </a:p>
        </p:txBody>
      </p:sp>
      <p:sp>
        <p:nvSpPr>
          <p:cNvPr id="3" name="Text 1"/>
          <p:cNvSpPr/>
          <p:nvPr/>
        </p:nvSpPr>
        <p:spPr>
          <a:xfrm>
            <a:off x="2024777" y="2225516"/>
            <a:ext cx="2671286" cy="2974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300"/>
              </a:lnSpc>
              <a:buNone/>
            </a:pPr>
            <a:r>
              <a:rPr lang="en-US" sz="1850" dirty="0">
                <a:solidFill>
                  <a:srgbClr val="E5E0D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“Numbers-First” Mentality</a:t>
            </a:r>
            <a:endParaRPr lang="en-US" sz="1850" dirty="0"/>
          </a:p>
        </p:txBody>
      </p:sp>
      <p:sp>
        <p:nvSpPr>
          <p:cNvPr id="4" name="Text 2"/>
          <p:cNvSpPr/>
          <p:nvPr/>
        </p:nvSpPr>
        <p:spPr>
          <a:xfrm>
            <a:off x="749618" y="2651403"/>
            <a:ext cx="3946446" cy="1370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2650"/>
              </a:lnSpc>
              <a:buNone/>
            </a:pPr>
            <a:r>
              <a:rPr lang="en-US" sz="165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It has a strong culture of numbers-first that influences the behavior and priorities at the cost of the welfare and growth of the employees (Schein, 2010).</a:t>
            </a:r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7294" y="2328505"/>
            <a:ext cx="4595813" cy="4595813"/>
          </a:xfrm>
          <a:prstGeom prst="rect">
            <a:avLst/>
          </a:prstGeom>
        </p:spPr>
      </p:pic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035576" y="3310950"/>
            <a:ext cx="320397" cy="320397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9934337" y="1781770"/>
            <a:ext cx="2379821" cy="2974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dirty="0">
                <a:solidFill>
                  <a:srgbClr val="E5E0D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Rigid Role Culture</a:t>
            </a:r>
            <a:endParaRPr lang="en-US" sz="1850" dirty="0"/>
          </a:p>
        </p:txBody>
      </p:sp>
      <p:sp>
        <p:nvSpPr>
          <p:cNvPr id="8" name="Text 4"/>
          <p:cNvSpPr/>
          <p:nvPr/>
        </p:nvSpPr>
        <p:spPr>
          <a:xfrm>
            <a:off x="9934337" y="2207657"/>
            <a:ext cx="3946446" cy="1370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 err="1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BrightWave</a:t>
            </a:r>
            <a:r>
              <a:rPr lang="en-US" sz="165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 has a very rigid role culture; it restricts flexibility, innovation and cross-functional co-operation (Handy, 1993).</a:t>
            </a:r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17294" y="2328505"/>
            <a:ext cx="4595813" cy="4595813"/>
          </a:xfrm>
          <a:prstGeom prst="rect">
            <a:avLst/>
          </a:prstGeom>
        </p:spPr>
      </p:pic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907595" y="3044488"/>
            <a:ext cx="320397" cy="320397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10041493" y="3899535"/>
            <a:ext cx="2379821" cy="2974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dirty="0">
                <a:solidFill>
                  <a:srgbClr val="E5E0D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Resistance to Change</a:t>
            </a:r>
            <a:endParaRPr lang="en-US" sz="1850" dirty="0"/>
          </a:p>
        </p:txBody>
      </p:sp>
      <p:sp>
        <p:nvSpPr>
          <p:cNvPr id="12" name="Text 6"/>
          <p:cNvSpPr/>
          <p:nvPr/>
        </p:nvSpPr>
        <p:spPr>
          <a:xfrm>
            <a:off x="10041493" y="4325422"/>
            <a:ext cx="4075340" cy="10279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The willingness to pursue new methods of staff well-being or flexibility of the schedule is met with a significant opposition.</a:t>
            </a:r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7294" y="2328505"/>
            <a:ext cx="4595813" cy="4595813"/>
          </a:xfrm>
          <a:prstGeom prst="rect">
            <a:avLst/>
          </a:prstGeom>
        </p:spPr>
      </p:pic>
      <p:pic>
        <p:nvPicPr>
          <p:cNvPr id="14" name="Image 5" descr="preencoded.png"/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8739485" y="4742557"/>
            <a:ext cx="320397" cy="320397"/>
          </a:xfrm>
          <a:prstGeom prst="rect">
            <a:avLst/>
          </a:prstGeom>
        </p:spPr>
      </p:pic>
      <p:sp>
        <p:nvSpPr>
          <p:cNvPr id="15" name="Text 7"/>
          <p:cNvSpPr/>
          <p:nvPr/>
        </p:nvSpPr>
        <p:spPr>
          <a:xfrm>
            <a:off x="9934337" y="5674638"/>
            <a:ext cx="2619375" cy="2974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dirty="0">
                <a:solidFill>
                  <a:srgbClr val="E5E0D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Low Psychological Safety</a:t>
            </a:r>
            <a:endParaRPr lang="en-US" sz="1850" dirty="0"/>
          </a:p>
        </p:txBody>
      </p:sp>
      <p:sp>
        <p:nvSpPr>
          <p:cNvPr id="16" name="Text 8"/>
          <p:cNvSpPr/>
          <p:nvPr/>
        </p:nvSpPr>
        <p:spPr>
          <a:xfrm>
            <a:off x="9934337" y="6100524"/>
            <a:ext cx="3946446" cy="1370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The lack of open dialogue and trust is caused by poor psychological safety and communication problems, which harm cohesion in a team (Schein, 2010).</a:t>
            </a:r>
          </a:p>
        </p:txBody>
      </p:sp>
      <p:pic>
        <p:nvPicPr>
          <p:cNvPr id="17" name="Image 6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017294" y="2328505"/>
            <a:ext cx="4595813" cy="4595813"/>
          </a:xfrm>
          <a:prstGeom prst="rect">
            <a:avLst/>
          </a:prstGeom>
        </p:spPr>
      </p:pic>
      <p:pic>
        <p:nvPicPr>
          <p:cNvPr id="18" name="Image 7" descr="preencoded.png"/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7381577" y="6058555"/>
            <a:ext cx="320397" cy="320397"/>
          </a:xfrm>
          <a:prstGeom prst="rect">
            <a:avLst/>
          </a:prstGeom>
        </p:spPr>
      </p:pic>
      <p:sp>
        <p:nvSpPr>
          <p:cNvPr id="19" name="Text 9"/>
          <p:cNvSpPr/>
          <p:nvPr/>
        </p:nvSpPr>
        <p:spPr>
          <a:xfrm>
            <a:off x="1839039" y="5230773"/>
            <a:ext cx="2857024" cy="2974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300"/>
              </a:lnSpc>
              <a:buNone/>
            </a:pPr>
            <a:r>
              <a:rPr lang="en-US" sz="1850" dirty="0">
                <a:solidFill>
                  <a:srgbClr val="E5E0D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Unclear Development Paths</a:t>
            </a:r>
            <a:endParaRPr lang="en-US" sz="1850" dirty="0"/>
          </a:p>
        </p:txBody>
      </p:sp>
      <p:sp>
        <p:nvSpPr>
          <p:cNvPr id="20" name="Text 10"/>
          <p:cNvSpPr/>
          <p:nvPr/>
        </p:nvSpPr>
        <p:spPr>
          <a:xfrm>
            <a:off x="749618" y="5656659"/>
            <a:ext cx="3946446" cy="1370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2650"/>
              </a:lnSpc>
              <a:buNone/>
            </a:pPr>
            <a:r>
              <a:rPr lang="en-US" sz="165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The employees lack a sense of professional growth and career advancement.</a:t>
            </a:r>
          </a:p>
        </p:txBody>
      </p:sp>
      <p:pic>
        <p:nvPicPr>
          <p:cNvPr id="21" name="Image 8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017294" y="2328505"/>
            <a:ext cx="4595813" cy="4595813"/>
          </a:xfrm>
          <a:prstGeom prst="rect">
            <a:avLst/>
          </a:prstGeom>
        </p:spPr>
      </p:pic>
      <p:pic>
        <p:nvPicPr>
          <p:cNvPr id="22" name="Image 9" descr="preencoded.png"/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5710416" y="5173682"/>
            <a:ext cx="320397" cy="32039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rcRect l="6757" r="7206"/>
          <a:stretch>
            <a:fillRect/>
          </a:stretch>
        </p:blipFill>
        <p:spPr>
          <a:xfrm>
            <a:off x="0" y="0"/>
            <a:ext cx="5758249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32208" y="744498"/>
            <a:ext cx="7652385" cy="11837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65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Theoretical Lens: Culture &amp; Behaviour</a:t>
            </a:r>
            <a:endParaRPr lang="en-US" sz="3700" dirty="0"/>
          </a:p>
        </p:txBody>
      </p:sp>
      <p:sp>
        <p:nvSpPr>
          <p:cNvPr id="4" name="Text 1"/>
          <p:cNvSpPr/>
          <p:nvPr/>
        </p:nvSpPr>
        <p:spPr>
          <a:xfrm>
            <a:off x="6232208" y="2247781"/>
            <a:ext cx="7652385" cy="6819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To clearly understand and resolve the problems that </a:t>
            </a:r>
            <a:r>
              <a:rPr lang="en-US" sz="1650" dirty="0" err="1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BrightWave</a:t>
            </a:r>
            <a:r>
              <a:rPr lang="en-US" sz="165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 is facing, it is urgent that we look into the cultural aspects behind the </a:t>
            </a:r>
            <a:r>
              <a:rPr lang="en-US" sz="1650" dirty="0" err="1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behaviour</a:t>
            </a:r>
            <a:r>
              <a:rPr lang="en-US" sz="165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, and the results.</a:t>
            </a:r>
          </a:p>
        </p:txBody>
      </p:sp>
      <p:sp>
        <p:nvSpPr>
          <p:cNvPr id="5" name="Text 2"/>
          <p:cNvSpPr/>
          <p:nvPr/>
        </p:nvSpPr>
        <p:spPr>
          <a:xfrm>
            <a:off x="6232208" y="3169444"/>
            <a:ext cx="7652385" cy="102298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650"/>
              </a:lnSpc>
              <a:buSzPct val="100000"/>
              <a:buChar char="•"/>
            </a:pPr>
            <a:r>
              <a:rPr lang="en-US" sz="1650" b="1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Schein's Three Levels (2010):</a:t>
            </a:r>
            <a:r>
              <a:rPr lang="en-US" sz="165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 Discover underlying assumptions that motivate staff behavior.</a:t>
            </a:r>
          </a:p>
          <a:p>
            <a:pPr marL="342900" indent="-342900" algn="l">
              <a:lnSpc>
                <a:spcPts val="2650"/>
              </a:lnSpc>
              <a:buSzPct val="100000"/>
              <a:buChar char="•"/>
            </a:pPr>
            <a:endParaRPr lang="en-US" sz="1650" dirty="0"/>
          </a:p>
        </p:txBody>
      </p:sp>
      <p:sp>
        <p:nvSpPr>
          <p:cNvPr id="6" name="Text 3"/>
          <p:cNvSpPr/>
          <p:nvPr/>
        </p:nvSpPr>
        <p:spPr>
          <a:xfrm>
            <a:off x="6232208" y="4266962"/>
            <a:ext cx="7652385" cy="102298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650"/>
              </a:lnSpc>
              <a:buSzPct val="100000"/>
              <a:buChar char="•"/>
            </a:pPr>
            <a:r>
              <a:rPr lang="en-US" sz="1650" b="1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Handy's Organisational Typology (1993):</a:t>
            </a:r>
            <a:r>
              <a:rPr lang="en-US" sz="165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 </a:t>
            </a:r>
            <a:r>
              <a:rPr lang="en-US" sz="1650" dirty="0" err="1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BrightWave</a:t>
            </a:r>
            <a:r>
              <a:rPr lang="en-US" sz="165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 demonstrates the features of a role culture, which suppresses innovation.</a:t>
            </a:r>
          </a:p>
          <a:p>
            <a:pPr marL="342900" indent="-342900" algn="l">
              <a:lnSpc>
                <a:spcPts val="2650"/>
              </a:lnSpc>
              <a:buSzPct val="100000"/>
              <a:buChar char="•"/>
            </a:pPr>
            <a:endParaRPr lang="en-US" sz="1650" dirty="0"/>
          </a:p>
        </p:txBody>
      </p:sp>
      <p:sp>
        <p:nvSpPr>
          <p:cNvPr id="7" name="Text 4"/>
          <p:cNvSpPr/>
          <p:nvPr/>
        </p:nvSpPr>
        <p:spPr>
          <a:xfrm>
            <a:off x="6232208" y="5364480"/>
            <a:ext cx="7652385" cy="102298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650"/>
              </a:lnSpc>
              <a:buSzPct val="100000"/>
              <a:buChar char="•"/>
            </a:pPr>
            <a:r>
              <a:rPr lang="en-US" sz="1650" b="1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Impact of Culture:</a:t>
            </a:r>
            <a:r>
              <a:rPr lang="en-US" sz="165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 Culture determines motivation, the effectiveness of communication, and team trust (Armstrong and Taylor, 2020).</a:t>
            </a:r>
          </a:p>
        </p:txBody>
      </p:sp>
      <p:sp>
        <p:nvSpPr>
          <p:cNvPr id="8" name="Text 5"/>
          <p:cNvSpPr/>
          <p:nvPr/>
        </p:nvSpPr>
        <p:spPr>
          <a:xfrm>
            <a:off x="6232207" y="6387465"/>
            <a:ext cx="7652385" cy="13597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650"/>
              </a:lnSpc>
              <a:buSzPct val="100000"/>
              <a:buChar char="•"/>
            </a:pPr>
            <a:r>
              <a:rPr lang="en-US" sz="1650" b="1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Reinforcing Norms:</a:t>
            </a:r>
            <a:r>
              <a:rPr lang="en-US" sz="165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 The existing cultural practices promote bad performance-management practices, and it is hard to change.</a:t>
            </a:r>
          </a:p>
          <a:p>
            <a:pPr marL="342900" indent="-342900" algn="l">
              <a:lnSpc>
                <a:spcPts val="2650"/>
              </a:lnSpc>
              <a:buSzPct val="100000"/>
              <a:buChar char="•"/>
            </a:pPr>
            <a:endParaRPr lang="en-US" sz="16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269921" y="772949"/>
            <a:ext cx="7121247" cy="5038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950"/>
              </a:lnSpc>
              <a:buNone/>
            </a:pPr>
            <a:r>
              <a:rPr lang="en-US" sz="3150" dirty="0">
                <a:solidFill>
                  <a:srgbClr val="FFFFF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Management Skills for High Performance</a:t>
            </a:r>
            <a:endParaRPr lang="en-US" sz="3150" dirty="0"/>
          </a:p>
        </p:txBody>
      </p:sp>
      <p:sp>
        <p:nvSpPr>
          <p:cNvPr id="3" name="Text 1"/>
          <p:cNvSpPr/>
          <p:nvPr/>
        </p:nvSpPr>
        <p:spPr>
          <a:xfrm>
            <a:off x="1269921" y="1385645"/>
            <a:ext cx="12272011" cy="3817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9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Proper management of people requires a wide range of skills that enable the creation of good and healthy work environment.</a:t>
            </a:r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960" y="1966079"/>
            <a:ext cx="907137" cy="1088588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723430" y="2147411"/>
            <a:ext cx="2015966" cy="2519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2000" b="1" dirty="0">
                <a:solidFill>
                  <a:srgbClr val="E5E0D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Emotional Intelligence</a:t>
            </a:r>
            <a:endParaRPr lang="en-US" sz="2000" b="1" dirty="0"/>
          </a:p>
        </p:txBody>
      </p:sp>
      <p:sp>
        <p:nvSpPr>
          <p:cNvPr id="6" name="Text 3"/>
          <p:cNvSpPr/>
          <p:nvPr/>
        </p:nvSpPr>
        <p:spPr>
          <a:xfrm>
            <a:off x="1723430" y="2527399"/>
            <a:ext cx="12272010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Important in developing trust, relationship, and team dynamics (Goleman, 1998).</a:t>
            </a:r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960" y="3054668"/>
            <a:ext cx="907137" cy="1303973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1723430" y="3236000"/>
            <a:ext cx="2015966" cy="2519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2000" b="1" dirty="0">
                <a:solidFill>
                  <a:srgbClr val="E5E0D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Coaching &amp; Motivation</a:t>
            </a:r>
            <a:endParaRPr lang="en-US" sz="2000" b="1" dirty="0"/>
          </a:p>
        </p:txBody>
      </p:sp>
      <p:sp>
        <p:nvSpPr>
          <p:cNvPr id="9" name="Text 5"/>
          <p:cNvSpPr/>
          <p:nvPr/>
        </p:nvSpPr>
        <p:spPr>
          <a:xfrm>
            <a:off x="1723430" y="3652152"/>
            <a:ext cx="12272010" cy="580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The management should be empowering the teams through coaching skills and motivational conversation techniques (Armstrong and Taylor,2020).</a:t>
            </a:r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960" y="4358640"/>
            <a:ext cx="907137" cy="1088588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1723430" y="4539972"/>
            <a:ext cx="2015966" cy="2519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2000" b="1" dirty="0">
                <a:solidFill>
                  <a:srgbClr val="E5E0D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Conflict Resolution</a:t>
            </a:r>
            <a:endParaRPr lang="en-US" sz="2000" b="1" dirty="0"/>
          </a:p>
        </p:txBody>
      </p:sp>
      <p:sp>
        <p:nvSpPr>
          <p:cNvPr id="12" name="Text 7"/>
          <p:cNvSpPr/>
          <p:nvPr/>
        </p:nvSpPr>
        <p:spPr>
          <a:xfrm>
            <a:off x="1723430" y="4900732"/>
            <a:ext cx="12272010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Experience in conflict management and positive feedback keeps a team in balance.</a:t>
            </a:r>
          </a:p>
        </p:txBody>
      </p:sp>
      <p:pic>
        <p:nvPicPr>
          <p:cNvPr id="13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960" y="5447228"/>
            <a:ext cx="907137" cy="1088588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1723430" y="5628561"/>
            <a:ext cx="2015966" cy="2519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2000" b="1" dirty="0">
                <a:solidFill>
                  <a:srgbClr val="E5E0D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Clear Communication</a:t>
            </a:r>
            <a:endParaRPr lang="en-US" sz="2000" b="1" dirty="0"/>
          </a:p>
        </p:txBody>
      </p:sp>
      <p:sp>
        <p:nvSpPr>
          <p:cNvPr id="15" name="Text 9"/>
          <p:cNvSpPr/>
          <p:nvPr/>
        </p:nvSpPr>
        <p:spPr>
          <a:xfrm>
            <a:off x="1723430" y="6027658"/>
            <a:ext cx="12272010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Critical to distributed or hybrid teams to have coherence and comprehension.</a:t>
            </a:r>
          </a:p>
        </p:txBody>
      </p:sp>
      <p:pic>
        <p:nvPicPr>
          <p:cNvPr id="1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4960" y="6535817"/>
            <a:ext cx="907137" cy="1088588"/>
          </a:xfrm>
          <a:prstGeom prst="rect">
            <a:avLst/>
          </a:prstGeom>
        </p:spPr>
      </p:pic>
      <p:sp>
        <p:nvSpPr>
          <p:cNvPr id="17" name="Text 10"/>
          <p:cNvSpPr/>
          <p:nvPr/>
        </p:nvSpPr>
        <p:spPr>
          <a:xfrm>
            <a:off x="1723430" y="6717149"/>
            <a:ext cx="2015966" cy="2519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2000" b="1" dirty="0">
                <a:solidFill>
                  <a:srgbClr val="E5E0D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Problem-Solving</a:t>
            </a:r>
            <a:endParaRPr lang="en-US" sz="2000" b="1" dirty="0"/>
          </a:p>
        </p:txBody>
      </p:sp>
      <p:sp>
        <p:nvSpPr>
          <p:cNvPr id="18" name="Text 11"/>
          <p:cNvSpPr/>
          <p:nvPr/>
        </p:nvSpPr>
        <p:spPr>
          <a:xfrm>
            <a:off x="1723430" y="7077908"/>
            <a:ext cx="12272010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To assist teams, managers should be effective in problem-solving (Boxall and Purcell, 2016).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31029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1089601" y="940193"/>
            <a:ext cx="10142691" cy="933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650"/>
              </a:lnSpc>
              <a:buNone/>
            </a:pPr>
            <a:r>
              <a:rPr lang="en-US" sz="2900" dirty="0">
                <a:solidFill>
                  <a:srgbClr val="FFFFF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People Management Theories Applied to BrightWave</a:t>
            </a:r>
            <a:endParaRPr lang="en-US" sz="2900" dirty="0"/>
          </a:p>
        </p:txBody>
      </p:sp>
      <p:sp>
        <p:nvSpPr>
          <p:cNvPr id="4" name="Text 1"/>
          <p:cNvSpPr/>
          <p:nvPr/>
        </p:nvSpPr>
        <p:spPr>
          <a:xfrm>
            <a:off x="1176099" y="1604919"/>
            <a:ext cx="8956442" cy="537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20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A sound concept of improving personnel management in the </a:t>
            </a:r>
            <a:r>
              <a:rPr lang="en-US" sz="2000" dirty="0" err="1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BrightWave</a:t>
            </a:r>
            <a:r>
              <a:rPr lang="en-US" sz="20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 can be provided using the existing theories.</a:t>
            </a:r>
            <a:endParaRPr lang="en-US" sz="2000" dirty="0"/>
          </a:p>
        </p:txBody>
      </p:sp>
      <p:sp>
        <p:nvSpPr>
          <p:cNvPr id="5" name="Shape 2"/>
          <p:cNvSpPr/>
          <p:nvPr/>
        </p:nvSpPr>
        <p:spPr>
          <a:xfrm>
            <a:off x="588050" y="2373868"/>
            <a:ext cx="7967901" cy="1222772"/>
          </a:xfrm>
          <a:prstGeom prst="roundRect">
            <a:avLst>
              <a:gd name="adj" fmla="val 32981"/>
            </a:avLst>
          </a:prstGeom>
          <a:solidFill>
            <a:srgbClr val="790709"/>
          </a:solidFill>
          <a:ln w="7620">
            <a:solidFill>
              <a:srgbClr val="922022"/>
            </a:solidFill>
            <a:prstDash val="solid"/>
          </a:ln>
        </p:spPr>
      </p:sp>
      <p:sp>
        <p:nvSpPr>
          <p:cNvPr id="6" name="Text 3"/>
          <p:cNvSpPr/>
          <p:nvPr/>
        </p:nvSpPr>
        <p:spPr>
          <a:xfrm>
            <a:off x="763667" y="2549485"/>
            <a:ext cx="1867019" cy="2333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dirty="0">
                <a:solidFill>
                  <a:srgbClr val="E5E0D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Goal-Setting Theory</a:t>
            </a:r>
            <a:endParaRPr lang="en-US" dirty="0"/>
          </a:p>
        </p:txBody>
      </p:sp>
      <p:sp>
        <p:nvSpPr>
          <p:cNvPr id="7" name="Text 4"/>
          <p:cNvSpPr/>
          <p:nvPr/>
        </p:nvSpPr>
        <p:spPr>
          <a:xfrm>
            <a:off x="763667" y="2883575"/>
            <a:ext cx="7616666" cy="537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6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Difficult specific objectives accompanied by feedback increase performance and responsibility (Locke and Latham, 2002).</a:t>
            </a:r>
          </a:p>
        </p:txBody>
      </p:sp>
      <p:sp>
        <p:nvSpPr>
          <p:cNvPr id="8" name="Shape 5"/>
          <p:cNvSpPr/>
          <p:nvPr/>
        </p:nvSpPr>
        <p:spPr>
          <a:xfrm>
            <a:off x="588050" y="3764637"/>
            <a:ext cx="7967901" cy="1222772"/>
          </a:xfrm>
          <a:prstGeom prst="roundRect">
            <a:avLst>
              <a:gd name="adj" fmla="val 32981"/>
            </a:avLst>
          </a:prstGeom>
          <a:solidFill>
            <a:srgbClr val="790709"/>
          </a:solidFill>
          <a:ln w="7620">
            <a:solidFill>
              <a:srgbClr val="922022"/>
            </a:solidFill>
            <a:prstDash val="solid"/>
          </a:ln>
        </p:spPr>
      </p:sp>
      <p:sp>
        <p:nvSpPr>
          <p:cNvPr id="9" name="Text 6"/>
          <p:cNvSpPr/>
          <p:nvPr/>
        </p:nvSpPr>
        <p:spPr>
          <a:xfrm>
            <a:off x="763667" y="3940254"/>
            <a:ext cx="1867019" cy="2333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dirty="0">
                <a:solidFill>
                  <a:srgbClr val="E5E0D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Two-Factor Theory</a:t>
            </a:r>
            <a:endParaRPr lang="en-US" dirty="0"/>
          </a:p>
        </p:txBody>
      </p:sp>
      <p:sp>
        <p:nvSpPr>
          <p:cNvPr id="10" name="Text 7"/>
          <p:cNvSpPr/>
          <p:nvPr/>
        </p:nvSpPr>
        <p:spPr>
          <a:xfrm>
            <a:off x="763667" y="4274344"/>
            <a:ext cx="7616666" cy="537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6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One of the most important motivators is the motivation and recognition efforts, which increase job satisfaction (Herzberg, 1968).</a:t>
            </a:r>
          </a:p>
        </p:txBody>
      </p:sp>
      <p:sp>
        <p:nvSpPr>
          <p:cNvPr id="11" name="Shape 8"/>
          <p:cNvSpPr/>
          <p:nvPr/>
        </p:nvSpPr>
        <p:spPr>
          <a:xfrm>
            <a:off x="588050" y="5155406"/>
            <a:ext cx="7967901" cy="1222772"/>
          </a:xfrm>
          <a:prstGeom prst="roundRect">
            <a:avLst>
              <a:gd name="adj" fmla="val 32981"/>
            </a:avLst>
          </a:prstGeom>
          <a:solidFill>
            <a:srgbClr val="790709"/>
          </a:solidFill>
          <a:ln w="7620">
            <a:solidFill>
              <a:srgbClr val="922022"/>
            </a:solidFill>
            <a:prstDash val="solid"/>
          </a:ln>
        </p:spPr>
      </p:sp>
      <p:sp>
        <p:nvSpPr>
          <p:cNvPr id="12" name="Text 9"/>
          <p:cNvSpPr/>
          <p:nvPr/>
        </p:nvSpPr>
        <p:spPr>
          <a:xfrm>
            <a:off x="763667" y="5331023"/>
            <a:ext cx="1867019" cy="2333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dirty="0">
                <a:solidFill>
                  <a:srgbClr val="E5E0D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Organisational Culture</a:t>
            </a:r>
            <a:endParaRPr lang="en-US" dirty="0"/>
          </a:p>
        </p:txBody>
      </p:sp>
      <p:sp>
        <p:nvSpPr>
          <p:cNvPr id="13" name="Text 10"/>
          <p:cNvSpPr/>
          <p:nvPr/>
        </p:nvSpPr>
        <p:spPr>
          <a:xfrm>
            <a:off x="763667" y="5665113"/>
            <a:ext cx="7616666" cy="537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6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Culture also has a significant effect on the practices and success of managers (Schein, 2010).</a:t>
            </a:r>
          </a:p>
        </p:txBody>
      </p:sp>
      <p:sp>
        <p:nvSpPr>
          <p:cNvPr id="14" name="Shape 11"/>
          <p:cNvSpPr/>
          <p:nvPr/>
        </p:nvSpPr>
        <p:spPr>
          <a:xfrm>
            <a:off x="588050" y="6546175"/>
            <a:ext cx="7967901" cy="1222772"/>
          </a:xfrm>
          <a:prstGeom prst="roundRect">
            <a:avLst>
              <a:gd name="adj" fmla="val 32981"/>
            </a:avLst>
          </a:prstGeom>
          <a:solidFill>
            <a:srgbClr val="790709"/>
          </a:solidFill>
          <a:ln w="7620">
            <a:solidFill>
              <a:srgbClr val="922022"/>
            </a:solidFill>
            <a:prstDash val="solid"/>
          </a:ln>
        </p:spPr>
      </p:sp>
      <p:sp>
        <p:nvSpPr>
          <p:cNvPr id="15" name="Text 12"/>
          <p:cNvSpPr/>
          <p:nvPr/>
        </p:nvSpPr>
        <p:spPr>
          <a:xfrm>
            <a:off x="763667" y="6721793"/>
            <a:ext cx="2778800" cy="2333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dirty="0">
                <a:solidFill>
                  <a:srgbClr val="E5E0D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High-Performance Work Practices</a:t>
            </a:r>
            <a:endParaRPr lang="en-US" dirty="0"/>
          </a:p>
        </p:txBody>
      </p:sp>
      <p:sp>
        <p:nvSpPr>
          <p:cNvPr id="16" name="Text 13"/>
          <p:cNvSpPr/>
          <p:nvPr/>
        </p:nvSpPr>
        <p:spPr>
          <a:xfrm>
            <a:off x="763667" y="7055882"/>
            <a:ext cx="7616666" cy="537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6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The strategic implementation enhances employee retention and the overall </a:t>
            </a:r>
            <a:r>
              <a:rPr lang="en-US" sz="1600" dirty="0" err="1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organisational</a:t>
            </a:r>
            <a:r>
              <a:rPr lang="en-US" sz="16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 performance (Boxall and Purcell, 2016).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C4CAD9F6-CA8D-828D-66DE-4E6770686B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44000" y="2373868"/>
            <a:ext cx="5226908" cy="5395079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16253" y="946666"/>
            <a:ext cx="7684294" cy="11584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550"/>
              </a:lnSpc>
              <a:buNone/>
            </a:pPr>
            <a:r>
              <a:rPr lang="en-US" sz="3600" dirty="0">
                <a:solidFill>
                  <a:srgbClr val="FFFFF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HR Strategy Priority 1: Management Capability Development</a:t>
            </a:r>
            <a:endParaRPr lang="en-US" sz="3600" dirty="0"/>
          </a:p>
        </p:txBody>
      </p:sp>
      <p:sp>
        <p:nvSpPr>
          <p:cNvPr id="4" name="Text 1"/>
          <p:cNvSpPr/>
          <p:nvPr/>
        </p:nvSpPr>
        <p:spPr>
          <a:xfrm>
            <a:off x="6216253" y="2417921"/>
            <a:ext cx="7684294" cy="6674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Investing in our managers is paramount to transforming BrightWave's people management landscape.</a:t>
            </a:r>
            <a:endParaRPr lang="en-US" dirty="0"/>
          </a:p>
        </p:txBody>
      </p:sp>
      <p:sp>
        <p:nvSpPr>
          <p:cNvPr id="5" name="Text 2"/>
          <p:cNvSpPr/>
          <p:nvPr/>
        </p:nvSpPr>
        <p:spPr>
          <a:xfrm>
            <a:off x="6216253" y="3319939"/>
            <a:ext cx="7684294" cy="10011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sz="1600" b="1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Structured Development Pathway:</a:t>
            </a:r>
            <a:r>
              <a:rPr lang="en-US" sz="16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 A progressive career laddering should be adopted according to the management positions (Armstrong and Taylor, 2020).</a:t>
            </a:r>
          </a:p>
          <a:p>
            <a:pPr marL="342900" indent="-342900" algn="l">
              <a:lnSpc>
                <a:spcPts val="2600"/>
              </a:lnSpc>
              <a:buSzPct val="100000"/>
              <a:buChar char="•"/>
            </a:pP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6216253" y="4137337"/>
            <a:ext cx="7684294" cy="6674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sz="1600" b="1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Targeted Training:</a:t>
            </a:r>
            <a:r>
              <a:rPr lang="en-US" sz="16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 Offer training on coaching, communication and conflict resolution.</a:t>
            </a:r>
          </a:p>
          <a:p>
            <a:pPr marL="342900" indent="-342900" algn="l">
              <a:lnSpc>
                <a:spcPts val="2600"/>
              </a:lnSpc>
              <a:buSzPct val="100000"/>
              <a:buChar char="•"/>
            </a:pP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6216253" y="4926004"/>
            <a:ext cx="7684294" cy="6674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sz="1600" b="1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Mentoring Programme:</a:t>
            </a:r>
            <a:r>
              <a:rPr lang="en-US" sz="16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 Institute mentoring to assist new and upcoming managers.</a:t>
            </a:r>
          </a:p>
          <a:p>
            <a:pPr marL="342900" indent="-342900" algn="l">
              <a:lnSpc>
                <a:spcPts val="2600"/>
              </a:lnSpc>
              <a:buSzPct val="100000"/>
              <a:buChar char="•"/>
            </a:pPr>
            <a:endParaRPr lang="en-US" sz="1600" dirty="0"/>
          </a:p>
        </p:txBody>
      </p:sp>
      <p:sp>
        <p:nvSpPr>
          <p:cNvPr id="8" name="Text 5"/>
          <p:cNvSpPr/>
          <p:nvPr/>
        </p:nvSpPr>
        <p:spPr>
          <a:xfrm>
            <a:off x="6216253" y="5456993"/>
            <a:ext cx="7684294" cy="6674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sz="1600" b="1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Clear Expectations:</a:t>
            </a:r>
            <a:r>
              <a:rPr lang="en-US" sz="16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 Establish leadership </a:t>
            </a:r>
            <a:r>
              <a:rPr lang="en-US" sz="1600" dirty="0" err="1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behaviours</a:t>
            </a:r>
            <a:r>
              <a:rPr lang="en-US" sz="16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 that are consistent with the </a:t>
            </a:r>
            <a:r>
              <a:rPr lang="en-US" sz="1600" dirty="0" err="1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BrightWave</a:t>
            </a:r>
            <a:r>
              <a:rPr lang="en-US" sz="16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 values (Boxall and Purcell, 2016)</a:t>
            </a:r>
          </a:p>
        </p:txBody>
      </p:sp>
      <p:sp>
        <p:nvSpPr>
          <p:cNvPr id="9" name="Text 6"/>
          <p:cNvSpPr/>
          <p:nvPr/>
        </p:nvSpPr>
        <p:spPr>
          <a:xfrm>
            <a:off x="6216253" y="6321714"/>
            <a:ext cx="7684294" cy="6674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sz="1600" b="1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Outcome:</a:t>
            </a:r>
            <a:r>
              <a:rPr lang="en-US" sz="16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 Develop bold, stable and very successful people managers.</a:t>
            </a:r>
          </a:p>
          <a:p>
            <a:pPr algn="l">
              <a:lnSpc>
                <a:spcPts val="2600"/>
              </a:lnSpc>
              <a:buSzPct val="100000"/>
            </a:pP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050131" y="493608"/>
            <a:ext cx="10337483" cy="4861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800"/>
              </a:lnSpc>
              <a:buNone/>
            </a:pPr>
            <a:r>
              <a:rPr lang="en-US" sz="3050" dirty="0">
                <a:solidFill>
                  <a:srgbClr val="FFFFF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HR Strategy Priority 2: Performance Management Framework</a:t>
            </a:r>
            <a:endParaRPr lang="en-US" sz="3050" dirty="0"/>
          </a:p>
        </p:txBody>
      </p:sp>
      <p:sp>
        <p:nvSpPr>
          <p:cNvPr id="3" name="Text 1"/>
          <p:cNvSpPr/>
          <p:nvPr/>
        </p:nvSpPr>
        <p:spPr>
          <a:xfrm>
            <a:off x="1050131" y="1221700"/>
            <a:ext cx="13405247" cy="2800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35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A transparent and supportive performance management framework is critical for driving individual and organisational success.</a:t>
            </a:r>
            <a:endParaRPr lang="en-US" sz="1350" dirty="0"/>
          </a:p>
        </p:txBody>
      </p:sp>
      <p:sp>
        <p:nvSpPr>
          <p:cNvPr id="4" name="Shape 2"/>
          <p:cNvSpPr/>
          <p:nvPr/>
        </p:nvSpPr>
        <p:spPr>
          <a:xfrm>
            <a:off x="612577" y="1795939"/>
            <a:ext cx="13405247" cy="1050131"/>
          </a:xfrm>
          <a:prstGeom prst="roundRect">
            <a:avLst>
              <a:gd name="adj" fmla="val 7000"/>
            </a:avLst>
          </a:prstGeom>
          <a:solidFill>
            <a:srgbClr val="191718">
              <a:alpha val="95000"/>
            </a:srgbClr>
          </a:solidFill>
          <a:ln w="22860">
            <a:solidFill>
              <a:srgbClr val="922022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635437" y="1818799"/>
            <a:ext cx="175022" cy="1004411"/>
          </a:xfrm>
          <a:prstGeom prst="roundRect">
            <a:avLst>
              <a:gd name="adj" fmla="val 26328"/>
            </a:avLst>
          </a:prstGeom>
          <a:solidFill>
            <a:srgbClr val="790709"/>
          </a:solidFill>
          <a:ln/>
        </p:spPr>
      </p:sp>
      <p:sp>
        <p:nvSpPr>
          <p:cNvPr id="6" name="Text 4"/>
          <p:cNvSpPr/>
          <p:nvPr/>
        </p:nvSpPr>
        <p:spPr>
          <a:xfrm>
            <a:off x="985480" y="1993821"/>
            <a:ext cx="1944767" cy="243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b="1" dirty="0">
                <a:solidFill>
                  <a:srgbClr val="E5E0D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Role Clarity &amp; Goals</a:t>
            </a:r>
            <a:endParaRPr lang="en-US" b="1" dirty="0"/>
          </a:p>
        </p:txBody>
      </p:sp>
      <p:sp>
        <p:nvSpPr>
          <p:cNvPr id="7" name="Text 5"/>
          <p:cNvSpPr/>
          <p:nvPr/>
        </p:nvSpPr>
        <p:spPr>
          <a:xfrm>
            <a:off x="985480" y="2341840"/>
            <a:ext cx="13009483" cy="2800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6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Accountability is met by a clear description of roles and goal measures that are measurable (Locke and Latham, 2002).</a:t>
            </a:r>
          </a:p>
        </p:txBody>
      </p:sp>
      <p:sp>
        <p:nvSpPr>
          <p:cNvPr id="8" name="Shape 6"/>
          <p:cNvSpPr/>
          <p:nvPr/>
        </p:nvSpPr>
        <p:spPr>
          <a:xfrm>
            <a:off x="875109" y="3021092"/>
            <a:ext cx="13142714" cy="1050131"/>
          </a:xfrm>
          <a:prstGeom prst="roundRect">
            <a:avLst>
              <a:gd name="adj" fmla="val 7000"/>
            </a:avLst>
          </a:prstGeom>
          <a:solidFill>
            <a:srgbClr val="191718">
              <a:alpha val="95000"/>
            </a:srgbClr>
          </a:solidFill>
          <a:ln w="22860">
            <a:solidFill>
              <a:srgbClr val="922022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897969" y="3043952"/>
            <a:ext cx="175022" cy="1004411"/>
          </a:xfrm>
          <a:prstGeom prst="roundRect">
            <a:avLst>
              <a:gd name="adj" fmla="val 26328"/>
            </a:avLst>
          </a:prstGeom>
          <a:solidFill>
            <a:srgbClr val="790709"/>
          </a:solidFill>
          <a:ln/>
        </p:spPr>
      </p:sp>
      <p:sp>
        <p:nvSpPr>
          <p:cNvPr id="10" name="Text 8"/>
          <p:cNvSpPr/>
          <p:nvPr/>
        </p:nvSpPr>
        <p:spPr>
          <a:xfrm>
            <a:off x="1248013" y="3218974"/>
            <a:ext cx="1944767" cy="243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b="1" dirty="0">
                <a:solidFill>
                  <a:srgbClr val="E5E0D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Regular One-to-Ones</a:t>
            </a:r>
            <a:endParaRPr lang="en-US" b="1" dirty="0"/>
          </a:p>
        </p:txBody>
      </p:sp>
      <p:sp>
        <p:nvSpPr>
          <p:cNvPr id="11" name="Text 9"/>
          <p:cNvSpPr/>
          <p:nvPr/>
        </p:nvSpPr>
        <p:spPr>
          <a:xfrm>
            <a:off x="1248013" y="3566993"/>
            <a:ext cx="12746950" cy="2800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6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Development, support, and performance meetings are structured (Armstrong and Taylor, 2020).</a:t>
            </a:r>
          </a:p>
        </p:txBody>
      </p:sp>
      <p:sp>
        <p:nvSpPr>
          <p:cNvPr id="12" name="Shape 10"/>
          <p:cNvSpPr/>
          <p:nvPr/>
        </p:nvSpPr>
        <p:spPr>
          <a:xfrm>
            <a:off x="1137642" y="4246245"/>
            <a:ext cx="12880181" cy="1050131"/>
          </a:xfrm>
          <a:prstGeom prst="roundRect">
            <a:avLst>
              <a:gd name="adj" fmla="val 7000"/>
            </a:avLst>
          </a:prstGeom>
          <a:solidFill>
            <a:srgbClr val="191718">
              <a:alpha val="95000"/>
            </a:srgbClr>
          </a:solidFill>
          <a:ln w="22860">
            <a:solidFill>
              <a:srgbClr val="922022"/>
            </a:solidFill>
            <a:prstDash val="solid"/>
          </a:ln>
        </p:spPr>
      </p:sp>
      <p:sp>
        <p:nvSpPr>
          <p:cNvPr id="13" name="Shape 11"/>
          <p:cNvSpPr/>
          <p:nvPr/>
        </p:nvSpPr>
        <p:spPr>
          <a:xfrm>
            <a:off x="1160502" y="4269105"/>
            <a:ext cx="175022" cy="1004411"/>
          </a:xfrm>
          <a:prstGeom prst="roundRect">
            <a:avLst>
              <a:gd name="adj" fmla="val 26328"/>
            </a:avLst>
          </a:prstGeom>
          <a:solidFill>
            <a:srgbClr val="790709"/>
          </a:solidFill>
          <a:ln/>
        </p:spPr>
      </p:sp>
      <p:sp>
        <p:nvSpPr>
          <p:cNvPr id="14" name="Text 12"/>
          <p:cNvSpPr/>
          <p:nvPr/>
        </p:nvSpPr>
        <p:spPr>
          <a:xfrm>
            <a:off x="1510546" y="4444127"/>
            <a:ext cx="1944767" cy="243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dirty="0">
                <a:solidFill>
                  <a:srgbClr val="E5E0D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Early Intervention</a:t>
            </a:r>
            <a:endParaRPr lang="en-US" dirty="0"/>
          </a:p>
        </p:txBody>
      </p:sp>
      <p:sp>
        <p:nvSpPr>
          <p:cNvPr id="15" name="Text 13"/>
          <p:cNvSpPr/>
          <p:nvPr/>
        </p:nvSpPr>
        <p:spPr>
          <a:xfrm>
            <a:off x="1510546" y="4792147"/>
            <a:ext cx="12484418" cy="2800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6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Early intervention when underperformance occurs means that it is resolved in time.</a:t>
            </a:r>
          </a:p>
        </p:txBody>
      </p:sp>
      <p:sp>
        <p:nvSpPr>
          <p:cNvPr id="16" name="Shape 14"/>
          <p:cNvSpPr/>
          <p:nvPr/>
        </p:nvSpPr>
        <p:spPr>
          <a:xfrm>
            <a:off x="1400175" y="5471398"/>
            <a:ext cx="12617648" cy="1050131"/>
          </a:xfrm>
          <a:prstGeom prst="roundRect">
            <a:avLst>
              <a:gd name="adj" fmla="val 7000"/>
            </a:avLst>
          </a:prstGeom>
          <a:solidFill>
            <a:srgbClr val="191718">
              <a:alpha val="95000"/>
            </a:srgbClr>
          </a:solidFill>
          <a:ln w="22860">
            <a:solidFill>
              <a:srgbClr val="922022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1423035" y="5494258"/>
            <a:ext cx="175022" cy="1004411"/>
          </a:xfrm>
          <a:prstGeom prst="roundRect">
            <a:avLst>
              <a:gd name="adj" fmla="val 26328"/>
            </a:avLst>
          </a:prstGeom>
          <a:solidFill>
            <a:srgbClr val="790709"/>
          </a:solidFill>
          <a:ln/>
        </p:spPr>
      </p:sp>
      <p:sp>
        <p:nvSpPr>
          <p:cNvPr id="18" name="Text 16"/>
          <p:cNvSpPr/>
          <p:nvPr/>
        </p:nvSpPr>
        <p:spPr>
          <a:xfrm>
            <a:off x="1773079" y="5669280"/>
            <a:ext cx="2244923" cy="243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dirty="0">
                <a:solidFill>
                  <a:srgbClr val="E5E0D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Value-Aligned Recognition</a:t>
            </a:r>
            <a:endParaRPr lang="en-US" dirty="0"/>
          </a:p>
        </p:txBody>
      </p:sp>
      <p:sp>
        <p:nvSpPr>
          <p:cNvPr id="19" name="Text 17"/>
          <p:cNvSpPr/>
          <p:nvPr/>
        </p:nvSpPr>
        <p:spPr>
          <a:xfrm>
            <a:off x="1773079" y="6017300"/>
            <a:ext cx="12221885" cy="2800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6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Contributions of rewards in line with the values of </a:t>
            </a:r>
            <a:r>
              <a:rPr lang="en-US" sz="1600" dirty="0" err="1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BrightWave</a:t>
            </a:r>
            <a:r>
              <a:rPr lang="en-US" sz="16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 (Herzberg, 1968).</a:t>
            </a:r>
          </a:p>
        </p:txBody>
      </p:sp>
      <p:sp>
        <p:nvSpPr>
          <p:cNvPr id="20" name="Shape 18"/>
          <p:cNvSpPr/>
          <p:nvPr/>
        </p:nvSpPr>
        <p:spPr>
          <a:xfrm>
            <a:off x="1137642" y="6696551"/>
            <a:ext cx="12880181" cy="1050131"/>
          </a:xfrm>
          <a:prstGeom prst="roundRect">
            <a:avLst>
              <a:gd name="adj" fmla="val 7000"/>
            </a:avLst>
          </a:prstGeom>
          <a:solidFill>
            <a:srgbClr val="191718">
              <a:alpha val="95000"/>
            </a:srgbClr>
          </a:solidFill>
          <a:ln w="22860">
            <a:solidFill>
              <a:srgbClr val="922022"/>
            </a:solidFill>
            <a:prstDash val="solid"/>
          </a:ln>
        </p:spPr>
      </p:sp>
      <p:sp>
        <p:nvSpPr>
          <p:cNvPr id="21" name="Shape 19"/>
          <p:cNvSpPr/>
          <p:nvPr/>
        </p:nvSpPr>
        <p:spPr>
          <a:xfrm>
            <a:off x="1160502" y="6719411"/>
            <a:ext cx="175022" cy="1004411"/>
          </a:xfrm>
          <a:prstGeom prst="roundRect">
            <a:avLst>
              <a:gd name="adj" fmla="val 26328"/>
            </a:avLst>
          </a:prstGeom>
          <a:solidFill>
            <a:srgbClr val="790709"/>
          </a:solidFill>
          <a:ln/>
        </p:spPr>
      </p:sp>
      <p:sp>
        <p:nvSpPr>
          <p:cNvPr id="22" name="Text 20"/>
          <p:cNvSpPr/>
          <p:nvPr/>
        </p:nvSpPr>
        <p:spPr>
          <a:xfrm>
            <a:off x="1510546" y="6894433"/>
            <a:ext cx="2111335" cy="2430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dirty="0">
                <a:solidFill>
                  <a:srgbClr val="E5E0D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Fair Feedback Processes</a:t>
            </a:r>
            <a:endParaRPr lang="en-US" dirty="0"/>
          </a:p>
        </p:txBody>
      </p:sp>
      <p:sp>
        <p:nvSpPr>
          <p:cNvPr id="23" name="Text 21"/>
          <p:cNvSpPr/>
          <p:nvPr/>
        </p:nvSpPr>
        <p:spPr>
          <a:xfrm>
            <a:off x="1510546" y="7242453"/>
            <a:ext cx="12484418" cy="2800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200"/>
              </a:lnSpc>
            </a:pPr>
            <a:r>
              <a:rPr lang="en-US" sz="135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It is positive and open feedback that helps to develop and trust.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23414" y="1000631"/>
            <a:ext cx="12383452" cy="5775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500"/>
              </a:lnSpc>
              <a:buNone/>
            </a:pPr>
            <a:r>
              <a:rPr lang="en-US" sz="3600" dirty="0">
                <a:solidFill>
                  <a:srgbClr val="FFFFF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HR Strategy Priority 3: Engagement, Retention &amp; Culture Shift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1247418" y="1662529"/>
            <a:ext cx="12383452" cy="3765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The resulting effect of having a bright and interesting culture will be higher employee retention and productivity of the work force.</a:t>
            </a:r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27710" y="2163723"/>
            <a:ext cx="519708" cy="519708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727710" y="2943225"/>
            <a:ext cx="2310170" cy="2887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E5E0D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Strong Induction</a:t>
            </a:r>
            <a:endParaRPr lang="en-US" sz="1800" b="1" dirty="0"/>
          </a:p>
        </p:txBody>
      </p:sp>
      <p:sp>
        <p:nvSpPr>
          <p:cNvPr id="6" name="Text 3"/>
          <p:cNvSpPr/>
          <p:nvPr/>
        </p:nvSpPr>
        <p:spPr>
          <a:xfrm>
            <a:off x="727710" y="3356610"/>
            <a:ext cx="4218384" cy="997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Extensive induction increases the retention rates (CIPD, 2022).</a:t>
            </a:r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205889" y="2163723"/>
            <a:ext cx="519708" cy="519708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5205889" y="2943225"/>
            <a:ext cx="3149679" cy="2887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E5E0D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Career Pathways &amp; Recognition</a:t>
            </a:r>
            <a:endParaRPr lang="en-US" sz="1800" b="1" dirty="0"/>
          </a:p>
        </p:txBody>
      </p:sp>
      <p:sp>
        <p:nvSpPr>
          <p:cNvPr id="9" name="Text 5"/>
          <p:cNvSpPr/>
          <p:nvPr/>
        </p:nvSpPr>
        <p:spPr>
          <a:xfrm>
            <a:off x="5205889" y="3356610"/>
            <a:ext cx="4218503" cy="133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This involves the working history and experience of the person.</a:t>
            </a:r>
            <a:endParaRPr lang="en-US" dirty="0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684187" y="2163723"/>
            <a:ext cx="519708" cy="519708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9684187" y="2943225"/>
            <a:ext cx="2600682" cy="2887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E5E0D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Cross-Team Collaboration</a:t>
            </a:r>
            <a:endParaRPr lang="en-US" sz="1800" b="1" dirty="0"/>
          </a:p>
        </p:txBody>
      </p:sp>
      <p:sp>
        <p:nvSpPr>
          <p:cNvPr id="12" name="Text 7"/>
          <p:cNvSpPr/>
          <p:nvPr/>
        </p:nvSpPr>
        <p:spPr>
          <a:xfrm>
            <a:off x="9684187" y="3356610"/>
            <a:ext cx="4218503" cy="997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Create teamwork to destroy silos and increase flexibility (Handy, 1993).</a:t>
            </a:r>
          </a:p>
        </p:txBody>
      </p:sp>
      <p:pic>
        <p:nvPicPr>
          <p:cNvPr id="13" name="Image 3" descr="preencoded.png"/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27710" y="5102543"/>
            <a:ext cx="519708" cy="519708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727710" y="5882045"/>
            <a:ext cx="2682478" cy="2887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E5E0D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Leadership Role-Modelling</a:t>
            </a:r>
            <a:endParaRPr lang="en-US" sz="1800" b="1" dirty="0"/>
          </a:p>
        </p:txBody>
      </p:sp>
      <p:sp>
        <p:nvSpPr>
          <p:cNvPr id="15" name="Text 9"/>
          <p:cNvSpPr/>
          <p:nvPr/>
        </p:nvSpPr>
        <p:spPr>
          <a:xfrm>
            <a:off x="727710" y="6295430"/>
            <a:ext cx="4218384" cy="133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Leaders exemplify the desired </a:t>
            </a:r>
            <a:r>
              <a:rPr lang="en-US" dirty="0" err="1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behaviours</a:t>
            </a:r>
            <a:r>
              <a:rPr lang="en-US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 that entrench the cultural change (Schein, 2010).</a:t>
            </a:r>
          </a:p>
        </p:txBody>
      </p:sp>
      <p:pic>
        <p:nvPicPr>
          <p:cNvPr id="16" name="Image 4" descr="preencoded.png"/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5205889" y="5102543"/>
            <a:ext cx="519708" cy="519708"/>
          </a:xfrm>
          <a:prstGeom prst="rect">
            <a:avLst/>
          </a:prstGeom>
        </p:spPr>
      </p:pic>
      <p:sp>
        <p:nvSpPr>
          <p:cNvPr id="17" name="Text 10"/>
          <p:cNvSpPr/>
          <p:nvPr/>
        </p:nvSpPr>
        <p:spPr>
          <a:xfrm>
            <a:off x="5205889" y="5882045"/>
            <a:ext cx="2310170" cy="28872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E5E0D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Well-being &amp; Fairness</a:t>
            </a:r>
            <a:endParaRPr lang="en-US" sz="1800" b="1" dirty="0"/>
          </a:p>
        </p:txBody>
      </p:sp>
      <p:sp>
        <p:nvSpPr>
          <p:cNvPr id="18" name="Text 11"/>
          <p:cNvSpPr/>
          <p:nvPr/>
        </p:nvSpPr>
        <p:spPr>
          <a:xfrm>
            <a:off x="5205889" y="6295430"/>
            <a:ext cx="4218503" cy="997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Focus on employee welfare and equal distribution of work.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096953" y="1040487"/>
            <a:ext cx="6762393" cy="4845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800"/>
              </a:lnSpc>
              <a:buNone/>
            </a:pPr>
            <a:r>
              <a:rPr lang="en-US" sz="3050" dirty="0">
                <a:solidFill>
                  <a:srgbClr val="FFFFF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Expected Outcomes &amp; Closing Summary</a:t>
            </a:r>
            <a:endParaRPr lang="en-US" sz="3050" dirty="0"/>
          </a:p>
        </p:txBody>
      </p:sp>
      <p:sp>
        <p:nvSpPr>
          <p:cNvPr id="4" name="Text 1"/>
          <p:cNvSpPr/>
          <p:nvPr/>
        </p:nvSpPr>
        <p:spPr>
          <a:xfrm>
            <a:off x="6096953" y="1943576"/>
            <a:ext cx="8039177" cy="8372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sz="2000" b="1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Enhanced Morale:</a:t>
            </a:r>
            <a:r>
              <a:rPr lang="en-US" sz="20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 Better employee morale and consistency of services (Armstrong and Taylor, 2020).</a:t>
            </a:r>
          </a:p>
          <a:p>
            <a:pPr marL="342900" indent="-342900" algn="l">
              <a:lnSpc>
                <a:spcPts val="2150"/>
              </a:lnSpc>
              <a:buSzPct val="100000"/>
              <a:buChar char="•"/>
            </a:pPr>
            <a:endParaRPr lang="en-US" dirty="0"/>
          </a:p>
        </p:txBody>
      </p:sp>
      <p:sp>
        <p:nvSpPr>
          <p:cNvPr id="5" name="Text 2"/>
          <p:cNvSpPr/>
          <p:nvPr/>
        </p:nvSpPr>
        <p:spPr>
          <a:xfrm>
            <a:off x="6096953" y="2841784"/>
            <a:ext cx="8039177" cy="8372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sz="2000" b="1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Reduced Costs:</a:t>
            </a:r>
            <a:r>
              <a:rPr lang="en-US" sz="20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 Less turnover and less recruitment cost (CIPD, 2022).</a:t>
            </a:r>
          </a:p>
          <a:p>
            <a:pPr marL="342900" indent="-342900" algn="l">
              <a:lnSpc>
                <a:spcPts val="2150"/>
              </a:lnSpc>
              <a:buSzPct val="100000"/>
              <a:buChar char="•"/>
            </a:pPr>
            <a:endParaRPr lang="en-US" dirty="0"/>
          </a:p>
        </p:txBody>
      </p:sp>
      <p:sp>
        <p:nvSpPr>
          <p:cNvPr id="6" name="Text 3"/>
          <p:cNvSpPr/>
          <p:nvPr/>
        </p:nvSpPr>
        <p:spPr>
          <a:xfrm>
            <a:off x="6096953" y="3739991"/>
            <a:ext cx="8039177" cy="8372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sz="2000" b="1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Client Loyalty:</a:t>
            </a:r>
            <a:r>
              <a:rPr lang="en-US" sz="20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 The increased client satisfaction and contract retention.</a:t>
            </a:r>
          </a:p>
          <a:p>
            <a:pPr marL="342900" indent="-342900" algn="l">
              <a:lnSpc>
                <a:spcPts val="2150"/>
              </a:lnSpc>
              <a:buSzPct val="100000"/>
              <a:buChar char="•"/>
            </a:pPr>
            <a:endParaRPr lang="en-US" dirty="0"/>
          </a:p>
        </p:txBody>
      </p:sp>
      <p:sp>
        <p:nvSpPr>
          <p:cNvPr id="7" name="Text 4"/>
          <p:cNvSpPr/>
          <p:nvPr/>
        </p:nvSpPr>
        <p:spPr>
          <a:xfrm>
            <a:off x="6096953" y="4638199"/>
            <a:ext cx="7922895" cy="1116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sz="2000" b="1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Sustainable Culture:</a:t>
            </a:r>
            <a:r>
              <a:rPr lang="en-US" sz="20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 Create a culture based on people and sustainability (Schein, 2010).</a:t>
            </a:r>
          </a:p>
          <a:p>
            <a:pPr marL="342900" indent="-342900" algn="l">
              <a:lnSpc>
                <a:spcPts val="2150"/>
              </a:lnSpc>
              <a:buSzPct val="100000"/>
              <a:buChar char="•"/>
            </a:pPr>
            <a:endParaRPr lang="en-US" dirty="0"/>
          </a:p>
        </p:txBody>
      </p:sp>
      <p:sp>
        <p:nvSpPr>
          <p:cNvPr id="8" name="Text 5"/>
          <p:cNvSpPr/>
          <p:nvPr/>
        </p:nvSpPr>
        <p:spPr>
          <a:xfrm>
            <a:off x="6096953" y="5593067"/>
            <a:ext cx="7922895" cy="8372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sz="2000" b="1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Next Steps:</a:t>
            </a:r>
            <a:r>
              <a:rPr lang="en-US" sz="2000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 Talk about urgent implementation measures.</a:t>
            </a:r>
          </a:p>
          <a:p>
            <a:pPr marL="342900" indent="-342900" algn="l">
              <a:lnSpc>
                <a:spcPts val="2150"/>
              </a:lnSpc>
              <a:buSzPct val="100000"/>
              <a:buChar char="•"/>
            </a:pPr>
            <a:endParaRPr lang="en-US" dirty="0"/>
          </a:p>
        </p:txBody>
      </p:sp>
      <p:sp>
        <p:nvSpPr>
          <p:cNvPr id="10" name="Text 6"/>
          <p:cNvSpPr/>
          <p:nvPr/>
        </p:nvSpPr>
        <p:spPr>
          <a:xfrm>
            <a:off x="6096953" y="6709397"/>
            <a:ext cx="7922895" cy="2790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150"/>
              </a:lnSpc>
              <a:buNone/>
            </a:pPr>
            <a:r>
              <a:rPr lang="en-US" dirty="0">
                <a:solidFill>
                  <a:srgbClr val="E5E0DF"/>
                </a:solidFill>
                <a:latin typeface="Barlow" pitchFamily="34" charset="0"/>
                <a:ea typeface="Barlow" pitchFamily="34" charset="-122"/>
                <a:cs typeface="Barlow" pitchFamily="34" charset="-120"/>
              </a:rPr>
              <a:t>Thank you for your time and attention.</a:t>
            </a: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CF3B27-0923-E7BE-17FB-C57E7977A0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>
            <a:extLst>
              <a:ext uri="{FF2B5EF4-FFF2-40B4-BE49-F238E27FC236}">
                <a16:creationId xmlns:a16="http://schemas.microsoft.com/office/drawing/2014/main" id="{E2145D6E-36FB-42FD-A804-059A4594FCDC}"/>
              </a:ext>
            </a:extLst>
          </p:cNvPr>
          <p:cNvSpPr/>
          <p:nvPr/>
        </p:nvSpPr>
        <p:spPr>
          <a:xfrm>
            <a:off x="1272747" y="1282779"/>
            <a:ext cx="11821378" cy="4845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800"/>
              </a:lnSpc>
              <a:buNone/>
            </a:pPr>
            <a:r>
              <a:rPr lang="en-US" sz="4400" dirty="0">
                <a:solidFill>
                  <a:srgbClr val="FFFFFF"/>
                </a:solidFill>
                <a:latin typeface="Barlow Medium" pitchFamily="34" charset="0"/>
                <a:ea typeface="Barlow Medium" pitchFamily="34" charset="-122"/>
                <a:cs typeface="Barlow Medium" pitchFamily="34" charset="-120"/>
              </a:rPr>
              <a:t>References</a:t>
            </a:r>
            <a:endParaRPr lang="en-US" sz="4400" dirty="0"/>
          </a:p>
        </p:txBody>
      </p:sp>
      <p:sp>
        <p:nvSpPr>
          <p:cNvPr id="4" name="Text 1">
            <a:extLst>
              <a:ext uri="{FF2B5EF4-FFF2-40B4-BE49-F238E27FC236}">
                <a16:creationId xmlns:a16="http://schemas.microsoft.com/office/drawing/2014/main" id="{AD4D34B5-2926-4DB4-B00C-34C9F1B416AF}"/>
              </a:ext>
            </a:extLst>
          </p:cNvPr>
          <p:cNvSpPr/>
          <p:nvPr/>
        </p:nvSpPr>
        <p:spPr>
          <a:xfrm>
            <a:off x="1154249" y="2362200"/>
            <a:ext cx="12611177" cy="8372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Armstrong, M. and Taylor, S. (2020) </a:t>
            </a:r>
            <a:r>
              <a:rPr lang="en-US" sz="2400" i="1" dirty="0">
                <a:solidFill>
                  <a:schemeClr val="bg1"/>
                </a:solidFill>
              </a:rPr>
              <a:t>Armstrong’s Handbook of Human Resource Management Practice</a:t>
            </a:r>
            <a:r>
              <a:rPr lang="en-US" sz="2400" dirty="0">
                <a:solidFill>
                  <a:schemeClr val="bg1"/>
                </a:solidFill>
              </a:rPr>
              <a:t>. 15th </a:t>
            </a:r>
            <a:r>
              <a:rPr lang="en-US" sz="2400" dirty="0" err="1">
                <a:solidFill>
                  <a:schemeClr val="bg1"/>
                </a:solidFill>
              </a:rPr>
              <a:t>edn</a:t>
            </a:r>
            <a:r>
              <a:rPr lang="en-US" sz="2400" dirty="0">
                <a:solidFill>
                  <a:schemeClr val="bg1"/>
                </a:solidFill>
              </a:rPr>
              <a:t>. London: Kogan Page.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Boxall, P. and Purcell, J. (2016) </a:t>
            </a:r>
            <a:r>
              <a:rPr lang="en-US" sz="2400" i="1" dirty="0">
                <a:solidFill>
                  <a:schemeClr val="bg1"/>
                </a:solidFill>
              </a:rPr>
              <a:t>Strategy and Human Resource Management</a:t>
            </a:r>
            <a:r>
              <a:rPr lang="en-US" sz="2400" dirty="0">
                <a:solidFill>
                  <a:schemeClr val="bg1"/>
                </a:solidFill>
              </a:rPr>
              <a:t>. 4th </a:t>
            </a:r>
            <a:r>
              <a:rPr lang="en-US" sz="2400" dirty="0" err="1">
                <a:solidFill>
                  <a:schemeClr val="bg1"/>
                </a:solidFill>
              </a:rPr>
              <a:t>edn</a:t>
            </a:r>
            <a:r>
              <a:rPr lang="en-US" sz="2400" dirty="0">
                <a:solidFill>
                  <a:schemeClr val="bg1"/>
                </a:solidFill>
              </a:rPr>
              <a:t>. Oxford: Oxford University Press.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CIPD (2022) </a:t>
            </a:r>
            <a:r>
              <a:rPr lang="en-US" sz="2400" i="1" dirty="0">
                <a:solidFill>
                  <a:schemeClr val="bg1"/>
                </a:solidFill>
              </a:rPr>
              <a:t>Good Work Index 2022</a:t>
            </a:r>
            <a:r>
              <a:rPr lang="en-US" sz="2400" dirty="0">
                <a:solidFill>
                  <a:schemeClr val="bg1"/>
                </a:solidFill>
              </a:rPr>
              <a:t>. London: Chartered Institute of Personnel and Development.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Goleman, D. (1998) </a:t>
            </a:r>
            <a:r>
              <a:rPr lang="en-US" sz="2400" i="1" dirty="0">
                <a:solidFill>
                  <a:schemeClr val="bg1"/>
                </a:solidFill>
              </a:rPr>
              <a:t>Working with Emotional Intelligence</a:t>
            </a:r>
            <a:r>
              <a:rPr lang="en-US" sz="2400" dirty="0">
                <a:solidFill>
                  <a:schemeClr val="bg1"/>
                </a:solidFill>
              </a:rPr>
              <a:t>. New York: Bantam Books.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Handy, C. (1993) </a:t>
            </a:r>
            <a:r>
              <a:rPr lang="en-US" sz="2400" i="1" dirty="0">
                <a:solidFill>
                  <a:schemeClr val="bg1"/>
                </a:solidFill>
              </a:rPr>
              <a:t>Understanding Organizations</a:t>
            </a:r>
            <a:r>
              <a:rPr lang="en-US" sz="2400" dirty="0">
                <a:solidFill>
                  <a:schemeClr val="bg1"/>
                </a:solidFill>
              </a:rPr>
              <a:t>. 4th </a:t>
            </a:r>
            <a:r>
              <a:rPr lang="en-US" sz="2400" dirty="0" err="1">
                <a:solidFill>
                  <a:schemeClr val="bg1"/>
                </a:solidFill>
              </a:rPr>
              <a:t>edn</a:t>
            </a:r>
            <a:r>
              <a:rPr lang="en-US" sz="2400" dirty="0">
                <a:solidFill>
                  <a:schemeClr val="bg1"/>
                </a:solidFill>
              </a:rPr>
              <a:t>. London: Penguin.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Herzberg, F. (1968) ‘One More Time: How Do You Motivate Employees?’, </a:t>
            </a:r>
            <a:r>
              <a:rPr lang="en-US" sz="2400" i="1" dirty="0">
                <a:solidFill>
                  <a:schemeClr val="bg1"/>
                </a:solidFill>
              </a:rPr>
              <a:t>Harvard Business Review</a:t>
            </a:r>
            <a:r>
              <a:rPr lang="en-US" sz="2400" dirty="0">
                <a:solidFill>
                  <a:schemeClr val="bg1"/>
                </a:solidFill>
              </a:rPr>
              <a:t>, 46(1), pp. 53–62.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Locke, E. and Latham, G. (2002) ‘Building a Practically Useful Theory of Goal Setting and Task Motivation’, </a:t>
            </a:r>
            <a:r>
              <a:rPr lang="en-US" sz="2400" i="1" dirty="0">
                <a:solidFill>
                  <a:schemeClr val="bg1"/>
                </a:solidFill>
              </a:rPr>
              <a:t>American Psychologist</a:t>
            </a:r>
            <a:r>
              <a:rPr lang="en-US" sz="2400" dirty="0">
                <a:solidFill>
                  <a:schemeClr val="bg1"/>
                </a:solidFill>
              </a:rPr>
              <a:t>, 57(9), pp. 705–717.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Schein, E. (2010) </a:t>
            </a:r>
            <a:r>
              <a:rPr lang="en-US" sz="2400" i="1" dirty="0">
                <a:solidFill>
                  <a:schemeClr val="bg1"/>
                </a:solidFill>
              </a:rPr>
              <a:t>Organizational Culture and Leadership</a:t>
            </a:r>
            <a:r>
              <a:rPr lang="en-US" sz="2400" dirty="0">
                <a:solidFill>
                  <a:schemeClr val="bg1"/>
                </a:solidFill>
              </a:rPr>
              <a:t>. 4th </a:t>
            </a:r>
            <a:r>
              <a:rPr lang="en-US" sz="2400" dirty="0" err="1">
                <a:solidFill>
                  <a:schemeClr val="bg1"/>
                </a:solidFill>
              </a:rPr>
              <a:t>edn</a:t>
            </a:r>
            <a:r>
              <a:rPr lang="en-US" sz="2400" dirty="0">
                <a:solidFill>
                  <a:schemeClr val="bg1"/>
                </a:solidFill>
              </a:rPr>
              <a:t>. San Francisco: Jossey-Bass.</a:t>
            </a:r>
          </a:p>
        </p:txBody>
      </p:sp>
    </p:spTree>
    <p:extLst>
      <p:ext uri="{BB962C8B-B14F-4D97-AF65-F5344CB8AC3E}">
        <p14:creationId xmlns:p14="http://schemas.microsoft.com/office/powerpoint/2010/main" val="18068725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1236</Words>
  <Application>Microsoft Office PowerPoint</Application>
  <PresentationFormat>Custom</PresentationFormat>
  <Paragraphs>113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Wingdings 3</vt:lpstr>
      <vt:lpstr>Barlow</vt:lpstr>
      <vt:lpstr>Tw Cen MT</vt:lpstr>
      <vt:lpstr>Tw Cen MT Condensed</vt:lpstr>
      <vt:lpstr>Barlow Medium</vt:lpstr>
      <vt:lpstr>Arial</vt:lpstr>
      <vt:lpstr>Integral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2025-11-30T21:29:22Z</dcterms:created>
  <dcterms:modified xsi:type="dcterms:W3CDTF">2025-12-01T07:18:49Z</dcterms:modified>
</cp:coreProperties>
</file>