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71" r:id="rId5"/>
    <p:sldId id="261" r:id="rId6"/>
    <p:sldId id="263" r:id="rId7"/>
    <p:sldId id="265" r:id="rId8"/>
    <p:sldId id="274" r:id="rId9"/>
    <p:sldId id="266" r:id="rId10"/>
    <p:sldId id="270" r:id="rId11"/>
    <p:sldId id="268" r:id="rId12"/>
    <p:sldId id="267" r:id="rId13"/>
    <p:sldId id="269" r:id="rId14"/>
    <p:sldId id="277" r:id="rId15"/>
    <p:sldId id="275" r:id="rId16"/>
    <p:sldId id="273" r:id="rId17"/>
    <p:sldId id="278" r:id="rId18"/>
    <p:sldId id="279" r:id="rId19"/>
    <p:sldId id="272" r:id="rId20"/>
    <p:sldId id="280" r:id="rId21"/>
    <p:sldId id="281" r:id="rId22"/>
    <p:sldId id="282" r:id="rId23"/>
    <p:sldId id="283" r:id="rId24"/>
    <p:sldId id="292" r:id="rId25"/>
    <p:sldId id="284" r:id="rId26"/>
    <p:sldId id="286" r:id="rId27"/>
    <p:sldId id="285" r:id="rId28"/>
    <p:sldId id="288" r:id="rId29"/>
    <p:sldId id="287" r:id="rId30"/>
    <p:sldId id="289" r:id="rId31"/>
    <p:sldId id="302" r:id="rId32"/>
    <p:sldId id="299" r:id="rId33"/>
    <p:sldId id="300" r:id="rId34"/>
    <p:sldId id="301" r:id="rId35"/>
    <p:sldId id="290" r:id="rId36"/>
    <p:sldId id="291" r:id="rId37"/>
    <p:sldId id="294" r:id="rId38"/>
    <p:sldId id="297" r:id="rId39"/>
    <p:sldId id="298" r:id="rId40"/>
    <p:sldId id="309" r:id="rId41"/>
    <p:sldId id="303" r:id="rId42"/>
    <p:sldId id="304" r:id="rId43"/>
    <p:sldId id="305" r:id="rId44"/>
    <p:sldId id="306" r:id="rId45"/>
    <p:sldId id="262" r:id="rId46"/>
    <p:sldId id="293" r:id="rId47"/>
    <p:sldId id="307" r:id="rId48"/>
    <p:sldId id="321" r:id="rId49"/>
    <p:sldId id="308" r:id="rId50"/>
    <p:sldId id="295" r:id="rId51"/>
    <p:sldId id="320" r:id="rId52"/>
    <p:sldId id="310" r:id="rId53"/>
    <p:sldId id="311" r:id="rId54"/>
    <p:sldId id="314" r:id="rId55"/>
    <p:sldId id="315" r:id="rId56"/>
    <p:sldId id="316" r:id="rId57"/>
    <p:sldId id="317" r:id="rId58"/>
    <p:sldId id="318" r:id="rId59"/>
    <p:sldId id="319"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FDB3E32-2042-48CF-B1A3-A2626C2C0D2D}">
          <p14:sldIdLst>
            <p14:sldId id="256"/>
            <p14:sldId id="257"/>
            <p14:sldId id="260"/>
            <p14:sldId id="271"/>
            <p14:sldId id="261"/>
            <p14:sldId id="263"/>
            <p14:sldId id="265"/>
            <p14:sldId id="274"/>
            <p14:sldId id="266"/>
            <p14:sldId id="270"/>
            <p14:sldId id="268"/>
            <p14:sldId id="267"/>
            <p14:sldId id="269"/>
            <p14:sldId id="277"/>
            <p14:sldId id="275"/>
            <p14:sldId id="273"/>
          </p14:sldIdLst>
        </p14:section>
        <p14:section name="Untitled Section" id="{5498B566-BD13-4963-9290-7A9DE86DDCD7}">
          <p14:sldIdLst>
            <p14:sldId id="278"/>
            <p14:sldId id="279"/>
            <p14:sldId id="272"/>
            <p14:sldId id="280"/>
            <p14:sldId id="281"/>
            <p14:sldId id="282"/>
            <p14:sldId id="283"/>
            <p14:sldId id="292"/>
            <p14:sldId id="284"/>
            <p14:sldId id="286"/>
            <p14:sldId id="285"/>
            <p14:sldId id="288"/>
            <p14:sldId id="287"/>
            <p14:sldId id="289"/>
            <p14:sldId id="302"/>
            <p14:sldId id="299"/>
            <p14:sldId id="300"/>
            <p14:sldId id="301"/>
            <p14:sldId id="290"/>
            <p14:sldId id="291"/>
            <p14:sldId id="294"/>
            <p14:sldId id="297"/>
            <p14:sldId id="298"/>
            <p14:sldId id="309"/>
            <p14:sldId id="303"/>
            <p14:sldId id="304"/>
            <p14:sldId id="305"/>
            <p14:sldId id="306"/>
            <p14:sldId id="262"/>
            <p14:sldId id="293"/>
            <p14:sldId id="307"/>
            <p14:sldId id="321"/>
            <p14:sldId id="308"/>
            <p14:sldId id="295"/>
            <p14:sldId id="320"/>
            <p14:sldId id="310"/>
            <p14:sldId id="311"/>
            <p14:sldId id="314"/>
            <p14:sldId id="315"/>
            <p14:sldId id="316"/>
            <p14:sldId id="317"/>
            <p14:sldId id="318"/>
            <p14:sldId id="31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6" autoAdjust="0"/>
    <p:restoredTop sz="94669" autoAdjust="0"/>
  </p:normalViewPr>
  <p:slideViewPr>
    <p:cSldViewPr>
      <p:cViewPr>
        <p:scale>
          <a:sx n="72" d="100"/>
          <a:sy n="72" d="100"/>
        </p:scale>
        <p:origin x="780" y="3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47182CFF-C63B-476B-AD66-51EF18CD2233}"/>
    <pc:docChg chg="undo custSel addSld delSld modSld modSection">
      <pc:chgData name="Ralph Haeussler" userId="a33031a8bc7a0d8c" providerId="LiveId" clId="{47182CFF-C63B-476B-AD66-51EF18CD2233}" dt="2017-10-24T06:30:40.049" v="810" actId="13926"/>
      <pc:docMkLst>
        <pc:docMk/>
      </pc:docMkLst>
      <pc:sldChg chg="modSp modTransition">
        <pc:chgData name="Ralph Haeussler" userId="a33031a8bc7a0d8c" providerId="LiveId" clId="{47182CFF-C63B-476B-AD66-51EF18CD2233}" dt="2017-10-24T06:27:20.417" v="781" actId="6559"/>
        <pc:sldMkLst>
          <pc:docMk/>
          <pc:sldMk cId="3527774520" sldId="256"/>
        </pc:sldMkLst>
        <pc:spChg chg="mod">
          <ac:chgData name="Ralph Haeussler" userId="a33031a8bc7a0d8c" providerId="LiveId" clId="{47182CFF-C63B-476B-AD66-51EF18CD2233}" dt="2017-10-24T06:27:20.417" v="781" actId="6559"/>
          <ac:spMkLst>
            <pc:docMk/>
            <pc:sldMk cId="3527774520" sldId="256"/>
            <ac:spMk id="2" creationId="{00000000-0000-0000-0000-000000000000}"/>
          </ac:spMkLst>
        </pc:spChg>
      </pc:sldChg>
      <pc:sldChg chg="modSp">
        <pc:chgData name="Ralph Haeussler" userId="a33031a8bc7a0d8c" providerId="LiveId" clId="{47182CFF-C63B-476B-AD66-51EF18CD2233}" dt="2017-10-24T06:27:34.991" v="782"/>
        <pc:sldMkLst>
          <pc:docMk/>
          <pc:sldMk cId="1259060857" sldId="257"/>
        </pc:sldMkLst>
        <pc:spChg chg="mod">
          <ac:chgData name="Ralph Haeussler" userId="a33031a8bc7a0d8c" providerId="LiveId" clId="{47182CFF-C63B-476B-AD66-51EF18CD2233}" dt="2017-10-24T06:27:34.991" v="782"/>
          <ac:spMkLst>
            <pc:docMk/>
            <pc:sldMk cId="1259060857" sldId="257"/>
            <ac:spMk id="3" creationId="{00000000-0000-0000-0000-000000000000}"/>
          </ac:spMkLst>
        </pc:spChg>
      </pc:sldChg>
      <pc:sldChg chg="del">
        <pc:chgData name="Ralph Haeussler" userId="a33031a8bc7a0d8c" providerId="LiveId" clId="{47182CFF-C63B-476B-AD66-51EF18CD2233}" dt="2017-10-24T05:56:24.095" v="440" actId="2696"/>
        <pc:sldMkLst>
          <pc:docMk/>
          <pc:sldMk cId="3165396885" sldId="258"/>
        </pc:sldMkLst>
      </pc:sldChg>
      <pc:sldChg chg="modSp">
        <pc:chgData name="Ralph Haeussler" userId="a33031a8bc7a0d8c" providerId="LiveId" clId="{47182CFF-C63B-476B-AD66-51EF18CD2233}" dt="2017-10-24T05:18:19.969" v="6" actId="14100"/>
        <pc:sldMkLst>
          <pc:docMk/>
          <pc:sldMk cId="2994535000" sldId="260"/>
        </pc:sldMkLst>
        <pc:picChg chg="mod">
          <ac:chgData name="Ralph Haeussler" userId="a33031a8bc7a0d8c" providerId="LiveId" clId="{47182CFF-C63B-476B-AD66-51EF18CD2233}" dt="2017-10-24T05:18:19.969" v="6" actId="14100"/>
          <ac:picMkLst>
            <pc:docMk/>
            <pc:sldMk cId="2994535000" sldId="260"/>
            <ac:picMk id="6148" creationId="{00000000-0000-0000-0000-000000000000}"/>
          </ac:picMkLst>
        </pc:picChg>
      </pc:sldChg>
      <pc:sldChg chg="modTransition">
        <pc:chgData name="Ralph Haeussler" userId="a33031a8bc7a0d8c" providerId="LiveId" clId="{47182CFF-C63B-476B-AD66-51EF18CD2233}" dt="2017-10-24T05:53:49.624" v="424"/>
        <pc:sldMkLst>
          <pc:docMk/>
          <pc:sldMk cId="4283121764" sldId="262"/>
        </pc:sldMkLst>
      </pc:sldChg>
      <pc:sldChg chg="modSp">
        <pc:chgData name="Ralph Haeussler" userId="a33031a8bc7a0d8c" providerId="LiveId" clId="{47182CFF-C63B-476B-AD66-51EF18CD2233}" dt="2017-10-24T06:28:20.369" v="786"/>
        <pc:sldMkLst>
          <pc:docMk/>
          <pc:sldMk cId="3554244515" sldId="263"/>
        </pc:sldMkLst>
        <pc:spChg chg="mod">
          <ac:chgData name="Ralph Haeussler" userId="a33031a8bc7a0d8c" providerId="LiveId" clId="{47182CFF-C63B-476B-AD66-51EF18CD2233}" dt="2017-10-24T06:28:20.369" v="786"/>
          <ac:spMkLst>
            <pc:docMk/>
            <pc:sldMk cId="3554244515" sldId="263"/>
            <ac:spMk id="3" creationId="{00000000-0000-0000-0000-000000000000}"/>
          </ac:spMkLst>
        </pc:spChg>
      </pc:sldChg>
      <pc:sldChg chg="modSp">
        <pc:chgData name="Ralph Haeussler" userId="a33031a8bc7a0d8c" providerId="LiveId" clId="{47182CFF-C63B-476B-AD66-51EF18CD2233}" dt="2017-10-24T05:19:47.510" v="51"/>
        <pc:sldMkLst>
          <pc:docMk/>
          <pc:sldMk cId="3801407225" sldId="265"/>
        </pc:sldMkLst>
        <pc:spChg chg="mod">
          <ac:chgData name="Ralph Haeussler" userId="a33031a8bc7a0d8c" providerId="LiveId" clId="{47182CFF-C63B-476B-AD66-51EF18CD2233}" dt="2017-10-24T05:19:47.510" v="51"/>
          <ac:spMkLst>
            <pc:docMk/>
            <pc:sldMk cId="3801407225" sldId="265"/>
            <ac:spMk id="6" creationId="{00000000-0000-0000-0000-000000000000}"/>
          </ac:spMkLst>
        </pc:spChg>
      </pc:sldChg>
      <pc:sldChg chg="modSp modAnim">
        <pc:chgData name="Ralph Haeussler" userId="a33031a8bc7a0d8c" providerId="LiveId" clId="{47182CFF-C63B-476B-AD66-51EF18CD2233}" dt="2017-10-24T06:30:40.049" v="810" actId="13926"/>
        <pc:sldMkLst>
          <pc:docMk/>
          <pc:sldMk cId="2251275295" sldId="266"/>
        </pc:sldMkLst>
        <pc:spChg chg="mod">
          <ac:chgData name="Ralph Haeussler" userId="a33031a8bc7a0d8c" providerId="LiveId" clId="{47182CFF-C63B-476B-AD66-51EF18CD2233}" dt="2017-10-24T06:30:40.049" v="810" actId="13926"/>
          <ac:spMkLst>
            <pc:docMk/>
            <pc:sldMk cId="2251275295" sldId="266"/>
            <ac:spMk id="3" creationId="{00000000-0000-0000-0000-000000000000}"/>
          </ac:spMkLst>
        </pc:spChg>
      </pc:sldChg>
      <pc:sldChg chg="modSp modTransition">
        <pc:chgData name="Ralph Haeussler" userId="a33031a8bc7a0d8c" providerId="LiveId" clId="{47182CFF-C63B-476B-AD66-51EF18CD2233}" dt="2017-10-24T05:22:45.004" v="72" actId="1076"/>
        <pc:sldMkLst>
          <pc:docMk/>
          <pc:sldMk cId="3156547247" sldId="267"/>
        </pc:sldMkLst>
        <pc:spChg chg="mod">
          <ac:chgData name="Ralph Haeussler" userId="a33031a8bc7a0d8c" providerId="LiveId" clId="{47182CFF-C63B-476B-AD66-51EF18CD2233}" dt="2017-10-24T05:22:45.004" v="72" actId="1076"/>
          <ac:spMkLst>
            <pc:docMk/>
            <pc:sldMk cId="3156547247" sldId="267"/>
            <ac:spMk id="27" creationId="{00000000-0000-0000-0000-000000000000}"/>
          </ac:spMkLst>
        </pc:spChg>
      </pc:sldChg>
      <pc:sldChg chg="modTransition">
        <pc:chgData name="Ralph Haeussler" userId="a33031a8bc7a0d8c" providerId="LiveId" clId="{47182CFF-C63B-476B-AD66-51EF18CD2233}" dt="2017-10-24T05:22:10.050" v="69"/>
        <pc:sldMkLst>
          <pc:docMk/>
          <pc:sldMk cId="3463844965" sldId="268"/>
        </pc:sldMkLst>
      </pc:sldChg>
      <pc:sldChg chg="modSp">
        <pc:chgData name="Ralph Haeussler" userId="a33031a8bc7a0d8c" providerId="LiveId" clId="{47182CFF-C63B-476B-AD66-51EF18CD2233}" dt="2017-10-24T05:23:20.620" v="73" actId="20577"/>
        <pc:sldMkLst>
          <pc:docMk/>
          <pc:sldMk cId="1853971307" sldId="269"/>
        </pc:sldMkLst>
        <pc:spChg chg="mod">
          <ac:chgData name="Ralph Haeussler" userId="a33031a8bc7a0d8c" providerId="LiveId" clId="{47182CFF-C63B-476B-AD66-51EF18CD2233}" dt="2017-10-24T05:23:20.620" v="73" actId="20577"/>
          <ac:spMkLst>
            <pc:docMk/>
            <pc:sldMk cId="1853971307" sldId="269"/>
            <ac:spMk id="3" creationId="{00000000-0000-0000-0000-000000000000}"/>
          </ac:spMkLst>
        </pc:spChg>
      </pc:sldChg>
      <pc:sldChg chg="modTransition">
        <pc:chgData name="Ralph Haeussler" userId="a33031a8bc7a0d8c" providerId="LiveId" clId="{47182CFF-C63B-476B-AD66-51EF18CD2233}" dt="2017-10-24T05:21:33.783" v="68"/>
        <pc:sldMkLst>
          <pc:docMk/>
          <pc:sldMk cId="482481813" sldId="270"/>
        </pc:sldMkLst>
      </pc:sldChg>
      <pc:sldChg chg="modSp">
        <pc:chgData name="Ralph Haeussler" userId="a33031a8bc7a0d8c" providerId="LiveId" clId="{47182CFF-C63B-476B-AD66-51EF18CD2233}" dt="2017-10-24T06:27:53.751" v="785" actId="18131"/>
        <pc:sldMkLst>
          <pc:docMk/>
          <pc:sldMk cId="3908432905" sldId="271"/>
        </pc:sldMkLst>
        <pc:picChg chg="mod modCrop">
          <ac:chgData name="Ralph Haeussler" userId="a33031a8bc7a0d8c" providerId="LiveId" clId="{47182CFF-C63B-476B-AD66-51EF18CD2233}" dt="2017-10-24T06:27:53.751" v="785" actId="18131"/>
          <ac:picMkLst>
            <pc:docMk/>
            <pc:sldMk cId="3908432905" sldId="271"/>
            <ac:picMk id="14338" creationId="{00000000-0000-0000-0000-000000000000}"/>
          </ac:picMkLst>
        </pc:picChg>
      </pc:sldChg>
      <pc:sldChg chg="modAnim">
        <pc:chgData name="Ralph Haeussler" userId="a33031a8bc7a0d8c" providerId="LiveId" clId="{47182CFF-C63B-476B-AD66-51EF18CD2233}" dt="2017-10-24T05:28:41.777" v="154"/>
        <pc:sldMkLst>
          <pc:docMk/>
          <pc:sldMk cId="2361175650" sldId="272"/>
        </pc:sldMkLst>
      </pc:sldChg>
      <pc:sldChg chg="modSp modAnim">
        <pc:chgData name="Ralph Haeussler" userId="a33031a8bc7a0d8c" providerId="LiveId" clId="{47182CFF-C63B-476B-AD66-51EF18CD2233}" dt="2017-10-24T05:27:29.606" v="117"/>
        <pc:sldMkLst>
          <pc:docMk/>
          <pc:sldMk cId="2079036441" sldId="273"/>
        </pc:sldMkLst>
        <pc:spChg chg="mod">
          <ac:chgData name="Ralph Haeussler" userId="a33031a8bc7a0d8c" providerId="LiveId" clId="{47182CFF-C63B-476B-AD66-51EF18CD2233}" dt="2017-10-24T05:27:29.606" v="117"/>
          <ac:spMkLst>
            <pc:docMk/>
            <pc:sldMk cId="2079036441" sldId="273"/>
            <ac:spMk id="3" creationId="{00000000-0000-0000-0000-000000000000}"/>
          </ac:spMkLst>
        </pc:spChg>
      </pc:sldChg>
      <pc:sldChg chg="modSp">
        <pc:chgData name="Ralph Haeussler" userId="a33031a8bc7a0d8c" providerId="LiveId" clId="{47182CFF-C63B-476B-AD66-51EF18CD2233}" dt="2017-10-24T05:21:05.813" v="67" actId="1076"/>
        <pc:sldMkLst>
          <pc:docMk/>
          <pc:sldMk cId="1098924247" sldId="274"/>
        </pc:sldMkLst>
        <pc:picChg chg="mod">
          <ac:chgData name="Ralph Haeussler" userId="a33031a8bc7a0d8c" providerId="LiveId" clId="{47182CFF-C63B-476B-AD66-51EF18CD2233}" dt="2017-10-24T05:21:02.646" v="66" actId="1076"/>
          <ac:picMkLst>
            <pc:docMk/>
            <pc:sldMk cId="1098924247" sldId="274"/>
            <ac:picMk id="15362" creationId="{00000000-0000-0000-0000-000000000000}"/>
          </ac:picMkLst>
        </pc:picChg>
        <pc:picChg chg="mod">
          <ac:chgData name="Ralph Haeussler" userId="a33031a8bc7a0d8c" providerId="LiveId" clId="{47182CFF-C63B-476B-AD66-51EF18CD2233}" dt="2017-10-24T05:21:05.813" v="67" actId="1076"/>
          <ac:picMkLst>
            <pc:docMk/>
            <pc:sldMk cId="1098924247" sldId="274"/>
            <ac:picMk id="15363" creationId="{00000000-0000-0000-0000-000000000000}"/>
          </ac:picMkLst>
        </pc:picChg>
        <pc:picChg chg="mod">
          <ac:chgData name="Ralph Haeussler" userId="a33031a8bc7a0d8c" providerId="LiveId" clId="{47182CFF-C63B-476B-AD66-51EF18CD2233}" dt="2017-10-24T05:20:52.684" v="62" actId="1076"/>
          <ac:picMkLst>
            <pc:docMk/>
            <pc:sldMk cId="1098924247" sldId="274"/>
            <ac:picMk id="15365" creationId="{00000000-0000-0000-0000-000000000000}"/>
          </ac:picMkLst>
        </pc:picChg>
      </pc:sldChg>
      <pc:sldChg chg="modAnim">
        <pc:chgData name="Ralph Haeussler" userId="a33031a8bc7a0d8c" providerId="LiveId" clId="{47182CFF-C63B-476B-AD66-51EF18CD2233}" dt="2017-10-24T05:24:23.561" v="85"/>
        <pc:sldMkLst>
          <pc:docMk/>
          <pc:sldMk cId="3377527726" sldId="275"/>
        </pc:sldMkLst>
      </pc:sldChg>
      <pc:sldChg chg="modSp modAnim">
        <pc:chgData name="Ralph Haeussler" userId="a33031a8bc7a0d8c" providerId="LiveId" clId="{47182CFF-C63B-476B-AD66-51EF18CD2233}" dt="2017-10-24T05:24:01.467" v="81"/>
        <pc:sldMkLst>
          <pc:docMk/>
          <pc:sldMk cId="3548658695" sldId="277"/>
        </pc:sldMkLst>
        <pc:spChg chg="mod">
          <ac:chgData name="Ralph Haeussler" userId="a33031a8bc7a0d8c" providerId="LiveId" clId="{47182CFF-C63B-476B-AD66-51EF18CD2233}" dt="2017-10-24T05:23:46.669" v="77" actId="115"/>
          <ac:spMkLst>
            <pc:docMk/>
            <pc:sldMk cId="3548658695" sldId="277"/>
            <ac:spMk id="5" creationId="{00000000-0000-0000-0000-000000000000}"/>
          </ac:spMkLst>
        </pc:spChg>
        <pc:picChg chg="mod">
          <ac:chgData name="Ralph Haeussler" userId="a33031a8bc7a0d8c" providerId="LiveId" clId="{47182CFF-C63B-476B-AD66-51EF18CD2233}" dt="2017-10-24T05:23:54.324" v="78" actId="14100"/>
          <ac:picMkLst>
            <pc:docMk/>
            <pc:sldMk cId="3548658695" sldId="277"/>
            <ac:picMk id="19458" creationId="{00000000-0000-0000-0000-000000000000}"/>
          </ac:picMkLst>
        </pc:picChg>
      </pc:sldChg>
      <pc:sldChg chg="modSp">
        <pc:chgData name="Ralph Haeussler" userId="a33031a8bc7a0d8c" providerId="LiveId" clId="{47182CFF-C63B-476B-AD66-51EF18CD2233}" dt="2017-10-24T05:27:41.116" v="118"/>
        <pc:sldMkLst>
          <pc:docMk/>
          <pc:sldMk cId="3683127620" sldId="278"/>
        </pc:sldMkLst>
        <pc:spChg chg="mod">
          <ac:chgData name="Ralph Haeussler" userId="a33031a8bc7a0d8c" providerId="LiveId" clId="{47182CFF-C63B-476B-AD66-51EF18CD2233}" dt="2017-10-24T05:27:41.116" v="118"/>
          <ac:spMkLst>
            <pc:docMk/>
            <pc:sldMk cId="3683127620" sldId="278"/>
            <ac:spMk id="4" creationId="{00000000-0000-0000-0000-000000000000}"/>
          </ac:spMkLst>
        </pc:spChg>
      </pc:sldChg>
      <pc:sldChg chg="modSp">
        <pc:chgData name="Ralph Haeussler" userId="a33031a8bc7a0d8c" providerId="LiveId" clId="{47182CFF-C63B-476B-AD66-51EF18CD2233}" dt="2017-10-24T05:28:07.617" v="139" actId="20577"/>
        <pc:sldMkLst>
          <pc:docMk/>
          <pc:sldMk cId="1868460741" sldId="279"/>
        </pc:sldMkLst>
        <pc:spChg chg="mod">
          <ac:chgData name="Ralph Haeussler" userId="a33031a8bc7a0d8c" providerId="LiveId" clId="{47182CFF-C63B-476B-AD66-51EF18CD2233}" dt="2017-10-24T05:28:07.617" v="139" actId="20577"/>
          <ac:spMkLst>
            <pc:docMk/>
            <pc:sldMk cId="1868460741" sldId="279"/>
            <ac:spMk id="4" creationId="{00000000-0000-0000-0000-000000000000}"/>
          </ac:spMkLst>
        </pc:spChg>
      </pc:sldChg>
      <pc:sldChg chg="modTransition">
        <pc:chgData name="Ralph Haeussler" userId="a33031a8bc7a0d8c" providerId="LiveId" clId="{47182CFF-C63B-476B-AD66-51EF18CD2233}" dt="2017-10-24T05:29:08.038" v="155"/>
        <pc:sldMkLst>
          <pc:docMk/>
          <pc:sldMk cId="2363842817" sldId="280"/>
        </pc:sldMkLst>
      </pc:sldChg>
      <pc:sldChg chg="modSp">
        <pc:chgData name="Ralph Haeussler" userId="a33031a8bc7a0d8c" providerId="LiveId" clId="{47182CFF-C63B-476B-AD66-51EF18CD2233}" dt="2017-10-24T05:30:19.681" v="166" actId="1076"/>
        <pc:sldMkLst>
          <pc:docMk/>
          <pc:sldMk cId="170550756" sldId="281"/>
        </pc:sldMkLst>
        <pc:spChg chg="mod">
          <ac:chgData name="Ralph Haeussler" userId="a33031a8bc7a0d8c" providerId="LiveId" clId="{47182CFF-C63B-476B-AD66-51EF18CD2233}" dt="2017-10-24T05:30:19.681" v="166" actId="1076"/>
          <ac:spMkLst>
            <pc:docMk/>
            <pc:sldMk cId="170550756" sldId="281"/>
            <ac:spMk id="5" creationId="{00000000-0000-0000-0000-000000000000}"/>
          </ac:spMkLst>
        </pc:spChg>
      </pc:sldChg>
      <pc:sldChg chg="modSp">
        <pc:chgData name="Ralph Haeussler" userId="a33031a8bc7a0d8c" providerId="LiveId" clId="{47182CFF-C63B-476B-AD66-51EF18CD2233}" dt="2017-10-24T05:31:11.569" v="181"/>
        <pc:sldMkLst>
          <pc:docMk/>
          <pc:sldMk cId="247362462" sldId="282"/>
        </pc:sldMkLst>
        <pc:spChg chg="mod">
          <ac:chgData name="Ralph Haeussler" userId="a33031a8bc7a0d8c" providerId="LiveId" clId="{47182CFF-C63B-476B-AD66-51EF18CD2233}" dt="2017-10-24T05:31:11.569" v="181"/>
          <ac:spMkLst>
            <pc:docMk/>
            <pc:sldMk cId="247362462" sldId="282"/>
            <ac:spMk id="4" creationId="{00000000-0000-0000-0000-000000000000}"/>
          </ac:spMkLst>
        </pc:spChg>
      </pc:sldChg>
      <pc:sldChg chg="modSp modAnim">
        <pc:chgData name="Ralph Haeussler" userId="a33031a8bc7a0d8c" providerId="LiveId" clId="{47182CFF-C63B-476B-AD66-51EF18CD2233}" dt="2017-10-24T05:32:42.792" v="215"/>
        <pc:sldMkLst>
          <pc:docMk/>
          <pc:sldMk cId="928894025" sldId="283"/>
        </pc:sldMkLst>
        <pc:spChg chg="mod">
          <ac:chgData name="Ralph Haeussler" userId="a33031a8bc7a0d8c" providerId="LiveId" clId="{47182CFF-C63B-476B-AD66-51EF18CD2233}" dt="2017-10-24T05:32:24.847" v="213" actId="20577"/>
          <ac:spMkLst>
            <pc:docMk/>
            <pc:sldMk cId="928894025" sldId="283"/>
            <ac:spMk id="3" creationId="{00000000-0000-0000-0000-000000000000}"/>
          </ac:spMkLst>
        </pc:spChg>
      </pc:sldChg>
      <pc:sldChg chg="modSp modAnim">
        <pc:chgData name="Ralph Haeussler" userId="a33031a8bc7a0d8c" providerId="LiveId" clId="{47182CFF-C63B-476B-AD66-51EF18CD2233}" dt="2017-10-24T05:33:30.738" v="229"/>
        <pc:sldMkLst>
          <pc:docMk/>
          <pc:sldMk cId="129063721" sldId="284"/>
        </pc:sldMkLst>
        <pc:picChg chg="mod">
          <ac:chgData name="Ralph Haeussler" userId="a33031a8bc7a0d8c" providerId="LiveId" clId="{47182CFF-C63B-476B-AD66-51EF18CD2233}" dt="2017-10-24T05:33:24.276" v="228" actId="1036"/>
          <ac:picMkLst>
            <pc:docMk/>
            <pc:sldMk cId="129063721" sldId="284"/>
            <ac:picMk id="21510" creationId="{00000000-0000-0000-0000-000000000000}"/>
          </ac:picMkLst>
        </pc:picChg>
      </pc:sldChg>
      <pc:sldChg chg="modSp">
        <pc:chgData name="Ralph Haeussler" userId="a33031a8bc7a0d8c" providerId="LiveId" clId="{47182CFF-C63B-476B-AD66-51EF18CD2233}" dt="2017-10-24T05:34:35.055" v="242" actId="1035"/>
        <pc:sldMkLst>
          <pc:docMk/>
          <pc:sldMk cId="3498173648" sldId="285"/>
        </pc:sldMkLst>
        <pc:picChg chg="mod ord modCrop">
          <ac:chgData name="Ralph Haeussler" userId="a33031a8bc7a0d8c" providerId="LiveId" clId="{47182CFF-C63B-476B-AD66-51EF18CD2233}" dt="2017-10-24T05:34:35.055" v="242" actId="1035"/>
          <ac:picMkLst>
            <pc:docMk/>
            <pc:sldMk cId="3498173648" sldId="285"/>
            <ac:picMk id="6" creationId="{00000000-0000-0000-0000-000000000000}"/>
          </ac:picMkLst>
        </pc:picChg>
      </pc:sldChg>
      <pc:sldChg chg="modSp">
        <pc:chgData name="Ralph Haeussler" userId="a33031a8bc7a0d8c" providerId="LiveId" clId="{47182CFF-C63B-476B-AD66-51EF18CD2233}" dt="2017-10-24T05:33:44.285" v="231" actId="1076"/>
        <pc:sldMkLst>
          <pc:docMk/>
          <pc:sldMk cId="263083331" sldId="286"/>
        </pc:sldMkLst>
        <pc:spChg chg="mod">
          <ac:chgData name="Ralph Haeussler" userId="a33031a8bc7a0d8c" providerId="LiveId" clId="{47182CFF-C63B-476B-AD66-51EF18CD2233}" dt="2017-10-24T05:33:44.285" v="231" actId="1076"/>
          <ac:spMkLst>
            <pc:docMk/>
            <pc:sldMk cId="263083331" sldId="286"/>
            <ac:spMk id="9" creationId="{00000000-0000-0000-0000-000000000000}"/>
          </ac:spMkLst>
        </pc:spChg>
      </pc:sldChg>
      <pc:sldChg chg="addSp delSp modSp modAnim">
        <pc:chgData name="Ralph Haeussler" userId="a33031a8bc7a0d8c" providerId="LiveId" clId="{47182CFF-C63B-476B-AD66-51EF18CD2233}" dt="2017-10-24T05:36:45.333" v="277" actId="115"/>
        <pc:sldMkLst>
          <pc:docMk/>
          <pc:sldMk cId="195630496" sldId="287"/>
        </pc:sldMkLst>
        <pc:spChg chg="mod">
          <ac:chgData name="Ralph Haeussler" userId="a33031a8bc7a0d8c" providerId="LiveId" clId="{47182CFF-C63B-476B-AD66-51EF18CD2233}" dt="2017-10-24T05:36:45.333" v="277" actId="115"/>
          <ac:spMkLst>
            <pc:docMk/>
            <pc:sldMk cId="195630496" sldId="287"/>
            <ac:spMk id="3" creationId="{00000000-0000-0000-0000-000000000000}"/>
          </ac:spMkLst>
        </pc:spChg>
        <pc:picChg chg="del">
          <ac:chgData name="Ralph Haeussler" userId="a33031a8bc7a0d8c" providerId="LiveId" clId="{47182CFF-C63B-476B-AD66-51EF18CD2233}" dt="2017-10-24T05:35:49.400" v="261" actId="478"/>
          <ac:picMkLst>
            <pc:docMk/>
            <pc:sldMk cId="195630496" sldId="287"/>
            <ac:picMk id="6" creationId="{00000000-0000-0000-0000-000000000000}"/>
          </ac:picMkLst>
        </pc:picChg>
        <pc:picChg chg="add ord">
          <ac:chgData name="Ralph Haeussler" userId="a33031a8bc7a0d8c" providerId="LiveId" clId="{47182CFF-C63B-476B-AD66-51EF18CD2233}" dt="2017-10-24T05:36:00.426" v="263" actId="167"/>
          <ac:picMkLst>
            <pc:docMk/>
            <pc:sldMk cId="195630496" sldId="287"/>
            <ac:picMk id="7" creationId="{7EF2CCFC-C951-4050-9340-8D1781E8EEDA}"/>
          </ac:picMkLst>
        </pc:picChg>
      </pc:sldChg>
      <pc:sldChg chg="addSp delSp modSp modAnim">
        <pc:chgData name="Ralph Haeussler" userId="a33031a8bc7a0d8c" providerId="LiveId" clId="{47182CFF-C63B-476B-AD66-51EF18CD2233}" dt="2017-10-24T05:35:25.690" v="260" actId="14100"/>
        <pc:sldMkLst>
          <pc:docMk/>
          <pc:sldMk cId="1617960253" sldId="288"/>
        </pc:sldMkLst>
        <pc:spChg chg="mod">
          <ac:chgData name="Ralph Haeussler" userId="a33031a8bc7a0d8c" providerId="LiveId" clId="{47182CFF-C63B-476B-AD66-51EF18CD2233}" dt="2017-10-24T05:35:13.940" v="247" actId="17032"/>
          <ac:spMkLst>
            <pc:docMk/>
            <pc:sldMk cId="1617960253" sldId="288"/>
            <ac:spMk id="4" creationId="{00000000-0000-0000-0000-000000000000}"/>
          </ac:spMkLst>
        </pc:spChg>
        <pc:picChg chg="del">
          <ac:chgData name="Ralph Haeussler" userId="a33031a8bc7a0d8c" providerId="LiveId" clId="{47182CFF-C63B-476B-AD66-51EF18CD2233}" dt="2017-10-24T05:34:43.724" v="243" actId="478"/>
          <ac:picMkLst>
            <pc:docMk/>
            <pc:sldMk cId="1617960253" sldId="288"/>
            <ac:picMk id="7" creationId="{00000000-0000-0000-0000-000000000000}"/>
          </ac:picMkLst>
        </pc:picChg>
        <pc:picChg chg="add ord">
          <ac:chgData name="Ralph Haeussler" userId="a33031a8bc7a0d8c" providerId="LiveId" clId="{47182CFF-C63B-476B-AD66-51EF18CD2233}" dt="2017-10-24T05:34:54.319" v="245" actId="167"/>
          <ac:picMkLst>
            <pc:docMk/>
            <pc:sldMk cId="1617960253" sldId="288"/>
            <ac:picMk id="8" creationId="{B2A853EC-C14F-4A2C-8EA9-10CB4FE4B7DD}"/>
          </ac:picMkLst>
        </pc:picChg>
        <pc:picChg chg="mod">
          <ac:chgData name="Ralph Haeussler" userId="a33031a8bc7a0d8c" providerId="LiveId" clId="{47182CFF-C63B-476B-AD66-51EF18CD2233}" dt="2017-10-24T05:35:25.690" v="260" actId="14100"/>
          <ac:picMkLst>
            <pc:docMk/>
            <pc:sldMk cId="1617960253" sldId="288"/>
            <ac:picMk id="27650" creationId="{00000000-0000-0000-0000-000000000000}"/>
          </ac:picMkLst>
        </pc:picChg>
      </pc:sldChg>
      <pc:sldChg chg="addSp delSp modSp modAnim">
        <pc:chgData name="Ralph Haeussler" userId="a33031a8bc7a0d8c" providerId="LiveId" clId="{47182CFF-C63B-476B-AD66-51EF18CD2233}" dt="2017-10-24T05:37:33.591" v="290" actId="14100"/>
        <pc:sldMkLst>
          <pc:docMk/>
          <pc:sldMk cId="3293122362" sldId="289"/>
        </pc:sldMkLst>
        <pc:picChg chg="del">
          <ac:chgData name="Ralph Haeussler" userId="a33031a8bc7a0d8c" providerId="LiveId" clId="{47182CFF-C63B-476B-AD66-51EF18CD2233}" dt="2017-10-24T05:37:02.929" v="278" actId="478"/>
          <ac:picMkLst>
            <pc:docMk/>
            <pc:sldMk cId="3293122362" sldId="289"/>
            <ac:picMk id="4" creationId="{00000000-0000-0000-0000-000000000000}"/>
          </ac:picMkLst>
        </pc:picChg>
        <pc:picChg chg="add ord">
          <ac:chgData name="Ralph Haeussler" userId="a33031a8bc7a0d8c" providerId="LiveId" clId="{47182CFF-C63B-476B-AD66-51EF18CD2233}" dt="2017-10-24T05:37:07.548" v="280" actId="167"/>
          <ac:picMkLst>
            <pc:docMk/>
            <pc:sldMk cId="3293122362" sldId="289"/>
            <ac:picMk id="7" creationId="{B26BE338-27FF-40CE-AE64-04620D4FDCE5}"/>
          </ac:picMkLst>
        </pc:picChg>
        <pc:cxnChg chg="mod">
          <ac:chgData name="Ralph Haeussler" userId="a33031a8bc7a0d8c" providerId="LiveId" clId="{47182CFF-C63B-476B-AD66-51EF18CD2233}" dt="2017-10-24T05:37:33.591" v="290" actId="14100"/>
          <ac:cxnSpMkLst>
            <pc:docMk/>
            <pc:sldMk cId="3293122362" sldId="289"/>
            <ac:cxnSpMk id="6" creationId="{00000000-0000-0000-0000-000000000000}"/>
          </ac:cxnSpMkLst>
        </pc:cxnChg>
      </pc:sldChg>
      <pc:sldChg chg="modTransition">
        <pc:chgData name="Ralph Haeussler" userId="a33031a8bc7a0d8c" providerId="LiveId" clId="{47182CFF-C63B-476B-AD66-51EF18CD2233}" dt="2017-10-24T05:45:48.739" v="376"/>
        <pc:sldMkLst>
          <pc:docMk/>
          <pc:sldMk cId="4291904807" sldId="290"/>
        </pc:sldMkLst>
      </pc:sldChg>
      <pc:sldChg chg="modTransition modAnim">
        <pc:chgData name="Ralph Haeussler" userId="a33031a8bc7a0d8c" providerId="LiveId" clId="{47182CFF-C63B-476B-AD66-51EF18CD2233}" dt="2017-10-24T05:47:21.047" v="403"/>
        <pc:sldMkLst>
          <pc:docMk/>
          <pc:sldMk cId="743321254" sldId="291"/>
        </pc:sldMkLst>
      </pc:sldChg>
      <pc:sldChg chg="modTransition">
        <pc:chgData name="Ralph Haeussler" userId="a33031a8bc7a0d8c" providerId="LiveId" clId="{47182CFF-C63B-476B-AD66-51EF18CD2233}" dt="2017-10-24T05:33:06.928" v="220"/>
        <pc:sldMkLst>
          <pc:docMk/>
          <pc:sldMk cId="3508293818" sldId="292"/>
        </pc:sldMkLst>
      </pc:sldChg>
      <pc:sldChg chg="addSp delSp modSp modTransition addAnim delAnim modAnim">
        <pc:chgData name="Ralph Haeussler" userId="a33031a8bc7a0d8c" providerId="LiveId" clId="{47182CFF-C63B-476B-AD66-51EF18CD2233}" dt="2017-10-24T06:19:32.822" v="702"/>
        <pc:sldMkLst>
          <pc:docMk/>
          <pc:sldMk cId="207496969" sldId="295"/>
        </pc:sldMkLst>
        <pc:spChg chg="mod">
          <ac:chgData name="Ralph Haeussler" userId="a33031a8bc7a0d8c" providerId="LiveId" clId="{47182CFF-C63B-476B-AD66-51EF18CD2233}" dt="2017-10-24T06:16:32.091" v="639"/>
          <ac:spMkLst>
            <pc:docMk/>
            <pc:sldMk cId="207496969" sldId="295"/>
            <ac:spMk id="2" creationId="{00000000-0000-0000-0000-000000000000}"/>
          </ac:spMkLst>
        </pc:spChg>
        <pc:spChg chg="add del mod">
          <ac:chgData name="Ralph Haeussler" userId="a33031a8bc7a0d8c" providerId="LiveId" clId="{47182CFF-C63B-476B-AD66-51EF18CD2233}" dt="2017-10-24T06:16:07.420" v="634" actId="478"/>
          <ac:spMkLst>
            <pc:docMk/>
            <pc:sldMk cId="207496969" sldId="295"/>
            <ac:spMk id="7" creationId="{3C0E3926-23D5-4E88-878A-E46E970779D9}"/>
          </ac:spMkLst>
        </pc:spChg>
        <pc:spChg chg="add del mod">
          <ac:chgData name="Ralph Haeussler" userId="a33031a8bc7a0d8c" providerId="LiveId" clId="{47182CFF-C63B-476B-AD66-51EF18CD2233}" dt="2017-10-24T06:16:13.075" v="637" actId="478"/>
          <ac:spMkLst>
            <pc:docMk/>
            <pc:sldMk cId="207496969" sldId="295"/>
            <ac:spMk id="8" creationId="{4E3703AC-87BF-4800-9D73-B75D581C77D9}"/>
          </ac:spMkLst>
        </pc:spChg>
        <pc:spChg chg="add del mod">
          <ac:chgData name="Ralph Haeussler" userId="a33031a8bc7a0d8c" providerId="LiveId" clId="{47182CFF-C63B-476B-AD66-51EF18CD2233}" dt="2017-10-24T06:15:57.676" v="632" actId="478"/>
          <ac:spMkLst>
            <pc:docMk/>
            <pc:sldMk cId="207496969" sldId="295"/>
            <ac:spMk id="9" creationId="{00000000-0000-0000-0000-000000000000}"/>
          </ac:spMkLst>
        </pc:spChg>
        <pc:spChg chg="add del mod">
          <ac:chgData name="Ralph Haeussler" userId="a33031a8bc7a0d8c" providerId="LiveId" clId="{47182CFF-C63B-476B-AD66-51EF18CD2233}" dt="2017-10-24T06:17:33.291" v="649"/>
          <ac:spMkLst>
            <pc:docMk/>
            <pc:sldMk cId="207496969" sldId="295"/>
            <ac:spMk id="16" creationId="{75AC30BC-F382-4720-935E-CCF26E8CCDE1}"/>
          </ac:spMkLst>
        </pc:spChg>
        <pc:spChg chg="add mod">
          <ac:chgData name="Ralph Haeussler" userId="a33031a8bc7a0d8c" providerId="LiveId" clId="{47182CFF-C63B-476B-AD66-51EF18CD2233}" dt="2017-10-24T06:19:14.292" v="695" actId="113"/>
          <ac:spMkLst>
            <pc:docMk/>
            <pc:sldMk cId="207496969" sldId="295"/>
            <ac:spMk id="21" creationId="{A8D420B0-34EA-4C5B-9765-27840E7EB865}"/>
          </ac:spMkLst>
        </pc:spChg>
        <pc:picChg chg="del mod ord modCrop">
          <ac:chgData name="Ralph Haeussler" userId="a33031a8bc7a0d8c" providerId="LiveId" clId="{47182CFF-C63B-476B-AD66-51EF18CD2233}" dt="2017-10-24T06:15:59.123" v="633" actId="478"/>
          <ac:picMkLst>
            <pc:docMk/>
            <pc:sldMk cId="207496969" sldId="295"/>
            <ac:picMk id="4" creationId="{00000000-0000-0000-0000-000000000000}"/>
          </ac:picMkLst>
        </pc:picChg>
        <pc:picChg chg="del mod">
          <ac:chgData name="Ralph Haeussler" userId="a33031a8bc7a0d8c" providerId="LiveId" clId="{47182CFF-C63B-476B-AD66-51EF18CD2233}" dt="2017-10-24T06:02:42.074" v="445" actId="478"/>
          <ac:picMkLst>
            <pc:docMk/>
            <pc:sldMk cId="207496969" sldId="295"/>
            <ac:picMk id="5" creationId="{00000000-0000-0000-0000-000000000000}"/>
          </ac:picMkLst>
        </pc:picChg>
        <pc:picChg chg="add del mod">
          <ac:chgData name="Ralph Haeussler" userId="a33031a8bc7a0d8c" providerId="LiveId" clId="{47182CFF-C63B-476B-AD66-51EF18CD2233}" dt="2017-10-24T06:16:07.420" v="634" actId="478"/>
          <ac:picMkLst>
            <pc:docMk/>
            <pc:sldMk cId="207496969" sldId="295"/>
            <ac:picMk id="6" creationId="{C5DD95B5-F457-4847-BF0E-431B5D5D77EF}"/>
          </ac:picMkLst>
        </pc:picChg>
        <pc:picChg chg="add del mod modCrop">
          <ac:chgData name="Ralph Haeussler" userId="a33031a8bc7a0d8c" providerId="LiveId" clId="{47182CFF-C63B-476B-AD66-51EF18CD2233}" dt="2017-10-24T06:16:09.112" v="635" actId="478"/>
          <ac:picMkLst>
            <pc:docMk/>
            <pc:sldMk cId="207496969" sldId="295"/>
            <ac:picMk id="10" creationId="{3C14B264-A158-42BB-A6D3-3F049931C632}"/>
          </ac:picMkLst>
        </pc:picChg>
        <pc:picChg chg="add del mod">
          <ac:chgData name="Ralph Haeussler" userId="a33031a8bc7a0d8c" providerId="LiveId" clId="{47182CFF-C63B-476B-AD66-51EF18CD2233}" dt="2017-10-24T06:17:31.153" v="648" actId="14100"/>
          <ac:picMkLst>
            <pc:docMk/>
            <pc:sldMk cId="207496969" sldId="295"/>
            <ac:picMk id="12" creationId="{75740D07-E8DB-49B7-B6A1-C67B0FD3391A}"/>
          </ac:picMkLst>
        </pc:picChg>
        <pc:picChg chg="add mod ord">
          <ac:chgData name="Ralph Haeussler" userId="a33031a8bc7a0d8c" providerId="LiveId" clId="{47182CFF-C63B-476B-AD66-51EF18CD2233}" dt="2017-10-24T06:18:49.161" v="669" actId="1076"/>
          <ac:picMkLst>
            <pc:docMk/>
            <pc:sldMk cId="207496969" sldId="295"/>
            <ac:picMk id="14" creationId="{E5E39861-365B-43FD-9952-0836D742FFCF}"/>
          </ac:picMkLst>
        </pc:picChg>
        <pc:picChg chg="add mod modCrop">
          <ac:chgData name="Ralph Haeussler" userId="a33031a8bc7a0d8c" providerId="LiveId" clId="{47182CFF-C63B-476B-AD66-51EF18CD2233}" dt="2017-10-24T06:18:45.958" v="667" actId="1076"/>
          <ac:picMkLst>
            <pc:docMk/>
            <pc:sldMk cId="207496969" sldId="295"/>
            <ac:picMk id="20" creationId="{9F8EAD6D-4B3F-4B67-AEEB-769EC45C34A4}"/>
          </ac:picMkLst>
        </pc:picChg>
      </pc:sldChg>
      <pc:sldChg chg="del">
        <pc:chgData name="Ralph Haeussler" userId="a33031a8bc7a0d8c" providerId="LiveId" clId="{47182CFF-C63B-476B-AD66-51EF18CD2233}" dt="2017-10-24T05:56:24.111" v="441" actId="2696"/>
        <pc:sldMkLst>
          <pc:docMk/>
          <pc:sldMk cId="3491810658" sldId="296"/>
        </pc:sldMkLst>
      </pc:sldChg>
      <pc:sldChg chg="modTransition modAnim">
        <pc:chgData name="Ralph Haeussler" userId="a33031a8bc7a0d8c" providerId="LiveId" clId="{47182CFF-C63B-476B-AD66-51EF18CD2233}" dt="2017-10-24T05:48:11.610" v="413"/>
        <pc:sldMkLst>
          <pc:docMk/>
          <pc:sldMk cId="3380685178" sldId="297"/>
        </pc:sldMkLst>
      </pc:sldChg>
      <pc:sldChg chg="modTransition">
        <pc:chgData name="Ralph Haeussler" userId="a33031a8bc7a0d8c" providerId="LiveId" clId="{47182CFF-C63B-476B-AD66-51EF18CD2233}" dt="2017-10-24T05:48:38.850" v="415"/>
        <pc:sldMkLst>
          <pc:docMk/>
          <pc:sldMk cId="926703483" sldId="298"/>
        </pc:sldMkLst>
      </pc:sldChg>
      <pc:sldChg chg="modSp modTransition modAnim">
        <pc:chgData name="Ralph Haeussler" userId="a33031a8bc7a0d8c" providerId="LiveId" clId="{47182CFF-C63B-476B-AD66-51EF18CD2233}" dt="2017-10-24T05:40:23.557" v="314"/>
        <pc:sldMkLst>
          <pc:docMk/>
          <pc:sldMk cId="2479116638" sldId="299"/>
        </pc:sldMkLst>
        <pc:spChg chg="ord">
          <ac:chgData name="Ralph Haeussler" userId="a33031a8bc7a0d8c" providerId="LiveId" clId="{47182CFF-C63B-476B-AD66-51EF18CD2233}" dt="2017-10-24T05:39:59.046" v="313" actId="166"/>
          <ac:spMkLst>
            <pc:docMk/>
            <pc:sldMk cId="2479116638" sldId="299"/>
            <ac:spMk id="3" creationId="{00000000-0000-0000-0000-000000000000}"/>
          </ac:spMkLst>
        </pc:spChg>
        <pc:spChg chg="mod">
          <ac:chgData name="Ralph Haeussler" userId="a33031a8bc7a0d8c" providerId="LiveId" clId="{47182CFF-C63B-476B-AD66-51EF18CD2233}" dt="2017-10-24T05:38:33.164" v="296" actId="14100"/>
          <ac:spMkLst>
            <pc:docMk/>
            <pc:sldMk cId="2479116638" sldId="299"/>
            <ac:spMk id="4" creationId="{00000000-0000-0000-0000-000000000000}"/>
          </ac:spMkLst>
        </pc:spChg>
        <pc:spChg chg="mod">
          <ac:chgData name="Ralph Haeussler" userId="a33031a8bc7a0d8c" providerId="LiveId" clId="{47182CFF-C63B-476B-AD66-51EF18CD2233}" dt="2017-10-24T05:38:10.932" v="292" actId="1076"/>
          <ac:spMkLst>
            <pc:docMk/>
            <pc:sldMk cId="2479116638" sldId="299"/>
            <ac:spMk id="5" creationId="{00000000-0000-0000-0000-000000000000}"/>
          </ac:spMkLst>
        </pc:spChg>
        <pc:spChg chg="mod">
          <ac:chgData name="Ralph Haeussler" userId="a33031a8bc7a0d8c" providerId="LiveId" clId="{47182CFF-C63B-476B-AD66-51EF18CD2233}" dt="2017-10-24T05:38:22.525" v="294" actId="1076"/>
          <ac:spMkLst>
            <pc:docMk/>
            <pc:sldMk cId="2479116638" sldId="299"/>
            <ac:spMk id="7" creationId="{00000000-0000-0000-0000-000000000000}"/>
          </ac:spMkLst>
        </pc:spChg>
        <pc:spChg chg="mod">
          <ac:chgData name="Ralph Haeussler" userId="a33031a8bc7a0d8c" providerId="LiveId" clId="{47182CFF-C63B-476B-AD66-51EF18CD2233}" dt="2017-10-24T05:38:43.840" v="298" actId="14100"/>
          <ac:spMkLst>
            <pc:docMk/>
            <pc:sldMk cId="2479116638" sldId="299"/>
            <ac:spMk id="8" creationId="{00000000-0000-0000-0000-000000000000}"/>
          </ac:spMkLst>
        </pc:spChg>
        <pc:spChg chg="mod">
          <ac:chgData name="Ralph Haeussler" userId="a33031a8bc7a0d8c" providerId="LiveId" clId="{47182CFF-C63B-476B-AD66-51EF18CD2233}" dt="2017-10-24T05:38:52.531" v="300" actId="14100"/>
          <ac:spMkLst>
            <pc:docMk/>
            <pc:sldMk cId="2479116638" sldId="299"/>
            <ac:spMk id="9" creationId="{00000000-0000-0000-0000-000000000000}"/>
          </ac:spMkLst>
        </pc:spChg>
        <pc:spChg chg="mod">
          <ac:chgData name="Ralph Haeussler" userId="a33031a8bc7a0d8c" providerId="LiveId" clId="{47182CFF-C63B-476B-AD66-51EF18CD2233}" dt="2017-10-24T05:39:02.756" v="302" actId="14100"/>
          <ac:spMkLst>
            <pc:docMk/>
            <pc:sldMk cId="2479116638" sldId="299"/>
            <ac:spMk id="10" creationId="{00000000-0000-0000-0000-000000000000}"/>
          </ac:spMkLst>
        </pc:spChg>
        <pc:spChg chg="mod">
          <ac:chgData name="Ralph Haeussler" userId="a33031a8bc7a0d8c" providerId="LiveId" clId="{47182CFF-C63B-476B-AD66-51EF18CD2233}" dt="2017-10-24T05:39:08.325" v="304" actId="14100"/>
          <ac:spMkLst>
            <pc:docMk/>
            <pc:sldMk cId="2479116638" sldId="299"/>
            <ac:spMk id="11" creationId="{00000000-0000-0000-0000-000000000000}"/>
          </ac:spMkLst>
        </pc:spChg>
        <pc:spChg chg="mod">
          <ac:chgData name="Ralph Haeussler" userId="a33031a8bc7a0d8c" providerId="LiveId" clId="{47182CFF-C63B-476B-AD66-51EF18CD2233}" dt="2017-10-24T05:39:18.175" v="306" actId="14100"/>
          <ac:spMkLst>
            <pc:docMk/>
            <pc:sldMk cId="2479116638" sldId="299"/>
            <ac:spMk id="12" creationId="{00000000-0000-0000-0000-000000000000}"/>
          </ac:spMkLst>
        </pc:spChg>
      </pc:sldChg>
      <pc:sldChg chg="modSp modTransition">
        <pc:chgData name="Ralph Haeussler" userId="a33031a8bc7a0d8c" providerId="LiveId" clId="{47182CFF-C63B-476B-AD66-51EF18CD2233}" dt="2017-10-24T05:41:47.533" v="327" actId="166"/>
        <pc:sldMkLst>
          <pc:docMk/>
          <pc:sldMk cId="2930320068" sldId="300"/>
        </pc:sldMkLst>
        <pc:spChg chg="mod ord">
          <ac:chgData name="Ralph Haeussler" userId="a33031a8bc7a0d8c" providerId="LiveId" clId="{47182CFF-C63B-476B-AD66-51EF18CD2233}" dt="2017-10-24T05:41:47.533" v="327" actId="166"/>
          <ac:spMkLst>
            <pc:docMk/>
            <pc:sldMk cId="2930320068" sldId="300"/>
            <ac:spMk id="3" creationId="{00000000-0000-0000-0000-000000000000}"/>
          </ac:spMkLst>
        </pc:spChg>
        <pc:spChg chg="mod">
          <ac:chgData name="Ralph Haeussler" userId="a33031a8bc7a0d8c" providerId="LiveId" clId="{47182CFF-C63B-476B-AD66-51EF18CD2233}" dt="2017-10-24T05:40:57.261" v="317" actId="14100"/>
          <ac:spMkLst>
            <pc:docMk/>
            <pc:sldMk cId="2930320068" sldId="300"/>
            <ac:spMk id="10" creationId="{00000000-0000-0000-0000-000000000000}"/>
          </ac:spMkLst>
        </pc:spChg>
        <pc:spChg chg="mod">
          <ac:chgData name="Ralph Haeussler" userId="a33031a8bc7a0d8c" providerId="LiveId" clId="{47182CFF-C63B-476B-AD66-51EF18CD2233}" dt="2017-10-24T05:41:02.531" v="318" actId="14100"/>
          <ac:spMkLst>
            <pc:docMk/>
            <pc:sldMk cId="2930320068" sldId="300"/>
            <ac:spMk id="11" creationId="{00000000-0000-0000-0000-000000000000}"/>
          </ac:spMkLst>
        </pc:spChg>
        <pc:spChg chg="mod">
          <ac:chgData name="Ralph Haeussler" userId="a33031a8bc7a0d8c" providerId="LiveId" clId="{47182CFF-C63B-476B-AD66-51EF18CD2233}" dt="2017-10-24T05:41:16.304" v="319" actId="1076"/>
          <ac:spMkLst>
            <pc:docMk/>
            <pc:sldMk cId="2930320068" sldId="300"/>
            <ac:spMk id="12" creationId="{00000000-0000-0000-0000-000000000000}"/>
          </ac:spMkLst>
        </pc:spChg>
        <pc:spChg chg="mod">
          <ac:chgData name="Ralph Haeussler" userId="a33031a8bc7a0d8c" providerId="LiveId" clId="{47182CFF-C63B-476B-AD66-51EF18CD2233}" dt="2017-10-24T05:41:25.735" v="321" actId="1076"/>
          <ac:spMkLst>
            <pc:docMk/>
            <pc:sldMk cId="2930320068" sldId="300"/>
            <ac:spMk id="13" creationId="{00000000-0000-0000-0000-000000000000}"/>
          </ac:spMkLst>
        </pc:spChg>
        <pc:spChg chg="mod">
          <ac:chgData name="Ralph Haeussler" userId="a33031a8bc7a0d8c" providerId="LiveId" clId="{47182CFF-C63B-476B-AD66-51EF18CD2233}" dt="2017-10-24T05:41:40.675" v="325" actId="14100"/>
          <ac:spMkLst>
            <pc:docMk/>
            <pc:sldMk cId="2930320068" sldId="300"/>
            <ac:spMk id="14" creationId="{00000000-0000-0000-0000-000000000000}"/>
          </ac:spMkLst>
        </pc:spChg>
        <pc:spChg chg="mod">
          <ac:chgData name="Ralph Haeussler" userId="a33031a8bc7a0d8c" providerId="LiveId" clId="{47182CFF-C63B-476B-AD66-51EF18CD2233}" dt="2017-10-24T05:41:34.320" v="323" actId="14100"/>
          <ac:spMkLst>
            <pc:docMk/>
            <pc:sldMk cId="2930320068" sldId="300"/>
            <ac:spMk id="15" creationId="{00000000-0000-0000-0000-000000000000}"/>
          </ac:spMkLst>
        </pc:spChg>
      </pc:sldChg>
      <pc:sldChg chg="modSp modTransition modAnim">
        <pc:chgData name="Ralph Haeussler" userId="a33031a8bc7a0d8c" providerId="LiveId" clId="{47182CFF-C63B-476B-AD66-51EF18CD2233}" dt="2017-10-24T05:45:21.713" v="373" actId="166"/>
        <pc:sldMkLst>
          <pc:docMk/>
          <pc:sldMk cId="3125699572" sldId="301"/>
        </pc:sldMkLst>
        <pc:spChg chg="mod ord">
          <ac:chgData name="Ralph Haeussler" userId="a33031a8bc7a0d8c" providerId="LiveId" clId="{47182CFF-C63B-476B-AD66-51EF18CD2233}" dt="2017-10-24T05:45:21.713" v="373" actId="166"/>
          <ac:spMkLst>
            <pc:docMk/>
            <pc:sldMk cId="3125699572" sldId="301"/>
            <ac:spMk id="3" creationId="{00000000-0000-0000-0000-000000000000}"/>
          </ac:spMkLst>
        </pc:spChg>
        <pc:spChg chg="mod">
          <ac:chgData name="Ralph Haeussler" userId="a33031a8bc7a0d8c" providerId="LiveId" clId="{47182CFF-C63B-476B-AD66-51EF18CD2233}" dt="2017-10-24T05:42:39.875" v="331" actId="14100"/>
          <ac:spMkLst>
            <pc:docMk/>
            <pc:sldMk cId="3125699572" sldId="301"/>
            <ac:spMk id="6" creationId="{00000000-0000-0000-0000-000000000000}"/>
          </ac:spMkLst>
        </pc:spChg>
        <pc:spChg chg="mod">
          <ac:chgData name="Ralph Haeussler" userId="a33031a8bc7a0d8c" providerId="LiveId" clId="{47182CFF-C63B-476B-AD66-51EF18CD2233}" dt="2017-10-24T05:42:52.503" v="333" actId="14100"/>
          <ac:spMkLst>
            <pc:docMk/>
            <pc:sldMk cId="3125699572" sldId="301"/>
            <ac:spMk id="7" creationId="{00000000-0000-0000-0000-000000000000}"/>
          </ac:spMkLst>
        </pc:spChg>
        <pc:spChg chg="mod">
          <ac:chgData name="Ralph Haeussler" userId="a33031a8bc7a0d8c" providerId="LiveId" clId="{47182CFF-C63B-476B-AD66-51EF18CD2233}" dt="2017-10-24T05:43:08.507" v="337" actId="14100"/>
          <ac:spMkLst>
            <pc:docMk/>
            <pc:sldMk cId="3125699572" sldId="301"/>
            <ac:spMk id="8" creationId="{00000000-0000-0000-0000-000000000000}"/>
          </ac:spMkLst>
        </pc:spChg>
        <pc:spChg chg="mod">
          <ac:chgData name="Ralph Haeussler" userId="a33031a8bc7a0d8c" providerId="LiveId" clId="{47182CFF-C63B-476B-AD66-51EF18CD2233}" dt="2017-10-24T05:43:01.502" v="335" actId="14100"/>
          <ac:spMkLst>
            <pc:docMk/>
            <pc:sldMk cId="3125699572" sldId="301"/>
            <ac:spMk id="9" creationId="{00000000-0000-0000-0000-000000000000}"/>
          </ac:spMkLst>
        </pc:spChg>
        <pc:spChg chg="mod">
          <ac:chgData name="Ralph Haeussler" userId="a33031a8bc7a0d8c" providerId="LiveId" clId="{47182CFF-C63B-476B-AD66-51EF18CD2233}" dt="2017-10-24T05:43:30.796" v="340" actId="14100"/>
          <ac:spMkLst>
            <pc:docMk/>
            <pc:sldMk cId="3125699572" sldId="301"/>
            <ac:spMk id="10" creationId="{00000000-0000-0000-0000-000000000000}"/>
          </ac:spMkLst>
        </pc:spChg>
        <pc:spChg chg="mod">
          <ac:chgData name="Ralph Haeussler" userId="a33031a8bc7a0d8c" providerId="LiveId" clId="{47182CFF-C63B-476B-AD66-51EF18CD2233}" dt="2017-10-24T05:43:58.184" v="347" actId="14100"/>
          <ac:spMkLst>
            <pc:docMk/>
            <pc:sldMk cId="3125699572" sldId="301"/>
            <ac:spMk id="11" creationId="{00000000-0000-0000-0000-000000000000}"/>
          </ac:spMkLst>
        </pc:spChg>
        <pc:spChg chg="mod">
          <ac:chgData name="Ralph Haeussler" userId="a33031a8bc7a0d8c" providerId="LiveId" clId="{47182CFF-C63B-476B-AD66-51EF18CD2233}" dt="2017-10-24T05:43:47.819" v="344" actId="14100"/>
          <ac:spMkLst>
            <pc:docMk/>
            <pc:sldMk cId="3125699572" sldId="301"/>
            <ac:spMk id="12" creationId="{00000000-0000-0000-0000-000000000000}"/>
          </ac:spMkLst>
        </pc:spChg>
        <pc:spChg chg="mod">
          <ac:chgData name="Ralph Haeussler" userId="a33031a8bc7a0d8c" providerId="LiveId" clId="{47182CFF-C63B-476B-AD66-51EF18CD2233}" dt="2017-10-24T05:44:14.034" v="351" actId="1076"/>
          <ac:spMkLst>
            <pc:docMk/>
            <pc:sldMk cId="3125699572" sldId="301"/>
            <ac:spMk id="13" creationId="{00000000-0000-0000-0000-000000000000}"/>
          </ac:spMkLst>
        </pc:spChg>
        <pc:spChg chg="mod">
          <ac:chgData name="Ralph Haeussler" userId="a33031a8bc7a0d8c" providerId="LiveId" clId="{47182CFF-C63B-476B-AD66-51EF18CD2233}" dt="2017-10-24T05:44:03.639" v="349" actId="14100"/>
          <ac:spMkLst>
            <pc:docMk/>
            <pc:sldMk cId="3125699572" sldId="301"/>
            <ac:spMk id="14" creationId="{00000000-0000-0000-0000-000000000000}"/>
          </ac:spMkLst>
        </pc:spChg>
      </pc:sldChg>
      <pc:sldChg chg="modSp modAnim">
        <pc:chgData name="Ralph Haeussler" userId="a33031a8bc7a0d8c" providerId="LiveId" clId="{47182CFF-C63B-476B-AD66-51EF18CD2233}" dt="2017-10-24T05:50:05.943" v="418" actId="115"/>
        <pc:sldMkLst>
          <pc:docMk/>
          <pc:sldMk cId="705251349" sldId="303"/>
        </pc:sldMkLst>
        <pc:spChg chg="mod">
          <ac:chgData name="Ralph Haeussler" userId="a33031a8bc7a0d8c" providerId="LiveId" clId="{47182CFF-C63B-476B-AD66-51EF18CD2233}" dt="2017-10-24T05:50:05.943" v="418" actId="115"/>
          <ac:spMkLst>
            <pc:docMk/>
            <pc:sldMk cId="705251349" sldId="303"/>
            <ac:spMk id="5" creationId="{00000000-0000-0000-0000-000000000000}"/>
          </ac:spMkLst>
        </pc:spChg>
      </pc:sldChg>
      <pc:sldChg chg="modSp">
        <pc:chgData name="Ralph Haeussler" userId="a33031a8bc7a0d8c" providerId="LiveId" clId="{47182CFF-C63B-476B-AD66-51EF18CD2233}" dt="2017-10-24T05:50:31.900" v="419" actId="403"/>
        <pc:sldMkLst>
          <pc:docMk/>
          <pc:sldMk cId="431863249" sldId="304"/>
        </pc:sldMkLst>
        <pc:spChg chg="mod">
          <ac:chgData name="Ralph Haeussler" userId="a33031a8bc7a0d8c" providerId="LiveId" clId="{47182CFF-C63B-476B-AD66-51EF18CD2233}" dt="2017-10-24T05:50:31.900" v="419" actId="403"/>
          <ac:spMkLst>
            <pc:docMk/>
            <pc:sldMk cId="431863249" sldId="304"/>
            <ac:spMk id="5" creationId="{00000000-0000-0000-0000-000000000000}"/>
          </ac:spMkLst>
        </pc:spChg>
      </pc:sldChg>
      <pc:sldChg chg="addSp modSp modTransition">
        <pc:chgData name="Ralph Haeussler" userId="a33031a8bc7a0d8c" providerId="LiveId" clId="{47182CFF-C63B-476B-AD66-51EF18CD2233}" dt="2017-10-24T05:53:11.336" v="423" actId="14100"/>
        <pc:sldMkLst>
          <pc:docMk/>
          <pc:sldMk cId="867175110" sldId="305"/>
        </pc:sldMkLst>
        <pc:picChg chg="add mod">
          <ac:chgData name="Ralph Haeussler" userId="a33031a8bc7a0d8c" providerId="LiveId" clId="{47182CFF-C63B-476B-AD66-51EF18CD2233}" dt="2017-10-24T05:53:11.336" v="423" actId="14100"/>
          <ac:picMkLst>
            <pc:docMk/>
            <pc:sldMk cId="867175110" sldId="305"/>
            <ac:picMk id="4" creationId="{8C1A3BE8-0617-4D1D-BD9A-58CC342208BF}"/>
          </ac:picMkLst>
        </pc:picChg>
      </pc:sldChg>
      <pc:sldChg chg="modSp modTransition">
        <pc:chgData name="Ralph Haeussler" userId="a33031a8bc7a0d8c" providerId="LiveId" clId="{47182CFF-C63B-476B-AD66-51EF18CD2233}" dt="2017-10-24T05:54:44.643" v="431" actId="1038"/>
        <pc:sldMkLst>
          <pc:docMk/>
          <pc:sldMk cId="1722237625" sldId="307"/>
        </pc:sldMkLst>
        <pc:picChg chg="mod">
          <ac:chgData name="Ralph Haeussler" userId="a33031a8bc7a0d8c" providerId="LiveId" clId="{47182CFF-C63B-476B-AD66-51EF18CD2233}" dt="2017-10-24T05:54:44.643" v="431" actId="1038"/>
          <ac:picMkLst>
            <pc:docMk/>
            <pc:sldMk cId="1722237625" sldId="307"/>
            <ac:picMk id="41986" creationId="{00000000-0000-0000-0000-000000000000}"/>
          </ac:picMkLst>
        </pc:picChg>
      </pc:sldChg>
      <pc:sldChg chg="modTransition">
        <pc:chgData name="Ralph Haeussler" userId="a33031a8bc7a0d8c" providerId="LiveId" clId="{47182CFF-C63B-476B-AD66-51EF18CD2233}" dt="2017-10-24T05:55:02.151" v="432"/>
        <pc:sldMkLst>
          <pc:docMk/>
          <pc:sldMk cId="268978513" sldId="308"/>
        </pc:sldMkLst>
      </pc:sldChg>
      <pc:sldChg chg="modTransition">
        <pc:chgData name="Ralph Haeussler" userId="a33031a8bc7a0d8c" providerId="LiveId" clId="{47182CFF-C63B-476B-AD66-51EF18CD2233}" dt="2017-10-24T05:55:23.802" v="435"/>
        <pc:sldMkLst>
          <pc:docMk/>
          <pc:sldMk cId="597099233" sldId="310"/>
        </pc:sldMkLst>
      </pc:sldChg>
      <pc:sldChg chg="del">
        <pc:chgData name="Ralph Haeussler" userId="a33031a8bc7a0d8c" providerId="LiveId" clId="{47182CFF-C63B-476B-AD66-51EF18CD2233}" dt="2017-10-24T05:56:24.058" v="439" actId="2696"/>
        <pc:sldMkLst>
          <pc:docMk/>
          <pc:sldMk cId="961905720" sldId="312"/>
        </pc:sldMkLst>
      </pc:sldChg>
      <pc:sldChg chg="modSp del">
        <pc:chgData name="Ralph Haeussler" userId="a33031a8bc7a0d8c" providerId="LiveId" clId="{47182CFF-C63B-476B-AD66-51EF18CD2233}" dt="2017-10-24T05:56:24.011" v="438" actId="2696"/>
        <pc:sldMkLst>
          <pc:docMk/>
          <pc:sldMk cId="2085937803" sldId="313"/>
        </pc:sldMkLst>
        <pc:picChg chg="mod">
          <ac:chgData name="Ralph Haeussler" userId="a33031a8bc7a0d8c" providerId="LiveId" clId="{47182CFF-C63B-476B-AD66-51EF18CD2233}" dt="2017-10-24T05:55:57.678" v="437" actId="1076"/>
          <ac:picMkLst>
            <pc:docMk/>
            <pc:sldMk cId="2085937803" sldId="313"/>
            <ac:picMk id="7" creationId="{00000000-0000-0000-0000-000000000000}"/>
          </ac:picMkLst>
        </pc:picChg>
      </pc:sldChg>
      <pc:sldChg chg="delSp modSp add delAnim modAnim">
        <pc:chgData name="Ralph Haeussler" userId="a33031a8bc7a0d8c" providerId="LiveId" clId="{47182CFF-C63B-476B-AD66-51EF18CD2233}" dt="2017-10-24T06:16:54.925" v="647"/>
        <pc:sldMkLst>
          <pc:docMk/>
          <pc:sldMk cId="3927694693" sldId="320"/>
        </pc:sldMkLst>
        <pc:spChg chg="mod">
          <ac:chgData name="Ralph Haeussler" userId="a33031a8bc7a0d8c" providerId="LiveId" clId="{47182CFF-C63B-476B-AD66-51EF18CD2233}" dt="2017-10-24T06:16:38.497" v="640"/>
          <ac:spMkLst>
            <pc:docMk/>
            <pc:sldMk cId="3927694693" sldId="320"/>
            <ac:spMk id="2" creationId="{00000000-0000-0000-0000-000000000000}"/>
          </ac:spMkLst>
        </pc:spChg>
        <pc:picChg chg="del">
          <ac:chgData name="Ralph Haeussler" userId="a33031a8bc7a0d8c" providerId="LiveId" clId="{47182CFF-C63B-476B-AD66-51EF18CD2233}" dt="2017-10-24T06:16:42.814" v="641" actId="478"/>
          <ac:picMkLst>
            <pc:docMk/>
            <pc:sldMk cId="3927694693" sldId="320"/>
            <ac:picMk id="12" creationId="{75740D07-E8DB-49B7-B6A1-C67B0FD3391A}"/>
          </ac:picMkLst>
        </pc:picChg>
      </pc:sldChg>
      <pc:sldChg chg="addSp delSp modSp add delAnim modAnim">
        <pc:chgData name="Ralph Haeussler" userId="a33031a8bc7a0d8c" providerId="LiveId" clId="{47182CFF-C63B-476B-AD66-51EF18CD2233}" dt="2017-10-24T06:25:32.435" v="774"/>
        <pc:sldMkLst>
          <pc:docMk/>
          <pc:sldMk cId="240665513" sldId="321"/>
        </pc:sldMkLst>
        <pc:spChg chg="add mod">
          <ac:chgData name="Ralph Haeussler" userId="a33031a8bc7a0d8c" providerId="LiveId" clId="{47182CFF-C63B-476B-AD66-51EF18CD2233}" dt="2017-10-24T06:24:23.273" v="760" actId="6549"/>
          <ac:spMkLst>
            <pc:docMk/>
            <pc:sldMk cId="240665513" sldId="321"/>
            <ac:spMk id="7" creationId="{BB71495C-FCAD-4A93-A36F-3C0C5E778D3C}"/>
          </ac:spMkLst>
        </pc:spChg>
        <pc:spChg chg="add mod">
          <ac:chgData name="Ralph Haeussler" userId="a33031a8bc7a0d8c" providerId="LiveId" clId="{47182CFF-C63B-476B-AD66-51EF18CD2233}" dt="2017-10-24T06:25:21.159" v="770" actId="1076"/>
          <ac:spMkLst>
            <pc:docMk/>
            <pc:sldMk cId="240665513" sldId="321"/>
            <ac:spMk id="8" creationId="{25E0CB4B-10BF-4ADD-85AE-D61843056623}"/>
          </ac:spMkLst>
        </pc:spChg>
        <pc:picChg chg="del">
          <ac:chgData name="Ralph Haeussler" userId="a33031a8bc7a0d8c" providerId="LiveId" clId="{47182CFF-C63B-476B-AD66-51EF18CD2233}" dt="2017-10-24T06:22:44.246" v="704" actId="478"/>
          <ac:picMkLst>
            <pc:docMk/>
            <pc:sldMk cId="240665513" sldId="321"/>
            <ac:picMk id="5" creationId="{00000000-0000-0000-0000-000000000000}"/>
          </ac:picMkLst>
        </pc:picChg>
        <pc:picChg chg="add mod modCrop">
          <ac:chgData name="Ralph Haeussler" userId="a33031a8bc7a0d8c" providerId="LiveId" clId="{47182CFF-C63B-476B-AD66-51EF18CD2233}" dt="2017-10-24T06:23:46.465" v="716" actId="1076"/>
          <ac:picMkLst>
            <pc:docMk/>
            <pc:sldMk cId="240665513" sldId="321"/>
            <ac:picMk id="6" creationId="{10D295B2-157D-47A6-BFFD-B6288AAE1AA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229600" y="6477000"/>
            <a:ext cx="762000" cy="246888"/>
          </a:xfrm>
        </p:spPr>
        <p:txBody>
          <a:bodyPr/>
          <a:lstStyle/>
          <a:p>
            <a:fld id="{CA15C064-DD44-4CAC-873E-2D1F54821676}" type="slidenum">
              <a:rPr kumimoji="0" lang="en-US" smtClean="0"/>
              <a:pPr eaLnBrk="1" latinLnBrk="0" hangingPunct="1"/>
              <a:t>‹#›</a:t>
            </a:fld>
            <a:endParaRPr kumimoji="0" lang="en-US"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29" name="Footer Placeholder 28"/>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10/24/2017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10/24/2017</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A15C064-DD44-4CAC-873E-2D1F54821676}" type="slidenum">
              <a:rPr kumimoji="0" lang="en-US" smtClean="0"/>
              <a:pPr eaLnBrk="1" latinLnBrk="0" hangingPunct="1"/>
              <a:t>‹#›</a:t>
            </a:fld>
            <a:endParaRPr kumimoji="0" lang="en-US" dirty="0">
              <a:solidFill>
                <a:schemeClr val="accent1">
                  <a:shade val="75000"/>
                </a:scheme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4.wdp"/></Relationships>
</file>

<file path=ppt/slides/_rels/slide2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1.jpeg"/></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jZMwTkwFzeQ" TargetMode="External"/><Relationship Id="rId2" Type="http://schemas.openxmlformats.org/officeDocument/2006/relationships/slideLayout" Target="../slideLayouts/slideLayout2.xml"/><Relationship Id="rId1" Type="http://schemas.openxmlformats.org/officeDocument/2006/relationships/video" Target="https://www.youtube.com/embed/jZMwTkwFzeQ" TargetMode="External"/><Relationship Id="rId5" Type="http://schemas.openxmlformats.org/officeDocument/2006/relationships/image" Target="../media/image33.jpeg"/><Relationship Id="rId4" Type="http://schemas.openxmlformats.org/officeDocument/2006/relationships/image" Target="../media/image32.jpeg"/></Relationships>
</file>

<file path=ppt/slides/_rels/slide4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hyperlink" Target="http://www.archeologia.beniculturali.it/index.php?it/142/scavi/scaviarcheologici_4e048966cfa3a/33"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g"/><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45.png"/></Relationships>
</file>

<file path=ppt/slides/_rels/slide51.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3.jpg"/><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47.jpeg"/></Relationships>
</file>

<file path=ppt/slides/_rels/slide52.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48.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4" Type="http://schemas.microsoft.com/office/2007/relationships/hdphoto" Target="../media/hdphoto10.wdp"/></Relationships>
</file>

<file path=ppt/slides/_rels/slide57.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581128"/>
            <a:ext cx="9180512" cy="2160240"/>
          </a:xfrm>
        </p:spPr>
        <p:txBody>
          <a:bodyPr>
            <a:noAutofit/>
          </a:bodyPr>
          <a:lstStyle/>
          <a:p>
            <a:r>
              <a:rPr lang="en-GB" sz="6000" spc="-150" dirty="0"/>
              <a:t>The Roman </a:t>
            </a:r>
            <a:r>
              <a:rPr lang="en-GB" sz="6000" spc="-150" dirty="0" err="1"/>
              <a:t>ConQuest</a:t>
            </a:r>
            <a:br>
              <a:rPr lang="en-GB" sz="6000" spc="-150" dirty="0"/>
            </a:br>
            <a:r>
              <a:rPr lang="en-GB" sz="6000" spc="-150" dirty="0"/>
              <a:t> during the mid-Republic</a:t>
            </a:r>
          </a:p>
        </p:txBody>
      </p:sp>
      <p:sp>
        <p:nvSpPr>
          <p:cNvPr id="3" name="Subtitle 2"/>
          <p:cNvSpPr>
            <a:spLocks noGrp="1"/>
          </p:cNvSpPr>
          <p:nvPr>
            <p:ph type="subTitle" idx="1"/>
          </p:nvPr>
        </p:nvSpPr>
        <p:spPr>
          <a:xfrm>
            <a:off x="467544" y="188640"/>
            <a:ext cx="8458200" cy="550912"/>
          </a:xfrm>
        </p:spPr>
        <p:txBody>
          <a:bodyPr/>
          <a:lstStyle/>
          <a:p>
            <a:r>
              <a:rPr lang="en-GB" dirty="0"/>
              <a:t>CLAH4006 From Village to Empire</a:t>
            </a:r>
          </a:p>
        </p:txBody>
      </p:sp>
      <p:pic>
        <p:nvPicPr>
          <p:cNvPr id="1026"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774520"/>
      </p:ext>
    </p:extLst>
  </p:cSld>
  <p:clrMapOvr>
    <a:masterClrMapping/>
  </p:clrMapOvr>
  <mc:AlternateContent xmlns:mc="http://schemas.openxmlformats.org/markup-compatibility/2006">
    <mc:Choice xmlns:p14="http://schemas.microsoft.com/office/powerpoint/2010/main" Requires="p14">
      <p:transition spd="slow" p14:dur="2500">
        <p14:ripp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Roman conquest 509 – 27 BC</a:t>
            </a:r>
          </a:p>
        </p:txBody>
      </p:sp>
      <p:sp>
        <p:nvSpPr>
          <p:cNvPr id="3" name="Content Placeholder 2"/>
          <p:cNvSpPr>
            <a:spLocks noGrp="1"/>
          </p:cNvSpPr>
          <p:nvPr>
            <p:ph idx="1"/>
          </p:nvPr>
        </p:nvSpPr>
        <p:spPr>
          <a:xfrm>
            <a:off x="107504" y="1988840"/>
            <a:ext cx="8884096" cy="4091285"/>
          </a:xfrm>
        </p:spPr>
        <p:txBody>
          <a:bodyPr>
            <a:normAutofit/>
          </a:bodyPr>
          <a:lstStyle/>
          <a:p>
            <a:r>
              <a:rPr lang="en-GB" sz="2400" dirty="0">
                <a:effectLst>
                  <a:outerShdw blurRad="38100" dist="38100" dir="2700000" algn="tl">
                    <a:srgbClr val="000000">
                      <a:alpha val="43137"/>
                    </a:srgbClr>
                  </a:outerShdw>
                </a:effectLst>
              </a:rPr>
              <a:t>Main issues:</a:t>
            </a:r>
          </a:p>
          <a:p>
            <a:pPr lvl="1"/>
            <a:r>
              <a:rPr lang="en-GB" sz="2000" dirty="0">
                <a:effectLst>
                  <a:outerShdw blurRad="38100" dist="38100" dir="2700000" algn="tl">
                    <a:srgbClr val="000000">
                      <a:alpha val="43137"/>
                    </a:srgbClr>
                  </a:outerShdw>
                </a:effectLst>
              </a:rPr>
              <a:t>Conquest of Italy</a:t>
            </a:r>
          </a:p>
          <a:p>
            <a:pPr lvl="1"/>
            <a:r>
              <a:rPr lang="en-GB" sz="2000" dirty="0">
                <a:effectLst>
                  <a:outerShdw blurRad="38100" dist="38100" dir="2700000" algn="tl">
                    <a:srgbClr val="000000">
                      <a:alpha val="43137"/>
                    </a:srgbClr>
                  </a:outerShdw>
                </a:effectLst>
              </a:rPr>
              <a:t>Rome’s system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of allies</a:t>
            </a:r>
          </a:p>
          <a:p>
            <a:pPr lvl="1"/>
            <a:r>
              <a:rPr lang="en-GB" sz="2000" dirty="0">
                <a:effectLst>
                  <a:outerShdw blurRad="38100" dist="38100" dir="2700000" algn="tl">
                    <a:srgbClr val="000000">
                      <a:alpha val="43137"/>
                    </a:srgbClr>
                  </a:outerShdw>
                </a:effectLst>
              </a:rPr>
              <a:t>Army organisation</a:t>
            </a:r>
          </a:p>
          <a:p>
            <a:pPr lvl="1"/>
            <a:endParaRPr lang="en-GB" sz="2000" dirty="0">
              <a:effectLst>
                <a:outerShdw blurRad="38100" dist="38100" dir="2700000" algn="tl">
                  <a:srgbClr val="000000">
                    <a:alpha val="43137"/>
                  </a:srgbClr>
                </a:outerShdw>
              </a:effectLst>
            </a:endParaRPr>
          </a:p>
          <a:p>
            <a:pPr lvl="1"/>
            <a:r>
              <a:rPr lang="en-GB" sz="2000" dirty="0">
                <a:effectLst>
                  <a:outerShdw blurRad="38100" dist="38100" dir="2700000" algn="tl">
                    <a:srgbClr val="000000">
                      <a:alpha val="43137"/>
                    </a:srgbClr>
                  </a:outerShdw>
                </a:effectLst>
              </a:rPr>
              <a:t>Conflict with Carthage:</a:t>
            </a:r>
          </a:p>
          <a:p>
            <a:pPr lvl="2"/>
            <a:r>
              <a:rPr lang="en-GB" sz="1600" dirty="0">
                <a:effectLst>
                  <a:outerShdw blurRad="38100" dist="38100" dir="2700000" algn="tl">
                    <a:srgbClr val="000000">
                      <a:alpha val="43137"/>
                    </a:srgbClr>
                  </a:outerShdw>
                </a:effectLst>
              </a:rPr>
              <a:t>1</a:t>
            </a:r>
            <a:r>
              <a:rPr lang="en-GB" sz="1600" baseline="30000" dirty="0">
                <a:effectLst>
                  <a:outerShdw blurRad="38100" dist="38100" dir="2700000" algn="tl">
                    <a:srgbClr val="000000">
                      <a:alpha val="43137"/>
                    </a:srgbClr>
                  </a:outerShdw>
                </a:effectLst>
              </a:rPr>
              <a:t>st</a:t>
            </a:r>
            <a:r>
              <a:rPr lang="en-GB" sz="1600" dirty="0">
                <a:effectLst>
                  <a:outerShdw blurRad="38100" dist="38100" dir="2700000" algn="tl">
                    <a:srgbClr val="000000">
                      <a:alpha val="43137"/>
                    </a:srgbClr>
                  </a:outerShdw>
                </a:effectLst>
              </a:rPr>
              <a:t> – 3</a:t>
            </a:r>
            <a:r>
              <a:rPr lang="en-GB" sz="1600" baseline="30000" dirty="0">
                <a:effectLst>
                  <a:outerShdw blurRad="38100" dist="38100" dir="2700000" algn="tl">
                    <a:srgbClr val="000000">
                      <a:alpha val="43137"/>
                    </a:srgbClr>
                  </a:outerShdw>
                </a:effectLst>
              </a:rPr>
              <a:t>rd</a:t>
            </a:r>
            <a:r>
              <a:rPr lang="en-GB" sz="1600" dirty="0">
                <a:effectLst>
                  <a:outerShdw blurRad="38100" dist="38100" dir="2700000" algn="tl">
                    <a:srgbClr val="000000">
                      <a:alpha val="43137"/>
                    </a:srgbClr>
                  </a:outerShdw>
                </a:effectLst>
              </a:rPr>
              <a:t> Punic War</a:t>
            </a:r>
          </a:p>
          <a:p>
            <a:pPr lvl="1"/>
            <a:r>
              <a:rPr lang="en-GB" sz="2000" dirty="0">
                <a:effectLst>
                  <a:outerShdw blurRad="38100" dist="38100" dir="2700000" algn="tl">
                    <a:srgbClr val="000000">
                      <a:alpha val="43137"/>
                    </a:srgbClr>
                  </a:outerShdw>
                </a:effectLst>
              </a:rPr>
              <a:t>Overseas expansion</a:t>
            </a:r>
          </a:p>
          <a:p>
            <a:pPr lvl="2"/>
            <a:r>
              <a:rPr lang="en-GB" sz="1600" dirty="0">
                <a:effectLst>
                  <a:outerShdw blurRad="38100" dist="38100" dir="2700000" algn="tl">
                    <a:srgbClr val="000000">
                      <a:alpha val="43137"/>
                    </a:srgbClr>
                  </a:outerShdw>
                </a:effectLst>
              </a:rPr>
              <a:t>In the west: Spain</a:t>
            </a:r>
          </a:p>
          <a:p>
            <a:pPr lvl="2"/>
            <a:r>
              <a:rPr lang="en-GB" sz="1600" dirty="0">
                <a:effectLst>
                  <a:outerShdw blurRad="38100" dist="38100" dir="2700000" algn="tl">
                    <a:srgbClr val="000000">
                      <a:alpha val="43137"/>
                    </a:srgbClr>
                  </a:outerShdw>
                </a:effectLst>
              </a:rPr>
              <a:t>In the east: Macedonia, Greece, Asia Minor,…</a:t>
            </a:r>
          </a:p>
          <a:p>
            <a:pPr lvl="1"/>
            <a:endParaRPr lang="en-GB" sz="2000" dirty="0">
              <a:effectLst>
                <a:outerShdw blurRad="38100" dist="38100" dir="2700000" algn="tl">
                  <a:srgbClr val="000000">
                    <a:alpha val="43137"/>
                  </a:srgbClr>
                </a:outerShdw>
              </a:effectLst>
            </a:endParaRPr>
          </a:p>
          <a:p>
            <a:pPr lvl="2"/>
            <a:endParaRPr lang="en-GB" sz="1600" dirty="0">
              <a:effectLst>
                <a:outerShdw blurRad="38100" dist="38100" dir="2700000" algn="tl">
                  <a:srgbClr val="000000">
                    <a:alpha val="43137"/>
                  </a:srgbClr>
                </a:outerShdw>
              </a:effectLst>
            </a:endParaRPr>
          </a:p>
          <a:p>
            <a:pPr lvl="1"/>
            <a:endParaRPr lang="en-GB"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590608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Roman conquest 509 – 27 BC</a:t>
            </a:r>
          </a:p>
        </p:txBody>
      </p:sp>
      <p:pic>
        <p:nvPicPr>
          <p:cNvPr id="6148" name="Picture 4" descr="https://upload.wikimedia.org/wikipedia/commons/9/9a/Altar_Domitius_Ahenobarbus_Louvre_n3.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6581" r="1507"/>
          <a:stretch/>
        </p:blipFill>
        <p:spPr bwMode="auto">
          <a:xfrm>
            <a:off x="35495" y="2492896"/>
            <a:ext cx="7192699" cy="432048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996524"/>
            <a:ext cx="2987824" cy="830997"/>
          </a:xfrm>
          <a:prstGeom prst="rect">
            <a:avLst/>
          </a:prstGeom>
        </p:spPr>
        <p:txBody>
          <a:bodyPr wrap="square">
            <a:spAutoFit/>
          </a:bodyPr>
          <a:lstStyle/>
          <a:p>
            <a:r>
              <a:rPr lang="en-GB" sz="1600" dirty="0">
                <a:solidFill>
                  <a:schemeClr val="accent1">
                    <a:lumMod val="20000"/>
                    <a:lumOff val="80000"/>
                  </a:schemeClr>
                </a:solidFill>
              </a:rPr>
              <a:t>Altar of Cn. </a:t>
            </a:r>
            <a:r>
              <a:rPr lang="en-GB" sz="1600" dirty="0" err="1">
                <a:solidFill>
                  <a:schemeClr val="accent1">
                    <a:lumMod val="20000"/>
                    <a:lumOff val="80000"/>
                  </a:schemeClr>
                </a:solidFill>
              </a:rPr>
              <a:t>Domitius</a:t>
            </a:r>
            <a:r>
              <a:rPr lang="en-GB" sz="1600" dirty="0">
                <a:solidFill>
                  <a:schemeClr val="accent1">
                    <a:lumMod val="20000"/>
                    <a:lumOff val="80000"/>
                  </a:schemeClr>
                </a:solidFill>
              </a:rPr>
              <a:t> </a:t>
            </a:r>
            <a:r>
              <a:rPr lang="en-GB" sz="1600" dirty="0" err="1">
                <a:solidFill>
                  <a:schemeClr val="accent1">
                    <a:lumMod val="20000"/>
                    <a:lumOff val="80000"/>
                  </a:schemeClr>
                </a:solidFill>
              </a:rPr>
              <a:t>Ahenobarbus</a:t>
            </a:r>
            <a:r>
              <a:rPr lang="en-GB" sz="1600" dirty="0">
                <a:solidFill>
                  <a:schemeClr val="accent1">
                    <a:lumMod val="20000"/>
                    <a:lumOff val="80000"/>
                  </a:schemeClr>
                </a:solidFill>
              </a:rPr>
              <a:t>, </a:t>
            </a:r>
            <a:r>
              <a:rPr lang="en-GB" sz="1600" i="1" dirty="0">
                <a:solidFill>
                  <a:schemeClr val="accent1">
                    <a:lumMod val="20000"/>
                    <a:lumOff val="80000"/>
                  </a:schemeClr>
                </a:solidFill>
              </a:rPr>
              <a:t>c</a:t>
            </a:r>
            <a:r>
              <a:rPr lang="en-GB" sz="1600" dirty="0">
                <a:solidFill>
                  <a:schemeClr val="accent1">
                    <a:lumMod val="20000"/>
                    <a:lumOff val="80000"/>
                  </a:schemeClr>
                </a:solidFill>
              </a:rPr>
              <a:t>.122 BC (Paris, Louvre)</a:t>
            </a:r>
          </a:p>
        </p:txBody>
      </p:sp>
      <p:sp>
        <p:nvSpPr>
          <p:cNvPr id="8" name="TextBox 7"/>
          <p:cNvSpPr txBox="1"/>
          <p:nvPr/>
        </p:nvSpPr>
        <p:spPr>
          <a:xfrm>
            <a:off x="6671832" y="5397023"/>
            <a:ext cx="2436672" cy="1200329"/>
          </a:xfrm>
          <a:prstGeom prst="rect">
            <a:avLst/>
          </a:prstGeom>
          <a:noFill/>
        </p:spPr>
        <p:txBody>
          <a:bodyPr wrap="square" rtlCol="0">
            <a:spAutoFit/>
          </a:bodyPr>
          <a:lstStyle/>
          <a:p>
            <a:r>
              <a:rPr lang="en-GB" b="1" dirty="0" err="1"/>
              <a:t>Montefortino</a:t>
            </a:r>
            <a:r>
              <a:rPr lang="en-GB" dirty="0"/>
              <a:t> helmet:</a:t>
            </a:r>
            <a:br>
              <a:rPr lang="en-GB" dirty="0"/>
            </a:br>
            <a:r>
              <a:rPr lang="en-GB" dirty="0"/>
              <a:t>originally Celtic, then used by Romans from </a:t>
            </a:r>
            <a:r>
              <a:rPr lang="en-GB" i="1" dirty="0"/>
              <a:t>c</a:t>
            </a:r>
            <a:r>
              <a:rPr lang="en-GB" dirty="0"/>
              <a:t>. 300 BC to 1</a:t>
            </a:r>
            <a:r>
              <a:rPr lang="en-GB" baseline="30000" dirty="0"/>
              <a:t>st</a:t>
            </a:r>
            <a:r>
              <a:rPr lang="en-GB" dirty="0"/>
              <a:t> c. AD</a:t>
            </a:r>
          </a:p>
        </p:txBody>
      </p:sp>
    </p:spTree>
    <p:extLst>
      <p:ext uri="{BB962C8B-B14F-4D97-AF65-F5344CB8AC3E}">
        <p14:creationId xmlns:p14="http://schemas.microsoft.com/office/powerpoint/2010/main" val="29945350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6148"/>
                                        </p:tgtEl>
                                        <p:attrNameLst>
                                          <p:attrName>style.visibility</p:attrName>
                                        </p:attrNameLst>
                                      </p:cBhvr>
                                      <p:to>
                                        <p:strVal val="visible"/>
                                      </p:to>
                                    </p:set>
                                    <p:animEffect transition="in" filter="circle(out)">
                                      <p:cBhvr>
                                        <p:cTn id="7" dur="2000"/>
                                        <p:tgtEl>
                                          <p:spTgt spid="6148"/>
                                        </p:tgtEl>
                                      </p:cBhvr>
                                    </p:animEffect>
                                  </p:childTnLst>
                                </p:cTn>
                              </p:par>
                            </p:childTnLst>
                          </p:cTn>
                        </p:par>
                        <p:par>
                          <p:cTn id="8" fill="hold">
                            <p:stCondLst>
                              <p:cond delay="2500"/>
                            </p:stCondLst>
                            <p:childTnLst>
                              <p:par>
                                <p:cTn id="9" presetID="10" presetClass="entr" presetSubtype="0" fill="hold" grpId="0" nodeType="afterEffect">
                                  <p:stCondLst>
                                    <p:cond delay="75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375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a:t>Roman conquest 509 – 27 BC</a:t>
            </a:r>
          </a:p>
        </p:txBody>
      </p:sp>
      <p:sp>
        <p:nvSpPr>
          <p:cNvPr id="7" name="Content Placeholder 2"/>
          <p:cNvSpPr>
            <a:spLocks noGrp="1"/>
          </p:cNvSpPr>
          <p:nvPr>
            <p:ph idx="1"/>
          </p:nvPr>
        </p:nvSpPr>
        <p:spPr>
          <a:xfrm>
            <a:off x="107504" y="1988840"/>
            <a:ext cx="8884096" cy="4091285"/>
          </a:xfrm>
        </p:spPr>
        <p:txBody>
          <a:bodyPr>
            <a:normAutofit/>
          </a:bodyPr>
          <a:lstStyle/>
          <a:p>
            <a:r>
              <a:rPr lang="en-GB" sz="2400" dirty="0"/>
              <a:t>Main issues:</a:t>
            </a:r>
          </a:p>
          <a:p>
            <a:pPr lvl="1"/>
            <a:r>
              <a:rPr lang="en-GB" sz="2000" dirty="0"/>
              <a:t>Conquest of Italy</a:t>
            </a:r>
          </a:p>
        </p:txBody>
      </p:sp>
      <p:sp>
        <p:nvSpPr>
          <p:cNvPr id="10" name="TextBox 9"/>
          <p:cNvSpPr txBox="1"/>
          <p:nvPr/>
        </p:nvSpPr>
        <p:spPr>
          <a:xfrm>
            <a:off x="6671832" y="5397023"/>
            <a:ext cx="2436672" cy="1200329"/>
          </a:xfrm>
          <a:prstGeom prst="rect">
            <a:avLst/>
          </a:prstGeom>
          <a:noFill/>
        </p:spPr>
        <p:txBody>
          <a:bodyPr wrap="square" rtlCol="0">
            <a:spAutoFit/>
          </a:bodyPr>
          <a:lstStyle/>
          <a:p>
            <a:r>
              <a:rPr lang="en-GB" b="1" dirty="0" err="1"/>
              <a:t>Montefortino</a:t>
            </a:r>
            <a:r>
              <a:rPr lang="en-GB" dirty="0"/>
              <a:t> helmet:</a:t>
            </a:r>
            <a:br>
              <a:rPr lang="en-GB" dirty="0"/>
            </a:br>
            <a:r>
              <a:rPr lang="en-GB" dirty="0"/>
              <a:t>originally Celtic, then used by Romans from c. 300 BC to 1</a:t>
            </a:r>
            <a:r>
              <a:rPr lang="en-GB" baseline="30000" dirty="0"/>
              <a:t>st</a:t>
            </a:r>
            <a:r>
              <a:rPr lang="en-GB" dirty="0"/>
              <a:t> c. AD</a:t>
            </a:r>
          </a:p>
        </p:txBody>
      </p:sp>
      <p:pic>
        <p:nvPicPr>
          <p:cNvPr id="14338" name="Picture 2" descr="http://www.romancoins.info/DIAP_00305a%20Mfortino%20Bologna.JPG"/>
          <p:cNvPicPr>
            <a:picLocks noChangeAspect="1" noChangeArrowheads="1"/>
          </p:cNvPicPr>
          <p:nvPr/>
        </p:nvPicPr>
        <p:blipFill rotWithShape="1">
          <a:blip r:embed="rId4">
            <a:clrChange>
              <a:clrFrom>
                <a:srgbClr val="000000">
                  <a:alpha val="0"/>
                </a:srgbClr>
              </a:clrFrom>
              <a:clrTo>
                <a:srgbClr val="000000">
                  <a:alpha val="0"/>
                </a:srgbClr>
              </a:clrTo>
            </a:clrChange>
            <a:extLst>
              <a:ext uri="{BEBA8EAE-BF5A-486C-A8C5-ECC9F3942E4B}">
                <a14:imgProps xmlns:a14="http://schemas.microsoft.com/office/drawing/2010/main">
                  <a14:imgLayer r:embed="rId5">
                    <a14:imgEffect>
                      <a14:backgroundRemoval t="14500" b="89333" l="9921" r="89881">
                        <a14:foregroundMark x1="48413" y1="14500" x2="48413" y2="14500"/>
                        <a14:foregroundMark x1="61310" y1="65000" x2="61310" y2="65000"/>
                        <a14:foregroundMark x1="59524" y1="75500" x2="59524" y2="75500"/>
                        <a14:foregroundMark x1="30357" y1="28667" x2="30357" y2="28667"/>
                        <a14:foregroundMark x1="35913" y1="27333" x2="35913" y2="27333"/>
                        <a14:foregroundMark x1="37103" y1="23833" x2="37103" y2="23833"/>
                        <a14:foregroundMark x1="27579" y1="33000" x2="27579" y2="33000"/>
                        <a14:foregroundMark x1="27579" y1="33000" x2="27579" y2="33000"/>
                        <a14:foregroundMark x1="25000" y1="34000" x2="25000" y2="34000"/>
                        <a14:foregroundMark x1="40476" y1="20333" x2="40476" y2="20333"/>
                        <a14:foregroundMark x1="43452" y1="19500" x2="43452" y2="19500"/>
                        <a14:foregroundMark x1="42857" y1="19667" x2="42857" y2="19667"/>
                        <a14:foregroundMark x1="25794" y1="30667" x2="25794" y2="30667"/>
                        <a14:foregroundMark x1="24603" y1="33333" x2="24603" y2="33333"/>
                        <a14:foregroundMark x1="23016" y1="36000" x2="23016" y2="36000"/>
                        <a14:foregroundMark x1="32540" y1="25000" x2="32540" y2="25000"/>
                        <a14:foregroundMark x1="44444" y1="18667" x2="44444" y2="18667"/>
                        <a14:foregroundMark x1="39484" y1="85500" x2="39484" y2="85500"/>
                        <a14:foregroundMark x1="45635" y1="88667" x2="45635" y2="88667"/>
                        <a14:foregroundMark x1="41468" y1="88500" x2="41468" y2="88500"/>
                        <a14:foregroundMark x1="55357" y1="88333" x2="55357" y2="88333"/>
                        <a14:foregroundMark x1="60913" y1="89333" x2="60913" y2="89333"/>
                        <a14:foregroundMark x1="30159" y1="32333" x2="30159" y2="32333"/>
                        <a14:foregroundMark x1="23413" y1="33500" x2="23413" y2="33500"/>
                        <a14:foregroundMark x1="42063" y1="19500" x2="42063" y2="19500"/>
                        <a14:foregroundMark x1="44841" y1="19167" x2="44841" y2="19167"/>
                      </a14:backgroundRemoval>
                    </a14:imgEffect>
                  </a14:imgLayer>
                </a14:imgProps>
              </a:ext>
              <a:ext uri="{28A0092B-C50C-407E-A947-70E740481C1C}">
                <a14:useLocalDpi xmlns:a14="http://schemas.microsoft.com/office/drawing/2010/main" val="0"/>
              </a:ext>
            </a:extLst>
          </a:blip>
          <a:srcRect l="15627" t="14150" r="10688" b="1026"/>
          <a:stretch/>
        </p:blipFill>
        <p:spPr bwMode="auto">
          <a:xfrm>
            <a:off x="2660073" y="777875"/>
            <a:ext cx="3208072" cy="43981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9084329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a:t>Roman conquest 509 – 27 BC</a:t>
            </a:r>
          </a:p>
        </p:txBody>
      </p:sp>
      <p:sp>
        <p:nvSpPr>
          <p:cNvPr id="6" name="Content Placeholder 2"/>
          <p:cNvSpPr>
            <a:spLocks noGrp="1"/>
          </p:cNvSpPr>
          <p:nvPr>
            <p:ph idx="1"/>
          </p:nvPr>
        </p:nvSpPr>
        <p:spPr>
          <a:xfrm>
            <a:off x="107504" y="1988840"/>
            <a:ext cx="8884096" cy="4091285"/>
          </a:xfrm>
        </p:spPr>
        <p:txBody>
          <a:bodyPr>
            <a:normAutofit/>
          </a:bodyPr>
          <a:lstStyle/>
          <a:p>
            <a:r>
              <a:rPr lang="en-GB" sz="2400" dirty="0"/>
              <a:t>Main issues:</a:t>
            </a:r>
          </a:p>
          <a:p>
            <a:pPr lvl="1"/>
            <a:r>
              <a:rPr lang="en-GB" sz="2000" dirty="0"/>
              <a:t>Conquest of Italy</a:t>
            </a:r>
          </a:p>
          <a:p>
            <a:pPr lvl="2"/>
            <a:r>
              <a:rPr lang="en-GB" sz="1600" dirty="0"/>
              <a:t>Veii 396 BC</a:t>
            </a:r>
          </a:p>
          <a:p>
            <a:pPr lvl="2"/>
            <a:r>
              <a:rPr lang="en-GB" sz="1600" dirty="0"/>
              <a:t>main expansion:</a:t>
            </a:r>
            <a:br>
              <a:rPr lang="en-GB" sz="1600" dirty="0"/>
            </a:br>
            <a:r>
              <a:rPr lang="en-GB" sz="1600" dirty="0"/>
              <a:t>300 – 200 BC</a:t>
            </a:r>
          </a:p>
        </p:txBody>
      </p:sp>
      <p:pic>
        <p:nvPicPr>
          <p:cNvPr id="7"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rot="20915390">
            <a:off x="4306270" y="3216567"/>
            <a:ext cx="1440160" cy="369332"/>
          </a:xfrm>
          <a:prstGeom prst="rect">
            <a:avLst/>
          </a:prstGeom>
          <a:noFill/>
        </p:spPr>
        <p:txBody>
          <a:bodyPr wrap="square" rtlCol="0">
            <a:spAutoFit/>
          </a:bodyPr>
          <a:lstStyle/>
          <a:p>
            <a:r>
              <a:rPr lang="en-GB" b="1" dirty="0">
                <a:solidFill>
                  <a:srgbClr val="FF0000"/>
                </a:solidFill>
              </a:rPr>
              <a:t>LATINS</a:t>
            </a:r>
          </a:p>
        </p:txBody>
      </p:sp>
      <p:sp>
        <p:nvSpPr>
          <p:cNvPr id="9" name="TextBox 8"/>
          <p:cNvSpPr txBox="1"/>
          <p:nvPr/>
        </p:nvSpPr>
        <p:spPr>
          <a:xfrm rot="20915390">
            <a:off x="6387332" y="3935275"/>
            <a:ext cx="2165690" cy="369332"/>
          </a:xfrm>
          <a:prstGeom prst="rect">
            <a:avLst/>
          </a:prstGeom>
          <a:noFill/>
        </p:spPr>
        <p:txBody>
          <a:bodyPr wrap="square" rtlCol="0">
            <a:spAutoFit/>
          </a:bodyPr>
          <a:lstStyle/>
          <a:p>
            <a:r>
              <a:rPr lang="en-GB" b="1" dirty="0">
                <a:solidFill>
                  <a:srgbClr val="FF0000"/>
                </a:solidFill>
              </a:rPr>
              <a:t>down to 263 BC</a:t>
            </a:r>
          </a:p>
        </p:txBody>
      </p:sp>
      <p:sp>
        <p:nvSpPr>
          <p:cNvPr id="10" name="TextBox 9"/>
          <p:cNvSpPr txBox="1"/>
          <p:nvPr/>
        </p:nvSpPr>
        <p:spPr>
          <a:xfrm rot="20915390">
            <a:off x="4198339" y="2271419"/>
            <a:ext cx="2165690" cy="369332"/>
          </a:xfrm>
          <a:prstGeom prst="rect">
            <a:avLst/>
          </a:prstGeom>
          <a:noFill/>
        </p:spPr>
        <p:txBody>
          <a:bodyPr wrap="square" rtlCol="0">
            <a:spAutoFit/>
          </a:bodyPr>
          <a:lstStyle/>
          <a:p>
            <a:r>
              <a:rPr lang="en-GB" b="1" dirty="0">
                <a:solidFill>
                  <a:srgbClr val="FF0000"/>
                </a:solidFill>
              </a:rPr>
              <a:t>down to 263 BC</a:t>
            </a:r>
          </a:p>
        </p:txBody>
      </p:sp>
      <p:sp>
        <p:nvSpPr>
          <p:cNvPr id="11" name="TextBox 10"/>
          <p:cNvSpPr txBox="1"/>
          <p:nvPr/>
        </p:nvSpPr>
        <p:spPr>
          <a:xfrm rot="20915390">
            <a:off x="5041481" y="5847055"/>
            <a:ext cx="2165690" cy="369332"/>
          </a:xfrm>
          <a:prstGeom prst="rect">
            <a:avLst/>
          </a:prstGeom>
          <a:noFill/>
        </p:spPr>
        <p:txBody>
          <a:bodyPr wrap="square" rtlCol="0">
            <a:spAutoFit/>
          </a:bodyPr>
          <a:lstStyle/>
          <a:p>
            <a:r>
              <a:rPr lang="en-GB" b="1" dirty="0">
                <a:solidFill>
                  <a:srgbClr val="FF0000"/>
                </a:solidFill>
              </a:rPr>
              <a:t>241 – 218 BC</a:t>
            </a:r>
          </a:p>
        </p:txBody>
      </p:sp>
      <p:sp>
        <p:nvSpPr>
          <p:cNvPr id="12" name="TextBox 11"/>
          <p:cNvSpPr txBox="1"/>
          <p:nvPr/>
        </p:nvSpPr>
        <p:spPr>
          <a:xfrm rot="20915390">
            <a:off x="2809204" y="3935275"/>
            <a:ext cx="2165690" cy="369332"/>
          </a:xfrm>
          <a:prstGeom prst="rect">
            <a:avLst/>
          </a:prstGeom>
          <a:noFill/>
        </p:spPr>
        <p:txBody>
          <a:bodyPr wrap="square" rtlCol="0">
            <a:spAutoFit/>
          </a:bodyPr>
          <a:lstStyle/>
          <a:p>
            <a:r>
              <a:rPr lang="en-GB" b="1" dirty="0">
                <a:solidFill>
                  <a:srgbClr val="FF0000"/>
                </a:solidFill>
              </a:rPr>
              <a:t>241 – 218 BC</a:t>
            </a:r>
          </a:p>
        </p:txBody>
      </p:sp>
      <p:sp>
        <p:nvSpPr>
          <p:cNvPr id="13" name="TextBox 12"/>
          <p:cNvSpPr txBox="1"/>
          <p:nvPr/>
        </p:nvSpPr>
        <p:spPr>
          <a:xfrm rot="20915390">
            <a:off x="3876201" y="831259"/>
            <a:ext cx="2165690" cy="369332"/>
          </a:xfrm>
          <a:prstGeom prst="rect">
            <a:avLst/>
          </a:prstGeom>
          <a:noFill/>
        </p:spPr>
        <p:txBody>
          <a:bodyPr wrap="square" rtlCol="0">
            <a:spAutoFit/>
          </a:bodyPr>
          <a:lstStyle/>
          <a:p>
            <a:r>
              <a:rPr lang="en-GB" b="1" dirty="0">
                <a:solidFill>
                  <a:srgbClr val="FF0000"/>
                </a:solidFill>
              </a:rPr>
              <a:t>241 – 218 BC</a:t>
            </a:r>
          </a:p>
        </p:txBody>
      </p:sp>
      <p:sp>
        <p:nvSpPr>
          <p:cNvPr id="14" name="Content Placeholder 2"/>
          <p:cNvSpPr txBox="1">
            <a:spLocks/>
          </p:cNvSpPr>
          <p:nvPr/>
        </p:nvSpPr>
        <p:spPr>
          <a:xfrm>
            <a:off x="0" y="4119941"/>
            <a:ext cx="3498964" cy="2655411"/>
          </a:xfrm>
          <a:prstGeom prst="rect">
            <a:avLst/>
          </a:prstGeom>
        </p:spPr>
        <p:txBody>
          <a:bodyPr vert="horz">
            <a:normAutofit fontScale="85000" lnSpcReduction="1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400" dirty="0"/>
              <a:t>326 – 270/-218 BC</a:t>
            </a:r>
          </a:p>
          <a:p>
            <a:pPr lvl="1"/>
            <a:r>
              <a:rPr lang="en-GB" sz="1800" dirty="0"/>
              <a:t>How is this possible?</a:t>
            </a:r>
          </a:p>
          <a:p>
            <a:pPr lvl="1"/>
            <a:r>
              <a:rPr lang="en-GB" sz="1800" dirty="0"/>
              <a:t>What was the driving force behind Rome’s conquest of Italy?</a:t>
            </a:r>
          </a:p>
          <a:p>
            <a:pPr lvl="1"/>
            <a:r>
              <a:rPr lang="en-GB" sz="1800" dirty="0"/>
              <a:t>Originally, the conquest of Italy cannot have been Rome’s ambition…</a:t>
            </a:r>
          </a:p>
          <a:p>
            <a:pPr lvl="1"/>
            <a:r>
              <a:rPr lang="en-GB" sz="1800" dirty="0"/>
              <a:t>perhaps only towards end of 3</a:t>
            </a:r>
            <a:r>
              <a:rPr lang="en-GB" sz="1800" baseline="30000" dirty="0"/>
              <a:t>rd</a:t>
            </a:r>
            <a:r>
              <a:rPr lang="en-GB" sz="1800" dirty="0"/>
              <a:t> Samnite War (298-290 BC (defensive imperialism…)</a:t>
            </a:r>
          </a:p>
        </p:txBody>
      </p:sp>
    </p:spTree>
    <p:extLst>
      <p:ext uri="{BB962C8B-B14F-4D97-AF65-F5344CB8AC3E}">
        <p14:creationId xmlns:p14="http://schemas.microsoft.com/office/powerpoint/2010/main" val="18457281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8"/>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9"/>
                                        </p:tgtEl>
                                      </p:cBhvr>
                                      <p:by x="150000" y="150000"/>
                                    </p:animScale>
                                  </p:childTnLst>
                                </p:cTn>
                              </p:par>
                              <p:par>
                                <p:cTn id="11" presetID="6" presetClass="emph" presetSubtype="0" fill="hold" grpId="0" nodeType="withEffect">
                                  <p:stCondLst>
                                    <p:cond delay="0"/>
                                  </p:stCondLst>
                                  <p:childTnLst>
                                    <p:animScale>
                                      <p:cBhvr>
                                        <p:cTn id="12" dur="2000" fill="hold"/>
                                        <p:tgtEl>
                                          <p:spTgt spid="10"/>
                                        </p:tgtEl>
                                      </p:cBhvr>
                                      <p:by x="150000" y="150000"/>
                                    </p:animScale>
                                  </p:childTnLst>
                                </p:cTn>
                              </p:par>
                            </p:childTnLst>
                          </p:cTn>
                        </p:par>
                      </p:childTnLst>
                    </p:cTn>
                  </p:par>
                  <p:par>
                    <p:cTn id="13" fill="hold">
                      <p:stCondLst>
                        <p:cond delay="indefinite"/>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11"/>
                                        </p:tgtEl>
                                      </p:cBhvr>
                                      <p:by x="150000" y="150000"/>
                                    </p:animScale>
                                  </p:childTnLst>
                                </p:cTn>
                              </p:par>
                              <p:par>
                                <p:cTn id="17" presetID="6" presetClass="emph" presetSubtype="0" fill="hold" grpId="0" nodeType="withEffect">
                                  <p:stCondLst>
                                    <p:cond delay="0"/>
                                  </p:stCondLst>
                                  <p:childTnLst>
                                    <p:animScale>
                                      <p:cBhvr>
                                        <p:cTn id="18" dur="2000" fill="hold"/>
                                        <p:tgtEl>
                                          <p:spTgt spid="12"/>
                                        </p:tgtEl>
                                      </p:cBhvr>
                                      <p:by x="150000" y="150000"/>
                                    </p:animScale>
                                  </p:childTnLst>
                                </p:cTn>
                              </p:par>
                              <p:par>
                                <p:cTn id="19" presetID="6" presetClass="emph" presetSubtype="0" fill="hold" grpId="0" nodeType="withEffect">
                                  <p:stCondLst>
                                    <p:cond delay="0"/>
                                  </p:stCondLst>
                                  <p:childTnLst>
                                    <p:animScale>
                                      <p:cBhvr>
                                        <p:cTn id="20" dur="2000" fill="hold"/>
                                        <p:tgtEl>
                                          <p:spTgt spid="13"/>
                                        </p:tgtEl>
                                      </p:cBhvr>
                                      <p:by x="150000" y="15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4">
                                            <p:txEl>
                                              <p:pRg st="0" end="0"/>
                                            </p:txEl>
                                          </p:spTgt>
                                        </p:tgtEl>
                                        <p:attrNameLst>
                                          <p:attrName>style.visibility</p:attrName>
                                        </p:attrNameLst>
                                      </p:cBhvr>
                                      <p:to>
                                        <p:strVal val="visible"/>
                                      </p:to>
                                    </p:set>
                                    <p:animEffect transition="in" filter="fade">
                                      <p:cBhvr>
                                        <p:cTn id="25" dur="1000"/>
                                        <p:tgtEl>
                                          <p:spTgt spid="14">
                                            <p:txEl>
                                              <p:pRg st="0" end="0"/>
                                            </p:txEl>
                                          </p:spTgt>
                                        </p:tgtEl>
                                      </p:cBhvr>
                                    </p:animEffect>
                                    <p:anim calcmode="lin" valueType="num">
                                      <p:cBhvr>
                                        <p:cTn id="26"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14">
                                            <p:txEl>
                                              <p:pRg st="1" end="1"/>
                                            </p:txEl>
                                          </p:spTgt>
                                        </p:tgtEl>
                                        <p:attrNameLst>
                                          <p:attrName>style.visibility</p:attrName>
                                        </p:attrNameLst>
                                      </p:cBhvr>
                                      <p:to>
                                        <p:strVal val="visible"/>
                                      </p:to>
                                    </p:set>
                                    <p:animEffect transition="in" filter="fade">
                                      <p:cBhvr>
                                        <p:cTn id="30" dur="1000"/>
                                        <p:tgtEl>
                                          <p:spTgt spid="14">
                                            <p:txEl>
                                              <p:pRg st="1" end="1"/>
                                            </p:txEl>
                                          </p:spTgt>
                                        </p:tgtEl>
                                      </p:cBhvr>
                                    </p:animEffect>
                                    <p:anim calcmode="lin" valueType="num">
                                      <p:cBhvr>
                                        <p:cTn id="31"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32"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14">
                                            <p:txEl>
                                              <p:pRg st="2" end="2"/>
                                            </p:txEl>
                                          </p:spTgt>
                                        </p:tgtEl>
                                        <p:attrNameLst>
                                          <p:attrName>style.visibility</p:attrName>
                                        </p:attrNameLst>
                                      </p:cBhvr>
                                      <p:to>
                                        <p:strVal val="visible"/>
                                      </p:to>
                                    </p:set>
                                    <p:animEffect transition="in" filter="fade">
                                      <p:cBhvr>
                                        <p:cTn id="35" dur="1000"/>
                                        <p:tgtEl>
                                          <p:spTgt spid="14">
                                            <p:txEl>
                                              <p:pRg st="2" end="2"/>
                                            </p:txEl>
                                          </p:spTgt>
                                        </p:tgtEl>
                                      </p:cBhvr>
                                    </p:animEffect>
                                    <p:anim calcmode="lin" valueType="num">
                                      <p:cBhvr>
                                        <p:cTn id="36"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4">
                                            <p:txEl>
                                              <p:pRg st="3" end="3"/>
                                            </p:txEl>
                                          </p:spTgt>
                                        </p:tgtEl>
                                        <p:attrNameLst>
                                          <p:attrName>style.visibility</p:attrName>
                                        </p:attrNameLst>
                                      </p:cBhvr>
                                      <p:to>
                                        <p:strVal val="visible"/>
                                      </p:to>
                                    </p:set>
                                    <p:animEffect transition="in" filter="fade">
                                      <p:cBhvr>
                                        <p:cTn id="42" dur="1000"/>
                                        <p:tgtEl>
                                          <p:spTgt spid="14">
                                            <p:txEl>
                                              <p:pRg st="3" end="3"/>
                                            </p:txEl>
                                          </p:spTgt>
                                        </p:tgtEl>
                                      </p:cBhvr>
                                    </p:animEffect>
                                    <p:anim calcmode="lin" valueType="num">
                                      <p:cBhvr>
                                        <p:cTn id="43"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14">
                                            <p:txEl>
                                              <p:pRg st="3" end="3"/>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fade">
                                      <p:cBhvr>
                                        <p:cTn id="47" dur="1000"/>
                                        <p:tgtEl>
                                          <p:spTgt spid="14">
                                            <p:txEl>
                                              <p:pRg st="4" end="4"/>
                                            </p:txEl>
                                          </p:spTgt>
                                        </p:tgtEl>
                                      </p:cBhvr>
                                    </p:animEffect>
                                    <p:anim calcmode="lin" valueType="num">
                                      <p:cBhvr>
                                        <p:cTn id="48"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conquest 509 – 27 BC</a:t>
            </a:r>
          </a:p>
        </p:txBody>
      </p:sp>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6512" y="1628800"/>
            <a:ext cx="5764088" cy="4608511"/>
          </a:xfrm>
          <a:solidFill>
            <a:schemeClr val="accent4">
              <a:lumMod val="75000"/>
              <a:alpha val="73000"/>
            </a:schemeClr>
          </a:solidFill>
        </p:spPr>
        <p:txBody>
          <a:bodyPr>
            <a:normAutofit lnSpcReduction="10000"/>
          </a:bodyPr>
          <a:lstStyle/>
          <a:p>
            <a:r>
              <a:rPr lang="en-GB" sz="2400" b="1" dirty="0">
                <a:solidFill>
                  <a:schemeClr val="accent1">
                    <a:lumMod val="20000"/>
                    <a:lumOff val="80000"/>
                  </a:schemeClr>
                </a:solidFill>
                <a:effectLst>
                  <a:outerShdw blurRad="38100" dist="38100" dir="2700000" algn="tl">
                    <a:srgbClr val="000000">
                      <a:alpha val="43137"/>
                    </a:srgbClr>
                  </a:outerShdw>
                </a:effectLst>
              </a:rPr>
              <a:t>Roman Unity ?</a:t>
            </a:r>
          </a:p>
          <a:p>
            <a:pPr lvl="1"/>
            <a:r>
              <a:rPr lang="en-GB" sz="2000" dirty="0">
                <a:solidFill>
                  <a:schemeClr val="accent1">
                    <a:lumMod val="20000"/>
                    <a:lumOff val="80000"/>
                  </a:schemeClr>
                </a:solidFill>
                <a:effectLst>
                  <a:outerShdw blurRad="38100" dist="38100" dir="2700000" algn="tl">
                    <a:srgbClr val="000000">
                      <a:alpha val="43137"/>
                    </a:srgbClr>
                  </a:outerShdw>
                </a:effectLst>
              </a:rPr>
              <a:t>for 19</a:t>
            </a:r>
            <a:r>
              <a:rPr lang="en-GB" sz="2000" baseline="30000" dirty="0">
                <a:solidFill>
                  <a:schemeClr val="accent1">
                    <a:lumMod val="20000"/>
                    <a:lumOff val="80000"/>
                  </a:schemeClr>
                </a:solidFill>
                <a:effectLst>
                  <a:outerShdw blurRad="38100" dist="38100" dir="2700000" algn="tl">
                    <a:srgbClr val="000000">
                      <a:alpha val="43137"/>
                    </a:srgbClr>
                  </a:outerShdw>
                </a:effectLst>
              </a:rPr>
              <a:t>th</a:t>
            </a:r>
            <a:r>
              <a:rPr lang="en-GB" sz="2000" dirty="0">
                <a:solidFill>
                  <a:schemeClr val="accent1">
                    <a:lumMod val="20000"/>
                    <a:lumOff val="80000"/>
                  </a:schemeClr>
                </a:solidFill>
                <a:effectLst>
                  <a:outerShdw blurRad="38100" dist="38100" dir="2700000" algn="tl">
                    <a:srgbClr val="000000">
                      <a:alpha val="43137"/>
                    </a:srgbClr>
                  </a:outerShdw>
                </a:effectLst>
              </a:rPr>
              <a:t>-century historian </a:t>
            </a:r>
            <a:r>
              <a:rPr lang="en-GB" sz="2000" b="1" dirty="0">
                <a:solidFill>
                  <a:schemeClr val="accent1">
                    <a:lumMod val="20000"/>
                    <a:lumOff val="80000"/>
                  </a:schemeClr>
                </a:solidFill>
                <a:effectLst>
                  <a:outerShdw blurRad="38100" dist="38100" dir="2700000" algn="tl">
                    <a:srgbClr val="000000">
                      <a:alpha val="43137"/>
                    </a:srgbClr>
                  </a:outerShdw>
                </a:effectLst>
              </a:rPr>
              <a:t>Theodor Mommsen</a:t>
            </a:r>
            <a:r>
              <a:rPr lang="en-GB" sz="2000" dirty="0">
                <a:solidFill>
                  <a:schemeClr val="accent1">
                    <a:lumMod val="20000"/>
                    <a:lumOff val="80000"/>
                  </a:schemeClr>
                </a:solidFill>
                <a:effectLst>
                  <a:outerShdw blurRad="38100" dist="38100" dir="2700000" algn="tl">
                    <a:srgbClr val="000000">
                      <a:alpha val="43137"/>
                    </a:srgbClr>
                  </a:outerShdw>
                </a:effectLst>
              </a:rPr>
              <a:t>, it was a fight for </a:t>
            </a:r>
            <a:r>
              <a:rPr lang="en-GB" sz="2000" b="1" dirty="0">
                <a:solidFill>
                  <a:schemeClr val="accent1">
                    <a:lumMod val="20000"/>
                    <a:lumOff val="80000"/>
                  </a:schemeClr>
                </a:solidFill>
                <a:effectLst>
                  <a:outerShdw blurRad="38100" dist="38100" dir="2700000" algn="tl">
                    <a:srgbClr val="000000">
                      <a:alpha val="43137"/>
                    </a:srgbClr>
                  </a:outerShdw>
                </a:effectLst>
              </a:rPr>
              <a:t>‘national unity’</a:t>
            </a:r>
            <a:r>
              <a:rPr lang="en-GB" sz="2000" dirty="0">
                <a:solidFill>
                  <a:schemeClr val="accent1">
                    <a:lumMod val="20000"/>
                    <a:lumOff val="80000"/>
                  </a:schemeClr>
                </a:solidFill>
                <a:effectLst>
                  <a:outerShdw blurRad="38100" dist="38100" dir="2700000" algn="tl">
                    <a:srgbClr val="000000">
                      <a:alpha val="43137"/>
                    </a:srgbClr>
                  </a:outerShdw>
                </a:effectLst>
              </a:rPr>
              <a:t>, certainly after Samnite Wars</a:t>
            </a:r>
          </a:p>
          <a:p>
            <a:pPr lvl="2"/>
            <a:r>
              <a:rPr lang="en-GB" sz="1600" dirty="0">
                <a:solidFill>
                  <a:schemeClr val="accent1">
                    <a:lumMod val="20000"/>
                    <a:lumOff val="80000"/>
                  </a:schemeClr>
                </a:solidFill>
                <a:effectLst>
                  <a:outerShdw blurRad="38100" dist="38100" dir="2700000" algn="tl">
                    <a:srgbClr val="000000">
                      <a:alpha val="43137"/>
                    </a:srgbClr>
                  </a:outerShdw>
                </a:effectLst>
              </a:rPr>
              <a:t>But remember: 19</a:t>
            </a:r>
            <a:r>
              <a:rPr lang="en-GB" sz="1600" baseline="30000" dirty="0">
                <a:solidFill>
                  <a:schemeClr val="accent1">
                    <a:lumMod val="20000"/>
                    <a:lumOff val="80000"/>
                  </a:schemeClr>
                </a:solidFill>
                <a:effectLst>
                  <a:outerShdw blurRad="38100" dist="38100" dir="2700000" algn="tl">
                    <a:srgbClr val="000000">
                      <a:alpha val="43137"/>
                    </a:srgbClr>
                  </a:outerShdw>
                </a:effectLst>
              </a:rPr>
              <a:t>th</a:t>
            </a:r>
            <a:r>
              <a:rPr lang="en-GB" sz="1600" dirty="0">
                <a:solidFill>
                  <a:schemeClr val="accent1">
                    <a:lumMod val="20000"/>
                    <a:lumOff val="80000"/>
                  </a:schemeClr>
                </a:solidFill>
                <a:effectLst>
                  <a:outerShdw blurRad="38100" dist="38100" dir="2700000" algn="tl">
                    <a:srgbClr val="000000">
                      <a:alpha val="43137"/>
                    </a:srgbClr>
                  </a:outerShdw>
                </a:effectLst>
              </a:rPr>
              <a:t> century: nationalism…</a:t>
            </a:r>
          </a:p>
          <a:p>
            <a:pPr marL="914400" lvl="2" indent="0">
              <a:buNone/>
            </a:pPr>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Today, this interpretation of Roman expansion is rejected</a:t>
            </a:r>
          </a:p>
          <a:p>
            <a:pPr marL="457200"/>
            <a:r>
              <a:rPr lang="en-GB" sz="2400" b="1"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Defensive Imperialism…?</a:t>
            </a:r>
          </a:p>
          <a:p>
            <a:pPr marL="457200"/>
            <a:r>
              <a:rPr lang="en-GB" sz="2400" b="1"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Aggressive Imperialism… ?</a:t>
            </a:r>
          </a:p>
          <a:p>
            <a:pPr marL="857250" lvl="1"/>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Rome – a war-like society?</a:t>
            </a:r>
          </a:p>
          <a:p>
            <a:pPr marL="457200"/>
            <a:r>
              <a:rPr lang="en-GB" sz="2400" b="1"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Rome’s Instruments/Tools of Rule</a:t>
            </a:r>
          </a:p>
          <a:p>
            <a:pPr marL="857250" lvl="1"/>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‘friendship’ (</a:t>
            </a:r>
            <a:r>
              <a:rPr lang="en-GB" sz="1600" i="1" dirty="0" err="1">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amicitia</a:t>
            </a:r>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p>
          <a:p>
            <a:pPr marL="857250" lvl="1"/>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peace treaties (</a:t>
            </a:r>
            <a:r>
              <a:rPr lang="en-GB" sz="1600" i="1" dirty="0" err="1">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foedus</a:t>
            </a:r>
            <a:r>
              <a:rPr lang="en-GB" sz="1600" i="1"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 / </a:t>
            </a:r>
            <a:r>
              <a:rPr lang="en-GB" sz="1600" i="1" dirty="0" err="1">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foedera</a:t>
            </a:r>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p>
          <a:p>
            <a:pPr marL="857250" lvl="1"/>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allies (</a:t>
            </a:r>
            <a:r>
              <a:rPr lang="en-GB" sz="1600" i="1"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socii</a:t>
            </a:r>
            <a:r>
              <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p>
          <a:p>
            <a:pPr marL="571500" lvl="1" indent="0">
              <a:buNone/>
            </a:pPr>
            <a:endParaRPr lang="en-GB" sz="16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endParaRPr>
          </a:p>
          <a:p>
            <a:pPr lvl="2"/>
            <a:endParaRPr lang="en-GB" sz="1600" dirty="0">
              <a:solidFill>
                <a:schemeClr val="accent1">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5424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1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Roman conquest 509 – 27 BC</a:t>
            </a:r>
          </a:p>
        </p:txBody>
      </p:sp>
      <p:pic>
        <p:nvPicPr>
          <p:cNvPr id="5"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539552" y="1628800"/>
            <a:ext cx="7992888" cy="5229200"/>
          </a:xfrm>
          <a:solidFill>
            <a:schemeClr val="accent4">
              <a:lumMod val="75000"/>
              <a:alpha val="85000"/>
            </a:schemeClr>
          </a:solidFill>
        </p:spPr>
        <p:txBody>
          <a:bodyPr>
            <a:normAutofit fontScale="92500" lnSpcReduction="20000"/>
          </a:bodyPr>
          <a:lstStyle/>
          <a:p>
            <a:r>
              <a:rPr lang="en-GB" sz="2400" b="1" dirty="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a:solidFill>
                  <a:schemeClr val="accent1">
                    <a:lumMod val="20000"/>
                    <a:lumOff val="80000"/>
                  </a:schemeClr>
                </a:solidFill>
                <a:effectLst>
                  <a:outerShdw blurRad="38100" dist="38100" dir="2700000" algn="tl">
                    <a:srgbClr val="000000">
                      <a:alpha val="43137"/>
                    </a:srgbClr>
                  </a:outerShdw>
                </a:effectLst>
              </a:rPr>
            </a:br>
            <a:r>
              <a:rPr lang="en-GB" sz="2400" b="1" dirty="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a:solidFill>
                  <a:schemeClr val="accent1">
                    <a:lumMod val="20000"/>
                    <a:lumOff val="80000"/>
                  </a:schemeClr>
                </a:solidFill>
                <a:effectLst>
                  <a:outerShdw blurRad="38100" dist="38100" dir="2700000" algn="tl">
                    <a:srgbClr val="000000">
                      <a:alpha val="43137"/>
                    </a:srgbClr>
                  </a:outerShdw>
                </a:effectLst>
              </a:rPr>
              <a:t>POLYBIOS</a:t>
            </a:r>
            <a:r>
              <a:rPr lang="en-GB" sz="2000" dirty="0">
                <a:solidFill>
                  <a:schemeClr val="accent1">
                    <a:lumMod val="20000"/>
                    <a:lumOff val="80000"/>
                  </a:schemeClr>
                </a:solidFill>
                <a:effectLst>
                  <a:outerShdw blurRad="38100" dist="38100" dir="2700000" algn="tl">
                    <a:srgbClr val="000000">
                      <a:alpha val="43137"/>
                    </a:srgbClr>
                  </a:outerShdw>
                </a:effectLst>
              </a:rPr>
              <a:t>  - detailed history of 264-146 BC   </a:t>
            </a:r>
            <a:r>
              <a:rPr lang="en-GB" sz="2000" dirty="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dirty="0">
                <a:solidFill>
                  <a:srgbClr val="FFFF00"/>
                </a:solidFill>
                <a:effectLst>
                  <a:outerShdw blurRad="38100" dist="38100" dir="2700000" algn="tl">
                    <a:srgbClr val="000000">
                      <a:alpha val="43137"/>
                    </a:srgbClr>
                  </a:outerShdw>
                </a:effectLst>
                <a:sym typeface="Wingdings" panose="05000000000000000000" pitchFamily="2" charset="2"/>
              </a:rPr>
              <a:t>Pol</a:t>
            </a:r>
            <a:r>
              <a:rPr lang="en-GB" sz="2000" dirty="0">
                <a:solidFill>
                  <a:srgbClr val="FFFF00"/>
                </a:solidFill>
                <a:effectLst>
                  <a:outerShdw blurRad="38100" dist="38100" dir="2700000" algn="tl">
                    <a:srgbClr val="000000">
                      <a:alpha val="43137"/>
                    </a:srgbClr>
                  </a:outerShdw>
                </a:effectLst>
                <a:sym typeface="Wingdings" panose="05000000000000000000" pitchFamily="2" charset="2"/>
              </a:rPr>
              <a:t>.</a:t>
            </a:r>
            <a:br>
              <a:rPr lang="en-GB" sz="2000" dirty="0">
                <a:solidFill>
                  <a:srgbClr val="FFFF00"/>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err="1">
                <a:solidFill>
                  <a:schemeClr val="accent1">
                    <a:lumMod val="20000"/>
                    <a:lumOff val="80000"/>
                  </a:schemeClr>
                </a:solidFill>
                <a:effectLst>
                  <a:outerShdw blurRad="38100" dist="38100" dir="2700000" algn="tl">
                    <a:srgbClr val="000000">
                      <a:alpha val="43137"/>
                    </a:srgbClr>
                  </a:outerShdw>
                </a:effectLst>
              </a:rPr>
              <a:t>Polybios</a:t>
            </a:r>
            <a:r>
              <a:rPr lang="en-GB" sz="2000" dirty="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a:solidFill>
                  <a:schemeClr val="accent1">
                    <a:lumMod val="20000"/>
                    <a:lumOff val="80000"/>
                  </a:schemeClr>
                </a:solidFill>
                <a:effectLst>
                  <a:outerShdw blurRad="38100" dist="38100" dir="2700000" algn="tl">
                    <a:srgbClr val="000000">
                      <a:alpha val="43137"/>
                    </a:srgbClr>
                  </a:outerShdw>
                </a:effectLst>
              </a:rPr>
              <a:t>historica</a:t>
            </a:r>
            <a:r>
              <a:rPr lang="en-GB" sz="2000" dirty="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written between 60 and 30 BC                        	</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a:solidFill>
                  <a:srgbClr val="FFFF00"/>
                </a:solidFill>
                <a:effectLst>
                  <a:outerShdw blurRad="38100" dist="38100" dir="2700000" algn="tl">
                    <a:srgbClr val="000000">
                      <a:alpha val="43137"/>
                    </a:srgbClr>
                  </a:outerShdw>
                </a:effectLst>
                <a:sym typeface="Wingdings" panose="05000000000000000000" pitchFamily="2" charset="2"/>
              </a:rPr>
              <a:t>Diod.Sic</a:t>
            </a:r>
            <a:r>
              <a:rPr lang="en-GB" sz="2000" b="1" dirty="0">
                <a:solidFill>
                  <a:srgbClr val="FFFF00"/>
                </a:solidFill>
                <a:effectLst>
                  <a:outerShdw blurRad="38100" dist="38100" dir="2700000" algn="tl">
                    <a:srgbClr val="000000">
                      <a:alpha val="43137"/>
                    </a:srgbClr>
                  </a:outerShdw>
                </a:effectLst>
                <a:sym typeface="Wingdings" panose="05000000000000000000" pitchFamily="2" charset="2"/>
              </a:rPr>
              <a:t>.</a:t>
            </a:r>
            <a:endParaRPr lang="en-GB" sz="2000" b="1" dirty="0">
              <a:solidFill>
                <a:srgbClr val="FFFF00"/>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 	</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a:solidFill>
                  <a:srgbClr val="FFFF00"/>
                </a:solidFill>
                <a:effectLst>
                  <a:outerShdw blurRad="38100" dist="38100" dir="2700000" algn="tl">
                    <a:srgbClr val="000000">
                      <a:alpha val="43137"/>
                    </a:srgbClr>
                  </a:outerShdw>
                </a:effectLst>
                <a:sym typeface="Wingdings" panose="05000000000000000000" pitchFamily="2" charset="2"/>
              </a:rPr>
              <a:t>Liv</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endParaRPr lang="en-GB" sz="2000" dirty="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Ῥωμαϊκὴ Ἀρχαιολογία</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c.60 BC-c.AD 7      </a:t>
            </a:r>
            <a:r>
              <a:rPr lang="el-GR" sz="2000" dirty="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a:solidFill>
                  <a:schemeClr val="accent1">
                    <a:lumMod val="20000"/>
                    <a:lumOff val="80000"/>
                  </a:schemeClr>
                </a:solidFill>
                <a:effectLst>
                  <a:outerShdw blurRad="38100" dist="38100" dir="2700000" algn="tl">
                    <a:srgbClr val="000000">
                      <a:alpha val="43137"/>
                    </a:srgbClr>
                  </a:outerShdw>
                </a:effectLst>
              </a:rPr>
              <a:t>)</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a:solidFill>
                  <a:srgbClr val="FFFF00"/>
                </a:solidFill>
                <a:effectLst>
                  <a:outerShdw blurRad="38100" dist="38100" dir="2700000" algn="tl">
                    <a:srgbClr val="000000">
                      <a:alpha val="43137"/>
                    </a:srgbClr>
                  </a:outerShdw>
                </a:effectLst>
                <a:sym typeface="Wingdings" panose="05000000000000000000" pitchFamily="2" charset="2"/>
              </a:rPr>
              <a:t>Dion.Hal</a:t>
            </a:r>
            <a:r>
              <a:rPr lang="en-GB" sz="2000" b="1" dirty="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i="1" dirty="0" err="1">
                <a:solidFill>
                  <a:srgbClr val="FFFF00"/>
                </a:solidFill>
                <a:effectLst>
                  <a:outerShdw blurRad="38100" dist="38100" dir="2700000" algn="tl">
                    <a:srgbClr val="000000">
                      <a:alpha val="43137"/>
                    </a:srgbClr>
                  </a:outerShdw>
                </a:effectLst>
                <a:sym typeface="Wingdings" panose="05000000000000000000" pitchFamily="2" charset="2"/>
              </a:rPr>
              <a:t>Ant.Rom</a:t>
            </a:r>
            <a:endParaRPr lang="en-GB" sz="2000" b="1" dirty="0">
              <a:solidFill>
                <a:srgbClr val="FFFF00"/>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PLUTARCH</a:t>
            </a:r>
            <a:r>
              <a:rPr lang="en-GB" sz="2000" dirty="0">
                <a:solidFill>
                  <a:schemeClr val="accent1">
                    <a:lumMod val="20000"/>
                    <a:lumOff val="80000"/>
                  </a:schemeClr>
                </a:solidFill>
                <a:effectLst>
                  <a:outerShdw blurRad="38100" dist="38100" dir="2700000" algn="tl">
                    <a:srgbClr val="000000">
                      <a:alpha val="43137"/>
                    </a:srgbClr>
                  </a:outerShdw>
                </a:effectLst>
              </a:rPr>
              <a:t> – biographies (e.g. of Pyrrhus)         	</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a:solidFill>
                  <a:srgbClr val="FFFF00"/>
                </a:solidFill>
                <a:effectLst>
                  <a:outerShdw blurRad="38100" dist="38100" dir="2700000" algn="tl">
                    <a:srgbClr val="000000">
                      <a:alpha val="43137"/>
                    </a:srgbClr>
                  </a:outerShdw>
                </a:effectLst>
                <a:sym typeface="Wingdings" panose="05000000000000000000" pitchFamily="2" charset="2"/>
              </a:rPr>
              <a:t>Plut</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 120				        e.g., </a:t>
            </a:r>
            <a:r>
              <a:rPr lang="it-IT" sz="2000" dirty="0">
                <a:solidFill>
                  <a:srgbClr val="FFFF00"/>
                </a:solidFill>
                <a:effectLst>
                  <a:outerShdw blurRad="38100" dist="38100" dir="2700000" algn="tl">
                    <a:srgbClr val="000000">
                      <a:alpha val="43137"/>
                    </a:srgbClr>
                  </a:outerShdw>
                </a:effectLst>
              </a:rPr>
              <a:t>Plut.</a:t>
            </a:r>
            <a:r>
              <a:rPr lang="it-IT" sz="2000" i="1" dirty="0">
                <a:solidFill>
                  <a:srgbClr val="FFFF00"/>
                </a:solidFill>
                <a:effectLst>
                  <a:outerShdw blurRad="38100" dist="38100" dir="2700000" algn="tl">
                    <a:srgbClr val="000000">
                      <a:alpha val="43137"/>
                    </a:srgbClr>
                  </a:outerShdw>
                </a:effectLst>
              </a:rPr>
              <a:t> Pyrrh.</a:t>
            </a:r>
          </a:p>
          <a:p>
            <a:pPr lvl="1"/>
            <a:r>
              <a:rPr lang="it-IT" sz="2000" b="1" dirty="0">
                <a:solidFill>
                  <a:schemeClr val="accent1">
                    <a:lumMod val="20000"/>
                    <a:lumOff val="80000"/>
                  </a:schemeClr>
                </a:solidFill>
                <a:effectLst>
                  <a:outerShdw blurRad="38100" dist="38100" dir="2700000" algn="tl">
                    <a:srgbClr val="000000">
                      <a:alpha val="43137"/>
                    </a:srgbClr>
                  </a:outerShdw>
                </a:effectLst>
              </a:rPr>
              <a:t>APPIAN</a:t>
            </a:r>
            <a:r>
              <a:rPr lang="it-IT" sz="2000" dirty="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Rhomaiká</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dirty="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e.g. </a:t>
            </a:r>
            <a:r>
              <a:rPr lang="en-GB" sz="2000" dirty="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i="1" dirty="0">
                <a:solidFill>
                  <a:srgbClr val="FFFF00"/>
                </a:solidFill>
                <a:effectLst>
                  <a:outerShdw blurRad="38100" dist="38100" dir="2700000" algn="tl">
                    <a:srgbClr val="000000">
                      <a:alpha val="43137"/>
                    </a:srgbClr>
                  </a:outerShdw>
                </a:effectLst>
                <a:sym typeface="Wingdings" panose="05000000000000000000" pitchFamily="2" charset="2"/>
              </a:rPr>
              <a:t>Hann</a:t>
            </a:r>
            <a:r>
              <a:rPr lang="en-GB" sz="2000" dirty="0">
                <a:solidFill>
                  <a:srgbClr val="FFFF00"/>
                </a:solidFill>
                <a:effectLst>
                  <a:outerShdw blurRad="38100" dist="38100" dir="2700000" algn="tl">
                    <a:srgbClr val="000000">
                      <a:alpha val="43137"/>
                    </a:srgbClr>
                  </a:outerShdw>
                </a:effectLst>
                <a:sym typeface="Wingdings" panose="05000000000000000000" pitchFamily="2" charset="2"/>
              </a:rPr>
              <a:t>.</a:t>
            </a:r>
            <a:br>
              <a:rPr lang="it-IT" sz="2000" b="1" dirty="0">
                <a:solidFill>
                  <a:srgbClr val="FFFF00"/>
                </a:solidFill>
                <a:effectLst>
                  <a:outerShdw blurRad="38100" dist="38100" dir="2700000" algn="tl">
                    <a:srgbClr val="000000">
                      <a:alpha val="43137"/>
                    </a:srgbClr>
                  </a:outerShdw>
                </a:effectLst>
              </a:rPr>
            </a:br>
            <a:r>
              <a:rPr lang="it-IT" sz="2000" dirty="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br>
              <a:rPr lang="en-GB" sz="2000" dirty="0">
                <a:solidFill>
                  <a:schemeClr val="accent1">
                    <a:lumMod val="20000"/>
                    <a:lumOff val="80000"/>
                  </a:schemeClr>
                </a:solidFill>
                <a:effectLst>
                  <a:outerShdw blurRad="38100" dist="38100" dir="2700000" algn="tl">
                    <a:srgbClr val="000000">
                      <a:alpha val="43137"/>
                    </a:srgbClr>
                  </a:outerShdw>
                </a:effectLst>
              </a:rPr>
            </a:br>
            <a:endParaRPr lang="en-GB" sz="2000" dirty="0">
              <a:solidFill>
                <a:schemeClr val="accent1">
                  <a:lumMod val="20000"/>
                  <a:lumOff val="80000"/>
                </a:schemeClr>
              </a:solidFill>
              <a:effectLst>
                <a:outerShdw blurRad="38100" dist="38100" dir="2700000" algn="tl">
                  <a:srgbClr val="000000">
                    <a:alpha val="43137"/>
                  </a:srgbClr>
                </a:outerShdw>
              </a:effectLst>
            </a:endParaRPr>
          </a:p>
          <a:p>
            <a:r>
              <a:rPr lang="en-GB" sz="2400" dirty="0">
                <a:solidFill>
                  <a:schemeClr val="accent1">
                    <a:lumMod val="20000"/>
                    <a:lumOff val="80000"/>
                  </a:schemeClr>
                </a:solidFill>
                <a:effectLst>
                  <a:outerShdw blurRad="38100" dist="38100" dir="2700000" algn="tl">
                    <a:srgbClr val="000000">
                      <a:alpha val="43137"/>
                    </a:srgbClr>
                  </a:outerShdw>
                </a:effectLst>
              </a:rPr>
              <a:t>Earlier sources lost ?</a:t>
            </a:r>
          </a:p>
          <a:p>
            <a:pPr lvl="1"/>
            <a:r>
              <a:rPr lang="en-GB" sz="2000" dirty="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a:solidFill>
                  <a:schemeClr val="accent1">
                    <a:lumMod val="20000"/>
                    <a:lumOff val="80000"/>
                  </a:schemeClr>
                </a:solidFill>
                <a:effectLst>
                  <a:outerShdw blurRad="38100" dist="38100" dir="2700000" algn="tl">
                    <a:srgbClr val="000000">
                      <a:alpha val="43137"/>
                    </a:srgbClr>
                  </a:outerShdw>
                </a:effectLst>
              </a:rPr>
              <a:t>annales</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rPr>
              <a:t>(?)       </a:t>
            </a:r>
          </a:p>
          <a:p>
            <a:pPr lvl="1"/>
            <a:r>
              <a:rPr lang="en-GB" sz="2000" dirty="0">
                <a:solidFill>
                  <a:schemeClr val="accent1">
                    <a:lumMod val="20000"/>
                    <a:lumOff val="80000"/>
                  </a:schemeClr>
                </a:solidFill>
                <a:effectLst>
                  <a:outerShdw blurRad="38100" dist="38100" dir="2700000" algn="tl">
                    <a:srgbClr val="000000">
                      <a:alpha val="43137"/>
                    </a:srgbClr>
                  </a:outerShdw>
                </a:effectLst>
              </a:rPr>
              <a:t>Legends???    		   </a:t>
            </a:r>
            <a:r>
              <a:rPr lang="en-GB" sz="2000" dirty="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Dates prior to 400BC trustworthy?</a:t>
            </a:r>
            <a:endParaRPr lang="en-GB" sz="2000" dirty="0">
              <a:solidFill>
                <a:schemeClr val="accent2">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14072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childTnLst>
                                </p:cTn>
                              </p:par>
                            </p:childTnLst>
                          </p:cTn>
                        </p:par>
                        <p:par>
                          <p:cTn id="8" fill="hold">
                            <p:stCondLst>
                              <p:cond delay="1750"/>
                            </p:stCondLst>
                            <p:childTnLst>
                              <p:par>
                                <p:cTn id="9" presetID="42" presetClass="entr" presetSubtype="0" fill="hold" grpId="0"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anim calcmode="lin" valueType="num">
                                      <p:cBhvr>
                                        <p:cTn id="1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1000"/>
                                        <p:tgtEl>
                                          <p:spTgt spid="6">
                                            <p:txEl>
                                              <p:pRg st="1" end="1"/>
                                            </p:txEl>
                                          </p:spTgt>
                                        </p:tgtEl>
                                      </p:cBhvr>
                                    </p:animEffect>
                                    <p:anim calcmode="lin" valueType="num">
                                      <p:cBhvr>
                                        <p:cTn id="1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1000"/>
                                        <p:tgtEl>
                                          <p:spTgt spid="6">
                                            <p:txEl>
                                              <p:pRg st="2" end="2"/>
                                            </p:txEl>
                                          </p:spTgt>
                                        </p:tgtEl>
                                      </p:cBhvr>
                                    </p:animEffect>
                                    <p:anim calcmode="lin" valueType="num">
                                      <p:cBhvr>
                                        <p:cTn id="2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animEffect transition="in" filter="fade">
                                      <p:cBhvr>
                                        <p:cTn id="39" dur="1000"/>
                                        <p:tgtEl>
                                          <p:spTgt spid="6">
                                            <p:txEl>
                                              <p:pRg st="4" end="4"/>
                                            </p:txEl>
                                          </p:spTgt>
                                        </p:tgtEl>
                                      </p:cBhvr>
                                    </p:animEffect>
                                    <p:anim calcmode="lin" valueType="num">
                                      <p:cBhvr>
                                        <p:cTn id="4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xEl>
                                              <p:pRg st="5" end="5"/>
                                            </p:txEl>
                                          </p:spTgt>
                                        </p:tgtEl>
                                        <p:attrNameLst>
                                          <p:attrName>style.visibility</p:attrName>
                                        </p:attrNameLst>
                                      </p:cBhvr>
                                      <p:to>
                                        <p:strVal val="visible"/>
                                      </p:to>
                                    </p:set>
                                    <p:animEffect transition="in" filter="fade">
                                      <p:cBhvr>
                                        <p:cTn id="46" dur="1000"/>
                                        <p:tgtEl>
                                          <p:spTgt spid="6">
                                            <p:txEl>
                                              <p:pRg st="5" end="5"/>
                                            </p:txEl>
                                          </p:spTgt>
                                        </p:tgtEl>
                                      </p:cBhvr>
                                    </p:animEffect>
                                    <p:anim calcmode="lin" valueType="num">
                                      <p:cBhvr>
                                        <p:cTn id="4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6">
                                            <p:txEl>
                                              <p:pRg st="6" end="6"/>
                                            </p:txEl>
                                          </p:spTgt>
                                        </p:tgtEl>
                                        <p:attrNameLst>
                                          <p:attrName>style.visibility</p:attrName>
                                        </p:attrNameLst>
                                      </p:cBhvr>
                                      <p:to>
                                        <p:strVal val="visible"/>
                                      </p:to>
                                    </p:set>
                                    <p:animEffect transition="in" filter="fade">
                                      <p:cBhvr>
                                        <p:cTn id="53" dur="1000"/>
                                        <p:tgtEl>
                                          <p:spTgt spid="6">
                                            <p:txEl>
                                              <p:pRg st="6" end="6"/>
                                            </p:txEl>
                                          </p:spTgt>
                                        </p:tgtEl>
                                      </p:cBhvr>
                                    </p:animEffect>
                                    <p:anim calcmode="lin" valueType="num">
                                      <p:cBhvr>
                                        <p:cTn id="5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1000"/>
                                  </p:stCondLst>
                                  <p:childTnLst>
                                    <p:set>
                                      <p:cBhvr>
                                        <p:cTn id="59" dur="1" fill="hold">
                                          <p:stCondLst>
                                            <p:cond delay="0"/>
                                          </p:stCondLst>
                                        </p:cTn>
                                        <p:tgtEl>
                                          <p:spTgt spid="6">
                                            <p:txEl>
                                              <p:pRg st="7" end="7"/>
                                            </p:txEl>
                                          </p:spTgt>
                                        </p:tgtEl>
                                        <p:attrNameLst>
                                          <p:attrName>style.visibility</p:attrName>
                                        </p:attrNameLst>
                                      </p:cBhvr>
                                      <p:to>
                                        <p:strVal val="visible"/>
                                      </p:to>
                                    </p:set>
                                    <p:animEffect transition="in" filter="fade">
                                      <p:cBhvr>
                                        <p:cTn id="60" dur="1000"/>
                                        <p:tgtEl>
                                          <p:spTgt spid="6">
                                            <p:txEl>
                                              <p:pRg st="7" end="7"/>
                                            </p:txEl>
                                          </p:spTgt>
                                        </p:tgtEl>
                                      </p:cBhvr>
                                    </p:animEffect>
                                    <p:anim calcmode="lin" valueType="num">
                                      <p:cBhvr>
                                        <p:cTn id="6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7" end="7"/>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000"/>
                                  </p:stCondLst>
                                  <p:childTnLst>
                                    <p:set>
                                      <p:cBhvr>
                                        <p:cTn id="64" dur="1" fill="hold">
                                          <p:stCondLst>
                                            <p:cond delay="0"/>
                                          </p:stCondLst>
                                        </p:cTn>
                                        <p:tgtEl>
                                          <p:spTgt spid="6">
                                            <p:txEl>
                                              <p:pRg st="8" end="8"/>
                                            </p:txEl>
                                          </p:spTgt>
                                        </p:tgtEl>
                                        <p:attrNameLst>
                                          <p:attrName>style.visibility</p:attrName>
                                        </p:attrNameLst>
                                      </p:cBhvr>
                                      <p:to>
                                        <p:strVal val="visible"/>
                                      </p:to>
                                    </p:set>
                                    <p:animEffect transition="in" filter="fade">
                                      <p:cBhvr>
                                        <p:cTn id="65" dur="1000"/>
                                        <p:tgtEl>
                                          <p:spTgt spid="6">
                                            <p:txEl>
                                              <p:pRg st="8" end="8"/>
                                            </p:txEl>
                                          </p:spTgt>
                                        </p:tgtEl>
                                      </p:cBhvr>
                                    </p:animEffect>
                                    <p:anim calcmode="lin" valueType="num">
                                      <p:cBhvr>
                                        <p:cTn id="6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8" end="8"/>
                                            </p:txEl>
                                          </p:spTgt>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1000"/>
                                  </p:stCondLst>
                                  <p:childTnLst>
                                    <p:set>
                                      <p:cBhvr>
                                        <p:cTn id="69" dur="1" fill="hold">
                                          <p:stCondLst>
                                            <p:cond delay="0"/>
                                          </p:stCondLst>
                                        </p:cTn>
                                        <p:tgtEl>
                                          <p:spTgt spid="6">
                                            <p:txEl>
                                              <p:pRg st="9" end="9"/>
                                            </p:txEl>
                                          </p:spTgt>
                                        </p:tgtEl>
                                        <p:attrNameLst>
                                          <p:attrName>style.visibility</p:attrName>
                                        </p:attrNameLst>
                                      </p:cBhvr>
                                      <p:to>
                                        <p:strVal val="visible"/>
                                      </p:to>
                                    </p:set>
                                    <p:animEffect transition="in" filter="fade">
                                      <p:cBhvr>
                                        <p:cTn id="70" dur="1000"/>
                                        <p:tgtEl>
                                          <p:spTgt spid="6">
                                            <p:txEl>
                                              <p:pRg st="9" end="9"/>
                                            </p:txEl>
                                          </p:spTgt>
                                        </p:tgtEl>
                                      </p:cBhvr>
                                    </p:animEffect>
                                    <p:anim calcmode="lin" valueType="num">
                                      <p:cBhvr>
                                        <p:cTn id="71"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a:t>Roman conquest 509 – 27 BC</a:t>
            </a:r>
          </a:p>
        </p:txBody>
      </p:sp>
      <p:pic>
        <p:nvPicPr>
          <p:cNvPr id="6"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10000"/>
          </a:bodyPr>
          <a:lstStyle/>
          <a:p>
            <a:r>
              <a:rPr lang="en-GB" sz="2400" b="1" dirty="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a:solidFill>
                  <a:schemeClr val="accent1">
                    <a:lumMod val="20000"/>
                    <a:lumOff val="80000"/>
                  </a:schemeClr>
                </a:solidFill>
                <a:effectLst>
                  <a:outerShdw blurRad="38100" dist="38100" dir="2700000" algn="tl">
                    <a:srgbClr val="000000">
                      <a:alpha val="43137"/>
                    </a:srgbClr>
                  </a:outerShdw>
                </a:effectLst>
              </a:rPr>
            </a:br>
            <a:r>
              <a:rPr lang="en-GB" sz="2400" b="1" dirty="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a:solidFill>
                  <a:schemeClr val="accent1">
                    <a:lumMod val="20000"/>
                    <a:lumOff val="80000"/>
                  </a:schemeClr>
                </a:solidFill>
                <a:effectLst>
                  <a:outerShdw blurRad="38100" dist="38100" dir="2700000" algn="tl">
                    <a:srgbClr val="000000">
                      <a:alpha val="43137"/>
                    </a:srgbClr>
                  </a:outerShdw>
                </a:effectLst>
              </a:rPr>
              <a:t>POLYBIOS</a:t>
            </a:r>
            <a:r>
              <a:rPr lang="en-GB" sz="2000" dirty="0">
                <a:solidFill>
                  <a:schemeClr val="accent1">
                    <a:lumMod val="20000"/>
                    <a:lumOff val="80000"/>
                  </a:schemeClr>
                </a:solidFill>
                <a:effectLst>
                  <a:outerShdw blurRad="38100" dist="38100" dir="2700000" algn="tl">
                    <a:srgbClr val="000000">
                      <a:alpha val="43137"/>
                    </a:srgbClr>
                  </a:outerShdw>
                </a:effectLst>
              </a:rPr>
              <a:t>  - detailed history of 264-146 BC</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err="1">
                <a:solidFill>
                  <a:schemeClr val="accent1">
                    <a:lumMod val="20000"/>
                    <a:lumOff val="80000"/>
                  </a:schemeClr>
                </a:solidFill>
                <a:effectLst>
                  <a:outerShdw blurRad="38100" dist="38100" dir="2700000" algn="tl">
                    <a:srgbClr val="000000">
                      <a:alpha val="43137"/>
                    </a:srgbClr>
                  </a:outerShdw>
                </a:effectLst>
              </a:rPr>
              <a:t>Polybios</a:t>
            </a:r>
            <a:r>
              <a:rPr lang="en-GB" sz="2000" dirty="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a:solidFill>
                  <a:schemeClr val="accent1">
                    <a:lumMod val="20000"/>
                    <a:lumOff val="80000"/>
                  </a:schemeClr>
                </a:solidFill>
                <a:effectLst>
                  <a:outerShdw blurRad="38100" dist="38100" dir="2700000" algn="tl">
                    <a:srgbClr val="000000">
                      <a:alpha val="43137"/>
                    </a:srgbClr>
                  </a:outerShdw>
                </a:effectLst>
              </a:rPr>
              <a:t>historica</a:t>
            </a:r>
            <a:r>
              <a:rPr lang="en-GB" sz="2000" dirty="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written between 60 and 30 BC</a:t>
            </a:r>
            <a:endParaRPr lang="en-GB" sz="2000" b="1" dirty="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p>
          <a:p>
            <a:pPr lvl="1"/>
            <a:r>
              <a:rPr lang="en-GB" sz="2000" b="1" dirty="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Ῥωμαϊκὴ Ἀρχαιολογία</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c.60 BC-c.AD 7      </a:t>
            </a:r>
            <a:r>
              <a:rPr lang="el-GR" sz="2000" dirty="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a:solidFill>
                  <a:schemeClr val="accent1">
                    <a:lumMod val="20000"/>
                    <a:lumOff val="80000"/>
                  </a:schemeClr>
                </a:solidFill>
                <a:effectLst>
                  <a:outerShdw blurRad="38100" dist="38100" dir="2700000" algn="tl">
                    <a:srgbClr val="000000">
                      <a:alpha val="43137"/>
                    </a:srgbClr>
                  </a:outerShdw>
                </a:effectLst>
              </a:rPr>
              <a:t>PLUTARCH</a:t>
            </a:r>
            <a:r>
              <a:rPr lang="en-GB" sz="2000" dirty="0">
                <a:solidFill>
                  <a:schemeClr val="accent1">
                    <a:lumMod val="20000"/>
                    <a:lumOff val="80000"/>
                  </a:schemeClr>
                </a:solidFill>
                <a:effectLst>
                  <a:outerShdw blurRad="38100" dist="38100" dir="2700000" algn="tl">
                    <a:srgbClr val="000000">
                      <a:alpha val="43137"/>
                    </a:srgbClr>
                  </a:outerShdw>
                </a:effectLst>
              </a:rPr>
              <a:t> – biographies (e.g. of Pyrrhus)</a:t>
            </a:r>
            <a:br>
              <a:rPr lang="en-GB" sz="2000" dirty="0">
                <a:solidFill>
                  <a:schemeClr val="accent1">
                    <a:lumMod val="20000"/>
                    <a:lumOff val="80000"/>
                  </a:schemeClr>
                </a:solidFill>
                <a:effectLst>
                  <a:outerShdw blurRad="38100" dist="38100" dir="2700000" algn="tl">
                    <a:srgbClr val="000000">
                      <a:alpha val="43137"/>
                    </a:srgbClr>
                  </a:outerShdw>
                </a:effectLst>
              </a:rPr>
            </a:br>
            <a:r>
              <a:rPr lang="en-GB" sz="2000" dirty="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 120</a:t>
            </a:r>
          </a:p>
          <a:p>
            <a:pPr lvl="1"/>
            <a:r>
              <a:rPr lang="it-IT" sz="2000" b="1" dirty="0">
                <a:solidFill>
                  <a:schemeClr val="accent1">
                    <a:lumMod val="20000"/>
                    <a:lumOff val="80000"/>
                  </a:schemeClr>
                </a:solidFill>
                <a:effectLst>
                  <a:outerShdw blurRad="38100" dist="38100" dir="2700000" algn="tl">
                    <a:srgbClr val="000000">
                      <a:alpha val="43137"/>
                    </a:srgbClr>
                  </a:outerShdw>
                </a:effectLst>
              </a:rPr>
              <a:t>APPIAN</a:t>
            </a:r>
            <a:r>
              <a:rPr lang="it-IT" sz="2000" dirty="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Rhomaiká</a:t>
            </a:r>
            <a:r>
              <a:rPr lang="en-GB" sz="2000" dirty="0">
                <a:solidFill>
                  <a:schemeClr val="accent1">
                    <a:lumMod val="20000"/>
                    <a:lumOff val="80000"/>
                  </a:schemeClr>
                </a:solidFill>
                <a:effectLst>
                  <a:outerShdw blurRad="38100" dist="38100" dir="2700000" algn="tl">
                    <a:srgbClr val="000000">
                      <a:alpha val="43137"/>
                    </a:srgbClr>
                  </a:outerShdw>
                </a:effectLst>
              </a:rPr>
              <a:t>)</a:t>
            </a:r>
            <a:br>
              <a:rPr lang="it-IT" sz="2000" dirty="0">
                <a:solidFill>
                  <a:schemeClr val="accent1">
                    <a:lumMod val="20000"/>
                    <a:lumOff val="80000"/>
                  </a:schemeClr>
                </a:solidFill>
                <a:effectLst>
                  <a:outerShdw blurRad="38100" dist="38100" dir="2700000" algn="tl">
                    <a:srgbClr val="000000">
                      <a:alpha val="43137"/>
                    </a:srgbClr>
                  </a:outerShdw>
                </a:effectLst>
              </a:rPr>
            </a:br>
            <a:r>
              <a:rPr lang="it-IT" sz="2000" dirty="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br>
              <a:rPr lang="en-GB" sz="2000" dirty="0">
                <a:solidFill>
                  <a:schemeClr val="accent1">
                    <a:lumMod val="20000"/>
                    <a:lumOff val="80000"/>
                  </a:schemeClr>
                </a:solidFill>
                <a:effectLst>
                  <a:outerShdw blurRad="38100" dist="38100" dir="2700000" algn="tl">
                    <a:srgbClr val="000000">
                      <a:alpha val="43137"/>
                    </a:srgbClr>
                  </a:outerShdw>
                </a:effectLst>
              </a:rPr>
            </a:br>
            <a:endParaRPr lang="en-GB" sz="2000" dirty="0">
              <a:solidFill>
                <a:schemeClr val="accent1">
                  <a:lumMod val="20000"/>
                  <a:lumOff val="80000"/>
                </a:schemeClr>
              </a:solidFill>
              <a:effectLst>
                <a:outerShdw blurRad="38100" dist="38100" dir="2700000" algn="tl">
                  <a:srgbClr val="000000">
                    <a:alpha val="43137"/>
                  </a:srgbClr>
                </a:outerShdw>
              </a:effectLst>
            </a:endParaRPr>
          </a:p>
          <a:p>
            <a:r>
              <a:rPr lang="en-GB" sz="2400" dirty="0">
                <a:solidFill>
                  <a:schemeClr val="accent1">
                    <a:lumMod val="20000"/>
                    <a:lumOff val="80000"/>
                  </a:schemeClr>
                </a:solidFill>
                <a:effectLst>
                  <a:outerShdw blurRad="38100" dist="38100" dir="2700000" algn="tl">
                    <a:srgbClr val="000000">
                      <a:alpha val="43137"/>
                    </a:srgbClr>
                  </a:outerShdw>
                </a:effectLst>
              </a:rPr>
              <a:t>Earlier sources?</a:t>
            </a:r>
          </a:p>
          <a:p>
            <a:pPr lvl="1"/>
            <a:r>
              <a:rPr lang="en-GB" sz="2000" dirty="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a:solidFill>
                  <a:schemeClr val="accent1">
                    <a:lumMod val="20000"/>
                    <a:lumOff val="80000"/>
                  </a:schemeClr>
                </a:solidFill>
                <a:effectLst>
                  <a:outerShdw blurRad="38100" dist="38100" dir="2700000" algn="tl">
                    <a:srgbClr val="000000">
                      <a:alpha val="43137"/>
                    </a:srgbClr>
                  </a:outerShdw>
                </a:effectLst>
              </a:rPr>
              <a:t>annales</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rPr>
              <a:t>(?)</a:t>
            </a:r>
          </a:p>
        </p:txBody>
      </p:sp>
      <p:pic>
        <p:nvPicPr>
          <p:cNvPr id="15365" name="Picture 5" descr="http://www.st-andrews.ac.uk/libraryblog/wp-content/uploads/Books_in_the_Loeb_Classical_Librar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821008"/>
            <a:ext cx="6123037" cy="424259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2276872"/>
            <a:ext cx="6156176" cy="404394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9352" y="3123987"/>
            <a:ext cx="3168352" cy="375551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8924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5365"/>
                                        </p:tgtEl>
                                        <p:attrNameLst>
                                          <p:attrName>style.visibility</p:attrName>
                                        </p:attrNameLst>
                                      </p:cBhvr>
                                      <p:to>
                                        <p:strVal val="visible"/>
                                      </p:to>
                                    </p:set>
                                    <p:animEffect transition="in" filter="fade">
                                      <p:cBhvr>
                                        <p:cTn id="7" dur="1000"/>
                                        <p:tgtEl>
                                          <p:spTgt spid="15365"/>
                                        </p:tgtEl>
                                      </p:cBhvr>
                                    </p:animEffect>
                                    <p:anim calcmode="lin" valueType="num">
                                      <p:cBhvr>
                                        <p:cTn id="8" dur="1000" fill="hold"/>
                                        <p:tgtEl>
                                          <p:spTgt spid="15365"/>
                                        </p:tgtEl>
                                        <p:attrNameLst>
                                          <p:attrName>ppt_x</p:attrName>
                                        </p:attrNameLst>
                                      </p:cBhvr>
                                      <p:tavLst>
                                        <p:tav tm="0">
                                          <p:val>
                                            <p:strVal val="#ppt_x"/>
                                          </p:val>
                                        </p:tav>
                                        <p:tav tm="100000">
                                          <p:val>
                                            <p:strVal val="#ppt_x"/>
                                          </p:val>
                                        </p:tav>
                                      </p:tavLst>
                                    </p:anim>
                                    <p:anim calcmode="lin" valueType="num">
                                      <p:cBhvr>
                                        <p:cTn id="9" dur="1000" fill="hold"/>
                                        <p:tgtEl>
                                          <p:spTgt spid="1536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gtEl>
                                        <p:attrNameLst>
                                          <p:attrName>style.visibility</p:attrName>
                                        </p:attrNameLst>
                                      </p:cBhvr>
                                      <p:to>
                                        <p:strVal val="visible"/>
                                      </p:to>
                                    </p:set>
                                    <p:animEffect transition="in" filter="fade">
                                      <p:cBhvr>
                                        <p:cTn id="14" dur="1000"/>
                                        <p:tgtEl>
                                          <p:spTgt spid="15363"/>
                                        </p:tgtEl>
                                      </p:cBhvr>
                                    </p:animEffect>
                                    <p:anim calcmode="lin" valueType="num">
                                      <p:cBhvr>
                                        <p:cTn id="15" dur="1000" fill="hold"/>
                                        <p:tgtEl>
                                          <p:spTgt spid="15363"/>
                                        </p:tgtEl>
                                        <p:attrNameLst>
                                          <p:attrName>ppt_x</p:attrName>
                                        </p:attrNameLst>
                                      </p:cBhvr>
                                      <p:tavLst>
                                        <p:tav tm="0">
                                          <p:val>
                                            <p:strVal val="#ppt_x"/>
                                          </p:val>
                                        </p:tav>
                                        <p:tav tm="100000">
                                          <p:val>
                                            <p:strVal val="#ppt_x"/>
                                          </p:val>
                                        </p:tav>
                                      </p:tavLst>
                                    </p:anim>
                                    <p:anim calcmode="lin" valueType="num">
                                      <p:cBhvr>
                                        <p:cTn id="16" dur="1000" fill="hold"/>
                                        <p:tgtEl>
                                          <p:spTgt spid="1536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2"/>
                                        </p:tgtEl>
                                        <p:attrNameLst>
                                          <p:attrName>style.visibility</p:attrName>
                                        </p:attrNameLst>
                                      </p:cBhvr>
                                      <p:to>
                                        <p:strVal val="visible"/>
                                      </p:to>
                                    </p:set>
                                    <p:animEffect transition="in" filter="fade">
                                      <p:cBhvr>
                                        <p:cTn id="21" dur="1000"/>
                                        <p:tgtEl>
                                          <p:spTgt spid="15362"/>
                                        </p:tgtEl>
                                      </p:cBhvr>
                                    </p:animEffect>
                                    <p:anim calcmode="lin" valueType="num">
                                      <p:cBhvr>
                                        <p:cTn id="22" dur="1000" fill="hold"/>
                                        <p:tgtEl>
                                          <p:spTgt spid="15362"/>
                                        </p:tgtEl>
                                        <p:attrNameLst>
                                          <p:attrName>ppt_x</p:attrName>
                                        </p:attrNameLst>
                                      </p:cBhvr>
                                      <p:tavLst>
                                        <p:tav tm="0">
                                          <p:val>
                                            <p:strVal val="#ppt_x"/>
                                          </p:val>
                                        </p:tav>
                                        <p:tav tm="100000">
                                          <p:val>
                                            <p:strVal val="#ppt_x"/>
                                          </p:val>
                                        </p:tav>
                                      </p:tavLst>
                                    </p:anim>
                                    <p:anim calcmode="lin" valueType="num">
                                      <p:cBhvr>
                                        <p:cTn id="23" dur="1000" fill="hold"/>
                                        <p:tgtEl>
                                          <p:spTgt spid="153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7504" y="188640"/>
            <a:ext cx="8884096" cy="6669360"/>
          </a:xfrm>
        </p:spPr>
        <p:txBody>
          <a:bodyPr>
            <a:normAutofit fontScale="62500" lnSpcReduction="20000"/>
          </a:bodyPr>
          <a:lstStyle/>
          <a:p>
            <a:r>
              <a:rPr lang="en-GB" b="1" dirty="0">
                <a:effectLst>
                  <a:outerShdw blurRad="38100" dist="38100" dir="2700000" algn="tl">
                    <a:srgbClr val="000000">
                      <a:alpha val="43137"/>
                    </a:srgbClr>
                  </a:outerShdw>
                </a:effectLst>
              </a:rPr>
              <a:t>493</a:t>
            </a:r>
            <a:r>
              <a:rPr lang="en-GB"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Cassian treaty</a:t>
            </a:r>
            <a:r>
              <a:rPr lang="en-GB" dirty="0">
                <a:effectLst>
                  <a:outerShdw blurRad="38100" dist="38100" dir="2700000" algn="tl">
                    <a:srgbClr val="000000">
                      <a:alpha val="43137"/>
                    </a:srgbClr>
                  </a:outerShdw>
                </a:effectLst>
              </a:rPr>
              <a:t> struck with the </a:t>
            </a:r>
            <a:r>
              <a:rPr lang="en-GB" b="1" dirty="0">
                <a:effectLst>
                  <a:outerShdw blurRad="38100" dist="38100" dir="2700000" algn="tl">
                    <a:srgbClr val="000000">
                      <a:alpha val="43137"/>
                    </a:srgbClr>
                  </a:outerShdw>
                </a:effectLst>
              </a:rPr>
              <a:t>Latins</a:t>
            </a:r>
            <a:endParaRPr lang="en-GB" dirty="0">
              <a:effectLst>
                <a:outerShdw blurRad="38100" dist="38100" dir="2700000" algn="tl">
                  <a:srgbClr val="000000">
                    <a:alpha val="43137"/>
                  </a:srgbClr>
                </a:outerShdw>
              </a:effectLst>
            </a:endParaRPr>
          </a:p>
          <a:p>
            <a:r>
              <a:rPr lang="en-GB" b="1" dirty="0">
                <a:effectLst>
                  <a:outerShdw blurRad="38100" dist="38100" dir="2700000" algn="tl">
                    <a:srgbClr val="000000">
                      <a:alpha val="43137"/>
                    </a:srgbClr>
                  </a:outerShdw>
                </a:effectLst>
                <a:highlight>
                  <a:srgbClr val="FFFF00"/>
                </a:highlight>
              </a:rPr>
              <a:t>396</a:t>
            </a:r>
            <a:r>
              <a:rPr lang="en-GB" dirty="0">
                <a:effectLst>
                  <a:outerShdw blurRad="38100" dist="38100" dir="2700000" algn="tl">
                    <a:srgbClr val="000000">
                      <a:alpha val="43137"/>
                    </a:srgbClr>
                  </a:outerShdw>
                </a:effectLst>
                <a:highlight>
                  <a:srgbClr val="FFFF00"/>
                </a:highlight>
              </a:rPr>
              <a:t> 	Fall of </a:t>
            </a:r>
            <a:r>
              <a:rPr lang="en-GB" b="1" dirty="0">
                <a:effectLst>
                  <a:outerShdw blurRad="38100" dist="38100" dir="2700000" algn="tl">
                    <a:srgbClr val="000000">
                      <a:alpha val="43137"/>
                    </a:srgbClr>
                  </a:outerShdw>
                </a:effectLst>
                <a:highlight>
                  <a:srgbClr val="FFFF00"/>
                </a:highlight>
              </a:rPr>
              <a:t>Veii</a:t>
            </a:r>
            <a:r>
              <a:rPr lang="en-GB" dirty="0">
                <a:effectLst>
                  <a:outerShdw blurRad="38100" dist="38100" dir="2700000" algn="tl">
                    <a:srgbClr val="000000">
                      <a:alpha val="43137"/>
                    </a:srgbClr>
                  </a:outerShdw>
                </a:effectLst>
                <a:highlight>
                  <a:srgbClr val="FFFF00"/>
                </a:highlight>
              </a:rPr>
              <a:t> </a:t>
            </a:r>
          </a:p>
          <a:p>
            <a:r>
              <a:rPr lang="en-GB" b="1" dirty="0">
                <a:effectLst>
                  <a:outerShdw blurRad="38100" dist="38100" dir="2700000" algn="tl">
                    <a:srgbClr val="000000">
                      <a:alpha val="43137"/>
                    </a:srgbClr>
                  </a:outerShdw>
                </a:effectLst>
                <a:highlight>
                  <a:srgbClr val="FFFF00"/>
                </a:highlight>
              </a:rPr>
              <a:t>390 	Sack of Rome</a:t>
            </a:r>
            <a:r>
              <a:rPr lang="en-GB" dirty="0">
                <a:effectLst>
                  <a:outerShdw blurRad="38100" dist="38100" dir="2700000" algn="tl">
                    <a:srgbClr val="000000">
                      <a:alpha val="43137"/>
                    </a:srgbClr>
                  </a:outerShdw>
                </a:effectLst>
                <a:highlight>
                  <a:srgbClr val="FFFF00"/>
                </a:highlight>
              </a:rPr>
              <a:t> </a:t>
            </a:r>
            <a:r>
              <a:rPr lang="en-GB" dirty="0">
                <a:effectLst>
                  <a:outerShdw blurRad="38100" dist="38100" dir="2700000" algn="tl">
                    <a:srgbClr val="000000">
                      <a:alpha val="43137"/>
                    </a:srgbClr>
                  </a:outerShdw>
                </a:effectLst>
              </a:rPr>
              <a:t>by the Gauls (or 387; so Polybius) </a:t>
            </a:r>
          </a:p>
          <a:p>
            <a:r>
              <a:rPr lang="en-GB" b="1" dirty="0">
                <a:effectLst>
                  <a:outerShdw blurRad="38100" dist="38100" dir="2700000" algn="tl">
                    <a:srgbClr val="000000">
                      <a:alpha val="43137"/>
                    </a:srgbClr>
                  </a:outerShdw>
                </a:effectLst>
              </a:rPr>
              <a:t>378</a:t>
            </a:r>
            <a:r>
              <a:rPr lang="en-GB" dirty="0">
                <a:effectLst>
                  <a:outerShdw blurRad="38100" dist="38100" dir="2700000" algn="tl">
                    <a:srgbClr val="000000">
                      <a:alpha val="43137"/>
                    </a:srgbClr>
                  </a:outerShdw>
                </a:effectLst>
              </a:rPr>
              <a:t> 	Construction of the ‘</a:t>
            </a:r>
            <a:r>
              <a:rPr lang="en-GB" dirty="0" err="1">
                <a:effectLst>
                  <a:outerShdw blurRad="38100" dist="38100" dir="2700000" algn="tl">
                    <a:srgbClr val="000000">
                      <a:alpha val="43137"/>
                    </a:srgbClr>
                  </a:outerShdw>
                </a:effectLst>
              </a:rPr>
              <a:t>Servian</a:t>
            </a:r>
            <a:r>
              <a:rPr lang="en-GB" dirty="0">
                <a:effectLst>
                  <a:outerShdw blurRad="38100" dist="38100" dir="2700000" algn="tl">
                    <a:srgbClr val="000000">
                      <a:alpha val="43137"/>
                    </a:srgbClr>
                  </a:outerShdw>
                </a:effectLst>
              </a:rPr>
              <a:t>’ wall </a:t>
            </a:r>
          </a:p>
          <a:p>
            <a:r>
              <a:rPr lang="en-GB" b="1" dirty="0">
                <a:effectLst>
                  <a:outerShdw blurRad="38100" dist="38100" dir="2700000" algn="tl">
                    <a:srgbClr val="000000">
                      <a:alpha val="43137"/>
                    </a:srgbClr>
                  </a:outerShdw>
                </a:effectLst>
              </a:rPr>
              <a:t>354</a:t>
            </a:r>
            <a:r>
              <a:rPr lang="en-GB" dirty="0">
                <a:effectLst>
                  <a:outerShdw blurRad="38100" dist="38100" dir="2700000" algn="tl">
                    <a:srgbClr val="000000">
                      <a:alpha val="43137"/>
                    </a:srgbClr>
                  </a:outerShdw>
                </a:effectLst>
              </a:rPr>
              <a:t> 	Treaty with </a:t>
            </a:r>
            <a:r>
              <a:rPr lang="en-GB" dirty="0" err="1">
                <a:effectLst>
                  <a:outerShdw blurRad="38100" dist="38100" dir="2700000" algn="tl">
                    <a:srgbClr val="000000">
                      <a:alpha val="43137"/>
                    </a:srgbClr>
                  </a:outerShdw>
                </a:effectLst>
              </a:rPr>
              <a:t>Samnites</a:t>
            </a:r>
            <a:r>
              <a:rPr lang="en-GB" dirty="0">
                <a:effectLst>
                  <a:outerShdw blurRad="38100" dist="38100" dir="2700000" algn="tl">
                    <a:srgbClr val="000000">
                      <a:alpha val="43137"/>
                    </a:srgbClr>
                  </a:outerShdw>
                </a:effectLst>
              </a:rPr>
              <a:t> </a:t>
            </a:r>
          </a:p>
          <a:p>
            <a:r>
              <a:rPr lang="en-GB" b="1" dirty="0">
                <a:effectLst>
                  <a:outerShdw blurRad="38100" dist="38100" dir="2700000" algn="tl">
                    <a:srgbClr val="000000">
                      <a:alpha val="43137"/>
                    </a:srgbClr>
                  </a:outerShdw>
                </a:effectLst>
              </a:rPr>
              <a:t>343-341</a:t>
            </a:r>
            <a:r>
              <a:rPr lang="en-GB"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First Samnite War (?) </a:t>
            </a:r>
          </a:p>
          <a:p>
            <a:r>
              <a:rPr lang="en-GB" b="1" dirty="0">
                <a:effectLst>
                  <a:outerShdw blurRad="38100" dist="38100" dir="2700000" algn="tl">
                    <a:srgbClr val="000000">
                      <a:alpha val="43137"/>
                    </a:srgbClr>
                  </a:outerShdw>
                </a:effectLst>
              </a:rPr>
              <a:t>340-338 Latin revolt</a:t>
            </a:r>
            <a:r>
              <a:rPr lang="en-GB" dirty="0">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sym typeface="Wingdings" panose="05000000000000000000" pitchFamily="2" charset="2"/>
              </a:rPr>
              <a:t></a:t>
            </a:r>
            <a:r>
              <a:rPr lang="en-GB" dirty="0">
                <a:effectLst>
                  <a:outerShdw blurRad="38100" dist="38100" dir="2700000" algn="tl">
                    <a:srgbClr val="000000">
                      <a:alpha val="43137"/>
                    </a:srgbClr>
                  </a:outerShdw>
                </a:effectLst>
              </a:rPr>
              <a:t>the settlement of 338) </a:t>
            </a:r>
          </a:p>
          <a:p>
            <a:r>
              <a:rPr lang="en-GB" b="1" dirty="0">
                <a:effectLst>
                  <a:outerShdw blurRad="38100" dist="38100" dir="2700000" algn="tl">
                    <a:srgbClr val="000000">
                      <a:alpha val="43137"/>
                    </a:srgbClr>
                  </a:outerShdw>
                </a:effectLst>
              </a:rPr>
              <a:t>328</a:t>
            </a:r>
            <a:r>
              <a:rPr lang="en-GB" dirty="0">
                <a:effectLst>
                  <a:outerShdw blurRad="38100" dist="38100" dir="2700000" algn="tl">
                    <a:srgbClr val="000000">
                      <a:alpha val="43137"/>
                    </a:srgbClr>
                  </a:outerShdw>
                </a:effectLst>
              </a:rPr>
              <a:t> Colony established at </a:t>
            </a:r>
            <a:r>
              <a:rPr lang="en-GB" dirty="0" err="1">
                <a:effectLst>
                  <a:outerShdw blurRad="38100" dist="38100" dir="2700000" algn="tl">
                    <a:srgbClr val="000000">
                      <a:alpha val="43137"/>
                    </a:srgbClr>
                  </a:outerShdw>
                </a:effectLst>
              </a:rPr>
              <a:t>Fregellae</a:t>
            </a:r>
            <a:r>
              <a:rPr lang="en-GB" dirty="0">
                <a:effectLst>
                  <a:outerShdw blurRad="38100" dist="38100" dir="2700000" algn="tl">
                    <a:srgbClr val="000000">
                      <a:alpha val="43137"/>
                    </a:srgbClr>
                  </a:outerShdw>
                </a:effectLst>
              </a:rPr>
              <a:t> </a:t>
            </a:r>
          </a:p>
          <a:p>
            <a:r>
              <a:rPr lang="en-GB" b="1" dirty="0">
                <a:effectLst>
                  <a:outerShdw blurRad="38100" dist="38100" dir="2700000" algn="tl">
                    <a:srgbClr val="000000">
                      <a:alpha val="43137"/>
                    </a:srgbClr>
                  </a:outerShdw>
                </a:effectLst>
              </a:rPr>
              <a:t>326-304 Second Samnite War </a:t>
            </a:r>
          </a:p>
          <a:p>
            <a:r>
              <a:rPr lang="en-GB" b="1" dirty="0">
                <a:effectLst>
                  <a:outerShdw blurRad="38100" dist="38100" dir="2700000" algn="tl">
                    <a:srgbClr val="000000">
                      <a:alpha val="43137"/>
                    </a:srgbClr>
                  </a:outerShdw>
                </a:effectLst>
              </a:rPr>
              <a:t>321</a:t>
            </a:r>
            <a:r>
              <a:rPr lang="en-GB" dirty="0">
                <a:effectLst>
                  <a:outerShdw blurRad="38100" dist="38100" dir="2700000" algn="tl">
                    <a:srgbClr val="000000">
                      <a:alpha val="43137"/>
                    </a:srgbClr>
                  </a:outerShdw>
                </a:effectLst>
              </a:rPr>
              <a:t> Roman army ambushed in the </a:t>
            </a:r>
            <a:r>
              <a:rPr lang="en-GB" dirty="0" err="1">
                <a:effectLst>
                  <a:outerShdw blurRad="38100" dist="38100" dir="2700000" algn="tl">
                    <a:srgbClr val="000000">
                      <a:alpha val="43137"/>
                    </a:srgbClr>
                  </a:outerShdw>
                </a:effectLst>
              </a:rPr>
              <a:t>Caudine</a:t>
            </a:r>
            <a:r>
              <a:rPr lang="en-GB" dirty="0">
                <a:effectLst>
                  <a:outerShdw blurRad="38100" dist="38100" dir="2700000" algn="tl">
                    <a:srgbClr val="000000">
                      <a:alpha val="43137"/>
                    </a:srgbClr>
                  </a:outerShdw>
                </a:effectLst>
              </a:rPr>
              <a:t> Forks </a:t>
            </a:r>
          </a:p>
          <a:p>
            <a:r>
              <a:rPr lang="en-GB" b="1" dirty="0">
                <a:effectLst>
                  <a:outerShdw blurRad="38100" dist="38100" dir="2700000" algn="tl">
                    <a:srgbClr val="000000">
                      <a:alpha val="43137"/>
                    </a:srgbClr>
                  </a:outerShdw>
                </a:effectLst>
              </a:rPr>
              <a:t>315</a:t>
            </a:r>
            <a:r>
              <a:rPr lang="en-GB" dirty="0">
                <a:effectLst>
                  <a:outerShdw blurRad="38100" dist="38100" dir="2700000" algn="tl">
                    <a:srgbClr val="000000">
                      <a:alpha val="43137"/>
                    </a:srgbClr>
                  </a:outerShdw>
                </a:effectLst>
              </a:rPr>
              <a:t> battle of </a:t>
            </a:r>
            <a:r>
              <a:rPr lang="en-GB" dirty="0" err="1">
                <a:effectLst>
                  <a:outerShdw blurRad="38100" dist="38100" dir="2700000" algn="tl">
                    <a:srgbClr val="000000">
                      <a:alpha val="43137"/>
                    </a:srgbClr>
                  </a:outerShdw>
                </a:effectLst>
              </a:rPr>
              <a:t>Lautulae</a:t>
            </a:r>
            <a:r>
              <a:rPr lang="en-GB" dirty="0">
                <a:effectLst>
                  <a:outerShdw blurRad="38100" dist="38100" dir="2700000" algn="tl">
                    <a:srgbClr val="000000">
                      <a:alpha val="43137"/>
                    </a:srgbClr>
                  </a:outerShdw>
                </a:effectLst>
              </a:rPr>
              <a:t> (a Roman defeat?) </a:t>
            </a:r>
          </a:p>
          <a:p>
            <a:r>
              <a:rPr lang="en-GB" b="1" dirty="0">
                <a:effectLst>
                  <a:outerShdw blurRad="38100" dist="38100" dir="2700000" algn="tl">
                    <a:srgbClr val="000000">
                      <a:alpha val="43137"/>
                    </a:srgbClr>
                  </a:outerShdw>
                </a:effectLst>
              </a:rPr>
              <a:t>312</a:t>
            </a:r>
            <a:r>
              <a:rPr lang="en-GB" dirty="0">
                <a:effectLst>
                  <a:outerShdw blurRad="38100" dist="38100" dir="2700000" algn="tl">
                    <a:srgbClr val="000000">
                      <a:alpha val="43137"/>
                    </a:srgbClr>
                  </a:outerShdw>
                </a:effectLst>
              </a:rPr>
              <a:t> Work begins on the Appian way (</a:t>
            </a:r>
            <a:r>
              <a:rPr lang="en-GB" i="1" dirty="0">
                <a:effectLst>
                  <a:outerShdw blurRad="38100" dist="38100" dir="2700000" algn="tl">
                    <a:srgbClr val="000000">
                      <a:alpha val="43137"/>
                    </a:srgbClr>
                  </a:outerShdw>
                </a:effectLst>
              </a:rPr>
              <a:t>via </a:t>
            </a:r>
            <a:r>
              <a:rPr lang="en-GB" i="1" dirty="0" err="1">
                <a:effectLst>
                  <a:outerShdw blurRad="38100" dist="38100" dir="2700000" algn="tl">
                    <a:srgbClr val="000000">
                      <a:alpha val="43137"/>
                    </a:srgbClr>
                  </a:outerShdw>
                </a:effectLst>
              </a:rPr>
              <a:t>Appia</a:t>
            </a:r>
            <a:r>
              <a:rPr lang="en-GB" dirty="0">
                <a:effectLst>
                  <a:outerShdw blurRad="38100" dist="38100" dir="2700000" algn="tl">
                    <a:srgbClr val="000000">
                      <a:alpha val="43137"/>
                    </a:srgbClr>
                  </a:outerShdw>
                </a:effectLst>
              </a:rPr>
              <a:t>) </a:t>
            </a:r>
          </a:p>
          <a:p>
            <a:r>
              <a:rPr lang="en-GB" b="1" dirty="0">
                <a:effectLst>
                  <a:outerShdw blurRad="38100" dist="38100" dir="2700000" algn="tl">
                    <a:srgbClr val="000000">
                      <a:alpha val="43137"/>
                    </a:srgbClr>
                  </a:outerShdw>
                </a:effectLst>
              </a:rPr>
              <a:t>298-290</a:t>
            </a:r>
            <a:r>
              <a:rPr lang="en-GB" dirty="0">
                <a:effectLst>
                  <a:outerShdw blurRad="38100" dist="38100" dir="2700000" algn="tl">
                    <a:srgbClr val="000000">
                      <a:alpha val="43137"/>
                    </a:srgbClr>
                  </a:outerShdw>
                </a:effectLst>
              </a:rPr>
              <a:t> Third Samnite War </a:t>
            </a:r>
          </a:p>
          <a:p>
            <a:r>
              <a:rPr lang="en-GB" b="1" dirty="0">
                <a:effectLst>
                  <a:outerShdw blurRad="38100" dist="38100" dir="2700000" algn="tl">
                    <a:srgbClr val="000000">
                      <a:alpha val="43137"/>
                    </a:srgbClr>
                  </a:outerShdw>
                </a:effectLst>
              </a:rPr>
              <a:t>295</a:t>
            </a:r>
            <a:r>
              <a:rPr lang="en-GB" dirty="0">
                <a:effectLst>
                  <a:outerShdw blurRad="38100" dist="38100" dir="2700000" algn="tl">
                    <a:srgbClr val="000000">
                      <a:alpha val="43137"/>
                    </a:srgbClr>
                  </a:outerShdw>
                </a:effectLst>
              </a:rPr>
              <a:t> Great battle at </a:t>
            </a:r>
            <a:r>
              <a:rPr lang="en-GB" dirty="0" err="1">
                <a:effectLst>
                  <a:outerShdw blurRad="38100" dist="38100" dir="2700000" algn="tl">
                    <a:srgbClr val="000000">
                      <a:alpha val="43137"/>
                    </a:srgbClr>
                  </a:outerShdw>
                </a:effectLst>
              </a:rPr>
              <a:t>Sentinum</a:t>
            </a:r>
            <a:r>
              <a:rPr lang="en-GB" dirty="0">
                <a:effectLst>
                  <a:outerShdw blurRad="38100" dist="38100" dir="2700000" algn="tl">
                    <a:srgbClr val="000000">
                      <a:alpha val="43137"/>
                    </a:srgbClr>
                  </a:outerShdw>
                </a:effectLst>
              </a:rPr>
              <a:t>. Romans defeat combined army of </a:t>
            </a:r>
            <a:r>
              <a:rPr lang="en-GB" dirty="0" err="1">
                <a:effectLst>
                  <a:outerShdw blurRad="38100" dist="38100" dir="2700000" algn="tl">
                    <a:srgbClr val="000000">
                      <a:alpha val="43137"/>
                    </a:srgbClr>
                  </a:outerShdw>
                </a:effectLst>
              </a:rPr>
              <a:t>Samnites</a:t>
            </a:r>
            <a:r>
              <a:rPr lang="en-GB" dirty="0">
                <a:effectLst>
                  <a:outerShdw blurRad="38100" dist="38100" dir="2700000" algn="tl">
                    <a:srgbClr val="000000">
                      <a:alpha val="43137"/>
                    </a:srgbClr>
                  </a:outerShdw>
                </a:effectLst>
              </a:rPr>
              <a:t>, Gauls, Etruscans and </a:t>
            </a:r>
            <a:r>
              <a:rPr lang="en-GB" dirty="0" err="1">
                <a:effectLst>
                  <a:outerShdw blurRad="38100" dist="38100" dir="2700000" algn="tl">
                    <a:srgbClr val="000000">
                      <a:alpha val="43137"/>
                    </a:srgbClr>
                  </a:outerShdw>
                </a:effectLst>
              </a:rPr>
              <a:t>Umbrians</a:t>
            </a:r>
            <a:r>
              <a:rPr lang="en-GB" dirty="0">
                <a:effectLst>
                  <a:outerShdw blurRad="38100" dist="38100" dir="2700000" algn="tl">
                    <a:srgbClr val="000000">
                      <a:alpha val="43137"/>
                    </a:srgbClr>
                  </a:outerShdw>
                </a:effectLst>
              </a:rPr>
              <a:t>. </a:t>
            </a:r>
          </a:p>
          <a:p>
            <a:r>
              <a:rPr lang="en-GB" b="1" dirty="0">
                <a:effectLst>
                  <a:outerShdw blurRad="38100" dist="38100" dir="2700000" algn="tl">
                    <a:srgbClr val="000000">
                      <a:alpha val="43137"/>
                    </a:srgbClr>
                  </a:outerShdw>
                </a:effectLst>
              </a:rPr>
              <a:t>280</a:t>
            </a:r>
            <a:r>
              <a:rPr lang="en-GB" dirty="0">
                <a:effectLst>
                  <a:outerShdw blurRad="38100" dist="38100" dir="2700000" algn="tl">
                    <a:srgbClr val="000000">
                      <a:alpha val="43137"/>
                    </a:srgbClr>
                  </a:outerShdw>
                </a:effectLst>
              </a:rPr>
              <a:t> Tarentum invites </a:t>
            </a:r>
            <a:r>
              <a:rPr lang="en-GB" b="1" dirty="0">
                <a:effectLst>
                  <a:outerShdw blurRad="38100" dist="38100" dir="2700000" algn="tl">
                    <a:srgbClr val="000000">
                      <a:alpha val="43137"/>
                    </a:srgbClr>
                  </a:outerShdw>
                </a:effectLst>
              </a:rPr>
              <a:t>King </a:t>
            </a:r>
            <a:r>
              <a:rPr lang="en-GB" b="1" dirty="0">
                <a:effectLst>
                  <a:outerShdw blurRad="38100" dist="38100" dir="2700000" algn="tl">
                    <a:srgbClr val="000000">
                      <a:alpha val="43137"/>
                    </a:srgbClr>
                  </a:outerShdw>
                </a:effectLst>
                <a:highlight>
                  <a:srgbClr val="FFFF00"/>
                </a:highlight>
              </a:rPr>
              <a:t>Pyrrhus</a:t>
            </a:r>
            <a:r>
              <a:rPr lang="en-GB" b="1" dirty="0">
                <a:effectLst>
                  <a:outerShdw blurRad="38100" dist="38100" dir="2700000" algn="tl">
                    <a:srgbClr val="000000">
                      <a:alpha val="43137"/>
                    </a:srgbClr>
                  </a:outerShdw>
                </a:effectLst>
              </a:rPr>
              <a:t> of Epirus</a:t>
            </a:r>
            <a:r>
              <a:rPr lang="en-GB" dirty="0">
                <a:effectLst>
                  <a:outerShdw blurRad="38100" dist="38100" dir="2700000" algn="tl">
                    <a:srgbClr val="000000">
                      <a:alpha val="43137"/>
                    </a:srgbClr>
                  </a:outerShdw>
                </a:effectLst>
              </a:rPr>
              <a:t> to Italy </a:t>
            </a:r>
          </a:p>
          <a:p>
            <a:r>
              <a:rPr lang="en-GB" b="1" dirty="0">
                <a:effectLst>
                  <a:outerShdw blurRad="38100" dist="38100" dir="2700000" algn="tl">
                    <a:srgbClr val="000000">
                      <a:alpha val="43137"/>
                    </a:srgbClr>
                  </a:outerShdw>
                </a:effectLst>
              </a:rPr>
              <a:t>280</a:t>
            </a:r>
            <a:r>
              <a:rPr lang="en-GB" dirty="0">
                <a:effectLst>
                  <a:outerShdw blurRad="38100" dist="38100" dir="2700000" algn="tl">
                    <a:srgbClr val="000000">
                      <a:alpha val="43137"/>
                    </a:srgbClr>
                  </a:outerShdw>
                </a:effectLst>
              </a:rPr>
              <a:t> Battle at Heraclea </a:t>
            </a:r>
          </a:p>
          <a:p>
            <a:r>
              <a:rPr lang="en-GB" b="1" dirty="0">
                <a:effectLst>
                  <a:outerShdw blurRad="38100" dist="38100" dir="2700000" algn="tl">
                    <a:srgbClr val="000000">
                      <a:alpha val="43137"/>
                    </a:srgbClr>
                  </a:outerShdw>
                </a:effectLst>
              </a:rPr>
              <a:t>279</a:t>
            </a:r>
            <a:r>
              <a:rPr lang="en-GB" dirty="0">
                <a:effectLst>
                  <a:outerShdw blurRad="38100" dist="38100" dir="2700000" algn="tl">
                    <a:srgbClr val="000000">
                      <a:alpha val="43137"/>
                    </a:srgbClr>
                  </a:outerShdw>
                </a:effectLst>
              </a:rPr>
              <a:t> Battle at Asculum </a:t>
            </a:r>
          </a:p>
          <a:p>
            <a:r>
              <a:rPr lang="en-GB" b="1" dirty="0">
                <a:effectLst>
                  <a:outerShdw blurRad="38100" dist="38100" dir="2700000" algn="tl">
                    <a:srgbClr val="000000">
                      <a:alpha val="43137"/>
                    </a:srgbClr>
                  </a:outerShdw>
                </a:effectLst>
              </a:rPr>
              <a:t>278-276 Pyrrhus</a:t>
            </a:r>
            <a:r>
              <a:rPr lang="en-GB" dirty="0">
                <a:effectLst>
                  <a:outerShdw blurRad="38100" dist="38100" dir="2700000" algn="tl">
                    <a:srgbClr val="000000">
                      <a:alpha val="43137"/>
                    </a:srgbClr>
                  </a:outerShdw>
                </a:effectLst>
              </a:rPr>
              <a:t> in Sicily (returns to Italy in 276) </a:t>
            </a:r>
          </a:p>
          <a:p>
            <a:r>
              <a:rPr lang="en-GB" b="1" dirty="0">
                <a:effectLst>
                  <a:outerShdw blurRad="38100" dist="38100" dir="2700000" algn="tl">
                    <a:srgbClr val="000000">
                      <a:alpha val="43137"/>
                    </a:srgbClr>
                  </a:outerShdw>
                </a:effectLst>
              </a:rPr>
              <a:t>275</a:t>
            </a:r>
            <a:r>
              <a:rPr lang="en-GB" dirty="0">
                <a:effectLst>
                  <a:outerShdw blurRad="38100" dist="38100" dir="2700000" algn="tl">
                    <a:srgbClr val="000000">
                      <a:alpha val="43137"/>
                    </a:srgbClr>
                  </a:outerShdw>
                </a:effectLst>
              </a:rPr>
              <a:t> Pyrrhus defeated near </a:t>
            </a:r>
            <a:r>
              <a:rPr lang="en-GB" dirty="0" err="1">
                <a:effectLst>
                  <a:outerShdw blurRad="38100" dist="38100" dir="2700000" algn="tl">
                    <a:srgbClr val="000000">
                      <a:alpha val="43137"/>
                    </a:srgbClr>
                  </a:outerShdw>
                </a:effectLst>
              </a:rPr>
              <a:t>Malventum</a:t>
            </a:r>
            <a:r>
              <a:rPr lang="en-GB" dirty="0">
                <a:effectLst>
                  <a:outerShdw blurRad="38100" dist="38100" dir="2700000" algn="tl">
                    <a:srgbClr val="000000">
                      <a:alpha val="43137"/>
                    </a:srgbClr>
                  </a:outerShdw>
                </a:effectLst>
              </a:rPr>
              <a:t> (later </a:t>
            </a:r>
            <a:r>
              <a:rPr lang="en-GB" dirty="0" err="1">
                <a:effectLst>
                  <a:outerShdw blurRad="38100" dist="38100" dir="2700000" algn="tl">
                    <a:srgbClr val="000000">
                      <a:alpha val="43137"/>
                    </a:srgbClr>
                  </a:outerShdw>
                </a:effectLst>
              </a:rPr>
              <a:t>Beneventum</a:t>
            </a:r>
            <a:r>
              <a:rPr lang="en-GB" dirty="0">
                <a:effectLst>
                  <a:outerShdw blurRad="38100" dist="38100" dir="2700000" algn="tl">
                    <a:srgbClr val="000000">
                      <a:alpha val="43137"/>
                    </a:srgbClr>
                  </a:outerShdw>
                </a:effectLst>
              </a:rPr>
              <a:t>) </a:t>
            </a:r>
          </a:p>
          <a:p>
            <a:r>
              <a:rPr lang="en-GB" b="1" dirty="0">
                <a:effectLst>
                  <a:outerShdw blurRad="38100" dist="38100" dir="2700000" algn="tl">
                    <a:srgbClr val="000000">
                      <a:alpha val="43137"/>
                    </a:srgbClr>
                  </a:outerShdw>
                </a:effectLst>
                <a:highlight>
                  <a:srgbClr val="FFFF00"/>
                </a:highlight>
              </a:rPr>
              <a:t>264-241</a:t>
            </a:r>
            <a:r>
              <a:rPr lang="en-GB" dirty="0">
                <a:effectLst>
                  <a:outerShdw blurRad="38100" dist="38100" dir="2700000" algn="tl">
                    <a:srgbClr val="000000">
                      <a:alpha val="43137"/>
                    </a:srgbClr>
                  </a:outerShdw>
                </a:effectLst>
                <a:highlight>
                  <a:srgbClr val="FFFF00"/>
                </a:highlight>
              </a:rPr>
              <a:t> </a:t>
            </a:r>
            <a:r>
              <a:rPr lang="en-GB" b="1" dirty="0">
                <a:effectLst>
                  <a:outerShdw blurRad="38100" dist="38100" dir="2700000" algn="tl">
                    <a:srgbClr val="000000">
                      <a:alpha val="43137"/>
                    </a:srgbClr>
                  </a:outerShdw>
                </a:effectLst>
                <a:highlight>
                  <a:srgbClr val="FFFF00"/>
                </a:highlight>
              </a:rPr>
              <a:t>First Punic War (with Carthage)</a:t>
            </a:r>
          </a:p>
        </p:txBody>
      </p:sp>
    </p:spTree>
    <p:extLst>
      <p:ext uri="{BB962C8B-B14F-4D97-AF65-F5344CB8AC3E}">
        <p14:creationId xmlns:p14="http://schemas.microsoft.com/office/powerpoint/2010/main" val="22512752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5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5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5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500"/>
                            </p:stCondLst>
                            <p:childTnLst>
                              <p:par>
                                <p:cTn id="41" presetID="42" presetClass="exit" presetSubtype="0" fill="hold" nodeType="afterEffect">
                                  <p:stCondLst>
                                    <p:cond delay="0"/>
                                  </p:stCondLst>
                                  <p:childTnLst>
                                    <p:animEffect transition="out" filter="fade">
                                      <p:cBhvr>
                                        <p:cTn id="42" dur="2000"/>
                                        <p:tgtEl>
                                          <p:spTgt spid="4"/>
                                        </p:tgtEl>
                                      </p:cBhvr>
                                    </p:animEffect>
                                    <p:anim calcmode="lin" valueType="num">
                                      <p:cBhvr>
                                        <p:cTn id="43" dur="2000"/>
                                        <p:tgtEl>
                                          <p:spTgt spid="4"/>
                                        </p:tgtEl>
                                        <p:attrNameLst>
                                          <p:attrName>ppt_x</p:attrName>
                                        </p:attrNameLst>
                                      </p:cBhvr>
                                      <p:tavLst>
                                        <p:tav tm="0">
                                          <p:val>
                                            <p:strVal val="ppt_x"/>
                                          </p:val>
                                        </p:tav>
                                        <p:tav tm="100000">
                                          <p:val>
                                            <p:strVal val="ppt_x"/>
                                          </p:val>
                                        </p:tav>
                                      </p:tavLst>
                                    </p:anim>
                                    <p:anim calcmode="lin" valueType="num">
                                      <p:cBhvr>
                                        <p:cTn id="44" dur="2000"/>
                                        <p:tgtEl>
                                          <p:spTgt spid="4"/>
                                        </p:tgtEl>
                                        <p:attrNameLst>
                                          <p:attrName>ppt_y</p:attrName>
                                        </p:attrNameLst>
                                      </p:cBhvr>
                                      <p:tavLst>
                                        <p:tav tm="0">
                                          <p:val>
                                            <p:strVal val="ppt_y"/>
                                          </p:val>
                                        </p:tav>
                                        <p:tav tm="100000">
                                          <p:val>
                                            <p:strVal val="ppt_y+.1"/>
                                          </p:val>
                                        </p:tav>
                                      </p:tavLst>
                                    </p:anim>
                                    <p:set>
                                      <p:cBhvr>
                                        <p:cTn id="45" dur="1" fill="hold">
                                          <p:stCondLst>
                                            <p:cond delay="1999"/>
                                          </p:stCondLst>
                                        </p:cTn>
                                        <p:tgtEl>
                                          <p:spTgt spid="4"/>
                                        </p:tgtEl>
                                        <p:attrNameLst>
                                          <p:attrName>style.visibility</p:attrName>
                                        </p:attrNameLst>
                                      </p:cBhvr>
                                      <p:to>
                                        <p:strVal val="hidden"/>
                                      </p:to>
                                    </p:set>
                                  </p:childTnLst>
                                </p:cTn>
                              </p:par>
                              <p:par>
                                <p:cTn id="46" presetID="42" presetClass="entr" presetSubtype="0" fill="hold" grpId="0" nodeType="with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1" fill="hold">
                            <p:stCondLst>
                              <p:cond delay="8500"/>
                            </p:stCondLst>
                            <p:childTnLst>
                              <p:par>
                                <p:cTn id="52" presetID="42" presetClass="entr" presetSubtype="0" fill="hold" grpId="0" nodeType="after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fade">
                                      <p:cBhvr>
                                        <p:cTn id="54" dur="1000"/>
                                        <p:tgtEl>
                                          <p:spTgt spid="3">
                                            <p:txEl>
                                              <p:pRg st="7" end="7"/>
                                            </p:txEl>
                                          </p:spTgt>
                                        </p:tgtEl>
                                      </p:cBhvr>
                                    </p:animEffect>
                                    <p:anim calcmode="lin" valueType="num">
                                      <p:cBhvr>
                                        <p:cTn id="5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7" fill="hold">
                            <p:stCondLst>
                              <p:cond delay="9500"/>
                            </p:stCondLst>
                            <p:childTnLst>
                              <p:par>
                                <p:cTn id="58" presetID="42" presetClass="entr" presetSubtype="0" fill="hold" grpId="0" nodeType="after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Effect transition="in" filter="fade">
                                      <p:cBhvr>
                                        <p:cTn id="60" dur="1000"/>
                                        <p:tgtEl>
                                          <p:spTgt spid="3">
                                            <p:txEl>
                                              <p:pRg st="8" end="8"/>
                                            </p:txEl>
                                          </p:spTgt>
                                        </p:tgtEl>
                                      </p:cBhvr>
                                    </p:animEffect>
                                    <p:anim calcmode="lin" valueType="num">
                                      <p:cBhvr>
                                        <p:cTn id="6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63" fill="hold">
                            <p:stCondLst>
                              <p:cond delay="10500"/>
                            </p:stCondLst>
                            <p:childTnLst>
                              <p:par>
                                <p:cTn id="64" presetID="42" presetClass="entr" presetSubtype="0" fill="hold" grpId="0" nodeType="after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Effect transition="in" filter="fade">
                                      <p:cBhvr>
                                        <p:cTn id="66" dur="1000"/>
                                        <p:tgtEl>
                                          <p:spTgt spid="3">
                                            <p:txEl>
                                              <p:pRg st="9" end="9"/>
                                            </p:txEl>
                                          </p:spTgt>
                                        </p:tgtEl>
                                      </p:cBhvr>
                                    </p:animEffect>
                                    <p:anim calcmode="lin" valueType="num">
                                      <p:cBhvr>
                                        <p:cTn id="6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9" fill="hold">
                            <p:stCondLst>
                              <p:cond delay="11500"/>
                            </p:stCondLst>
                            <p:childTnLst>
                              <p:par>
                                <p:cTn id="70" presetID="42" presetClass="entr" presetSubtype="0" fill="hold" grpId="0" nodeType="afterEffect">
                                  <p:stCondLst>
                                    <p:cond delay="0"/>
                                  </p:stCondLst>
                                  <p:childTnLst>
                                    <p:set>
                                      <p:cBhvr>
                                        <p:cTn id="71" dur="1" fill="hold">
                                          <p:stCondLst>
                                            <p:cond delay="0"/>
                                          </p:stCondLst>
                                        </p:cTn>
                                        <p:tgtEl>
                                          <p:spTgt spid="3">
                                            <p:txEl>
                                              <p:pRg st="10" end="10"/>
                                            </p:txEl>
                                          </p:spTgt>
                                        </p:tgtEl>
                                        <p:attrNameLst>
                                          <p:attrName>style.visibility</p:attrName>
                                        </p:attrNameLst>
                                      </p:cBhvr>
                                      <p:to>
                                        <p:strVal val="visible"/>
                                      </p:to>
                                    </p:set>
                                    <p:animEffect transition="in" filter="fade">
                                      <p:cBhvr>
                                        <p:cTn id="72" dur="1000"/>
                                        <p:tgtEl>
                                          <p:spTgt spid="3">
                                            <p:txEl>
                                              <p:pRg st="10" end="10"/>
                                            </p:txEl>
                                          </p:spTgt>
                                        </p:tgtEl>
                                      </p:cBhvr>
                                    </p:animEffect>
                                    <p:anim calcmode="lin" valueType="num">
                                      <p:cBhvr>
                                        <p:cTn id="7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5" fill="hold">
                            <p:stCondLst>
                              <p:cond delay="12500"/>
                            </p:stCondLst>
                            <p:childTnLst>
                              <p:par>
                                <p:cTn id="76" presetID="42" presetClass="entr" presetSubtype="0" fill="hold" grpId="0" nodeType="afterEffect">
                                  <p:stCondLst>
                                    <p:cond delay="0"/>
                                  </p:stCondLst>
                                  <p:childTnLst>
                                    <p:set>
                                      <p:cBhvr>
                                        <p:cTn id="77" dur="1" fill="hold">
                                          <p:stCondLst>
                                            <p:cond delay="0"/>
                                          </p:stCondLst>
                                        </p:cTn>
                                        <p:tgtEl>
                                          <p:spTgt spid="3">
                                            <p:txEl>
                                              <p:pRg st="11" end="11"/>
                                            </p:txEl>
                                          </p:spTgt>
                                        </p:tgtEl>
                                        <p:attrNameLst>
                                          <p:attrName>style.visibility</p:attrName>
                                        </p:attrNameLst>
                                      </p:cBhvr>
                                      <p:to>
                                        <p:strVal val="visible"/>
                                      </p:to>
                                    </p:set>
                                    <p:animEffect transition="in" filter="fade">
                                      <p:cBhvr>
                                        <p:cTn id="78" dur="1000"/>
                                        <p:tgtEl>
                                          <p:spTgt spid="3">
                                            <p:txEl>
                                              <p:pRg st="11" end="11"/>
                                            </p:txEl>
                                          </p:spTgt>
                                        </p:tgtEl>
                                      </p:cBhvr>
                                    </p:animEffect>
                                    <p:anim calcmode="lin" valueType="num">
                                      <p:cBhvr>
                                        <p:cTn id="79"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0"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par>
                          <p:cTn id="81" fill="hold">
                            <p:stCondLst>
                              <p:cond delay="13500"/>
                            </p:stCondLst>
                            <p:childTnLst>
                              <p:par>
                                <p:cTn id="82" presetID="42" presetClass="entr" presetSubtype="0" fill="hold" grpId="0" nodeType="afterEffect">
                                  <p:stCondLst>
                                    <p:cond delay="0"/>
                                  </p:stCondLst>
                                  <p:childTnLst>
                                    <p:set>
                                      <p:cBhvr>
                                        <p:cTn id="83" dur="1" fill="hold">
                                          <p:stCondLst>
                                            <p:cond delay="0"/>
                                          </p:stCondLst>
                                        </p:cTn>
                                        <p:tgtEl>
                                          <p:spTgt spid="3">
                                            <p:txEl>
                                              <p:pRg st="12" end="12"/>
                                            </p:txEl>
                                          </p:spTgt>
                                        </p:tgtEl>
                                        <p:attrNameLst>
                                          <p:attrName>style.visibility</p:attrName>
                                        </p:attrNameLst>
                                      </p:cBhvr>
                                      <p:to>
                                        <p:strVal val="visible"/>
                                      </p:to>
                                    </p:set>
                                    <p:animEffect transition="in" filter="fade">
                                      <p:cBhvr>
                                        <p:cTn id="84" dur="1000"/>
                                        <p:tgtEl>
                                          <p:spTgt spid="3">
                                            <p:txEl>
                                              <p:pRg st="12" end="12"/>
                                            </p:txEl>
                                          </p:spTgt>
                                        </p:tgtEl>
                                      </p:cBhvr>
                                    </p:animEffect>
                                    <p:anim calcmode="lin" valueType="num">
                                      <p:cBhvr>
                                        <p:cTn id="8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par>
                          <p:cTn id="87" fill="hold">
                            <p:stCondLst>
                              <p:cond delay="14500"/>
                            </p:stCondLst>
                            <p:childTnLst>
                              <p:par>
                                <p:cTn id="88" presetID="42" presetClass="entr" presetSubtype="0" fill="hold" grpId="0" nodeType="afterEffect">
                                  <p:stCondLst>
                                    <p:cond delay="0"/>
                                  </p:stCondLst>
                                  <p:childTnLst>
                                    <p:set>
                                      <p:cBhvr>
                                        <p:cTn id="89" dur="1" fill="hold">
                                          <p:stCondLst>
                                            <p:cond delay="0"/>
                                          </p:stCondLst>
                                        </p:cTn>
                                        <p:tgtEl>
                                          <p:spTgt spid="3">
                                            <p:txEl>
                                              <p:pRg st="13" end="13"/>
                                            </p:txEl>
                                          </p:spTgt>
                                        </p:tgtEl>
                                        <p:attrNameLst>
                                          <p:attrName>style.visibility</p:attrName>
                                        </p:attrNameLst>
                                      </p:cBhvr>
                                      <p:to>
                                        <p:strVal val="visible"/>
                                      </p:to>
                                    </p:set>
                                    <p:animEffect transition="in" filter="fade">
                                      <p:cBhvr>
                                        <p:cTn id="90" dur="1000"/>
                                        <p:tgtEl>
                                          <p:spTgt spid="3">
                                            <p:txEl>
                                              <p:pRg st="13" end="13"/>
                                            </p:txEl>
                                          </p:spTgt>
                                        </p:tgtEl>
                                      </p:cBhvr>
                                    </p:animEffect>
                                    <p:anim calcmode="lin" valueType="num">
                                      <p:cBhvr>
                                        <p:cTn id="91"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92"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par>
                          <p:cTn id="93" fill="hold">
                            <p:stCondLst>
                              <p:cond delay="15500"/>
                            </p:stCondLst>
                            <p:childTnLst>
                              <p:par>
                                <p:cTn id="94" presetID="42" presetClass="entr" presetSubtype="0" fill="hold" grpId="0" nodeType="afterEffect">
                                  <p:stCondLst>
                                    <p:cond delay="0"/>
                                  </p:stCondLst>
                                  <p:childTnLst>
                                    <p:set>
                                      <p:cBhvr>
                                        <p:cTn id="95" dur="1" fill="hold">
                                          <p:stCondLst>
                                            <p:cond delay="0"/>
                                          </p:stCondLst>
                                        </p:cTn>
                                        <p:tgtEl>
                                          <p:spTgt spid="3">
                                            <p:txEl>
                                              <p:pRg st="14" end="14"/>
                                            </p:txEl>
                                          </p:spTgt>
                                        </p:tgtEl>
                                        <p:attrNameLst>
                                          <p:attrName>style.visibility</p:attrName>
                                        </p:attrNameLst>
                                      </p:cBhvr>
                                      <p:to>
                                        <p:strVal val="visible"/>
                                      </p:to>
                                    </p:set>
                                    <p:animEffect transition="in" filter="fade">
                                      <p:cBhvr>
                                        <p:cTn id="96" dur="1000"/>
                                        <p:tgtEl>
                                          <p:spTgt spid="3">
                                            <p:txEl>
                                              <p:pRg st="14" end="14"/>
                                            </p:txEl>
                                          </p:spTgt>
                                        </p:tgtEl>
                                      </p:cBhvr>
                                    </p:animEffect>
                                    <p:anim calcmode="lin" valueType="num">
                                      <p:cBhvr>
                                        <p:cTn id="97"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98"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par>
                          <p:cTn id="99" fill="hold">
                            <p:stCondLst>
                              <p:cond delay="16500"/>
                            </p:stCondLst>
                            <p:childTnLst>
                              <p:par>
                                <p:cTn id="100" presetID="42" presetClass="entr" presetSubtype="0" fill="hold" grpId="0" nodeType="afterEffect">
                                  <p:stCondLst>
                                    <p:cond delay="0"/>
                                  </p:stCondLst>
                                  <p:childTnLst>
                                    <p:set>
                                      <p:cBhvr>
                                        <p:cTn id="101" dur="1" fill="hold">
                                          <p:stCondLst>
                                            <p:cond delay="0"/>
                                          </p:stCondLst>
                                        </p:cTn>
                                        <p:tgtEl>
                                          <p:spTgt spid="3">
                                            <p:txEl>
                                              <p:pRg st="15" end="15"/>
                                            </p:txEl>
                                          </p:spTgt>
                                        </p:tgtEl>
                                        <p:attrNameLst>
                                          <p:attrName>style.visibility</p:attrName>
                                        </p:attrNameLst>
                                      </p:cBhvr>
                                      <p:to>
                                        <p:strVal val="visible"/>
                                      </p:to>
                                    </p:set>
                                    <p:animEffect transition="in" filter="fade">
                                      <p:cBhvr>
                                        <p:cTn id="102" dur="1000"/>
                                        <p:tgtEl>
                                          <p:spTgt spid="3">
                                            <p:txEl>
                                              <p:pRg st="15" end="15"/>
                                            </p:txEl>
                                          </p:spTgt>
                                        </p:tgtEl>
                                      </p:cBhvr>
                                    </p:animEffect>
                                    <p:anim calcmode="lin" valueType="num">
                                      <p:cBhvr>
                                        <p:cTn id="103"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04"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par>
                          <p:cTn id="105" fill="hold">
                            <p:stCondLst>
                              <p:cond delay="17500"/>
                            </p:stCondLst>
                            <p:childTnLst>
                              <p:par>
                                <p:cTn id="106" presetID="42" presetClass="entr" presetSubtype="0" fill="hold" grpId="0" nodeType="afterEffect">
                                  <p:stCondLst>
                                    <p:cond delay="0"/>
                                  </p:stCondLst>
                                  <p:childTnLst>
                                    <p:set>
                                      <p:cBhvr>
                                        <p:cTn id="107" dur="1" fill="hold">
                                          <p:stCondLst>
                                            <p:cond delay="0"/>
                                          </p:stCondLst>
                                        </p:cTn>
                                        <p:tgtEl>
                                          <p:spTgt spid="3">
                                            <p:txEl>
                                              <p:pRg st="16" end="16"/>
                                            </p:txEl>
                                          </p:spTgt>
                                        </p:tgtEl>
                                        <p:attrNameLst>
                                          <p:attrName>style.visibility</p:attrName>
                                        </p:attrNameLst>
                                      </p:cBhvr>
                                      <p:to>
                                        <p:strVal val="visible"/>
                                      </p:to>
                                    </p:set>
                                    <p:animEffect transition="in" filter="fade">
                                      <p:cBhvr>
                                        <p:cTn id="108" dur="1000"/>
                                        <p:tgtEl>
                                          <p:spTgt spid="3">
                                            <p:txEl>
                                              <p:pRg st="16" end="16"/>
                                            </p:txEl>
                                          </p:spTgt>
                                        </p:tgtEl>
                                      </p:cBhvr>
                                    </p:animEffect>
                                    <p:anim calcmode="lin" valueType="num">
                                      <p:cBhvr>
                                        <p:cTn id="109"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110"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par>
                          <p:cTn id="111" fill="hold">
                            <p:stCondLst>
                              <p:cond delay="18500"/>
                            </p:stCondLst>
                            <p:childTnLst>
                              <p:par>
                                <p:cTn id="112" presetID="42" presetClass="entr" presetSubtype="0" fill="hold" grpId="0" nodeType="afterEffect">
                                  <p:stCondLst>
                                    <p:cond delay="0"/>
                                  </p:stCondLst>
                                  <p:childTnLst>
                                    <p:set>
                                      <p:cBhvr>
                                        <p:cTn id="113" dur="1" fill="hold">
                                          <p:stCondLst>
                                            <p:cond delay="0"/>
                                          </p:stCondLst>
                                        </p:cTn>
                                        <p:tgtEl>
                                          <p:spTgt spid="3">
                                            <p:txEl>
                                              <p:pRg st="17" end="17"/>
                                            </p:txEl>
                                          </p:spTgt>
                                        </p:tgtEl>
                                        <p:attrNameLst>
                                          <p:attrName>style.visibility</p:attrName>
                                        </p:attrNameLst>
                                      </p:cBhvr>
                                      <p:to>
                                        <p:strVal val="visible"/>
                                      </p:to>
                                    </p:set>
                                    <p:animEffect transition="in" filter="fade">
                                      <p:cBhvr>
                                        <p:cTn id="114" dur="1000"/>
                                        <p:tgtEl>
                                          <p:spTgt spid="3">
                                            <p:txEl>
                                              <p:pRg st="17" end="17"/>
                                            </p:txEl>
                                          </p:spTgt>
                                        </p:tgtEl>
                                      </p:cBhvr>
                                    </p:animEffect>
                                    <p:anim calcmode="lin" valueType="num">
                                      <p:cBhvr>
                                        <p:cTn id="115" dur="1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116" dur="1000" fill="hold"/>
                                        <p:tgtEl>
                                          <p:spTgt spid="3">
                                            <p:txEl>
                                              <p:pRg st="17" end="17"/>
                                            </p:txEl>
                                          </p:spTgt>
                                        </p:tgtEl>
                                        <p:attrNameLst>
                                          <p:attrName>ppt_y</p:attrName>
                                        </p:attrNameLst>
                                      </p:cBhvr>
                                      <p:tavLst>
                                        <p:tav tm="0">
                                          <p:val>
                                            <p:strVal val="#ppt_y+.1"/>
                                          </p:val>
                                        </p:tav>
                                        <p:tav tm="100000">
                                          <p:val>
                                            <p:strVal val="#ppt_y"/>
                                          </p:val>
                                        </p:tav>
                                      </p:tavLst>
                                    </p:anim>
                                  </p:childTnLst>
                                </p:cTn>
                              </p:par>
                            </p:childTnLst>
                          </p:cTn>
                        </p:par>
                        <p:par>
                          <p:cTn id="117" fill="hold">
                            <p:stCondLst>
                              <p:cond delay="19500"/>
                            </p:stCondLst>
                            <p:childTnLst>
                              <p:par>
                                <p:cTn id="118" presetID="42" presetClass="entr" presetSubtype="0" fill="hold" grpId="0" nodeType="afterEffect">
                                  <p:stCondLst>
                                    <p:cond delay="0"/>
                                  </p:stCondLst>
                                  <p:childTnLst>
                                    <p:set>
                                      <p:cBhvr>
                                        <p:cTn id="119" dur="1" fill="hold">
                                          <p:stCondLst>
                                            <p:cond delay="0"/>
                                          </p:stCondLst>
                                        </p:cTn>
                                        <p:tgtEl>
                                          <p:spTgt spid="3">
                                            <p:txEl>
                                              <p:pRg st="18" end="18"/>
                                            </p:txEl>
                                          </p:spTgt>
                                        </p:tgtEl>
                                        <p:attrNameLst>
                                          <p:attrName>style.visibility</p:attrName>
                                        </p:attrNameLst>
                                      </p:cBhvr>
                                      <p:to>
                                        <p:strVal val="visible"/>
                                      </p:to>
                                    </p:set>
                                    <p:animEffect transition="in" filter="fade">
                                      <p:cBhvr>
                                        <p:cTn id="120" dur="1000"/>
                                        <p:tgtEl>
                                          <p:spTgt spid="3">
                                            <p:txEl>
                                              <p:pRg st="18" end="18"/>
                                            </p:txEl>
                                          </p:spTgt>
                                        </p:tgtEl>
                                      </p:cBhvr>
                                    </p:animEffect>
                                    <p:anim calcmode="lin" valueType="num">
                                      <p:cBhvr>
                                        <p:cTn id="121"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122" dur="1000" fill="hold"/>
                                        <p:tgtEl>
                                          <p:spTgt spid="3">
                                            <p:txEl>
                                              <p:pRg st="18" end="18"/>
                                            </p:txEl>
                                          </p:spTgt>
                                        </p:tgtEl>
                                        <p:attrNameLst>
                                          <p:attrName>ppt_y</p:attrName>
                                        </p:attrNameLst>
                                      </p:cBhvr>
                                      <p:tavLst>
                                        <p:tav tm="0">
                                          <p:val>
                                            <p:strVal val="#ppt_y+.1"/>
                                          </p:val>
                                        </p:tav>
                                        <p:tav tm="100000">
                                          <p:val>
                                            <p:strVal val="#ppt_y"/>
                                          </p:val>
                                        </p:tav>
                                      </p:tavLst>
                                    </p:anim>
                                  </p:childTnLst>
                                </p:cTn>
                              </p:par>
                            </p:childTnLst>
                          </p:cTn>
                        </p:par>
                        <p:par>
                          <p:cTn id="123" fill="hold">
                            <p:stCondLst>
                              <p:cond delay="20500"/>
                            </p:stCondLst>
                            <p:childTnLst>
                              <p:par>
                                <p:cTn id="124" presetID="42" presetClass="entr" presetSubtype="0" fill="hold" grpId="0" nodeType="afterEffect">
                                  <p:stCondLst>
                                    <p:cond delay="0"/>
                                  </p:stCondLst>
                                  <p:childTnLst>
                                    <p:set>
                                      <p:cBhvr>
                                        <p:cTn id="125" dur="1" fill="hold">
                                          <p:stCondLst>
                                            <p:cond delay="0"/>
                                          </p:stCondLst>
                                        </p:cTn>
                                        <p:tgtEl>
                                          <p:spTgt spid="3">
                                            <p:txEl>
                                              <p:pRg st="19" end="19"/>
                                            </p:txEl>
                                          </p:spTgt>
                                        </p:tgtEl>
                                        <p:attrNameLst>
                                          <p:attrName>style.visibility</p:attrName>
                                        </p:attrNameLst>
                                      </p:cBhvr>
                                      <p:to>
                                        <p:strVal val="visible"/>
                                      </p:to>
                                    </p:set>
                                    <p:animEffect transition="in" filter="fade">
                                      <p:cBhvr>
                                        <p:cTn id="126" dur="1000"/>
                                        <p:tgtEl>
                                          <p:spTgt spid="3">
                                            <p:txEl>
                                              <p:pRg st="19" end="19"/>
                                            </p:txEl>
                                          </p:spTgt>
                                        </p:tgtEl>
                                      </p:cBhvr>
                                    </p:animEffect>
                                    <p:anim calcmode="lin" valueType="num">
                                      <p:cBhvr>
                                        <p:cTn id="127" dur="1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128" dur="1000" fill="hold"/>
                                        <p:tgtEl>
                                          <p:spTgt spid="3">
                                            <p:txEl>
                                              <p:pRg st="19" end="1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upload.wikimedia.org/wikipedia/commons/c/c9/The_Growth_of_Roman_Power_in_Italy.jpg"/>
          <p:cNvPicPr>
            <a:picLocks noChangeAspect="1" noChangeArrowheads="1"/>
          </p:cNvPicPr>
          <p:nvPr/>
        </p:nvPicPr>
        <p:blipFill rotWithShape="1">
          <a:blip r:embed="rId2">
            <a:extLst>
              <a:ext uri="{28A0092B-C50C-407E-A947-70E740481C1C}">
                <a14:useLocalDpi xmlns:a14="http://schemas.microsoft.com/office/drawing/2010/main" val="0"/>
              </a:ext>
            </a:extLst>
          </a:blip>
          <a:srcRect t="20320" b="22145"/>
          <a:stretch/>
        </p:blipFill>
        <p:spPr bwMode="auto">
          <a:xfrm>
            <a:off x="0" y="17868"/>
            <a:ext cx="9178605" cy="68545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55576" y="4519661"/>
            <a:ext cx="3792163" cy="4525963"/>
          </a:xfrm>
          <a:solidFill>
            <a:schemeClr val="accent3">
              <a:alpha val="63000"/>
            </a:schemeClr>
          </a:solidFill>
        </p:spPr>
        <p:style>
          <a:lnRef idx="3">
            <a:schemeClr val="lt1"/>
          </a:lnRef>
          <a:fillRef idx="1">
            <a:schemeClr val="accent3"/>
          </a:fillRef>
          <a:effectRef idx="1">
            <a:schemeClr val="accent3"/>
          </a:effectRef>
          <a:fontRef idx="minor">
            <a:schemeClr val="lt1"/>
          </a:fontRef>
        </p:style>
        <p:txBody>
          <a:bodyPr>
            <a:normAutofit/>
          </a:bodyPr>
          <a:lstStyle/>
          <a:p>
            <a:r>
              <a:rPr lang="en-GB" sz="2400" dirty="0"/>
              <a:t>Conquest of Italy (?)</a:t>
            </a:r>
          </a:p>
          <a:p>
            <a:r>
              <a:rPr lang="en-GB" sz="2000" dirty="0"/>
              <a:t>still in 92 BC </a:t>
            </a:r>
            <a:br>
              <a:rPr lang="en-GB" sz="2000" dirty="0"/>
            </a:br>
            <a:r>
              <a:rPr lang="en-GB" sz="2000" dirty="0"/>
              <a:t>(prior to the Social War, Rome’s war with her </a:t>
            </a:r>
            <a:r>
              <a:rPr lang="en-GB" sz="2000" i="1" dirty="0"/>
              <a:t>socii</a:t>
            </a:r>
            <a:r>
              <a:rPr lang="en-GB" sz="2000" dirty="0"/>
              <a:t>):</a:t>
            </a:r>
            <a:br>
              <a:rPr lang="en-GB" sz="2000" dirty="0"/>
            </a:br>
            <a:r>
              <a:rPr lang="en-GB" sz="2000" dirty="0"/>
              <a:t>– a </a:t>
            </a:r>
            <a:r>
              <a:rPr lang="en-GB" sz="2000" b="1" u="sng" dirty="0"/>
              <a:t>patchwork</a:t>
            </a:r>
            <a:r>
              <a:rPr lang="en-GB" sz="2000" dirty="0"/>
              <a:t> of ‘statuses’ and ‘alliances’ across Italy…</a:t>
            </a:r>
          </a:p>
        </p:txBody>
      </p:sp>
    </p:spTree>
    <p:extLst>
      <p:ext uri="{BB962C8B-B14F-4D97-AF65-F5344CB8AC3E}">
        <p14:creationId xmlns:p14="http://schemas.microsoft.com/office/powerpoint/2010/main" val="4824818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ITALY</a:t>
            </a:r>
          </a:p>
        </p:txBody>
      </p:sp>
      <p:sp>
        <p:nvSpPr>
          <p:cNvPr id="3" name="Content Placeholder 2"/>
          <p:cNvSpPr>
            <a:spLocks noGrp="1"/>
          </p:cNvSpPr>
          <p:nvPr>
            <p:ph idx="1"/>
          </p:nvPr>
        </p:nvSpPr>
        <p:spPr/>
        <p:txBody>
          <a:bodyPr>
            <a:normAutofit/>
          </a:bodyPr>
          <a:lstStyle/>
          <a:p>
            <a:r>
              <a:rPr lang="en-GB" sz="2400" dirty="0"/>
              <a:t>Geography</a:t>
            </a:r>
            <a:br>
              <a:rPr lang="en-GB" sz="2400" dirty="0"/>
            </a:br>
            <a:r>
              <a:rPr lang="en-GB" sz="2400" dirty="0"/>
              <a:t>of Italy</a:t>
            </a:r>
          </a:p>
        </p:txBody>
      </p:sp>
      <p:pic>
        <p:nvPicPr>
          <p:cNvPr id="12290" name="Picture 2" descr="http://s4.thingpic.com/images/tQ/HFjkby8cKxePbEkMNmzU19sc.png"/>
          <p:cNvPicPr>
            <a:picLocks noChangeAspect="1" noChangeArrowheads="1"/>
          </p:cNvPicPr>
          <p:nvPr/>
        </p:nvPicPr>
        <p:blipFill rotWithShape="1">
          <a:blip r:embed="rId2">
            <a:extLst>
              <a:ext uri="{28A0092B-C50C-407E-A947-70E740481C1C}">
                <a14:useLocalDpi xmlns:a14="http://schemas.microsoft.com/office/drawing/2010/main" val="0"/>
              </a:ext>
            </a:extLst>
          </a:blip>
          <a:srcRect l="5980" t="8223" r="2996" b="2219"/>
          <a:stretch/>
        </p:blipFill>
        <p:spPr bwMode="auto">
          <a:xfrm>
            <a:off x="3059832" y="19088"/>
            <a:ext cx="6084168" cy="683891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rot="1533230">
            <a:off x="5597860" y="3051032"/>
            <a:ext cx="1008112" cy="395273"/>
          </a:xfrm>
          <a:prstGeom prst="ellipse">
            <a:avLst/>
          </a:prstGeom>
          <a:solidFill>
            <a:schemeClr val="accent2">
              <a:lumMod val="40000"/>
              <a:lumOff val="60000"/>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384496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anim calcmode="lin" valueType="num">
                                      <p:cBhvr>
                                        <p:cTn id="10" dur="500" fill="hold"/>
                                        <p:tgtEl>
                                          <p:spTgt spid="4"/>
                                        </p:tgtEl>
                                        <p:attrNameLst>
                                          <p:attrName>ppt_x</p:attrName>
                                        </p:attrNameLst>
                                      </p:cBhvr>
                                      <p:tavLst>
                                        <p:tav tm="0">
                                          <p:val>
                                            <p:fltVal val="0.5"/>
                                          </p:val>
                                        </p:tav>
                                        <p:tav tm="100000">
                                          <p:val>
                                            <p:strVal val="#ppt_x"/>
                                          </p:val>
                                        </p:tav>
                                      </p:tavLst>
                                    </p:anim>
                                    <p:anim calcmode="lin" valueType="num">
                                      <p:cBhvr>
                                        <p:cTn id="11" dur="500" fill="hold"/>
                                        <p:tgtEl>
                                          <p:spTgt spid="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a:t>Rome and the Latins</a:t>
            </a:r>
          </a:p>
        </p:txBody>
      </p:sp>
      <p:sp>
        <p:nvSpPr>
          <p:cNvPr id="3" name="Content Placeholder 2"/>
          <p:cNvSpPr>
            <a:spLocks noGrp="1"/>
          </p:cNvSpPr>
          <p:nvPr>
            <p:ph idx="1"/>
          </p:nvPr>
        </p:nvSpPr>
        <p:spPr/>
        <p:txBody>
          <a:bodyPr>
            <a:normAutofit/>
          </a:bodyPr>
          <a:lstStyle/>
          <a:p>
            <a:r>
              <a:rPr lang="en-GB" sz="2400" dirty="0"/>
              <a:t>LATIUM</a:t>
            </a:r>
          </a:p>
          <a:p>
            <a:pPr lvl="1"/>
            <a:r>
              <a:rPr lang="en-GB" sz="2000" dirty="0"/>
              <a:t>The “LATIN LEAGUES”</a:t>
            </a:r>
            <a:br>
              <a:rPr lang="en-GB" sz="2000" dirty="0"/>
            </a:br>
            <a:br>
              <a:rPr lang="en-GB" sz="2000" dirty="0"/>
            </a:br>
            <a:endParaRPr lang="en-GB" sz="2000" dirty="0"/>
          </a:p>
          <a:p>
            <a:r>
              <a:rPr lang="en-GB" sz="2400" dirty="0"/>
              <a:t>Latium’s neighbours</a:t>
            </a:r>
          </a:p>
          <a:p>
            <a:pPr lvl="1"/>
            <a:r>
              <a:rPr lang="en-GB" sz="2000" dirty="0"/>
              <a:t>‘invading’ the fertile</a:t>
            </a:r>
            <a:br>
              <a:rPr lang="en-GB" sz="2000" dirty="0"/>
            </a:br>
            <a:r>
              <a:rPr lang="en-GB" sz="2000" dirty="0"/>
              <a:t>plain of Latium… (?)</a:t>
            </a:r>
          </a:p>
        </p:txBody>
      </p:sp>
      <p:sp>
        <p:nvSpPr>
          <p:cNvPr id="4" name="Oval 3"/>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6" idx="4"/>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196" name="Picture 4" descr="https://upload.wikimedia.org/wikipedia/commons/thumb/5/52/First_Folio%2C_Shakespeare_-_0616.jpg/800px-First_Folio%2C_Shakespeare_-_0616.jpg"/>
          <p:cNvPicPr>
            <a:picLocks noChangeAspect="1" noChangeArrowheads="1"/>
          </p:cNvPicPr>
          <p:nvPr/>
        </p:nvPicPr>
        <p:blipFill rotWithShape="1">
          <a:blip r:embed="rId3">
            <a:extLst>
              <a:ext uri="{28A0092B-C50C-407E-A947-70E740481C1C}">
                <a14:useLocalDpi xmlns:a14="http://schemas.microsoft.com/office/drawing/2010/main" val="0"/>
              </a:ext>
            </a:extLst>
          </a:blip>
          <a:srcRect t="4323" r="4404"/>
          <a:stretch/>
        </p:blipFill>
        <p:spPr bwMode="auto">
          <a:xfrm>
            <a:off x="-36512" y="4119147"/>
            <a:ext cx="3888432" cy="5646557"/>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3203849" y="5234458"/>
            <a:ext cx="4354921" cy="1723549"/>
          </a:xfrm>
          <a:prstGeom prst="rect">
            <a:avLst/>
          </a:prstGeom>
          <a:gradFill>
            <a:gsLst>
              <a:gs pos="0">
                <a:schemeClr val="accent2">
                  <a:tint val="75000"/>
                  <a:shade val="85000"/>
                  <a:satMod val="230000"/>
                  <a:alpha val="59000"/>
                  <a:lumMod val="96000"/>
                  <a:lumOff val="4000"/>
                </a:schemeClr>
              </a:gs>
              <a:gs pos="25000">
                <a:schemeClr val="accent2">
                  <a:tint val="90000"/>
                  <a:shade val="70000"/>
                  <a:satMod val="220000"/>
                </a:schemeClr>
              </a:gs>
              <a:gs pos="50000">
                <a:schemeClr val="accent2">
                  <a:tint val="90000"/>
                  <a:shade val="58000"/>
                  <a:satMod val="225000"/>
                </a:schemeClr>
              </a:gs>
              <a:gs pos="65000">
                <a:schemeClr val="accent2">
                  <a:tint val="90000"/>
                  <a:shade val="58000"/>
                  <a:satMod val="225000"/>
                </a:schemeClr>
              </a:gs>
              <a:gs pos="80000">
                <a:schemeClr val="accent2">
                  <a:tint val="90000"/>
                  <a:shade val="69000"/>
                  <a:satMod val="220000"/>
                </a:schemeClr>
              </a:gs>
              <a:gs pos="100000">
                <a:schemeClr val="accent2">
                  <a:tint val="77000"/>
                  <a:shade val="80000"/>
                  <a:satMod val="230000"/>
                </a:schemeClr>
              </a:gs>
            </a:gsLst>
          </a:gradFill>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GB" dirty="0"/>
              <a:t>VOLSCIANS / </a:t>
            </a:r>
            <a:r>
              <a:rPr lang="en-GB" i="1" dirty="0"/>
              <a:t>Volsci</a:t>
            </a:r>
            <a:br>
              <a:rPr lang="en-GB" i="1" dirty="0"/>
            </a:br>
            <a:r>
              <a:rPr lang="en-GB" dirty="0"/>
              <a:t>&amp; Cn. Marcius Coriolanus</a:t>
            </a:r>
            <a:br>
              <a:rPr lang="en-GB" dirty="0"/>
            </a:br>
            <a:r>
              <a:rPr lang="en-GB" dirty="0"/>
              <a:t>493 BC – siege of, later Coriolanus was exiled from </a:t>
            </a:r>
            <a:r>
              <a:rPr lang="en-GB" dirty="0" err="1"/>
              <a:t>CorioliRome</a:t>
            </a:r>
            <a:endParaRPr lang="en-GB" dirty="0"/>
          </a:p>
          <a:p>
            <a:r>
              <a:rPr lang="en-GB" dirty="0">
                <a:sym typeface="Wingdings" panose="05000000000000000000" pitchFamily="2" charset="2"/>
              </a:rPr>
              <a:t>real person; more the Greek hero…?</a:t>
            </a:r>
            <a:endParaRPr lang="en-GB" dirty="0"/>
          </a:p>
          <a:p>
            <a:r>
              <a:rPr lang="en-GB" sz="1600" dirty="0"/>
              <a:t>Livy 2.33-40; Plutarch; </a:t>
            </a:r>
            <a:r>
              <a:rPr lang="en-GB" sz="1600" dirty="0" err="1"/>
              <a:t>Dion.Hal</a:t>
            </a:r>
            <a:r>
              <a:rPr lang="en-GB" sz="1600" dirty="0"/>
              <a:t>. 6.92ff</a:t>
            </a:r>
          </a:p>
        </p:txBody>
      </p:sp>
      <p:sp>
        <p:nvSpPr>
          <p:cNvPr id="30" name="Rectangle 2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65472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par>
                          <p:cTn id="8" fill="hold">
                            <p:stCondLst>
                              <p:cond delay="2000"/>
                            </p:stCondLst>
                            <p:childTnLst>
                              <p:par>
                                <p:cTn id="9" presetID="21" presetClass="entr" presetSubtype="1" fill="hold" grpId="0"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4500"/>
                            </p:stCondLst>
                            <p:childTnLst>
                              <p:par>
                                <p:cTn id="13" presetID="21" presetClass="entr" presetSubtype="1" fill="hold" grpId="0" nodeType="afterEffect">
                                  <p:stCondLst>
                                    <p:cond delay="50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par>
                          <p:cTn id="16" fill="hold">
                            <p:stCondLst>
                              <p:cond delay="7000"/>
                            </p:stCondLst>
                            <p:childTnLst>
                              <p:par>
                                <p:cTn id="17" presetID="21" presetClass="entr" presetSubtype="1" fill="hold" grpId="0" nodeType="afterEffect">
                                  <p:stCondLst>
                                    <p:cond delay="500"/>
                                  </p:stCondLst>
                                  <p:childTnLst>
                                    <p:set>
                                      <p:cBhvr>
                                        <p:cTn id="18" dur="1" fill="hold">
                                          <p:stCondLst>
                                            <p:cond delay="0"/>
                                          </p:stCondLst>
                                        </p:cTn>
                                        <p:tgtEl>
                                          <p:spTgt spid="8"/>
                                        </p:tgtEl>
                                        <p:attrNameLst>
                                          <p:attrName>style.visibility</p:attrName>
                                        </p:attrNameLst>
                                      </p:cBhvr>
                                      <p:to>
                                        <p:strVal val="visible"/>
                                      </p:to>
                                    </p:set>
                                    <p:animEffect transition="in" filter="wheel(1)">
                                      <p:cBhvr>
                                        <p:cTn id="19" dur="2000"/>
                                        <p:tgtEl>
                                          <p:spTgt spid="8"/>
                                        </p:tgtEl>
                                      </p:cBhvr>
                                    </p:animEffect>
                                  </p:childTnLst>
                                </p:cTn>
                              </p:par>
                            </p:childTnLst>
                          </p:cTn>
                        </p:par>
                        <p:par>
                          <p:cTn id="20" fill="hold">
                            <p:stCondLst>
                              <p:cond delay="9500"/>
                            </p:stCondLst>
                            <p:childTnLst>
                              <p:par>
                                <p:cTn id="21" presetID="21" presetClass="entr" presetSubtype="1" fill="hold" grpId="0" nodeType="afterEffect">
                                  <p:stCondLst>
                                    <p:cond delay="500"/>
                                  </p:stCondLst>
                                  <p:childTnLst>
                                    <p:set>
                                      <p:cBhvr>
                                        <p:cTn id="22" dur="1" fill="hold">
                                          <p:stCondLst>
                                            <p:cond delay="0"/>
                                          </p:stCondLst>
                                        </p:cTn>
                                        <p:tgtEl>
                                          <p:spTgt spid="9"/>
                                        </p:tgtEl>
                                        <p:attrNameLst>
                                          <p:attrName>style.visibility</p:attrName>
                                        </p:attrNameLst>
                                      </p:cBhvr>
                                      <p:to>
                                        <p:strVal val="visible"/>
                                      </p:to>
                                    </p:set>
                                    <p:animEffect transition="in" filter="wheel(1)">
                                      <p:cBhvr>
                                        <p:cTn id="23" dur="2000"/>
                                        <p:tgtEl>
                                          <p:spTgt spid="9"/>
                                        </p:tgtEl>
                                      </p:cBhvr>
                                    </p:animEffect>
                                  </p:childTnLst>
                                </p:cTn>
                              </p:par>
                            </p:childTnLst>
                          </p:cTn>
                        </p:par>
                        <p:par>
                          <p:cTn id="24" fill="hold">
                            <p:stCondLst>
                              <p:cond delay="12000"/>
                            </p:stCondLst>
                            <p:childTnLst>
                              <p:par>
                                <p:cTn id="25" presetID="21" presetClass="entr" presetSubtype="1" fill="hold" grpId="0" nodeType="afterEffect">
                                  <p:stCondLst>
                                    <p:cond delay="50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par>
                          <p:cTn id="28" fill="hold">
                            <p:stCondLst>
                              <p:cond delay="14500"/>
                            </p:stCondLst>
                            <p:childTnLst>
                              <p:par>
                                <p:cTn id="29" presetID="22" presetClass="entr" presetSubtype="4"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down)">
                                      <p:cBhvr>
                                        <p:cTn id="31" dur="2750"/>
                                        <p:tgtEl>
                                          <p:spTgt spid="20"/>
                                        </p:tgtEl>
                                      </p:cBhvr>
                                    </p:animEffect>
                                  </p:childTnLst>
                                </p:cTn>
                              </p:par>
                            </p:childTnLst>
                          </p:cTn>
                        </p:par>
                        <p:par>
                          <p:cTn id="32" fill="hold">
                            <p:stCondLst>
                              <p:cond delay="17250"/>
                            </p:stCondLst>
                            <p:childTnLst>
                              <p:par>
                                <p:cTn id="33" presetID="22" presetClass="entr" presetSubtype="2"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right)">
                                      <p:cBhvr>
                                        <p:cTn id="35" dur="2750"/>
                                        <p:tgtEl>
                                          <p:spTgt spid="22"/>
                                        </p:tgtEl>
                                      </p:cBhvr>
                                    </p:animEffect>
                                  </p:childTnLst>
                                </p:cTn>
                              </p:par>
                            </p:childTnLst>
                          </p:cTn>
                        </p:par>
                        <p:par>
                          <p:cTn id="36" fill="hold">
                            <p:stCondLst>
                              <p:cond delay="20000"/>
                            </p:stCondLst>
                            <p:childTnLst>
                              <p:par>
                                <p:cTn id="37" presetID="22" presetClass="entr" presetSubtype="1" fill="hold" nodeType="afterEffect">
                                  <p:stCondLst>
                                    <p:cond delay="0"/>
                                  </p:stCondLst>
                                  <p:childTnLst>
                                    <p:set>
                                      <p:cBhvr>
                                        <p:cTn id="38" dur="1" fill="hold">
                                          <p:stCondLst>
                                            <p:cond delay="0"/>
                                          </p:stCondLst>
                                        </p:cTn>
                                        <p:tgtEl>
                                          <p:spTgt spid="25"/>
                                        </p:tgtEl>
                                        <p:attrNameLst>
                                          <p:attrName>style.visibility</p:attrName>
                                        </p:attrNameLst>
                                      </p:cBhvr>
                                      <p:to>
                                        <p:strVal val="visible"/>
                                      </p:to>
                                    </p:set>
                                    <p:animEffect transition="in" filter="wipe(up)">
                                      <p:cBhvr>
                                        <p:cTn id="39" dur="2750"/>
                                        <p:tgtEl>
                                          <p:spTgt spid="25"/>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1250"/>
                                        <p:tgtEl>
                                          <p:spTgt spid="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250"/>
                                        <p:tgtEl>
                                          <p:spTgt spid="1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fade">
                                      <p:cBhvr>
                                        <p:cTn id="50" dur="1250"/>
                                        <p:tgtEl>
                                          <p:spTgt spid="1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1250"/>
                                        <p:tgtEl>
                                          <p:spTgt spid="1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1250"/>
                                        <p:tgtEl>
                                          <p:spTgt spid="1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250"/>
                                        <p:tgtEl>
                                          <p:spTgt spid="16"/>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fade">
                                      <p:cBhvr>
                                        <p:cTn id="62" dur="1250"/>
                                        <p:tgtEl>
                                          <p:spTgt spid="17"/>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1250"/>
                                        <p:tgtEl>
                                          <p:spTgt spid="18"/>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250"/>
                                        <p:tgtEl>
                                          <p:spTgt spid="19"/>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fade">
                                      <p:cBhvr>
                                        <p:cTn id="71" dur="500"/>
                                        <p:tgtEl>
                                          <p:spTgt spid="3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8196"/>
                                        </p:tgtEl>
                                        <p:attrNameLst>
                                          <p:attrName>style.visibility</p:attrName>
                                        </p:attrNameLst>
                                      </p:cBhvr>
                                      <p:to>
                                        <p:strVal val="visible"/>
                                      </p:to>
                                    </p:set>
                                    <p:animEffect transition="in" filter="fade">
                                      <p:cBhvr>
                                        <p:cTn id="76" dur="1000"/>
                                        <p:tgtEl>
                                          <p:spTgt spid="8196"/>
                                        </p:tgtEl>
                                      </p:cBhvr>
                                    </p:animEffect>
                                    <p:anim calcmode="lin" valueType="num">
                                      <p:cBhvr>
                                        <p:cTn id="77" dur="1000" fill="hold"/>
                                        <p:tgtEl>
                                          <p:spTgt spid="8196"/>
                                        </p:tgtEl>
                                        <p:attrNameLst>
                                          <p:attrName>ppt_x</p:attrName>
                                        </p:attrNameLst>
                                      </p:cBhvr>
                                      <p:tavLst>
                                        <p:tav tm="0">
                                          <p:val>
                                            <p:strVal val="#ppt_x"/>
                                          </p:val>
                                        </p:tav>
                                        <p:tav tm="100000">
                                          <p:val>
                                            <p:strVal val="#ppt_x"/>
                                          </p:val>
                                        </p:tav>
                                      </p:tavLst>
                                    </p:anim>
                                    <p:anim calcmode="lin" valueType="num">
                                      <p:cBhvr>
                                        <p:cTn id="78" dur="1000" fill="hold"/>
                                        <p:tgtEl>
                                          <p:spTgt spid="8196"/>
                                        </p:tgtEl>
                                        <p:attrNameLst>
                                          <p:attrName>ppt_y</p:attrName>
                                        </p:attrNameLst>
                                      </p:cBhvr>
                                      <p:tavLst>
                                        <p:tav tm="0">
                                          <p:val>
                                            <p:strVal val="#ppt_y+.1"/>
                                          </p:val>
                                        </p:tav>
                                        <p:tav tm="100000">
                                          <p:val>
                                            <p:strVal val="#ppt_y"/>
                                          </p:val>
                                        </p:tav>
                                      </p:tavLst>
                                    </p:anim>
                                  </p:childTnLst>
                                </p:cTn>
                              </p:par>
                            </p:childTnLst>
                          </p:cTn>
                        </p:par>
                        <p:par>
                          <p:cTn id="79" fill="hold">
                            <p:stCondLst>
                              <p:cond delay="1000"/>
                            </p:stCondLst>
                            <p:childTnLst>
                              <p:par>
                                <p:cTn id="80" presetID="1" presetClass="entr" presetSubtype="0" fill="hold" grpId="0" nodeType="afterEffect">
                                  <p:stCondLst>
                                    <p:cond delay="750"/>
                                  </p:stCondLst>
                                  <p:childTnLst>
                                    <p:set>
                                      <p:cBhvr>
                                        <p:cTn id="8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5" grpId="0" animBg="1"/>
      <p:bldP spid="12" grpId="0" animBg="1"/>
      <p:bldP spid="13" grpId="0" animBg="1"/>
      <p:bldP spid="14" grpId="0" animBg="1"/>
      <p:bldP spid="15" grpId="0" animBg="1"/>
      <p:bldP spid="16" grpId="0" animBg="1"/>
      <p:bldP spid="17" grpId="0" animBg="1"/>
      <p:bldP spid="18" grpId="0" animBg="1"/>
      <p:bldP spid="19" grpId="0" animBg="1"/>
      <p:bldP spid="27" grpId="0" animBg="1"/>
      <p:bldP spid="3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Rome and the Latins</a:t>
            </a:r>
          </a:p>
        </p:txBody>
      </p:sp>
      <p:sp>
        <p:nvSpPr>
          <p:cNvPr id="3" name="Content Placeholder 2"/>
          <p:cNvSpPr>
            <a:spLocks noGrp="1"/>
          </p:cNvSpPr>
          <p:nvPr>
            <p:ph idx="1"/>
          </p:nvPr>
        </p:nvSpPr>
        <p:spPr>
          <a:xfrm>
            <a:off x="304800" y="1554162"/>
            <a:ext cx="4008906" cy="4971183"/>
          </a:xfrm>
        </p:spPr>
        <p:txBody>
          <a:bodyPr>
            <a:normAutofit fontScale="77500" lnSpcReduction="20000"/>
          </a:bodyPr>
          <a:lstStyle/>
          <a:p>
            <a:r>
              <a:rPr lang="en-GB" sz="2400" dirty="0"/>
              <a:t>so-called </a:t>
            </a:r>
            <a:r>
              <a:rPr lang="en-GB" sz="2400" b="1" dirty="0"/>
              <a:t>‘Latin League’</a:t>
            </a:r>
          </a:p>
          <a:p>
            <a:pPr lvl="1"/>
            <a:r>
              <a:rPr lang="en-GB" sz="2000" dirty="0"/>
              <a:t>7</a:t>
            </a:r>
            <a:r>
              <a:rPr lang="en-GB" sz="2000" baseline="30000" dirty="0"/>
              <a:t>th</a:t>
            </a:r>
            <a:r>
              <a:rPr lang="en-GB" sz="2000" dirty="0"/>
              <a:t> c. BC (?) </a:t>
            </a:r>
            <a:r>
              <a:rPr lang="en-GB" sz="2000" dirty="0">
                <a:sym typeface="Wingdings" panose="05000000000000000000" pitchFamily="2" charset="2"/>
              </a:rPr>
              <a:t> 338 BC</a:t>
            </a:r>
            <a:br>
              <a:rPr lang="en-GB" sz="2000" dirty="0">
                <a:sym typeface="Wingdings" panose="05000000000000000000" pitchFamily="2" charset="2"/>
              </a:rPr>
            </a:br>
            <a:r>
              <a:rPr lang="en-GB" sz="2000" dirty="0">
                <a:sym typeface="Wingdings" panose="05000000000000000000" pitchFamily="2" charset="2"/>
              </a:rPr>
              <a:t>(the ‘Latin War’ 340-338)</a:t>
            </a:r>
          </a:p>
          <a:p>
            <a:pPr lvl="1"/>
            <a:r>
              <a:rPr lang="en-GB" sz="2000" dirty="0"/>
              <a:t>remember Etruscan </a:t>
            </a:r>
            <a:r>
              <a:rPr lang="en-GB" sz="2000" b="1" dirty="0" err="1"/>
              <a:t>Dodecapoli</a:t>
            </a:r>
            <a:br>
              <a:rPr lang="en-GB" sz="2000" b="1" dirty="0"/>
            </a:br>
            <a:endParaRPr lang="en-GB" sz="2000" b="1" dirty="0"/>
          </a:p>
          <a:p>
            <a:r>
              <a:rPr lang="en-GB" sz="2400" dirty="0"/>
              <a:t>defensive ‘confederation’, </a:t>
            </a:r>
            <a:br>
              <a:rPr lang="en-GB" sz="2400" dirty="0"/>
            </a:br>
            <a:r>
              <a:rPr lang="en-GB" sz="2400" dirty="0"/>
              <a:t>political &amp; religious</a:t>
            </a:r>
          </a:p>
          <a:p>
            <a:pPr lvl="1"/>
            <a:r>
              <a:rPr lang="en-GB" sz="2000" dirty="0"/>
              <a:t>also justice, trade, (inter)marriage</a:t>
            </a:r>
          </a:p>
          <a:p>
            <a:pPr lvl="1"/>
            <a:r>
              <a:rPr lang="en-GB" sz="2000" b="1" i="1" dirty="0" err="1"/>
              <a:t>concilium</a:t>
            </a:r>
            <a:r>
              <a:rPr lang="en-GB" sz="2000" b="1" i="1" dirty="0"/>
              <a:t> </a:t>
            </a:r>
            <a:r>
              <a:rPr lang="en-GB" sz="2000" b="1" i="1" dirty="0" err="1"/>
              <a:t>Latinorum</a:t>
            </a:r>
            <a:r>
              <a:rPr lang="en-GB" sz="2000" b="1" dirty="0"/>
              <a:t> </a:t>
            </a:r>
          </a:p>
          <a:p>
            <a:endParaRPr lang="en-GB" sz="2400" b="1" dirty="0"/>
          </a:p>
          <a:p>
            <a:r>
              <a:rPr lang="en-GB" sz="2400" b="1" dirty="0"/>
              <a:t>30 members</a:t>
            </a:r>
            <a:r>
              <a:rPr lang="en-GB" sz="2400" dirty="0"/>
              <a:t> (?)</a:t>
            </a:r>
          </a:p>
          <a:p>
            <a:pPr lvl="1"/>
            <a:r>
              <a:rPr lang="en-GB" sz="2000" dirty="0"/>
              <a:t>due to Aeneas myth: guided to Italy by trout who gave birth to 30 babies</a:t>
            </a:r>
          </a:p>
          <a:p>
            <a:r>
              <a:rPr lang="en-GB" sz="2400" dirty="0"/>
              <a:t>Main city: Alba Longa</a:t>
            </a:r>
          </a:p>
          <a:p>
            <a:pPr lvl="1"/>
            <a:r>
              <a:rPr lang="en-GB" sz="2000" dirty="0"/>
              <a:t>destroyed mid-7</a:t>
            </a:r>
            <a:r>
              <a:rPr lang="en-GB" sz="2000" baseline="30000" dirty="0"/>
              <a:t>th</a:t>
            </a:r>
            <a:r>
              <a:rPr lang="en-GB" sz="2000" dirty="0"/>
              <a:t> c. BC</a:t>
            </a:r>
            <a:br>
              <a:rPr lang="en-GB" sz="2000" dirty="0"/>
            </a:br>
            <a:endParaRPr lang="en-GB" sz="2000" dirty="0"/>
          </a:p>
          <a:p>
            <a:r>
              <a:rPr lang="en-GB" sz="2400" dirty="0"/>
              <a:t>Other members: Tusculum, Aricia, </a:t>
            </a:r>
            <a:r>
              <a:rPr lang="en-GB" sz="2400" dirty="0" err="1"/>
              <a:t>Lanuvium</a:t>
            </a:r>
            <a:r>
              <a:rPr lang="en-GB" sz="2400" dirty="0"/>
              <a:t>, </a:t>
            </a:r>
            <a:r>
              <a:rPr lang="en-GB" sz="2400" dirty="0" err="1"/>
              <a:t>Lavinium</a:t>
            </a:r>
            <a:r>
              <a:rPr lang="en-GB" sz="2400" dirty="0"/>
              <a:t>, Cora, Tibur, </a:t>
            </a:r>
            <a:r>
              <a:rPr lang="en-GB" sz="2400" dirty="0" err="1"/>
              <a:t>Pometia</a:t>
            </a:r>
            <a:r>
              <a:rPr lang="en-GB" sz="2400" dirty="0"/>
              <a:t> and </a:t>
            </a:r>
            <a:r>
              <a:rPr lang="en-GB" sz="2400" dirty="0" err="1"/>
              <a:t>Ardea</a:t>
            </a:r>
            <a:endParaRPr lang="en-GB" sz="2400" dirty="0"/>
          </a:p>
        </p:txBody>
      </p:sp>
      <p:pic>
        <p:nvPicPr>
          <p:cNvPr id="4"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Oval 4"/>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86916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71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anim calcmode="lin" valueType="num">
                                      <p:cBhvr>
                                        <p:cTn id="4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100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1000"/>
                                        <p:tgtEl>
                                          <p:spTgt spid="3">
                                            <p:txEl>
                                              <p:pRg st="10" end="10"/>
                                            </p:txEl>
                                          </p:spTgt>
                                        </p:tgtEl>
                                      </p:cBhvr>
                                    </p:animEffect>
                                    <p:anim calcmode="lin" valueType="num">
                                      <p:cBhvr>
                                        <p:cTn id="5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3000"/>
                            </p:stCondLst>
                            <p:childTnLst>
                              <p:par>
                                <p:cTn id="61" presetID="42" presetClass="entr" presetSubtype="0" fill="hold" grpId="0" nodeType="afterEffect">
                                  <p:stCondLst>
                                    <p:cond delay="100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1000"/>
                                        <p:tgtEl>
                                          <p:spTgt spid="3">
                                            <p:txEl>
                                              <p:pRg st="11" end="11"/>
                                            </p:txEl>
                                          </p:spTgt>
                                        </p:tgtEl>
                                      </p:cBhvr>
                                    </p:animEffect>
                                    <p:anim calcmode="lin" valueType="num">
                                      <p:cBhvr>
                                        <p:cTn id="6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1800" dirty="0"/>
              <a:t>Until 3</a:t>
            </a:r>
            <a:r>
              <a:rPr lang="en-GB" sz="1800" baseline="30000" dirty="0"/>
              <a:t>rd</a:t>
            </a:r>
            <a:r>
              <a:rPr lang="en-GB" sz="1800" dirty="0"/>
              <a:t> century </a:t>
            </a:r>
            <a:r>
              <a:rPr lang="en-GB" sz="1800" u="sng" dirty="0"/>
              <a:t>A.D.</a:t>
            </a:r>
            <a:r>
              <a:rPr lang="en-GB" sz="1800" dirty="0"/>
              <a:t> </a:t>
            </a:r>
            <a:br>
              <a:rPr lang="en-GB" sz="1800" dirty="0"/>
            </a:br>
            <a:r>
              <a:rPr lang="en-GB" sz="2400" dirty="0">
                <a:sym typeface="Wingdings" panose="05000000000000000000" pitchFamily="2" charset="2"/>
              </a:rPr>
              <a:t></a:t>
            </a:r>
            <a:r>
              <a:rPr lang="en-GB" sz="2000" b="1" i="1" dirty="0"/>
              <a:t>Feriae </a:t>
            </a:r>
            <a:r>
              <a:rPr lang="en-GB" sz="2000" b="1" i="1" dirty="0" err="1"/>
              <a:t>Latinae</a:t>
            </a:r>
            <a:r>
              <a:rPr lang="en-GB" sz="2000" dirty="0"/>
              <a:t> </a:t>
            </a:r>
            <a:br>
              <a:rPr lang="en-GB" sz="2000" dirty="0"/>
            </a:br>
            <a:r>
              <a:rPr lang="en-GB" sz="2000" dirty="0"/>
              <a:t>	      (Latin Festival)</a:t>
            </a:r>
          </a:p>
          <a:p>
            <a:pPr lvl="1"/>
            <a:r>
              <a:rPr lang="en-GB" sz="2000" dirty="0"/>
              <a:t>on Alban Mount </a:t>
            </a:r>
            <a:br>
              <a:rPr lang="en-GB" sz="2000" dirty="0"/>
            </a:br>
            <a:r>
              <a:rPr lang="en-GB" sz="2000" dirty="0"/>
              <a:t>(Monte </a:t>
            </a:r>
            <a:r>
              <a:rPr lang="en-GB" sz="2000" dirty="0" err="1"/>
              <a:t>Cavo</a:t>
            </a:r>
            <a:r>
              <a:rPr lang="en-GB" sz="2000" dirty="0"/>
              <a:t>)</a:t>
            </a:r>
          </a:p>
        </p:txBody>
      </p:sp>
      <p:pic>
        <p:nvPicPr>
          <p:cNvPr id="6"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770" y="3676156"/>
            <a:ext cx="9132230" cy="28491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Box 23"/>
          <p:cNvSpPr txBox="1"/>
          <p:nvPr/>
        </p:nvSpPr>
        <p:spPr>
          <a:xfrm>
            <a:off x="179512" y="6237312"/>
            <a:ext cx="2880320" cy="369332"/>
          </a:xfrm>
          <a:prstGeom prst="rect">
            <a:avLst/>
          </a:prstGeom>
          <a:noFill/>
        </p:spPr>
        <p:txBody>
          <a:bodyPr wrap="square" rtlCol="0">
            <a:spAutoFit/>
          </a:bodyPr>
          <a:lstStyle/>
          <a:p>
            <a:r>
              <a:rPr lang="en-GB" dirty="0">
                <a:solidFill>
                  <a:schemeClr val="accent2">
                    <a:lumMod val="20000"/>
                    <a:lumOff val="80000"/>
                  </a:schemeClr>
                </a:solidFill>
                <a:effectLst>
                  <a:outerShdw blurRad="38100" dist="38100" dir="2700000" algn="tl">
                    <a:srgbClr val="000000">
                      <a:alpha val="43137"/>
                    </a:srgbClr>
                  </a:outerShdw>
                </a:effectLst>
              </a:rPr>
              <a:t>Alban Hills near Rome</a:t>
            </a:r>
          </a:p>
        </p:txBody>
      </p:sp>
      <p:cxnSp>
        <p:nvCxnSpPr>
          <p:cNvPr id="26" name="Straight Arrow Connector 25"/>
          <p:cNvCxnSpPr>
            <a:endCxn id="22" idx="1"/>
          </p:cNvCxnSpPr>
          <p:nvPr/>
        </p:nvCxnSpPr>
        <p:spPr>
          <a:xfrm>
            <a:off x="3059832" y="2823252"/>
            <a:ext cx="3297304" cy="346448"/>
          </a:xfrm>
          <a:prstGeom prst="straightConnector1">
            <a:avLst/>
          </a:prstGeom>
          <a:ln w="92075">
            <a:solidFill>
              <a:srgbClr val="0070C0">
                <a:alpha val="68000"/>
              </a:srgbClr>
            </a:solidFill>
            <a:tailEnd type="arrow"/>
          </a:ln>
        </p:spPr>
        <p:style>
          <a:lnRef idx="1">
            <a:schemeClr val="accent1"/>
          </a:lnRef>
          <a:fillRef idx="0">
            <a:schemeClr val="accent1"/>
          </a:fillRef>
          <a:effectRef idx="0">
            <a:schemeClr val="accent1"/>
          </a:effectRef>
          <a:fontRef idx="minor">
            <a:schemeClr val="tx1"/>
          </a:fontRef>
        </p:style>
      </p:cxnSp>
      <p:pic>
        <p:nvPicPr>
          <p:cNvPr id="19458" name="Picture 2" descr="Greek and Roman Festiva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9511" y="3824390"/>
            <a:ext cx="1942873" cy="3033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658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10" presetClass="entr" presetSubtype="0" fill="hold" grpId="0" nodeType="after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childTnLst>
                          </p:cTn>
                        </p:par>
                        <p:par>
                          <p:cTn id="14" fill="hold">
                            <p:stCondLst>
                              <p:cond delay="2500"/>
                            </p:stCondLst>
                            <p:childTnLst>
                              <p:par>
                                <p:cTn id="15" presetID="10" presetClass="entr" presetSubtype="0" fill="hold" nodeType="afterEffect">
                                  <p:stCondLst>
                                    <p:cond delay="1750"/>
                                  </p:stCondLst>
                                  <p:childTnLst>
                                    <p:set>
                                      <p:cBhvr>
                                        <p:cTn id="16" dur="1" fill="hold">
                                          <p:stCondLst>
                                            <p:cond delay="0"/>
                                          </p:stCondLst>
                                        </p:cTn>
                                        <p:tgtEl>
                                          <p:spTgt spid="19458"/>
                                        </p:tgtEl>
                                        <p:attrNameLst>
                                          <p:attrName>style.visibility</p:attrName>
                                        </p:attrNameLst>
                                      </p:cBhvr>
                                      <p:to>
                                        <p:strVal val="visible"/>
                                      </p:to>
                                    </p:set>
                                    <p:animEffect transition="in" filter="fade">
                                      <p:cBhvr>
                                        <p:cTn id="17" dur="20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2400" dirty="0"/>
              <a:t>according to ‘tradition’,</a:t>
            </a:r>
            <a:br>
              <a:rPr lang="en-GB" sz="2400" dirty="0"/>
            </a:br>
            <a:r>
              <a:rPr lang="en-GB" sz="2400" dirty="0"/>
              <a:t>Roman leadership in Latin league under the king </a:t>
            </a:r>
            <a:r>
              <a:rPr lang="en-GB" sz="2400" dirty="0" err="1"/>
              <a:t>Tarquinius</a:t>
            </a:r>
            <a:r>
              <a:rPr lang="en-GB" sz="2400" dirty="0"/>
              <a:t> </a:t>
            </a:r>
            <a:r>
              <a:rPr lang="en-GB" sz="2400" dirty="0" err="1"/>
              <a:t>Superbus</a:t>
            </a:r>
            <a:r>
              <a:rPr lang="en-GB" sz="2400" dirty="0"/>
              <a:t> (Liv. 1.50-52)</a:t>
            </a:r>
          </a:p>
        </p:txBody>
      </p:sp>
      <p:pic>
        <p:nvPicPr>
          <p:cNvPr id="6"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75277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a:t>foedus</a:t>
            </a:r>
            <a:r>
              <a:rPr lang="en-GB" sz="2800" i="1" dirty="0"/>
              <a:t> </a:t>
            </a:r>
            <a:r>
              <a:rPr lang="en-GB" sz="2800" i="1" dirty="0" err="1"/>
              <a:t>Cassianus</a:t>
            </a:r>
            <a:r>
              <a:rPr lang="en-GB" sz="2800" dirty="0"/>
              <a:t> – Cassian Treaty</a:t>
            </a:r>
          </a:p>
          <a:p>
            <a:pPr lvl="1"/>
            <a:r>
              <a:rPr lang="en-GB" sz="2000" dirty="0"/>
              <a:t>Alliance between Rome and Latin League</a:t>
            </a:r>
          </a:p>
          <a:p>
            <a:pPr lvl="1"/>
            <a:r>
              <a:rPr lang="en-GB" sz="2000" dirty="0"/>
              <a:t>Named after the consul </a:t>
            </a:r>
            <a:r>
              <a:rPr lang="en-GB" sz="2000" dirty="0" err="1"/>
              <a:t>Spurius</a:t>
            </a:r>
            <a:r>
              <a:rPr lang="en-GB" sz="2000" dirty="0"/>
              <a:t> Cassius </a:t>
            </a:r>
            <a:r>
              <a:rPr lang="en-GB" sz="2000" dirty="0" err="1"/>
              <a:t>Viscellinus</a:t>
            </a:r>
            <a:endParaRPr lang="en-GB" sz="2000" dirty="0"/>
          </a:p>
          <a:p>
            <a:pPr lvl="1"/>
            <a:r>
              <a:rPr lang="en-GB" sz="2000" dirty="0"/>
              <a:t>Date: </a:t>
            </a:r>
            <a:r>
              <a:rPr lang="en-GB" sz="2000" b="1" dirty="0"/>
              <a:t>358 or (</a:t>
            </a:r>
            <a:r>
              <a:rPr lang="en-GB" sz="2000" b="1" i="1" dirty="0"/>
              <a:t>c</a:t>
            </a:r>
            <a:r>
              <a:rPr lang="en-GB" sz="2000" b="1" dirty="0"/>
              <a:t>irca) 493 BC</a:t>
            </a:r>
            <a:r>
              <a:rPr lang="en-GB" sz="2000" dirty="0"/>
              <a:t> ?</a:t>
            </a:r>
          </a:p>
          <a:p>
            <a:pPr lvl="2"/>
            <a:r>
              <a:rPr lang="en-GB" sz="2000" dirty="0"/>
              <a:t>Original treaty: 493 BC, after Battle of Lake </a:t>
            </a:r>
            <a:r>
              <a:rPr lang="en-GB" sz="2000" dirty="0" err="1"/>
              <a:t>Regillus</a:t>
            </a:r>
            <a:endParaRPr lang="en-GB" sz="2000" dirty="0"/>
          </a:p>
          <a:p>
            <a:pPr lvl="3"/>
            <a:r>
              <a:rPr lang="en-GB" sz="1800" dirty="0"/>
              <a:t>T. Cornell, </a:t>
            </a:r>
            <a:r>
              <a:rPr lang="en-GB" sz="1800" i="1" dirty="0"/>
              <a:t>Beginnings of Rome </a:t>
            </a:r>
            <a:r>
              <a:rPr lang="en-GB" sz="1800" dirty="0"/>
              <a:t>293-8, 299-301 suggests that the </a:t>
            </a:r>
            <a:r>
              <a:rPr lang="en-GB" sz="1800" dirty="0">
                <a:solidFill>
                  <a:srgbClr val="FF0000"/>
                </a:solidFill>
              </a:rPr>
              <a:t>language/formula</a:t>
            </a:r>
            <a:r>
              <a:rPr lang="en-GB" sz="1800" dirty="0"/>
              <a:t> of the Cassian Treaty is typical for 5</a:t>
            </a:r>
            <a:r>
              <a:rPr lang="en-GB" sz="1800" baseline="30000" dirty="0"/>
              <a:t>th</a:t>
            </a:r>
            <a:r>
              <a:rPr lang="en-GB" sz="1800" dirty="0"/>
              <a:t> century BC</a:t>
            </a:r>
          </a:p>
          <a:p>
            <a:pPr lvl="3"/>
            <a:r>
              <a:rPr lang="en-GB" sz="1800" dirty="0"/>
              <a:t>Date for battle at Lake </a:t>
            </a:r>
            <a:r>
              <a:rPr lang="en-GB" sz="1800" dirty="0" err="1"/>
              <a:t>Regillus</a:t>
            </a:r>
            <a:r>
              <a:rPr lang="en-GB" sz="1800" dirty="0"/>
              <a:t> </a:t>
            </a:r>
            <a:r>
              <a:rPr lang="en-GB" sz="1800" dirty="0" err="1"/>
              <a:t>incertain</a:t>
            </a:r>
            <a:r>
              <a:rPr lang="en-GB" sz="1800" dirty="0"/>
              <a:t>: Livy: 499/496, or 493 or 489</a:t>
            </a:r>
            <a:br>
              <a:rPr lang="en-GB" sz="1800" dirty="0"/>
            </a:br>
            <a:r>
              <a:rPr lang="en-GB" sz="1800" dirty="0">
                <a:solidFill>
                  <a:schemeClr val="bg1">
                    <a:lumMod val="65000"/>
                  </a:schemeClr>
                </a:solidFill>
              </a:rPr>
              <a:t>(</a:t>
            </a:r>
            <a:r>
              <a:rPr lang="en-GB" sz="1800" dirty="0" err="1">
                <a:solidFill>
                  <a:schemeClr val="bg1">
                    <a:lumMod val="65000"/>
                  </a:schemeClr>
                </a:solidFill>
              </a:rPr>
              <a:t>Tarquinius</a:t>
            </a:r>
            <a:r>
              <a:rPr lang="en-GB" sz="1800" dirty="0">
                <a:solidFill>
                  <a:schemeClr val="bg1">
                    <a:lumMod val="65000"/>
                  </a:schemeClr>
                </a:solidFill>
              </a:rPr>
              <a:t>, together with Latins and perhaps Volsci attacked Rome…</a:t>
            </a:r>
            <a:br>
              <a:rPr lang="en-GB" sz="1800" dirty="0">
                <a:solidFill>
                  <a:schemeClr val="bg1">
                    <a:lumMod val="65000"/>
                  </a:schemeClr>
                </a:solidFill>
              </a:rPr>
            </a:br>
            <a:r>
              <a:rPr lang="en-GB" sz="1800" dirty="0">
                <a:solidFill>
                  <a:schemeClr val="bg1">
                    <a:lumMod val="65000"/>
                  </a:schemeClr>
                </a:solidFill>
              </a:rPr>
              <a:t>Divine intervention of the Dioscuri, Castor &amp; Pollux)</a:t>
            </a:r>
          </a:p>
          <a:p>
            <a:pPr lvl="2"/>
            <a:r>
              <a:rPr lang="en-GB" sz="2000" dirty="0">
                <a:solidFill>
                  <a:schemeClr val="bg2">
                    <a:lumMod val="75000"/>
                  </a:schemeClr>
                </a:solidFill>
              </a:rPr>
              <a:t>Renewed treaty: </a:t>
            </a:r>
            <a:r>
              <a:rPr lang="en-GB" sz="2000" b="1" dirty="0">
                <a:solidFill>
                  <a:schemeClr val="bg2">
                    <a:lumMod val="75000"/>
                  </a:schemeClr>
                </a:solidFill>
              </a:rPr>
              <a:t>358 BC</a:t>
            </a:r>
          </a:p>
          <a:p>
            <a:pPr lvl="3"/>
            <a:r>
              <a:rPr lang="en-GB" sz="1800" dirty="0">
                <a:solidFill>
                  <a:schemeClr val="bg2">
                    <a:lumMod val="75000"/>
                  </a:schemeClr>
                </a:solidFill>
              </a:rPr>
              <a:t>Liv. 7.12.7 suggests ‘renewal’ of original treaty in 358 BC</a:t>
            </a:r>
          </a:p>
          <a:p>
            <a:pPr lvl="3"/>
            <a:r>
              <a:rPr lang="en-GB" sz="1800" dirty="0">
                <a:solidFill>
                  <a:schemeClr val="bg2">
                    <a:lumMod val="75000"/>
                  </a:schemeClr>
                </a:solidFill>
              </a:rPr>
              <a:t>Do we only have the latest version of 358 BC? Was is identical…???</a:t>
            </a:r>
          </a:p>
          <a:p>
            <a:pPr lvl="3"/>
            <a:r>
              <a:rPr lang="en-GB" sz="1800" dirty="0">
                <a:solidFill>
                  <a:schemeClr val="bg2">
                    <a:lumMod val="75000"/>
                  </a:schemeClr>
                </a:solidFill>
              </a:rPr>
              <a:t>But cf. Liv. 7.12: who suggests an alliance with Latin after the Sack of Rome by the Gauls/Celts in 390/387 BC</a:t>
            </a:r>
          </a:p>
          <a:p>
            <a:pPr lvl="3"/>
            <a:r>
              <a:rPr lang="en-GB" sz="1800" dirty="0">
                <a:solidFill>
                  <a:schemeClr val="bg2">
                    <a:lumMod val="75000"/>
                  </a:schemeClr>
                </a:solidFill>
              </a:rPr>
              <a:t>340 BC </a:t>
            </a:r>
            <a:r>
              <a:rPr lang="en-GB" sz="1800" dirty="0">
                <a:solidFill>
                  <a:schemeClr val="bg2">
                    <a:lumMod val="75000"/>
                  </a:schemeClr>
                </a:solidFill>
                <a:sym typeface="Wingdings" panose="05000000000000000000" pitchFamily="2" charset="2"/>
              </a:rPr>
              <a:t>Latin War: </a:t>
            </a:r>
            <a:r>
              <a:rPr lang="en-GB" sz="1800" i="1" dirty="0" err="1">
                <a:solidFill>
                  <a:schemeClr val="bg2">
                    <a:lumMod val="75000"/>
                  </a:schemeClr>
                </a:solidFill>
                <a:sym typeface="Wingdings" panose="05000000000000000000" pitchFamily="2" charset="2"/>
              </a:rPr>
              <a:t>t.a.q</a:t>
            </a:r>
            <a:r>
              <a:rPr lang="en-GB" sz="1800" i="1" dirty="0">
                <a:solidFill>
                  <a:schemeClr val="bg2">
                    <a:lumMod val="75000"/>
                  </a:schemeClr>
                </a:solidFill>
                <a:sym typeface="Wingdings" panose="05000000000000000000" pitchFamily="2" charset="2"/>
              </a:rPr>
              <a:t>. / terminus ante </a:t>
            </a:r>
            <a:r>
              <a:rPr lang="en-GB" sz="1800" i="1" dirty="0" err="1">
                <a:solidFill>
                  <a:schemeClr val="bg2">
                    <a:lumMod val="75000"/>
                  </a:schemeClr>
                </a:solidFill>
                <a:sym typeface="Wingdings" panose="05000000000000000000" pitchFamily="2" charset="2"/>
              </a:rPr>
              <a:t>quem</a:t>
            </a:r>
            <a:r>
              <a:rPr lang="en-GB" sz="1800" i="1" dirty="0">
                <a:solidFill>
                  <a:schemeClr val="bg2">
                    <a:lumMod val="75000"/>
                  </a:schemeClr>
                </a:solidFill>
                <a:sym typeface="Wingdings" panose="05000000000000000000" pitchFamily="2" charset="2"/>
              </a:rPr>
              <a:t> </a:t>
            </a:r>
            <a:r>
              <a:rPr lang="en-GB" sz="1800" dirty="0">
                <a:solidFill>
                  <a:schemeClr val="bg2">
                    <a:lumMod val="75000"/>
                  </a:schemeClr>
                </a:solidFill>
                <a:sym typeface="Wingdings" panose="05000000000000000000" pitchFamily="2" charset="2"/>
              </a:rPr>
              <a:t>for date of </a:t>
            </a:r>
            <a:r>
              <a:rPr lang="en-GB" sz="1800" i="1" dirty="0" err="1">
                <a:solidFill>
                  <a:schemeClr val="bg2">
                    <a:lumMod val="75000"/>
                  </a:schemeClr>
                </a:solidFill>
                <a:sym typeface="Wingdings" panose="05000000000000000000" pitchFamily="2" charset="2"/>
              </a:rPr>
              <a:t>foedus</a:t>
            </a:r>
            <a:endParaRPr lang="en-GB" sz="1800" i="1" dirty="0">
              <a:solidFill>
                <a:schemeClr val="bg2">
                  <a:lumMod val="75000"/>
                </a:schemeClr>
              </a:solidFill>
            </a:endParaRPr>
          </a:p>
        </p:txBody>
      </p:sp>
      <p:sp>
        <p:nvSpPr>
          <p:cNvPr id="4" name="Title 1"/>
          <p:cNvSpPr>
            <a:spLocks noGrp="1"/>
          </p:cNvSpPr>
          <p:nvPr>
            <p:ph type="title"/>
          </p:nvPr>
        </p:nvSpPr>
        <p:spPr>
          <a:xfrm>
            <a:off x="304800" y="457200"/>
            <a:ext cx="8839200" cy="838200"/>
          </a:xfrm>
        </p:spPr>
        <p:txBody>
          <a:bodyPr>
            <a:normAutofit/>
          </a:bodyPr>
          <a:lstStyle/>
          <a:p>
            <a:r>
              <a:rPr lang="en-GB" dirty="0"/>
              <a:t>Rome and the Latins: </a:t>
            </a:r>
            <a:r>
              <a:rPr lang="en-GB" sz="3200" i="1" dirty="0" err="1"/>
              <a:t>foedus</a:t>
            </a:r>
            <a:r>
              <a:rPr lang="en-GB" sz="3200" i="1" dirty="0"/>
              <a:t> </a:t>
            </a:r>
            <a:r>
              <a:rPr lang="en-GB" sz="3200" i="1" dirty="0" err="1"/>
              <a:t>Cassianum</a:t>
            </a:r>
            <a:endParaRPr lang="en-GB" sz="3200" i="1" dirty="0"/>
          </a:p>
        </p:txBody>
      </p:sp>
    </p:spTree>
    <p:extLst>
      <p:ext uri="{BB962C8B-B14F-4D97-AF65-F5344CB8AC3E}">
        <p14:creationId xmlns:p14="http://schemas.microsoft.com/office/powerpoint/2010/main" val="20790364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100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100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000"/>
                            </p:stCondLst>
                            <p:childTnLst>
                              <p:par>
                                <p:cTn id="35" presetID="42" presetClass="entr" presetSubtype="0" fill="hold" grpId="0" nodeType="afterEffect">
                                  <p:stCondLst>
                                    <p:cond delay="175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750"/>
                            </p:stCondLst>
                            <p:childTnLst>
                              <p:par>
                                <p:cTn id="41" presetID="42" presetClass="entr" presetSubtype="0" fill="hold" grpId="0" nodeType="afterEffect">
                                  <p:stCondLst>
                                    <p:cond delay="100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1750"/>
                            </p:stCondLst>
                            <p:childTnLst>
                              <p:par>
                                <p:cTn id="47" presetID="42" presetClass="entr" presetSubtype="0" fill="hold" grpId="0" nodeType="afterEffect">
                                  <p:stCondLst>
                                    <p:cond delay="550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8250"/>
                            </p:stCondLst>
                            <p:childTnLst>
                              <p:par>
                                <p:cTn id="53" presetID="42" presetClass="entr" presetSubtype="0" fill="hold" grpId="0" nodeType="afterEffect">
                                  <p:stCondLst>
                                    <p:cond delay="100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20250"/>
                            </p:stCondLst>
                            <p:childTnLst>
                              <p:par>
                                <p:cTn id="59" presetID="42" presetClass="entr" presetSubtype="0" fill="hold" grpId="0" nodeType="afterEffect">
                                  <p:stCondLst>
                                    <p:cond delay="100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000"/>
                                        <p:tgtEl>
                                          <p:spTgt spid="3">
                                            <p:txEl>
                                              <p:pRg st="9" end="9"/>
                                            </p:txEl>
                                          </p:spTgt>
                                        </p:tgtEl>
                                      </p:cBhvr>
                                    </p:animEffect>
                                    <p:anim calcmode="lin" valueType="num">
                                      <p:cBhvr>
                                        <p:cTn id="6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4" fill="hold">
                            <p:stCondLst>
                              <p:cond delay="22250"/>
                            </p:stCondLst>
                            <p:childTnLst>
                              <p:par>
                                <p:cTn id="65" presetID="42" presetClass="entr" presetSubtype="0" fill="hold" grpId="0" nodeType="afterEffect">
                                  <p:stCondLst>
                                    <p:cond delay="100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0" fill="hold">
                            <p:stCondLst>
                              <p:cond delay="24250"/>
                            </p:stCondLst>
                            <p:childTnLst>
                              <p:par>
                                <p:cTn id="71" presetID="42" presetClass="entr" presetSubtype="0" fill="hold" grpId="0" nodeType="afterEffect">
                                  <p:stCondLst>
                                    <p:cond delay="1000"/>
                                  </p:stCondLst>
                                  <p:childTnLst>
                                    <p:set>
                                      <p:cBhvr>
                                        <p:cTn id="72" dur="1" fill="hold">
                                          <p:stCondLst>
                                            <p:cond delay="0"/>
                                          </p:stCondLst>
                                        </p:cTn>
                                        <p:tgtEl>
                                          <p:spTgt spid="3">
                                            <p:txEl>
                                              <p:pRg st="11" end="11"/>
                                            </p:txEl>
                                          </p:spTgt>
                                        </p:tgtEl>
                                        <p:attrNameLst>
                                          <p:attrName>style.visibility</p:attrName>
                                        </p:attrNameLst>
                                      </p:cBhvr>
                                      <p:to>
                                        <p:strVal val="visible"/>
                                      </p:to>
                                    </p:set>
                                    <p:animEffect transition="in" filter="fade">
                                      <p:cBhvr>
                                        <p:cTn id="73" dur="1000"/>
                                        <p:tgtEl>
                                          <p:spTgt spid="3">
                                            <p:txEl>
                                              <p:pRg st="11" end="11"/>
                                            </p:txEl>
                                          </p:spTgt>
                                        </p:tgtEl>
                                      </p:cBhvr>
                                    </p:animEffect>
                                    <p:anim calcmode="lin" valueType="num">
                                      <p:cBhvr>
                                        <p:cTn id="7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a:t>foedus</a:t>
            </a:r>
            <a:r>
              <a:rPr lang="en-GB" sz="2800" i="1" dirty="0"/>
              <a:t> </a:t>
            </a:r>
            <a:r>
              <a:rPr lang="en-GB" sz="2800" i="1" dirty="0" err="1"/>
              <a:t>Cassianus</a:t>
            </a:r>
            <a:r>
              <a:rPr lang="en-GB" sz="2800" dirty="0"/>
              <a:t> – Cassian Treaty</a:t>
            </a:r>
          </a:p>
          <a:p>
            <a:pPr lvl="1"/>
            <a:r>
              <a:rPr lang="en-GB" sz="2000" dirty="0"/>
              <a:t>Alliance between Rome and Latin League</a:t>
            </a:r>
          </a:p>
          <a:p>
            <a:pPr lvl="1"/>
            <a:r>
              <a:rPr lang="en-GB" sz="2000" dirty="0"/>
              <a:t>Named after the consul </a:t>
            </a:r>
            <a:r>
              <a:rPr lang="en-GB" sz="2000" dirty="0" err="1"/>
              <a:t>Spurius</a:t>
            </a:r>
            <a:r>
              <a:rPr lang="en-GB" sz="2000" dirty="0"/>
              <a:t> Cassius </a:t>
            </a:r>
            <a:r>
              <a:rPr lang="en-GB" sz="2000" dirty="0" err="1"/>
              <a:t>Viscellinus</a:t>
            </a:r>
            <a:endParaRPr lang="en-GB" sz="2000" dirty="0"/>
          </a:p>
          <a:p>
            <a:pPr lvl="1"/>
            <a:r>
              <a:rPr lang="en-GB" sz="2000" dirty="0"/>
              <a:t>Date: </a:t>
            </a:r>
            <a:r>
              <a:rPr lang="en-GB" sz="2000" b="1" dirty="0"/>
              <a:t>358 or (</a:t>
            </a:r>
            <a:r>
              <a:rPr lang="en-GB" sz="2000" b="1" i="1" dirty="0"/>
              <a:t>c</a:t>
            </a:r>
            <a:r>
              <a:rPr lang="en-GB" sz="2000" b="1" dirty="0"/>
              <a:t>irca) 493 BC</a:t>
            </a:r>
            <a:r>
              <a:rPr lang="en-GB" sz="2000" dirty="0"/>
              <a:t> ?</a:t>
            </a:r>
          </a:p>
          <a:p>
            <a:pPr lvl="2"/>
            <a:r>
              <a:rPr lang="en-GB" sz="2000" dirty="0"/>
              <a:t>Original treaty: 493 BC, after Battle of Lake </a:t>
            </a:r>
            <a:r>
              <a:rPr lang="en-GB" sz="2000" dirty="0" err="1"/>
              <a:t>Regillus</a:t>
            </a:r>
            <a:endParaRPr lang="en-GB" sz="2000" dirty="0"/>
          </a:p>
          <a:p>
            <a:pPr lvl="3"/>
            <a:r>
              <a:rPr lang="en-GB" sz="1800" dirty="0"/>
              <a:t>T. Cornell, </a:t>
            </a:r>
            <a:r>
              <a:rPr lang="en-GB" sz="1800" i="1" dirty="0"/>
              <a:t>Beginnings of Rome </a:t>
            </a:r>
            <a:r>
              <a:rPr lang="en-GB" sz="1800" dirty="0"/>
              <a:t>293-8, 299-301 suggests that the language/formula of the Cassian Treaty is typical for 5</a:t>
            </a:r>
            <a:r>
              <a:rPr lang="en-GB" sz="1800" baseline="30000" dirty="0"/>
              <a:t>th</a:t>
            </a:r>
            <a:r>
              <a:rPr lang="en-GB" sz="1800" dirty="0"/>
              <a:t> century BC</a:t>
            </a:r>
          </a:p>
          <a:p>
            <a:pPr lvl="3"/>
            <a:r>
              <a:rPr lang="en-GB" sz="1800" dirty="0"/>
              <a:t>Date for battle at Lake </a:t>
            </a:r>
            <a:r>
              <a:rPr lang="en-GB" sz="1800" dirty="0" err="1"/>
              <a:t>Regillus</a:t>
            </a:r>
            <a:r>
              <a:rPr lang="en-GB" sz="1800" dirty="0"/>
              <a:t> </a:t>
            </a:r>
            <a:r>
              <a:rPr lang="en-GB" sz="1800" dirty="0" err="1"/>
              <a:t>incertain</a:t>
            </a:r>
            <a:r>
              <a:rPr lang="en-GB" sz="1800" dirty="0"/>
              <a:t>: Livy: 499/496, or 493 or 489</a:t>
            </a:r>
            <a:br>
              <a:rPr lang="en-GB" sz="1800" dirty="0"/>
            </a:br>
            <a:r>
              <a:rPr lang="en-GB" sz="1800" dirty="0">
                <a:solidFill>
                  <a:schemeClr val="bg1">
                    <a:lumMod val="65000"/>
                  </a:schemeClr>
                </a:solidFill>
              </a:rPr>
              <a:t>(</a:t>
            </a:r>
            <a:r>
              <a:rPr lang="en-GB" sz="1800" dirty="0" err="1">
                <a:solidFill>
                  <a:schemeClr val="bg1">
                    <a:lumMod val="65000"/>
                  </a:schemeClr>
                </a:solidFill>
              </a:rPr>
              <a:t>Tarquinius</a:t>
            </a:r>
            <a:r>
              <a:rPr lang="en-GB" sz="1800" dirty="0">
                <a:solidFill>
                  <a:schemeClr val="bg1">
                    <a:lumMod val="65000"/>
                  </a:schemeClr>
                </a:solidFill>
              </a:rPr>
              <a:t>, together with Latins and perhaps Volsci attacked Rome…</a:t>
            </a:r>
            <a:br>
              <a:rPr lang="en-GB" sz="1800" dirty="0">
                <a:solidFill>
                  <a:schemeClr val="bg1">
                    <a:lumMod val="65000"/>
                  </a:schemeClr>
                </a:solidFill>
              </a:rPr>
            </a:br>
            <a:r>
              <a:rPr lang="en-GB" sz="1800" dirty="0">
                <a:solidFill>
                  <a:schemeClr val="bg1">
                    <a:lumMod val="65000"/>
                  </a:schemeClr>
                </a:solidFill>
              </a:rPr>
              <a:t>Divine intervention of the Dioscuri, Castor &amp; Pollux)</a:t>
            </a:r>
          </a:p>
          <a:p>
            <a:pPr lvl="2"/>
            <a:r>
              <a:rPr lang="en-GB" sz="2000" dirty="0"/>
              <a:t>Renewed treaty: </a:t>
            </a:r>
            <a:r>
              <a:rPr lang="en-GB" sz="2000" b="1" dirty="0"/>
              <a:t>358 BC</a:t>
            </a:r>
          </a:p>
          <a:p>
            <a:pPr lvl="3"/>
            <a:r>
              <a:rPr lang="en-GB" sz="1800" dirty="0">
                <a:solidFill>
                  <a:schemeClr val="bg2">
                    <a:lumMod val="75000"/>
                  </a:schemeClr>
                </a:solidFill>
              </a:rPr>
              <a:t>Liv. 7.12.7 suggests ‘renewal’ of original treaty in 358 BC</a:t>
            </a:r>
          </a:p>
          <a:p>
            <a:pPr lvl="3"/>
            <a:r>
              <a:rPr lang="en-GB" sz="1800" dirty="0">
                <a:solidFill>
                  <a:schemeClr val="bg2">
                    <a:lumMod val="75000"/>
                  </a:schemeClr>
                </a:solidFill>
              </a:rPr>
              <a:t>Do we only have the latest version of 358 BC? Was is identical…???</a:t>
            </a:r>
          </a:p>
          <a:p>
            <a:pPr lvl="3"/>
            <a:r>
              <a:rPr lang="en-GB" sz="1800" dirty="0">
                <a:solidFill>
                  <a:schemeClr val="bg2">
                    <a:lumMod val="75000"/>
                  </a:schemeClr>
                </a:solidFill>
              </a:rPr>
              <a:t>But cf. Liv. 7.12: who suggests an alliance with Latin after the Sack of Rome by the Gauls/Celts in 390/387 BC</a:t>
            </a:r>
          </a:p>
          <a:p>
            <a:pPr lvl="3"/>
            <a:r>
              <a:rPr lang="en-GB" sz="1800" dirty="0">
                <a:solidFill>
                  <a:schemeClr val="bg2">
                    <a:lumMod val="75000"/>
                  </a:schemeClr>
                </a:solidFill>
              </a:rPr>
              <a:t>340 BC </a:t>
            </a:r>
            <a:r>
              <a:rPr lang="en-GB" sz="1800" dirty="0">
                <a:solidFill>
                  <a:schemeClr val="bg2">
                    <a:lumMod val="75000"/>
                  </a:schemeClr>
                </a:solidFill>
                <a:sym typeface="Wingdings" panose="05000000000000000000" pitchFamily="2" charset="2"/>
              </a:rPr>
              <a:t>Latin War: </a:t>
            </a:r>
            <a:r>
              <a:rPr lang="en-GB" sz="1800" i="1" dirty="0" err="1">
                <a:solidFill>
                  <a:schemeClr val="bg2">
                    <a:lumMod val="75000"/>
                  </a:schemeClr>
                </a:solidFill>
                <a:sym typeface="Wingdings" panose="05000000000000000000" pitchFamily="2" charset="2"/>
              </a:rPr>
              <a:t>t.a.q</a:t>
            </a:r>
            <a:r>
              <a:rPr lang="en-GB" sz="1800" i="1" dirty="0">
                <a:solidFill>
                  <a:schemeClr val="bg2">
                    <a:lumMod val="75000"/>
                  </a:schemeClr>
                </a:solidFill>
                <a:sym typeface="Wingdings" panose="05000000000000000000" pitchFamily="2" charset="2"/>
              </a:rPr>
              <a:t>. / terminus ante </a:t>
            </a:r>
            <a:r>
              <a:rPr lang="en-GB" sz="1800" i="1" dirty="0" err="1">
                <a:solidFill>
                  <a:schemeClr val="bg2">
                    <a:lumMod val="75000"/>
                  </a:schemeClr>
                </a:solidFill>
                <a:sym typeface="Wingdings" panose="05000000000000000000" pitchFamily="2" charset="2"/>
              </a:rPr>
              <a:t>quem</a:t>
            </a:r>
            <a:r>
              <a:rPr lang="en-GB" sz="1800" i="1" dirty="0">
                <a:solidFill>
                  <a:schemeClr val="bg2">
                    <a:lumMod val="75000"/>
                  </a:schemeClr>
                </a:solidFill>
                <a:sym typeface="Wingdings" panose="05000000000000000000" pitchFamily="2" charset="2"/>
              </a:rPr>
              <a:t> </a:t>
            </a:r>
            <a:r>
              <a:rPr lang="en-GB" sz="1800" dirty="0">
                <a:solidFill>
                  <a:schemeClr val="bg2">
                    <a:lumMod val="75000"/>
                  </a:schemeClr>
                </a:solidFill>
                <a:sym typeface="Wingdings" panose="05000000000000000000" pitchFamily="2" charset="2"/>
              </a:rPr>
              <a:t>for date of </a:t>
            </a:r>
            <a:r>
              <a:rPr lang="en-GB" sz="1800" i="1" dirty="0" err="1">
                <a:solidFill>
                  <a:schemeClr val="bg2">
                    <a:lumMod val="75000"/>
                  </a:schemeClr>
                </a:solidFill>
                <a:sym typeface="Wingdings" panose="05000000000000000000" pitchFamily="2" charset="2"/>
              </a:rPr>
              <a:t>foedus</a:t>
            </a:r>
            <a:endParaRPr lang="en-GB" sz="1800" i="1" dirty="0">
              <a:solidFill>
                <a:schemeClr val="bg2">
                  <a:lumMod val="75000"/>
                </a:schemeClr>
              </a:solidFill>
            </a:endParaRPr>
          </a:p>
        </p:txBody>
      </p:sp>
      <p:sp>
        <p:nvSpPr>
          <p:cNvPr id="5" name="Title 1"/>
          <p:cNvSpPr>
            <a:spLocks noGrp="1"/>
          </p:cNvSpPr>
          <p:nvPr>
            <p:ph type="title"/>
          </p:nvPr>
        </p:nvSpPr>
        <p:spPr>
          <a:xfrm>
            <a:off x="304800" y="457200"/>
            <a:ext cx="8839200" cy="838200"/>
          </a:xfrm>
        </p:spPr>
        <p:txBody>
          <a:bodyPr>
            <a:normAutofit/>
          </a:bodyPr>
          <a:lstStyle/>
          <a:p>
            <a:r>
              <a:rPr lang="en-GB" dirty="0"/>
              <a:t>Rome and the Latins: </a:t>
            </a:r>
            <a:r>
              <a:rPr lang="en-GB" sz="3200" i="1" dirty="0" err="1"/>
              <a:t>foedus</a:t>
            </a:r>
            <a:r>
              <a:rPr lang="en-GB" sz="3200" i="1" dirty="0"/>
              <a:t> </a:t>
            </a:r>
            <a:r>
              <a:rPr lang="en-GB" sz="3200" i="1" dirty="0" err="1"/>
              <a:t>Cassianum</a:t>
            </a:r>
            <a:endParaRPr lang="en-GB" sz="3200" i="1"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backgroundRemoval t="5067" b="89867" l="2922" r="95618">
                        <a14:foregroundMark x1="6375" y1="35733" x2="6375" y2="35733"/>
                        <a14:foregroundMark x1="4515" y1="46667" x2="4515" y2="46667"/>
                        <a14:foregroundMark x1="3054" y1="56800" x2="3054" y2="56800"/>
                        <a14:foregroundMark x1="28021" y1="8000" x2="28021" y2="8000"/>
                        <a14:foregroundMark x1="69456" y1="38933" x2="69456" y2="38933"/>
                        <a14:foregroundMark x1="77025" y1="48267" x2="77025" y2="48267"/>
                        <a14:foregroundMark x1="93227" y1="56533" x2="93227" y2="56533"/>
                        <a14:foregroundMark x1="95750" y1="45333" x2="95750" y2="45333"/>
                        <a14:foregroundMark x1="89774" y1="23467" x2="89774" y2="23467"/>
                        <a14:foregroundMark x1="84595" y1="16000" x2="84595" y2="16000"/>
                        <a14:foregroundMark x1="85525" y1="16267" x2="85525" y2="16267"/>
                        <a14:foregroundMark x1="88048" y1="19200" x2="88048" y2="19200"/>
                        <a14:foregroundMark x1="86189" y1="17067" x2="86189" y2="17067"/>
                        <a14:foregroundMark x1="76096" y1="9867" x2="76096" y2="9867"/>
                        <a14:foregroundMark x1="67862" y1="10667" x2="67862" y2="10667"/>
                        <a14:foregroundMark x1="63347" y1="10133" x2="63347" y2="10133"/>
                        <a14:foregroundMark x1="60558" y1="13333" x2="60558" y2="13333"/>
                        <a14:foregroundMark x1="61487" y1="13333" x2="61487" y2="13333"/>
                        <a14:foregroundMark x1="71580" y1="9067" x2="71580" y2="9067"/>
                        <a14:foregroundMark x1="74104" y1="8000" x2="74104" y2="8000"/>
                        <a14:foregroundMark x1="71846" y1="7200" x2="71846" y2="7200"/>
                        <a14:foregroundMark x1="69588" y1="7200" x2="69588" y2="7200"/>
                        <a14:foregroundMark x1="67463" y1="7200" x2="67463" y2="7200"/>
                        <a14:foregroundMark x1="66401" y1="9600" x2="66401" y2="9600"/>
                        <a14:foregroundMark x1="64675" y1="10667" x2="64675" y2="10667"/>
                        <a14:foregroundMark x1="64675" y1="9067" x2="64675" y2="9067"/>
                        <a14:foregroundMark x1="62683" y1="11200" x2="62683" y2="11200"/>
                        <a14:foregroundMark x1="61620" y1="12000" x2="61620" y2="12000"/>
                        <a14:foregroundMark x1="39442" y1="14933" x2="39442" y2="14933"/>
                        <a14:foregroundMark x1="36786" y1="11200" x2="36786" y2="11200"/>
                        <a14:foregroundMark x1="36786" y1="11200" x2="36786" y2="11200"/>
                        <a14:foregroundMark x1="35591" y1="11200" x2="35591" y2="11200"/>
                      </a14:backgroundRemoval>
                    </a14:imgEffect>
                  </a14:imgLayer>
                </a14:imgProps>
              </a:ext>
              <a:ext uri="{28A0092B-C50C-407E-A947-70E740481C1C}">
                <a14:useLocalDpi xmlns:a14="http://schemas.microsoft.com/office/drawing/2010/main" val="0"/>
              </a:ext>
            </a:extLst>
          </a:blip>
          <a:stretch>
            <a:fillRect/>
          </a:stretch>
        </p:blipFill>
        <p:spPr>
          <a:xfrm>
            <a:off x="0" y="1152107"/>
            <a:ext cx="9144000" cy="4553785"/>
          </a:xfrm>
          <a:prstGeom prst="rect">
            <a:avLst/>
          </a:prstGeom>
        </p:spPr>
      </p:pic>
      <p:sp>
        <p:nvSpPr>
          <p:cNvPr id="7" name="Rectangle 6"/>
          <p:cNvSpPr/>
          <p:nvPr/>
        </p:nvSpPr>
        <p:spPr>
          <a:xfrm>
            <a:off x="539552" y="5380672"/>
            <a:ext cx="5544616" cy="1477328"/>
          </a:xfrm>
          <a:prstGeom prst="rect">
            <a:avLst/>
          </a:prstGeom>
          <a:solidFill>
            <a:schemeClr val="accent2">
              <a:alpha val="36000"/>
            </a:schemeClr>
          </a:solidFill>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AR Denarius (19mm, 3.93 g, 5h) - 96BC Left : laureate head of Apollo    </a:t>
            </a:r>
            <a:br>
              <a:rPr lang="en-GB" dirty="0"/>
            </a:br>
            <a:r>
              <a:rPr lang="en-GB" dirty="0"/>
              <a:t>Right : Dioscuri standing beside their horses, which are standing left, drinking at the fountain of </a:t>
            </a:r>
            <a:r>
              <a:rPr lang="en-GB" dirty="0" err="1"/>
              <a:t>Juturna</a:t>
            </a:r>
            <a:r>
              <a:rPr lang="en-GB" dirty="0"/>
              <a:t> (opp. temple of Dioscuri in Rome)</a:t>
            </a:r>
          </a:p>
        </p:txBody>
      </p:sp>
    </p:spTree>
    <p:extLst>
      <p:ext uri="{BB962C8B-B14F-4D97-AF65-F5344CB8AC3E}">
        <p14:creationId xmlns:p14="http://schemas.microsoft.com/office/powerpoint/2010/main" val="36831276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a:t>foedus</a:t>
            </a:r>
            <a:r>
              <a:rPr lang="en-GB" sz="2800" i="1" dirty="0"/>
              <a:t> </a:t>
            </a:r>
            <a:r>
              <a:rPr lang="en-GB" sz="2800" i="1" dirty="0" err="1"/>
              <a:t>Cassianus</a:t>
            </a:r>
            <a:r>
              <a:rPr lang="en-GB" sz="2800" dirty="0"/>
              <a:t> – Cassian Treaty</a:t>
            </a:r>
          </a:p>
          <a:p>
            <a:pPr lvl="1"/>
            <a:r>
              <a:rPr lang="en-GB" sz="2000" dirty="0"/>
              <a:t>Alliance between Rome and Latin League</a:t>
            </a:r>
          </a:p>
          <a:p>
            <a:pPr lvl="1"/>
            <a:r>
              <a:rPr lang="en-GB" sz="2000" dirty="0"/>
              <a:t>Named after the consul </a:t>
            </a:r>
            <a:r>
              <a:rPr lang="en-GB" sz="2000" dirty="0" err="1"/>
              <a:t>Spurius</a:t>
            </a:r>
            <a:r>
              <a:rPr lang="en-GB" sz="2000" dirty="0"/>
              <a:t> Cassius </a:t>
            </a:r>
            <a:r>
              <a:rPr lang="en-GB" sz="2000" dirty="0" err="1"/>
              <a:t>Viscellinus</a:t>
            </a:r>
            <a:endParaRPr lang="en-GB" sz="2000" dirty="0"/>
          </a:p>
          <a:p>
            <a:pPr lvl="1"/>
            <a:r>
              <a:rPr lang="en-GB" sz="2000" dirty="0"/>
              <a:t>Date: </a:t>
            </a:r>
            <a:r>
              <a:rPr lang="en-GB" sz="2000" b="1" dirty="0"/>
              <a:t>358 or (</a:t>
            </a:r>
            <a:r>
              <a:rPr lang="en-GB" sz="2000" b="1" i="1" dirty="0"/>
              <a:t>c</a:t>
            </a:r>
            <a:r>
              <a:rPr lang="en-GB" sz="2000" b="1" dirty="0"/>
              <a:t>irca) 493 BC</a:t>
            </a:r>
            <a:r>
              <a:rPr lang="en-GB" sz="2000" dirty="0"/>
              <a:t> ?</a:t>
            </a:r>
          </a:p>
          <a:p>
            <a:pPr lvl="2"/>
            <a:r>
              <a:rPr lang="en-GB" sz="2000" dirty="0"/>
              <a:t>Original treaty: 493 BC, after Battle of Lake </a:t>
            </a:r>
            <a:r>
              <a:rPr lang="en-GB" sz="2000" dirty="0" err="1"/>
              <a:t>Regillus</a:t>
            </a:r>
            <a:endParaRPr lang="en-GB" sz="2000" dirty="0"/>
          </a:p>
          <a:p>
            <a:pPr lvl="3"/>
            <a:r>
              <a:rPr lang="en-GB" sz="1800" dirty="0"/>
              <a:t>T. Cornell, </a:t>
            </a:r>
            <a:r>
              <a:rPr lang="en-GB" sz="1800" i="1" dirty="0"/>
              <a:t>Beginnings of Rome </a:t>
            </a:r>
            <a:r>
              <a:rPr lang="en-GB" sz="1800" dirty="0"/>
              <a:t>293-8, 299-301 suggests that the language/formula of the Cassian Treaty is typical for 5</a:t>
            </a:r>
            <a:r>
              <a:rPr lang="en-GB" sz="1800" baseline="30000" dirty="0"/>
              <a:t>th</a:t>
            </a:r>
            <a:r>
              <a:rPr lang="en-GB" sz="1800" dirty="0"/>
              <a:t> century BC</a:t>
            </a:r>
          </a:p>
          <a:p>
            <a:pPr lvl="3"/>
            <a:r>
              <a:rPr lang="en-GB" sz="1800" dirty="0"/>
              <a:t>Date for battle at Lake </a:t>
            </a:r>
            <a:r>
              <a:rPr lang="en-GB" sz="1800" dirty="0" err="1"/>
              <a:t>Regillus</a:t>
            </a:r>
            <a:r>
              <a:rPr lang="en-GB" sz="1800" dirty="0"/>
              <a:t> </a:t>
            </a:r>
            <a:r>
              <a:rPr lang="en-GB" sz="1800" dirty="0" err="1"/>
              <a:t>incertain</a:t>
            </a:r>
            <a:r>
              <a:rPr lang="en-GB" sz="1800" dirty="0"/>
              <a:t>: Livy: 499/496, or 493 or 489</a:t>
            </a:r>
            <a:br>
              <a:rPr lang="en-GB" sz="1800" dirty="0"/>
            </a:br>
            <a:r>
              <a:rPr lang="en-GB" sz="1800" dirty="0">
                <a:solidFill>
                  <a:schemeClr val="bg1">
                    <a:lumMod val="65000"/>
                  </a:schemeClr>
                </a:solidFill>
              </a:rPr>
              <a:t>(</a:t>
            </a:r>
            <a:r>
              <a:rPr lang="en-GB" sz="1800" dirty="0" err="1">
                <a:solidFill>
                  <a:schemeClr val="bg1">
                    <a:lumMod val="65000"/>
                  </a:schemeClr>
                </a:solidFill>
              </a:rPr>
              <a:t>Tarquinius</a:t>
            </a:r>
            <a:r>
              <a:rPr lang="en-GB" sz="1800" dirty="0">
                <a:solidFill>
                  <a:schemeClr val="bg1">
                    <a:lumMod val="65000"/>
                  </a:schemeClr>
                </a:solidFill>
              </a:rPr>
              <a:t>, together with Latins and perhaps Volsci attacked Rome…</a:t>
            </a:r>
            <a:br>
              <a:rPr lang="en-GB" sz="1800" dirty="0">
                <a:solidFill>
                  <a:schemeClr val="bg1">
                    <a:lumMod val="65000"/>
                  </a:schemeClr>
                </a:solidFill>
              </a:rPr>
            </a:br>
            <a:r>
              <a:rPr lang="en-GB" sz="1800" dirty="0">
                <a:solidFill>
                  <a:schemeClr val="bg1">
                    <a:lumMod val="65000"/>
                  </a:schemeClr>
                </a:solidFill>
              </a:rPr>
              <a:t>Divine intervention of the Dioscuri, Castor &amp; Pollux)</a:t>
            </a:r>
          </a:p>
          <a:p>
            <a:pPr lvl="2"/>
            <a:r>
              <a:rPr lang="en-GB" sz="2000" dirty="0">
                <a:highlight>
                  <a:srgbClr val="FFFF00"/>
                </a:highlight>
              </a:rPr>
              <a:t>Renewed treaty: </a:t>
            </a:r>
            <a:r>
              <a:rPr lang="en-GB" sz="2000" b="1" dirty="0">
                <a:highlight>
                  <a:srgbClr val="FFFF00"/>
                </a:highlight>
              </a:rPr>
              <a:t>358 BC</a:t>
            </a:r>
          </a:p>
          <a:p>
            <a:pPr lvl="3"/>
            <a:r>
              <a:rPr lang="en-GB" sz="1800" dirty="0"/>
              <a:t>Liv. 7.12.7 suggests ‘renewal’ of original treaty in 358 BC</a:t>
            </a:r>
          </a:p>
          <a:p>
            <a:pPr lvl="3"/>
            <a:r>
              <a:rPr lang="en-GB" sz="1800" dirty="0"/>
              <a:t>Do we only have the latest version of 358 BC? Was is identical…???</a:t>
            </a:r>
          </a:p>
          <a:p>
            <a:pPr lvl="3"/>
            <a:r>
              <a:rPr lang="en-GB" sz="1800" dirty="0"/>
              <a:t>But cf. Liv. 7.12: who suggests an alliance with Latin after the Sack of Rome by the Gauls/Celts in </a:t>
            </a:r>
            <a:r>
              <a:rPr lang="en-GB" sz="1800" b="1" dirty="0"/>
              <a:t>390/387 BC: </a:t>
            </a:r>
            <a:r>
              <a:rPr lang="en-GB" sz="1800" b="1" i="1" dirty="0" err="1"/>
              <a:t>t.p.q</a:t>
            </a:r>
            <a:r>
              <a:rPr lang="en-GB" sz="1800" b="1" i="1" dirty="0"/>
              <a:t>.?</a:t>
            </a:r>
            <a:endParaRPr lang="en-GB" sz="1800" b="1" dirty="0"/>
          </a:p>
          <a:p>
            <a:pPr lvl="3"/>
            <a:r>
              <a:rPr lang="en-GB" sz="1800" dirty="0"/>
              <a:t>340 BC </a:t>
            </a:r>
            <a:r>
              <a:rPr lang="en-GB" sz="1800" dirty="0">
                <a:sym typeface="Wingdings" panose="05000000000000000000" pitchFamily="2" charset="2"/>
              </a:rPr>
              <a:t>Latin War: </a:t>
            </a:r>
            <a:r>
              <a:rPr lang="en-GB" sz="1800" i="1" dirty="0" err="1">
                <a:sym typeface="Wingdings" panose="05000000000000000000" pitchFamily="2" charset="2"/>
              </a:rPr>
              <a:t>t.a.q</a:t>
            </a:r>
            <a:r>
              <a:rPr lang="en-GB" sz="1800" i="1" dirty="0">
                <a:sym typeface="Wingdings" panose="05000000000000000000" pitchFamily="2" charset="2"/>
              </a:rPr>
              <a:t>. / terminus ante </a:t>
            </a:r>
            <a:r>
              <a:rPr lang="en-GB" sz="1800" i="1" dirty="0" err="1">
                <a:sym typeface="Wingdings" panose="05000000000000000000" pitchFamily="2" charset="2"/>
              </a:rPr>
              <a:t>quem</a:t>
            </a:r>
            <a:r>
              <a:rPr lang="en-GB" sz="1800" i="1" dirty="0">
                <a:sym typeface="Wingdings" panose="05000000000000000000" pitchFamily="2" charset="2"/>
              </a:rPr>
              <a:t> </a:t>
            </a:r>
            <a:r>
              <a:rPr lang="en-GB" sz="1800" dirty="0">
                <a:sym typeface="Wingdings" panose="05000000000000000000" pitchFamily="2" charset="2"/>
              </a:rPr>
              <a:t>for date of </a:t>
            </a:r>
            <a:r>
              <a:rPr lang="en-GB" sz="1800" i="1" dirty="0" err="1">
                <a:sym typeface="Wingdings" panose="05000000000000000000" pitchFamily="2" charset="2"/>
              </a:rPr>
              <a:t>foedus</a:t>
            </a:r>
            <a:endParaRPr lang="en-GB" sz="1800" i="1" dirty="0"/>
          </a:p>
        </p:txBody>
      </p:sp>
      <p:sp>
        <p:nvSpPr>
          <p:cNvPr id="5" name="Title 1"/>
          <p:cNvSpPr>
            <a:spLocks noGrp="1"/>
          </p:cNvSpPr>
          <p:nvPr>
            <p:ph type="title"/>
          </p:nvPr>
        </p:nvSpPr>
        <p:spPr>
          <a:xfrm>
            <a:off x="304800" y="457200"/>
            <a:ext cx="8839200" cy="838200"/>
          </a:xfrm>
        </p:spPr>
        <p:txBody>
          <a:bodyPr>
            <a:normAutofit/>
          </a:bodyPr>
          <a:lstStyle/>
          <a:p>
            <a:r>
              <a:rPr lang="en-GB" dirty="0"/>
              <a:t>Rome and the Latins: </a:t>
            </a:r>
            <a:r>
              <a:rPr lang="en-GB" sz="3200" i="1" dirty="0" err="1"/>
              <a:t>foedus</a:t>
            </a:r>
            <a:r>
              <a:rPr lang="en-GB" sz="3200" i="1" dirty="0"/>
              <a:t> </a:t>
            </a:r>
            <a:r>
              <a:rPr lang="en-GB" sz="3200" i="1" dirty="0" err="1"/>
              <a:t>Cassianum</a:t>
            </a:r>
            <a:endParaRPr lang="en-GB" sz="3200" i="1" dirty="0"/>
          </a:p>
        </p:txBody>
      </p:sp>
    </p:spTree>
    <p:extLst>
      <p:ext uri="{BB962C8B-B14F-4D97-AF65-F5344CB8AC3E}">
        <p14:creationId xmlns:p14="http://schemas.microsoft.com/office/powerpoint/2010/main" val="1868460741"/>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839200" cy="838200"/>
          </a:xfrm>
        </p:spPr>
        <p:txBody>
          <a:bodyPr>
            <a:normAutofit/>
          </a:bodyPr>
          <a:lstStyle/>
          <a:p>
            <a:r>
              <a:rPr lang="en-GB" dirty="0"/>
              <a:t>Rome and the Latins: </a:t>
            </a:r>
            <a:r>
              <a:rPr lang="en-GB" sz="3200" i="1" dirty="0" err="1"/>
              <a:t>foedus</a:t>
            </a:r>
            <a:r>
              <a:rPr lang="en-GB" sz="3200" i="1" dirty="0"/>
              <a:t> </a:t>
            </a:r>
            <a:r>
              <a:rPr lang="en-GB" sz="3200" i="1" dirty="0" err="1"/>
              <a:t>Cassianum</a:t>
            </a:r>
            <a:endParaRPr lang="en-GB" sz="3200" i="1" dirty="0"/>
          </a:p>
        </p:txBody>
      </p:sp>
      <p:sp>
        <p:nvSpPr>
          <p:cNvPr id="6" name="Rectangle 5"/>
          <p:cNvSpPr/>
          <p:nvPr/>
        </p:nvSpPr>
        <p:spPr>
          <a:xfrm>
            <a:off x="2627784" y="1988840"/>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99592" y="2321260"/>
            <a:ext cx="727280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95536" y="3530085"/>
            <a:ext cx="8748464"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513406" y="3212976"/>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29669" y="3862505"/>
            <a:ext cx="8030763"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94048" y="4149080"/>
            <a:ext cx="72156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627784" y="4481500"/>
            <a:ext cx="5328592"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95908" y="5373216"/>
            <a:ext cx="4240088"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a:spLocks noGrp="1"/>
          </p:cNvSpPr>
          <p:nvPr>
            <p:ph idx="1"/>
          </p:nvPr>
        </p:nvSpPr>
        <p:spPr>
          <a:xfrm>
            <a:off x="304800" y="1340768"/>
            <a:ext cx="8839200" cy="5517232"/>
          </a:xfrm>
        </p:spPr>
        <p:txBody>
          <a:bodyPr>
            <a:normAutofit fontScale="77500" lnSpcReduction="20000"/>
          </a:bodyPr>
          <a:lstStyle/>
          <a:p>
            <a:endParaRPr lang="en-GB" dirty="0"/>
          </a:p>
          <a:p>
            <a:pPr marL="0" indent="0">
              <a:buNone/>
            </a:pPr>
            <a:r>
              <a:rPr lang="en-GB" dirty="0"/>
              <a:t>“The provisions of the treaty were as follows: ‘Let there be peace between the Romans and all the Latin cities as long as the heavens and the earth shall remain where they are. Let them neither make war upon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the consent both of the Romans and of all the Latins.’ This was the treaty entered into by the Romans and the Latins and confirmed by their oaths sworn over the sacrificial victims.” </a:t>
            </a:r>
            <a:br>
              <a:rPr lang="en-GB" dirty="0"/>
            </a:br>
            <a:r>
              <a:rPr lang="en-GB" dirty="0"/>
              <a:t>(</a:t>
            </a:r>
            <a:r>
              <a:rPr lang="en-GB" b="1" dirty="0"/>
              <a:t>Dionysius of Halicarnassus 6.95.2-3</a:t>
            </a:r>
            <a:r>
              <a:rPr lang="en-GB" dirty="0"/>
              <a:t>)</a:t>
            </a:r>
          </a:p>
        </p:txBody>
      </p:sp>
      <p:sp>
        <p:nvSpPr>
          <p:cNvPr id="14" name="TextBox 13"/>
          <p:cNvSpPr txBox="1"/>
          <p:nvPr/>
        </p:nvSpPr>
        <p:spPr>
          <a:xfrm>
            <a:off x="6246440" y="6165304"/>
            <a:ext cx="2699792" cy="738664"/>
          </a:xfrm>
          <a:prstGeom prst="rect">
            <a:avLst/>
          </a:prstGeom>
          <a:noFill/>
        </p:spPr>
        <p:txBody>
          <a:bodyPr wrap="square" rtlCol="0">
            <a:spAutoFit/>
          </a:bodyPr>
          <a:lstStyle/>
          <a:p>
            <a:pPr algn="r"/>
            <a:r>
              <a:rPr lang="en-GB" sz="1400" dirty="0" err="1"/>
              <a:t>Dionysios</a:t>
            </a:r>
            <a:r>
              <a:rPr lang="en-GB" sz="1400" dirty="0"/>
              <a:t>’ source?</a:t>
            </a:r>
            <a:br>
              <a:rPr lang="en-GB" sz="1400" dirty="0"/>
            </a:br>
            <a:r>
              <a:rPr lang="en-GB" sz="1400" dirty="0"/>
              <a:t>A bronze tablet still visible under Cicero…</a:t>
            </a:r>
          </a:p>
        </p:txBody>
      </p:sp>
    </p:spTree>
    <p:extLst>
      <p:ext uri="{BB962C8B-B14F-4D97-AF65-F5344CB8AC3E}">
        <p14:creationId xmlns:p14="http://schemas.microsoft.com/office/powerpoint/2010/main" val="23611756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200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1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left)">
                                      <p:cBhvr>
                                        <p:cTn id="18" dur="1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1500"/>
                                        <p:tgtEl>
                                          <p:spTgt spid="9"/>
                                        </p:tgtEl>
                                      </p:cBhvr>
                                    </p:animEffect>
                                  </p:childTnLst>
                                </p:cTn>
                              </p:par>
                            </p:childTnLst>
                          </p:cTn>
                        </p:par>
                        <p:par>
                          <p:cTn id="24" fill="hold">
                            <p:stCondLst>
                              <p:cond delay="1500"/>
                            </p:stCondLst>
                            <p:childTnLst>
                              <p:par>
                                <p:cTn id="25" presetID="22" presetClass="entr" presetSubtype="8"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left)">
                                      <p:cBhvr>
                                        <p:cTn id="27" dur="1500"/>
                                        <p:tgtEl>
                                          <p:spTgt spid="8"/>
                                        </p:tgtEl>
                                      </p:cBhvr>
                                    </p:animEffect>
                                  </p:childTnLst>
                                </p:cTn>
                              </p:par>
                            </p:childTnLst>
                          </p:cTn>
                        </p:par>
                        <p:par>
                          <p:cTn id="28" fill="hold">
                            <p:stCondLst>
                              <p:cond delay="3000"/>
                            </p:stCondLst>
                            <p:childTnLst>
                              <p:par>
                                <p:cTn id="29" presetID="22" presetClass="entr" presetSubtype="8"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left)">
                                      <p:cBhvr>
                                        <p:cTn id="31" dur="1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left)">
                                      <p:cBhvr>
                                        <p:cTn id="36" dur="1500"/>
                                        <p:tgtEl>
                                          <p:spTgt spid="11"/>
                                        </p:tgtEl>
                                      </p:cBhvr>
                                    </p:animEffect>
                                  </p:childTnLst>
                                </p:cTn>
                              </p:par>
                            </p:childTnLst>
                          </p:cTn>
                        </p:par>
                        <p:par>
                          <p:cTn id="37" fill="hold">
                            <p:stCondLst>
                              <p:cond delay="1500"/>
                            </p:stCondLst>
                            <p:childTnLst>
                              <p:par>
                                <p:cTn id="38" presetID="22" presetClass="entr" presetSubtype="8" fill="hold" grpId="0" nodeType="after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1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8"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wipe(left)">
                                      <p:cBhvr>
                                        <p:cTn id="45" dur="1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idx="1"/>
          </p:nvPr>
        </p:nvSpPr>
        <p:spPr/>
        <p:txBody>
          <a:bodyPr>
            <a:normAutofit/>
          </a:bodyPr>
          <a:lstStyle/>
          <a:p>
            <a:pPr algn="ctr"/>
            <a:r>
              <a:rPr lang="en-GB" sz="4000" dirty="0"/>
              <a:t>396 BC</a:t>
            </a:r>
          </a:p>
        </p:txBody>
      </p:sp>
      <p:sp>
        <p:nvSpPr>
          <p:cNvPr id="2" name="Title 1"/>
          <p:cNvSpPr>
            <a:spLocks noGrp="1"/>
          </p:cNvSpPr>
          <p:nvPr>
            <p:ph type="title"/>
          </p:nvPr>
        </p:nvSpPr>
        <p:spPr>
          <a:xfrm>
            <a:off x="-10344" y="2947085"/>
            <a:ext cx="8182744" cy="1184825"/>
          </a:xfrm>
        </p:spPr>
        <p:txBody>
          <a:bodyPr/>
          <a:lstStyle/>
          <a:p>
            <a:r>
              <a:rPr lang="en-GB" dirty="0"/>
              <a:t>THE SIEGE / Conquest of Veii</a:t>
            </a:r>
          </a:p>
        </p:txBody>
      </p:sp>
      <p:sp>
        <p:nvSpPr>
          <p:cNvPr id="5" name="Rectangle 4"/>
          <p:cNvSpPr/>
          <p:nvPr/>
        </p:nvSpPr>
        <p:spPr>
          <a:xfrm>
            <a:off x="4532933" y="6290156"/>
            <a:ext cx="4572000" cy="523220"/>
          </a:xfrm>
          <a:prstGeom prst="rect">
            <a:avLst/>
          </a:prstGeom>
        </p:spPr>
        <p:txBody>
          <a:bodyPr>
            <a:spAutoFit/>
          </a:bodyPr>
          <a:lstStyle/>
          <a:p>
            <a:pPr algn="r"/>
            <a:r>
              <a:rPr lang="en-GB" sz="1400" dirty="0"/>
              <a:t>Giuseppe </a:t>
            </a:r>
            <a:r>
              <a:rPr lang="en-GB" sz="1400" dirty="0" err="1"/>
              <a:t>Cesari</a:t>
            </a:r>
            <a:r>
              <a:rPr lang="en-GB" sz="1400" dirty="0"/>
              <a:t>, “Battle against the </a:t>
            </a:r>
            <a:br>
              <a:rPr lang="en-GB" sz="1400" dirty="0"/>
            </a:br>
            <a:r>
              <a:rPr lang="en-GB" sz="1400" dirty="0"/>
              <a:t>inhabitants of Veii and </a:t>
            </a:r>
            <a:r>
              <a:rPr lang="en-GB" sz="1400" dirty="0" err="1"/>
              <a:t>Fidenae</a:t>
            </a:r>
            <a:r>
              <a:rPr lang="en-GB" sz="1400" dirty="0"/>
              <a:t>”, 1598-1599</a:t>
            </a:r>
          </a:p>
        </p:txBody>
      </p:sp>
    </p:spTree>
    <p:extLst>
      <p:ext uri="{BB962C8B-B14F-4D97-AF65-F5344CB8AC3E}">
        <p14:creationId xmlns:p14="http://schemas.microsoft.com/office/powerpoint/2010/main" val="23638428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a:t>Conquest of Veii</a:t>
            </a:r>
          </a:p>
        </p:txBody>
      </p:sp>
      <p:sp>
        <p:nvSpPr>
          <p:cNvPr id="5" name="Content Placeholder 2"/>
          <p:cNvSpPr>
            <a:spLocks noGrp="1"/>
          </p:cNvSpPr>
          <p:nvPr>
            <p:ph idx="1"/>
          </p:nvPr>
        </p:nvSpPr>
        <p:spPr>
          <a:xfrm>
            <a:off x="1979712" y="1844824"/>
            <a:ext cx="5707360" cy="4985395"/>
          </a:xfrm>
          <a:solidFill>
            <a:schemeClr val="accent2">
              <a:alpha val="80000"/>
            </a:schemeClr>
          </a:solidFill>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en-GB" sz="2400" dirty="0"/>
              <a:t>20 km from Rome; large territory</a:t>
            </a:r>
          </a:p>
          <a:p>
            <a:r>
              <a:rPr lang="en-GB" sz="2400" dirty="0"/>
              <a:t>Fighting 405 - 396 BC </a:t>
            </a:r>
            <a:r>
              <a:rPr lang="en-GB" sz="1600" dirty="0"/>
              <a:t>(Liv. 5.1ff)</a:t>
            </a:r>
            <a:endParaRPr lang="en-GB" sz="2400" dirty="0"/>
          </a:p>
          <a:p>
            <a:pPr lvl="1"/>
            <a:r>
              <a:rPr lang="en-GB" sz="2000" dirty="0"/>
              <a:t>for political supremacy in the region…?</a:t>
            </a:r>
          </a:p>
          <a:p>
            <a:r>
              <a:rPr lang="en-GB" sz="2400" dirty="0"/>
              <a:t>Veii was completely destroyed, </a:t>
            </a:r>
            <a:br>
              <a:rPr lang="en-GB" sz="2400" dirty="0"/>
            </a:br>
            <a:r>
              <a:rPr lang="en-GB" sz="2400" dirty="0"/>
              <a:t>its inhabitants killed or enslaved</a:t>
            </a:r>
          </a:p>
          <a:p>
            <a:r>
              <a:rPr lang="en-GB" sz="2400" dirty="0"/>
              <a:t>Its territory and deities annexed</a:t>
            </a:r>
          </a:p>
          <a:p>
            <a:pPr lvl="1"/>
            <a:r>
              <a:rPr lang="en-GB" sz="2000" dirty="0"/>
              <a:t>Veii’s 1,500 km</a:t>
            </a:r>
            <a:r>
              <a:rPr lang="en-GB" sz="2000" baseline="30000" dirty="0"/>
              <a:t>2</a:t>
            </a:r>
            <a:r>
              <a:rPr lang="en-GB" sz="2000" dirty="0"/>
              <a:t> making Rome the largest city/territory in west Central Italy</a:t>
            </a:r>
          </a:p>
          <a:p>
            <a:pPr lvl="1"/>
            <a:r>
              <a:rPr lang="en-GB" sz="2000" b="1" i="1" dirty="0" err="1"/>
              <a:t>evocatio</a:t>
            </a:r>
            <a:r>
              <a:rPr lang="en-GB" sz="2000" i="1" dirty="0"/>
              <a:t> </a:t>
            </a:r>
          </a:p>
          <a:p>
            <a:pPr lvl="2"/>
            <a:r>
              <a:rPr lang="en-GB" sz="1600" dirty="0"/>
              <a:t>Roman dictator Camillus, to defeat Veii, summoned the tutelary deity of the Etruscan town of Veii to the Rome, and built her a temple on the Aventine. </a:t>
            </a:r>
            <a:r>
              <a:rPr lang="en-GB" sz="1600" dirty="0">
                <a:sym typeface="Wingdings" panose="05000000000000000000" pitchFamily="2" charset="2"/>
              </a:rPr>
              <a:t></a:t>
            </a:r>
            <a:r>
              <a:rPr lang="en-GB" sz="1600" dirty="0"/>
              <a:t>Juno Regina</a:t>
            </a:r>
          </a:p>
          <a:p>
            <a:pPr lvl="2"/>
            <a:endParaRPr lang="en-GB" sz="1600" i="1" dirty="0"/>
          </a:p>
          <a:p>
            <a:pPr lvl="2"/>
            <a:endParaRPr lang="en-GB" sz="1600" i="1" dirty="0"/>
          </a:p>
          <a:p>
            <a:pPr lvl="2"/>
            <a:endParaRPr lang="en-GB" sz="1600" i="1" dirty="0"/>
          </a:p>
          <a:p>
            <a:endParaRPr lang="en-GB" sz="2400" dirty="0"/>
          </a:p>
        </p:txBody>
      </p:sp>
    </p:spTree>
    <p:extLst>
      <p:ext uri="{BB962C8B-B14F-4D97-AF65-F5344CB8AC3E}">
        <p14:creationId xmlns:p14="http://schemas.microsoft.com/office/powerpoint/2010/main" val="1705507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a:t>Conquest of Veii</a:t>
            </a:r>
          </a:p>
        </p:txBody>
      </p:sp>
      <p:sp>
        <p:nvSpPr>
          <p:cNvPr id="4" name="Rectangle 3"/>
          <p:cNvSpPr/>
          <p:nvPr/>
        </p:nvSpPr>
        <p:spPr>
          <a:xfrm>
            <a:off x="1475656" y="2852936"/>
            <a:ext cx="6246440" cy="3170099"/>
          </a:xfrm>
          <a:prstGeom prst="rect">
            <a:avLst/>
          </a:prstGeom>
          <a:gradFill>
            <a:gsLst>
              <a:gs pos="0">
                <a:schemeClr val="accent2">
                  <a:tint val="75000"/>
                  <a:shade val="85000"/>
                  <a:satMod val="230000"/>
                  <a:alpha val="73000"/>
                </a:schemeClr>
              </a:gs>
              <a:gs pos="25000">
                <a:schemeClr val="accent2">
                  <a:tint val="90000"/>
                  <a:shade val="70000"/>
                  <a:satMod val="220000"/>
                </a:schemeClr>
              </a:gs>
              <a:gs pos="50000">
                <a:schemeClr val="accent2">
                  <a:tint val="90000"/>
                  <a:shade val="58000"/>
                  <a:satMod val="225000"/>
                </a:schemeClr>
              </a:gs>
              <a:gs pos="65000">
                <a:schemeClr val="accent2">
                  <a:tint val="90000"/>
                  <a:shade val="58000"/>
                  <a:satMod val="225000"/>
                </a:schemeClr>
              </a:gs>
              <a:gs pos="80000">
                <a:schemeClr val="accent2">
                  <a:tint val="90000"/>
                  <a:shade val="69000"/>
                  <a:satMod val="220000"/>
                </a:schemeClr>
              </a:gs>
              <a:gs pos="100000">
                <a:schemeClr val="accent2">
                  <a:tint val="77000"/>
                  <a:shade val="80000"/>
                  <a:satMod val="230000"/>
                </a:schemeClr>
              </a:gs>
            </a:gsLst>
          </a:gradFill>
        </p:spPr>
        <p:style>
          <a:lnRef idx="0">
            <a:schemeClr val="accent2"/>
          </a:lnRef>
          <a:fillRef idx="3">
            <a:schemeClr val="accent2"/>
          </a:fillRef>
          <a:effectRef idx="3">
            <a:schemeClr val="accent2"/>
          </a:effectRef>
          <a:fontRef idx="minor">
            <a:schemeClr val="lt1"/>
          </a:fontRef>
        </p:style>
        <p:txBody>
          <a:bodyPr wrap="square">
            <a:spAutoFit/>
          </a:bodyPr>
          <a:lstStyle/>
          <a:p>
            <a:r>
              <a:rPr lang="en-GB" sz="2000" dirty="0">
                <a:effectLst>
                  <a:outerShdw blurRad="38100" dist="38100" dir="2700000" algn="tl">
                    <a:srgbClr val="000000">
                      <a:alpha val="43137"/>
                    </a:srgbClr>
                  </a:outerShdw>
                </a:effectLst>
              </a:rPr>
              <a:t>Liv. 5.21:</a:t>
            </a:r>
          </a:p>
          <a:p>
            <a:r>
              <a:rPr lang="en-GB" sz="2000" dirty="0">
                <a:effectLst>
                  <a:outerShdw blurRad="38100" dist="38100" dir="2700000" algn="tl">
                    <a:srgbClr val="000000">
                      <a:alpha val="43137"/>
                    </a:srgbClr>
                  </a:outerShdw>
                </a:effectLst>
              </a:rPr>
              <a:t>(…) After the Dictator had taken the auspices and issued orders for the soldiers to arm for battle, he uttered this prayer: </a:t>
            </a:r>
            <a:r>
              <a:rPr lang="en-GB" sz="2000" dirty="0">
                <a:solidFill>
                  <a:schemeClr val="accent6">
                    <a:lumMod val="20000"/>
                    <a:lumOff val="80000"/>
                  </a:schemeClr>
                </a:solidFill>
                <a:effectLst>
                  <a:outerShdw blurRad="38100" dist="38100" dir="2700000" algn="tl">
                    <a:srgbClr val="000000">
                      <a:alpha val="43137"/>
                    </a:srgbClr>
                  </a:outerShdw>
                </a:effectLst>
              </a:rPr>
              <a:t>"Pythian Apollo, guided and inspired by thy will I go forth to destroy the city of Veii, and a tenth part of its spoils I devote to thee. Thee too, Queen Juno, who now dwellest in Veii, I beseech, that thou wouldst follow us, after our victory, to the City which is ours and which will soon be thine, where a temple worthy of thy majesty will receive thee.“</a:t>
            </a:r>
            <a:r>
              <a:rPr lang="en-GB" sz="2000" dirty="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473624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a:spLocks noGrp="1"/>
          </p:cNvSpPr>
          <p:nvPr>
            <p:ph type="title"/>
          </p:nvPr>
        </p:nvSpPr>
        <p:spPr>
          <a:xfrm>
            <a:off x="304800" y="457200"/>
            <a:ext cx="8686800" cy="838200"/>
          </a:xfrm>
        </p:spPr>
        <p:txBody>
          <a:bodyPr/>
          <a:lstStyle/>
          <a:p>
            <a:r>
              <a:rPr lang="en-GB" dirty="0"/>
              <a:t>Conquest of Veii</a:t>
            </a:r>
          </a:p>
        </p:txBody>
      </p:sp>
      <p:sp>
        <p:nvSpPr>
          <p:cNvPr id="3" name="Content Placeholder 2"/>
          <p:cNvSpPr>
            <a:spLocks noGrp="1"/>
          </p:cNvSpPr>
          <p:nvPr>
            <p:ph idx="1"/>
          </p:nvPr>
        </p:nvSpPr>
        <p:spPr>
          <a:xfrm>
            <a:off x="683568" y="1484784"/>
            <a:ext cx="4392488" cy="5373216"/>
          </a:xfrm>
          <a:gradFill>
            <a:gsLst>
              <a:gs pos="0">
                <a:schemeClr val="accent1">
                  <a:tint val="30000"/>
                  <a:satMod val="250000"/>
                  <a:alpha val="58000"/>
                </a:schemeClr>
              </a:gs>
              <a:gs pos="72000">
                <a:schemeClr val="accent1">
                  <a:tint val="75000"/>
                  <a:satMod val="210000"/>
                </a:schemeClr>
              </a:gs>
              <a:gs pos="100000">
                <a:schemeClr val="accent1">
                  <a:tint val="85000"/>
                  <a:satMod val="210000"/>
                </a:schemeClr>
              </a:gs>
            </a:gsLst>
          </a:gradFill>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r>
              <a:rPr lang="en-GB" sz="3600" b="1" i="1" dirty="0" err="1"/>
              <a:t>deditio</a:t>
            </a:r>
            <a:r>
              <a:rPr lang="en-GB" sz="3600" b="1" dirty="0"/>
              <a:t> = surrender</a:t>
            </a:r>
            <a:br>
              <a:rPr lang="en-GB" sz="3600" b="1" dirty="0"/>
            </a:br>
            <a:br>
              <a:rPr lang="en-GB" sz="3600" b="1" dirty="0"/>
            </a:br>
            <a:r>
              <a:rPr lang="en-GB" b="1" i="1" dirty="0" err="1"/>
              <a:t>Deditio</a:t>
            </a:r>
            <a:r>
              <a:rPr lang="en-GB" b="1" i="1" dirty="0"/>
              <a:t> in </a:t>
            </a:r>
            <a:r>
              <a:rPr lang="en-GB" b="1" i="1" dirty="0" err="1"/>
              <a:t>potestatem</a:t>
            </a:r>
            <a:r>
              <a:rPr lang="en-GB" b="1" dirty="0"/>
              <a:t> </a:t>
            </a:r>
            <a:r>
              <a:rPr lang="en-GB" dirty="0"/>
              <a:t>or ─ with a similar meaning ─ </a:t>
            </a:r>
            <a:r>
              <a:rPr lang="en-GB" b="1" dirty="0" err="1"/>
              <a:t>deditio</a:t>
            </a:r>
            <a:r>
              <a:rPr lang="en-GB" b="1" dirty="0"/>
              <a:t> </a:t>
            </a:r>
            <a:r>
              <a:rPr lang="en-GB" b="1" i="1" dirty="0"/>
              <a:t>in </a:t>
            </a:r>
            <a:r>
              <a:rPr lang="en-GB" b="1" i="1" dirty="0" err="1"/>
              <a:t>fidem</a:t>
            </a:r>
            <a:r>
              <a:rPr lang="en-GB" b="1" dirty="0"/>
              <a:t> </a:t>
            </a:r>
            <a:r>
              <a:rPr lang="en-GB" dirty="0"/>
              <a:t>(Pol. 20,9,10-12) was an autonomous state's, nominally, always </a:t>
            </a:r>
            <a:r>
              <a:rPr lang="en-GB" u="sng" dirty="0"/>
              <a:t>voluntary</a:t>
            </a:r>
            <a:r>
              <a:rPr lang="en-GB" dirty="0"/>
              <a:t> surrender of sovereignty to Rome. </a:t>
            </a:r>
          </a:p>
          <a:p>
            <a:r>
              <a:rPr lang="en-GB" dirty="0"/>
              <a:t>It was the precondition for the peaceful end of war, and in peace for securing the protection of Rome. </a:t>
            </a:r>
          </a:p>
          <a:p>
            <a:r>
              <a:rPr lang="en-GB" dirty="0"/>
              <a:t>After formal acceptance of </a:t>
            </a:r>
            <a:r>
              <a:rPr lang="en-GB" i="1" dirty="0" err="1"/>
              <a:t>deditio</a:t>
            </a:r>
            <a:r>
              <a:rPr lang="en-GB" dirty="0"/>
              <a:t> by the Senate or an appropriately authorized (pro-)magistrate with </a:t>
            </a:r>
            <a:r>
              <a:rPr lang="en-GB" i="1" dirty="0"/>
              <a:t>imperium,</a:t>
            </a:r>
            <a:r>
              <a:rPr lang="en-GB" dirty="0"/>
              <a:t> the surrendered community ceased to exist. Its citizens, gods and possessions became the property of Rome, and Rome could deal with them as it thought fit.</a:t>
            </a:r>
            <a:br>
              <a:rPr lang="en-GB" dirty="0"/>
            </a:br>
            <a:br>
              <a:rPr lang="en-GB" dirty="0"/>
            </a:br>
            <a:r>
              <a:rPr lang="en-GB" dirty="0"/>
              <a:t>Ernst </a:t>
            </a:r>
            <a:r>
              <a:rPr lang="en-GB" dirty="0" err="1"/>
              <a:t>Badian</a:t>
            </a:r>
            <a:r>
              <a:rPr lang="en-GB" dirty="0"/>
              <a:t> (Cambridge, MA). "</a:t>
            </a:r>
            <a:r>
              <a:rPr lang="en-GB" dirty="0" err="1"/>
              <a:t>Deditio</a:t>
            </a:r>
            <a:r>
              <a:rPr lang="en-GB" dirty="0"/>
              <a:t>." </a:t>
            </a:r>
            <a:r>
              <a:rPr lang="en-GB" i="1" dirty="0"/>
              <a:t>Brill’s New </a:t>
            </a:r>
            <a:r>
              <a:rPr lang="en-GB" i="1" dirty="0" err="1"/>
              <a:t>Pauly</a:t>
            </a:r>
            <a:r>
              <a:rPr lang="en-GB" i="1" dirty="0"/>
              <a:t>. </a:t>
            </a:r>
          </a:p>
        </p:txBody>
      </p:sp>
    </p:spTree>
    <p:extLst>
      <p:ext uri="{BB962C8B-B14F-4D97-AF65-F5344CB8AC3E}">
        <p14:creationId xmlns:p14="http://schemas.microsoft.com/office/powerpoint/2010/main" val="9288940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a:xfrm>
            <a:off x="180475" y="2947085"/>
            <a:ext cx="3815461" cy="3218219"/>
          </a:xfrm>
        </p:spPr>
        <p:txBody>
          <a:bodyPr>
            <a:normAutofit/>
          </a:bodyPr>
          <a:lstStyle/>
          <a:p>
            <a:pPr algn="ctr"/>
            <a:r>
              <a:rPr lang="en-GB" dirty="0"/>
              <a:t>Gallic Sack </a:t>
            </a:r>
            <a:br>
              <a:rPr lang="en-GB" dirty="0"/>
            </a:br>
            <a:r>
              <a:rPr lang="en-GB" dirty="0"/>
              <a:t>of Rome </a:t>
            </a:r>
            <a:br>
              <a:rPr lang="en-GB" dirty="0"/>
            </a:br>
            <a:br>
              <a:rPr lang="en-GB" dirty="0"/>
            </a:br>
            <a:r>
              <a:rPr lang="en-GB" dirty="0"/>
              <a:t>(390/387 BC)</a:t>
            </a:r>
          </a:p>
        </p:txBody>
      </p:sp>
      <p:pic>
        <p:nvPicPr>
          <p:cNvPr id="5" name="Picture 6" descr="https://s-media-cache-ak0.pinimg.com/736x/ea/d5/dc/ead5dc25fa61bd18188d0a7c3c98883b.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174" b="98997" l="822" r="98849"/>
                    </a14:imgEffect>
                  </a14:imgLayer>
                </a14:imgProps>
              </a:ext>
              <a:ext uri="{28A0092B-C50C-407E-A947-70E740481C1C}">
                <a14:useLocalDpi xmlns:a14="http://schemas.microsoft.com/office/drawing/2010/main" val="0"/>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2938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2333164" cy="4525963"/>
          </a:xfrm>
        </p:spPr>
        <p:txBody>
          <a:bodyPr/>
          <a:lstStyle/>
          <a:p>
            <a:r>
              <a:rPr lang="en-GB" sz="2400" dirty="0"/>
              <a:t>Celts – </a:t>
            </a:r>
            <a:r>
              <a:rPr lang="en-GB" sz="2400" i="1" dirty="0" err="1"/>
              <a:t>Keltoi</a:t>
            </a:r>
            <a:br>
              <a:rPr lang="en-GB" sz="2400" i="1" dirty="0"/>
            </a:br>
            <a:r>
              <a:rPr lang="en-GB" sz="2400" dirty="0"/>
              <a:t>Gauls –</a:t>
            </a:r>
            <a:r>
              <a:rPr lang="en-GB" sz="2400" i="1" dirty="0"/>
              <a:t> Galli</a:t>
            </a:r>
          </a:p>
          <a:p>
            <a:r>
              <a:rPr lang="en-GB" sz="2400" dirty="0"/>
              <a:t>mainly in North Italy</a:t>
            </a:r>
          </a:p>
          <a:p>
            <a:endParaRPr lang="en-GB" i="1" dirty="0"/>
          </a:p>
        </p:txBody>
      </p:sp>
      <p:pic>
        <p:nvPicPr>
          <p:cNvPr id="21508" name="Picture 4" descr="https://s-media-cache-ak0.pinimg.com/736x/d5/ca/e5/d5cae56f197442329f020aaa3cbbe0f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https://s-media-cache-ak0.pinimg.com/736x/ea/d5/dc/ead5dc25fa61bd18188d0a7c3c98883b.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174" b="98997" l="822" r="98849"/>
                    </a14:imgEffect>
                  </a14:imgLayer>
                </a14:imgProps>
              </a:ext>
              <a:ext uri="{28A0092B-C50C-407E-A947-70E740481C1C}">
                <a14:useLocalDpi xmlns:a14="http://schemas.microsoft.com/office/drawing/2010/main" val="0"/>
              </a:ext>
            </a:extLst>
          </a:blip>
          <a:srcRect/>
          <a:stretch>
            <a:fillRect/>
          </a:stretch>
        </p:blipFill>
        <p:spPr bwMode="auto">
          <a:xfrm>
            <a:off x="3275856" y="1082799"/>
            <a:ext cx="5832648" cy="57305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91880" y="6211669"/>
            <a:ext cx="2400450" cy="584775"/>
          </a:xfrm>
          <a:prstGeom prst="rect">
            <a:avLst/>
          </a:prstGeom>
          <a:noFill/>
        </p:spPr>
        <p:txBody>
          <a:bodyPr wrap="square" rtlCol="0">
            <a:spAutoFit/>
          </a:bodyPr>
          <a:lstStyle/>
          <a:p>
            <a:r>
              <a:rPr lang="en-GB" sz="1600" dirty="0"/>
              <a:t>Celtic silver </a:t>
            </a:r>
            <a:r>
              <a:rPr lang="en-GB" sz="1600" dirty="0" err="1"/>
              <a:t>phalera</a:t>
            </a:r>
            <a:r>
              <a:rPr lang="en-GB" sz="1600" dirty="0"/>
              <a:t> from </a:t>
            </a:r>
            <a:r>
              <a:rPr lang="en-GB" sz="1600" dirty="0" err="1"/>
              <a:t>Manerbio</a:t>
            </a:r>
            <a:endParaRPr lang="en-GB" sz="1600" dirty="0"/>
          </a:p>
        </p:txBody>
      </p:sp>
    </p:spTree>
    <p:extLst>
      <p:ext uri="{BB962C8B-B14F-4D97-AF65-F5344CB8AC3E}">
        <p14:creationId xmlns:p14="http://schemas.microsoft.com/office/powerpoint/2010/main" val="129063721"/>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antiquity.ac.uk/reviews/images/megaw1335.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 b="97500" l="1124" r="98876"/>
                    </a14:imgEffect>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635896" y="453836"/>
            <a:ext cx="5277966" cy="592640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Gallic Sack of Rome (390/387 BC)</a:t>
            </a:r>
          </a:p>
        </p:txBody>
      </p:sp>
      <p:sp>
        <p:nvSpPr>
          <p:cNvPr id="6" name="Content Placeholder 2"/>
          <p:cNvSpPr>
            <a:spLocks noGrp="1"/>
          </p:cNvSpPr>
          <p:nvPr>
            <p:ph idx="1"/>
          </p:nvPr>
        </p:nvSpPr>
        <p:spPr>
          <a:xfrm>
            <a:off x="304800" y="1554162"/>
            <a:ext cx="2333164" cy="4525963"/>
          </a:xfrm>
        </p:spPr>
        <p:txBody>
          <a:bodyPr/>
          <a:lstStyle/>
          <a:p>
            <a:r>
              <a:rPr lang="en-GB" sz="2400" dirty="0"/>
              <a:t>Celts – </a:t>
            </a:r>
            <a:r>
              <a:rPr lang="en-GB" sz="2400" i="1" dirty="0" err="1"/>
              <a:t>Keltoi</a:t>
            </a:r>
            <a:br>
              <a:rPr lang="en-GB" sz="2400" i="1" dirty="0"/>
            </a:br>
            <a:r>
              <a:rPr lang="en-GB" sz="2400" dirty="0"/>
              <a:t>Gauls –</a:t>
            </a:r>
            <a:r>
              <a:rPr lang="en-GB" sz="2400" i="1" dirty="0"/>
              <a:t> Galli</a:t>
            </a:r>
          </a:p>
          <a:p>
            <a:r>
              <a:rPr lang="en-GB" sz="2400" dirty="0"/>
              <a:t>mainly in North Italy</a:t>
            </a:r>
          </a:p>
          <a:p>
            <a:endParaRPr lang="en-GB" i="1" dirty="0"/>
          </a:p>
        </p:txBody>
      </p:sp>
      <p:pic>
        <p:nvPicPr>
          <p:cNvPr id="7" name="Picture 4" descr="https://s-media-cache-ak0.pinimg.com/736x/d5/ca/e5/d5cae56f197442329f020aaa3cbbe0f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158087" y="6210961"/>
            <a:ext cx="3744416" cy="338554"/>
          </a:xfrm>
          <a:prstGeom prst="rect">
            <a:avLst/>
          </a:prstGeom>
          <a:noFill/>
        </p:spPr>
        <p:txBody>
          <a:bodyPr wrap="square" rtlCol="0">
            <a:spAutoFit/>
          </a:bodyPr>
          <a:lstStyle/>
          <a:p>
            <a:r>
              <a:rPr lang="en-GB" sz="1600" dirty="0"/>
              <a:t>Celtic helmet, Apulia, 6</a:t>
            </a:r>
            <a:r>
              <a:rPr lang="en-GB" sz="1600" baseline="30000" dirty="0"/>
              <a:t>th</a:t>
            </a:r>
            <a:r>
              <a:rPr lang="en-GB" sz="1600" dirty="0"/>
              <a:t>-3</a:t>
            </a:r>
            <a:r>
              <a:rPr lang="en-GB" sz="1600" baseline="30000" dirty="0"/>
              <a:t>rd</a:t>
            </a:r>
            <a:r>
              <a:rPr lang="en-GB" sz="1600" dirty="0"/>
              <a:t> century BC</a:t>
            </a:r>
          </a:p>
        </p:txBody>
      </p:sp>
    </p:spTree>
    <p:extLst>
      <p:ext uri="{BB962C8B-B14F-4D97-AF65-F5344CB8AC3E}">
        <p14:creationId xmlns:p14="http://schemas.microsoft.com/office/powerpoint/2010/main" val="2630833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1000"/>
                                        <p:tgtEl>
                                          <p:spTgt spid="26626"/>
                                        </p:tgtEl>
                                      </p:cBhvr>
                                    </p:animEffect>
                                    <p:anim calcmode="lin" valueType="num">
                                      <p:cBhvr>
                                        <p:cTn id="8" dur="1000" fill="hold"/>
                                        <p:tgtEl>
                                          <p:spTgt spid="26626"/>
                                        </p:tgtEl>
                                        <p:attrNameLst>
                                          <p:attrName>ppt_x</p:attrName>
                                        </p:attrNameLst>
                                      </p:cBhvr>
                                      <p:tavLst>
                                        <p:tav tm="0">
                                          <p:val>
                                            <p:strVal val="#ppt_x"/>
                                          </p:val>
                                        </p:tav>
                                        <p:tav tm="100000">
                                          <p:val>
                                            <p:strVal val="#ppt_x"/>
                                          </p:val>
                                        </p:tav>
                                      </p:tavLst>
                                    </p:anim>
                                    <p:anim calcmode="lin" valueType="num">
                                      <p:cBhvr>
                                        <p:cTn id="9" dur="1000" fill="hold"/>
                                        <p:tgtEl>
                                          <p:spTgt spid="2662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10" presetClass="entr" presetSubtype="0" fill="hold"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libercogitatio.org/wp-content/uploads/image/storia/gallia_cisalpina1.jpg"/>
          <p:cNvPicPr>
            <a:picLocks noChangeAspect="1" noChangeArrowheads="1"/>
          </p:cNvPicPr>
          <p:nvPr/>
        </p:nvPicPr>
        <p:blipFill rotWithShape="1">
          <a:blip r:embed="rId2">
            <a:extLst>
              <a:ext uri="{28A0092B-C50C-407E-A947-70E740481C1C}">
                <a14:useLocalDpi xmlns:a14="http://schemas.microsoft.com/office/drawing/2010/main" val="0"/>
              </a:ext>
            </a:extLst>
          </a:blip>
          <a:srcRect r="11553"/>
          <a:stretch/>
        </p:blipFill>
        <p:spPr bwMode="auto">
          <a:xfrm>
            <a:off x="2503848" y="1268760"/>
            <a:ext cx="6640152" cy="53450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a:t>Gallic Sack of Rome (390/387 BC)</a:t>
            </a:r>
          </a:p>
        </p:txBody>
      </p:sp>
      <p:sp>
        <p:nvSpPr>
          <p:cNvPr id="5" name="Content Placeholder 2"/>
          <p:cNvSpPr>
            <a:spLocks noGrp="1"/>
          </p:cNvSpPr>
          <p:nvPr>
            <p:ph idx="1"/>
          </p:nvPr>
        </p:nvSpPr>
        <p:spPr>
          <a:xfrm>
            <a:off x="304800" y="1554162"/>
            <a:ext cx="2333164" cy="4525963"/>
          </a:xfrm>
        </p:spPr>
        <p:txBody>
          <a:bodyPr/>
          <a:lstStyle/>
          <a:p>
            <a:r>
              <a:rPr lang="en-GB" sz="2400" dirty="0"/>
              <a:t>Celts – </a:t>
            </a:r>
            <a:r>
              <a:rPr lang="en-GB" sz="2400" i="1" dirty="0" err="1"/>
              <a:t>Keltoi</a:t>
            </a:r>
            <a:br>
              <a:rPr lang="en-GB" sz="2400" i="1" dirty="0"/>
            </a:br>
            <a:r>
              <a:rPr lang="en-GB" sz="2400" dirty="0"/>
              <a:t>Gauls –</a:t>
            </a:r>
            <a:r>
              <a:rPr lang="en-GB" sz="2400" i="1" dirty="0"/>
              <a:t> Galli</a:t>
            </a:r>
          </a:p>
          <a:p>
            <a:r>
              <a:rPr lang="en-GB" sz="2000" dirty="0"/>
              <a:t>mainly in North Italy</a:t>
            </a:r>
          </a:p>
          <a:p>
            <a:r>
              <a:rPr lang="en-GB" sz="2000" dirty="0"/>
              <a:t>also used as mercenaries, e.g. for Syracuse</a:t>
            </a:r>
          </a:p>
          <a:p>
            <a:endParaRPr lang="en-GB" i="1" dirty="0"/>
          </a:p>
        </p:txBody>
      </p:sp>
    </p:spTree>
    <p:extLst>
      <p:ext uri="{BB962C8B-B14F-4D97-AF65-F5344CB8AC3E}">
        <p14:creationId xmlns:p14="http://schemas.microsoft.com/office/powerpoint/2010/main" val="34981736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libercogitatio.org/wp-content/uploads/image/storia/gallia_cisalpina1.jpg">
            <a:extLst>
              <a:ext uri="{FF2B5EF4-FFF2-40B4-BE49-F238E27FC236}">
                <a16:creationId xmlns:a16="http://schemas.microsoft.com/office/drawing/2014/main" id="{B2A853EC-C14F-4A2C-8EA9-10CB4FE4B7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553"/>
          <a:stretch/>
        </p:blipFill>
        <p:spPr bwMode="auto">
          <a:xfrm>
            <a:off x="2503848" y="1268760"/>
            <a:ext cx="6640152" cy="53450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Gallic Sack of Rome (390/387 BC)</a:t>
            </a:r>
          </a:p>
        </p:txBody>
      </p:sp>
      <p:sp>
        <p:nvSpPr>
          <p:cNvPr id="6" name="Content Placeholder 2"/>
          <p:cNvSpPr>
            <a:spLocks noGrp="1"/>
          </p:cNvSpPr>
          <p:nvPr>
            <p:ph idx="1"/>
          </p:nvPr>
        </p:nvSpPr>
        <p:spPr>
          <a:xfrm>
            <a:off x="304800" y="1554162"/>
            <a:ext cx="2333164" cy="4525963"/>
          </a:xfrm>
        </p:spPr>
        <p:txBody>
          <a:bodyPr/>
          <a:lstStyle/>
          <a:p>
            <a:r>
              <a:rPr lang="en-GB" sz="2400" dirty="0"/>
              <a:t>Celts – </a:t>
            </a:r>
            <a:r>
              <a:rPr lang="en-GB" sz="2400" i="1" dirty="0" err="1"/>
              <a:t>Keltoi</a:t>
            </a:r>
            <a:br>
              <a:rPr lang="en-GB" sz="2400" i="1" dirty="0"/>
            </a:br>
            <a:r>
              <a:rPr lang="en-GB" sz="2400" dirty="0"/>
              <a:t>Gauls –</a:t>
            </a:r>
            <a:r>
              <a:rPr lang="en-GB" sz="2400" i="1" dirty="0"/>
              <a:t> Galli</a:t>
            </a:r>
          </a:p>
          <a:p>
            <a:r>
              <a:rPr lang="en-GB" sz="2000" dirty="0"/>
              <a:t>mainly in North Italy</a:t>
            </a:r>
          </a:p>
          <a:p>
            <a:r>
              <a:rPr lang="en-GB" sz="2000" dirty="0"/>
              <a:t>also used as mercenaries, e.g. for Syracuse</a:t>
            </a:r>
          </a:p>
          <a:p>
            <a:endParaRPr lang="en-GB" i="1" dirty="0"/>
          </a:p>
        </p:txBody>
      </p:sp>
      <p:pic>
        <p:nvPicPr>
          <p:cNvPr id="27650" name="Picture 2" descr="https://upload.wikimedia.org/wikipedia/commons/thumb/0/03/Celtic_Expansion.svg/800px-Celtic_Expansion.svg.png"/>
          <p:cNvPicPr>
            <a:picLocks noChangeAspect="1" noChangeArrowheads="1"/>
          </p:cNvPicPr>
          <p:nvPr/>
        </p:nvPicPr>
        <p:blipFill rotWithShape="1">
          <a:blip r:embed="rId3">
            <a:extLst>
              <a:ext uri="{28A0092B-C50C-407E-A947-70E740481C1C}">
                <a14:useLocalDpi xmlns:a14="http://schemas.microsoft.com/office/drawing/2010/main" val="0"/>
              </a:ext>
            </a:extLst>
          </a:blip>
          <a:srcRect t="8556"/>
          <a:stretch/>
        </p:blipFill>
        <p:spPr bwMode="auto">
          <a:xfrm>
            <a:off x="0" y="1815152"/>
            <a:ext cx="8686800" cy="50702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843" y="6488668"/>
            <a:ext cx="3888432" cy="36933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a:t>Beware! Very simplified map!!!</a:t>
            </a:r>
          </a:p>
        </p:txBody>
      </p:sp>
    </p:spTree>
    <p:extLst>
      <p:ext uri="{BB962C8B-B14F-4D97-AF65-F5344CB8AC3E}">
        <p14:creationId xmlns:p14="http://schemas.microsoft.com/office/powerpoint/2010/main" val="16179602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circle(out)">
                                      <p:cBhvr>
                                        <p:cTn id="7" dur="2000"/>
                                        <p:tgtEl>
                                          <p:spTgt spid="27650"/>
                                        </p:tgtEl>
                                      </p:cBhvr>
                                    </p:animEffect>
                                  </p:childTnLst>
                                </p:cTn>
                              </p:par>
                            </p:childTnLst>
                          </p:cTn>
                        </p:par>
                        <p:par>
                          <p:cTn id="8" fill="hold">
                            <p:stCondLst>
                              <p:cond delay="2000"/>
                            </p:stCondLst>
                            <p:childTnLst>
                              <p:par>
                                <p:cTn id="9" presetID="10" presetClass="entr" presetSubtype="0" fill="hold" nodeType="afterEffect">
                                  <p:stCondLst>
                                    <p:cond delay="2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ibercogitatio.org/wp-content/uploads/image/storia/gallia_cisalpina1.jpg">
            <a:extLst>
              <a:ext uri="{FF2B5EF4-FFF2-40B4-BE49-F238E27FC236}">
                <a16:creationId xmlns:a16="http://schemas.microsoft.com/office/drawing/2014/main" id="{7EF2CCFC-C951-4050-9340-8D1781E8EE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553"/>
          <a:stretch/>
        </p:blipFill>
        <p:spPr bwMode="auto">
          <a:xfrm>
            <a:off x="2503848" y="1268760"/>
            <a:ext cx="6640152" cy="53450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8686800" cy="1657385"/>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2000" dirty="0">
                <a:effectLst>
                  <a:outerShdw blurRad="38100" dist="38100" dir="2700000" algn="tl">
                    <a:srgbClr val="000000">
                      <a:alpha val="43137"/>
                    </a:srgbClr>
                  </a:outerShdw>
                </a:effectLst>
              </a:rPr>
              <a:t>Gauls remained in Rome for </a:t>
            </a:r>
            <a:r>
              <a:rPr lang="en-GB" sz="2000" i="1" dirty="0">
                <a:effectLst>
                  <a:outerShdw blurRad="38100" dist="38100" dir="2700000" algn="tl">
                    <a:srgbClr val="000000">
                      <a:alpha val="43137"/>
                    </a:srgbClr>
                  </a:outerShdw>
                </a:effectLst>
              </a:rPr>
              <a:t>c</a:t>
            </a:r>
            <a:r>
              <a:rPr lang="en-GB" sz="2000" dirty="0">
                <a:effectLst>
                  <a:outerShdw blurRad="38100" dist="38100" dir="2700000" algn="tl">
                    <a:srgbClr val="000000">
                      <a:alpha val="43137"/>
                    </a:srgbClr>
                  </a:outerShdw>
                </a:effectLst>
              </a:rPr>
              <a:t>. 7 months</a:t>
            </a:r>
          </a:p>
          <a:p>
            <a:r>
              <a:rPr lang="en-GB" sz="2000" dirty="0">
                <a:effectLst>
                  <a:outerShdw blurRad="38100" dist="38100" dir="2700000" algn="tl">
                    <a:srgbClr val="000000">
                      <a:alpha val="43137"/>
                    </a:srgbClr>
                  </a:outerShdw>
                </a:effectLst>
              </a:rPr>
              <a:t>They did </a:t>
            </a:r>
            <a:r>
              <a:rPr lang="en-GB" sz="2000" u="sng" dirty="0">
                <a:effectLst>
                  <a:outerShdw blurRad="38100" dist="38100" dir="2700000" algn="tl">
                    <a:srgbClr val="000000">
                      <a:alpha val="43137"/>
                    </a:srgbClr>
                  </a:outerShdw>
                </a:effectLst>
              </a:rPr>
              <a:t>not</a:t>
            </a:r>
            <a:r>
              <a:rPr lang="en-GB" sz="2000" dirty="0">
                <a:effectLst>
                  <a:outerShdw blurRad="38100" dist="38100" dir="2700000" algn="tl">
                    <a:srgbClr val="000000">
                      <a:alpha val="43137"/>
                    </a:srgbClr>
                  </a:outerShdw>
                </a:effectLst>
              </a:rPr>
              <a:t> conquer the capitolium</a:t>
            </a:r>
          </a:p>
          <a:p>
            <a:r>
              <a:rPr lang="en-GB" sz="2000" dirty="0" err="1">
                <a:effectLst>
                  <a:outerShdw blurRad="38100" dist="38100" dir="2700000" algn="tl">
                    <a:srgbClr val="000000">
                      <a:alpha val="43137"/>
                    </a:srgbClr>
                  </a:outerShdw>
                </a:effectLst>
              </a:rPr>
              <a:t>Brennus</a:t>
            </a:r>
            <a:r>
              <a:rPr lang="en-GB" sz="2000" dirty="0">
                <a:effectLst>
                  <a:outerShdw blurRad="38100" dist="38100" dir="2700000" algn="tl">
                    <a:srgbClr val="000000">
                      <a:alpha val="43137"/>
                    </a:srgbClr>
                  </a:outerShdw>
                </a:effectLst>
              </a:rPr>
              <a:t> apparently agreed to leave Rome for the price of 1,000 lbs. of gold.</a:t>
            </a:r>
          </a:p>
          <a:p>
            <a:r>
              <a:rPr lang="en-GB" sz="2000" dirty="0">
                <a:effectLst>
                  <a:outerShdw blurRad="38100" dist="38100" dir="2700000" algn="tl">
                    <a:srgbClr val="000000">
                      <a:alpha val="43137"/>
                    </a:srgbClr>
                  </a:outerShdw>
                </a:effectLst>
                <a:sym typeface="Wingdings" panose="05000000000000000000" pitchFamily="2" charset="2"/>
              </a:rPr>
              <a:t>Result: Rome weakened for some 50 years. </a:t>
            </a:r>
            <a:endParaRPr lang="en-GB" sz="2000" dirty="0">
              <a:effectLst>
                <a:outerShdw blurRad="38100" dist="38100" dir="2700000" algn="tl">
                  <a:srgbClr val="000000">
                    <a:alpha val="43137"/>
                  </a:srgbClr>
                </a:outerShdw>
              </a:effectLst>
            </a:endParaRPr>
          </a:p>
        </p:txBody>
      </p:sp>
      <p:pic>
        <p:nvPicPr>
          <p:cNvPr id="28674" name="Picture 2" descr="http://www.mmdtkw.org/RenRom0800a-390BCGaulsBrennus.jpg"/>
          <p:cNvPicPr>
            <a:picLocks noChangeAspect="1" noChangeArrowheads="1"/>
          </p:cNvPicPr>
          <p:nvPr/>
        </p:nvPicPr>
        <p:blipFill rotWithShape="1">
          <a:blip r:embed="rId3">
            <a:extLst>
              <a:ext uri="{28A0092B-C50C-407E-A947-70E740481C1C}">
                <a14:useLocalDpi xmlns:a14="http://schemas.microsoft.com/office/drawing/2010/main" val="0"/>
              </a:ext>
            </a:extLst>
          </a:blip>
          <a:srcRect l="2776" t="4047" r="34774" b="2982"/>
          <a:stretch/>
        </p:blipFill>
        <p:spPr bwMode="auto">
          <a:xfrm>
            <a:off x="6084168" y="3343701"/>
            <a:ext cx="2920621" cy="348017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19950" y="3646453"/>
            <a:ext cx="6080242" cy="258532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GB" i="1" dirty="0"/>
              <a:t>"Quintus </a:t>
            </a:r>
            <a:r>
              <a:rPr lang="en-GB" i="1" dirty="0" err="1"/>
              <a:t>Sulpicius</a:t>
            </a:r>
            <a:r>
              <a:rPr lang="en-GB" i="1" dirty="0"/>
              <a:t> conferred with the Gallic chieftain </a:t>
            </a:r>
            <a:r>
              <a:rPr lang="en-GB" i="1" dirty="0" err="1"/>
              <a:t>Brennus</a:t>
            </a:r>
            <a:r>
              <a:rPr lang="en-GB" i="1" dirty="0"/>
              <a:t> and together they agreed upon the price, one thousand pounds' weight of gold. Insult was added to what was already sufficiently disgraceful, for the weights which the Gauls brought for weighing the metal were heavier than standard, and when the Roman commander objected the insolent barbarian flung his sword into the scale, saying '</a:t>
            </a:r>
            <a:r>
              <a:rPr lang="en-GB" i="1" dirty="0" err="1"/>
              <a:t>Vae</a:t>
            </a:r>
            <a:r>
              <a:rPr lang="en-GB" i="1" dirty="0"/>
              <a:t> </a:t>
            </a:r>
            <a:r>
              <a:rPr lang="en-GB" i="1" dirty="0" err="1"/>
              <a:t>Victis</a:t>
            </a:r>
            <a:r>
              <a:rPr lang="en-GB" i="1" dirty="0"/>
              <a:t>-- 'Woe to the vanquished!</a:t>
            </a:r>
            <a:br>
              <a:rPr lang="en-GB" i="1" dirty="0"/>
            </a:br>
            <a:r>
              <a:rPr lang="en-GB" dirty="0"/>
              <a:t>(Livy)</a:t>
            </a:r>
          </a:p>
        </p:txBody>
      </p:sp>
    </p:spTree>
    <p:extLst>
      <p:ext uri="{BB962C8B-B14F-4D97-AF65-F5344CB8AC3E}">
        <p14:creationId xmlns:p14="http://schemas.microsoft.com/office/powerpoint/2010/main" val="1956304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42" presetClass="entr" presetSubtype="0" fill="hold" nodeType="afterEffect">
                                  <p:stCondLst>
                                    <p:cond delay="0"/>
                                  </p:stCondLst>
                                  <p:childTnLst>
                                    <p:set>
                                      <p:cBhvr>
                                        <p:cTn id="10" dur="1" fill="hold">
                                          <p:stCondLst>
                                            <p:cond delay="0"/>
                                          </p:stCondLst>
                                        </p:cTn>
                                        <p:tgtEl>
                                          <p:spTgt spid="28674"/>
                                        </p:tgtEl>
                                        <p:attrNameLst>
                                          <p:attrName>style.visibility</p:attrName>
                                        </p:attrNameLst>
                                      </p:cBhvr>
                                      <p:to>
                                        <p:strVal val="visible"/>
                                      </p:to>
                                    </p:set>
                                    <p:animEffect transition="in" filter="fade">
                                      <p:cBhvr>
                                        <p:cTn id="11" dur="1000"/>
                                        <p:tgtEl>
                                          <p:spTgt spid="28674"/>
                                        </p:tgtEl>
                                      </p:cBhvr>
                                    </p:animEffect>
                                    <p:anim calcmode="lin" valueType="num">
                                      <p:cBhvr>
                                        <p:cTn id="12" dur="1000" fill="hold"/>
                                        <p:tgtEl>
                                          <p:spTgt spid="28674"/>
                                        </p:tgtEl>
                                        <p:attrNameLst>
                                          <p:attrName>ppt_x</p:attrName>
                                        </p:attrNameLst>
                                      </p:cBhvr>
                                      <p:tavLst>
                                        <p:tav tm="0">
                                          <p:val>
                                            <p:strVal val="#ppt_x"/>
                                          </p:val>
                                        </p:tav>
                                        <p:tav tm="100000">
                                          <p:val>
                                            <p:strVal val="#ppt_x"/>
                                          </p:val>
                                        </p:tav>
                                      </p:tavLst>
                                    </p:anim>
                                    <p:anim calcmode="lin" valueType="num">
                                      <p:cBhvr>
                                        <p:cTn id="13" dur="1000" fill="hold"/>
                                        <p:tgtEl>
                                          <p:spTgt spid="28674"/>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22" presetClass="entr" presetSubtype="8" fill="hold" nodeType="afterEffect">
                                  <p:stCondLst>
                                    <p:cond delay="25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ibercogitatio.org/wp-content/uploads/image/storia/gallia_cisalpina1.jpg">
            <a:extLst>
              <a:ext uri="{FF2B5EF4-FFF2-40B4-BE49-F238E27FC236}">
                <a16:creationId xmlns:a16="http://schemas.microsoft.com/office/drawing/2014/main" id="{B26BE338-27FF-40CE-AE64-04620D4FDC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553"/>
          <a:stretch/>
        </p:blipFill>
        <p:spPr bwMode="auto">
          <a:xfrm>
            <a:off x="2503848" y="1268760"/>
            <a:ext cx="6640152" cy="53450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2467000" cy="4525963"/>
          </a:xfrm>
        </p:spPr>
        <p:txBody>
          <a:bodyPr>
            <a:normAutofit/>
          </a:bodyPr>
          <a:lstStyle/>
          <a:p>
            <a:pPr marL="0" indent="0">
              <a:buNone/>
            </a:pPr>
            <a:r>
              <a:rPr lang="en-GB" sz="2000" dirty="0"/>
              <a:t>The Gallic threat/danger</a:t>
            </a:r>
          </a:p>
          <a:p>
            <a:pPr marL="0" indent="0">
              <a:buNone/>
            </a:pPr>
            <a:br>
              <a:rPr lang="en-GB" sz="2000" dirty="0">
                <a:sym typeface="Wingdings" panose="05000000000000000000" pitchFamily="2" charset="2"/>
              </a:rPr>
            </a:br>
            <a:r>
              <a:rPr lang="en-GB" sz="2000" dirty="0">
                <a:sym typeface="Wingdings" panose="05000000000000000000" pitchFamily="2" charset="2"/>
              </a:rPr>
              <a:t>Defensive imperialism (?)</a:t>
            </a:r>
          </a:p>
          <a:p>
            <a:pPr marL="0" indent="0">
              <a:buNone/>
            </a:pPr>
            <a:br>
              <a:rPr lang="en-GB" sz="2000" dirty="0">
                <a:sym typeface="Wingdings" panose="05000000000000000000" pitchFamily="2" charset="2"/>
              </a:rPr>
            </a:br>
            <a:r>
              <a:rPr lang="en-GB" sz="2000" dirty="0">
                <a:sym typeface="Wingdings" panose="05000000000000000000" pitchFamily="2" charset="2"/>
              </a:rPr>
              <a:t>Leading to conquest of North Italy in 3</a:t>
            </a:r>
            <a:r>
              <a:rPr lang="en-GB" sz="2000" baseline="30000" dirty="0">
                <a:sym typeface="Wingdings" panose="05000000000000000000" pitchFamily="2" charset="2"/>
              </a:rPr>
              <a:t>rd</a:t>
            </a:r>
            <a:r>
              <a:rPr lang="en-GB" sz="2000" dirty="0">
                <a:sym typeface="Wingdings" panose="05000000000000000000" pitchFamily="2" charset="2"/>
              </a:rPr>
              <a:t>-2</a:t>
            </a:r>
            <a:r>
              <a:rPr lang="en-GB" sz="2000" baseline="30000" dirty="0">
                <a:sym typeface="Wingdings" panose="05000000000000000000" pitchFamily="2" charset="2"/>
              </a:rPr>
              <a:t>nd</a:t>
            </a:r>
            <a:r>
              <a:rPr lang="en-GB" sz="2000" dirty="0">
                <a:sym typeface="Wingdings" panose="05000000000000000000" pitchFamily="2" charset="2"/>
              </a:rPr>
              <a:t> century B.C.</a:t>
            </a:r>
            <a:endParaRPr lang="en-GB" sz="2000" dirty="0"/>
          </a:p>
        </p:txBody>
      </p:sp>
      <p:cxnSp>
        <p:nvCxnSpPr>
          <p:cNvPr id="6" name="Straight Arrow Connector 5"/>
          <p:cNvCxnSpPr>
            <a:cxnSpLocks/>
          </p:cNvCxnSpPr>
          <p:nvPr/>
        </p:nvCxnSpPr>
        <p:spPr>
          <a:xfrm flipV="1">
            <a:off x="6300192" y="4221088"/>
            <a:ext cx="72010" cy="1368152"/>
          </a:xfrm>
          <a:prstGeom prst="straightConnector1">
            <a:avLst/>
          </a:prstGeom>
          <a:ln w="14287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1223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250"/>
                                        <p:tgtEl>
                                          <p:spTgt spid="6"/>
                                        </p:tgtEl>
                                      </p:cBhvr>
                                    </p:animEffect>
                                  </p:childTnLst>
                                </p:cTn>
                              </p:par>
                            </p:childTnLst>
                          </p:cTn>
                        </p:par>
                        <p:par>
                          <p:cTn id="8" fill="hold">
                            <p:stCondLst>
                              <p:cond delay="3250"/>
                            </p:stCondLst>
                            <p:childTnLst>
                              <p:par>
                                <p:cTn id="9" presetID="22" presetClass="entr" presetSubtype="8" fill="hold"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p:txBody>
          <a:bodyPr>
            <a:normAutofit/>
          </a:bodyPr>
          <a:lstStyle/>
          <a:p>
            <a:r>
              <a:rPr lang="en-GB" sz="2000" dirty="0"/>
              <a:t>remember:</a:t>
            </a:r>
          </a:p>
          <a:p>
            <a:pPr marL="342900" lvl="2" indent="-342900">
              <a:buFont typeface="Wingdings 2"/>
              <a:buChar char=""/>
            </a:pPr>
            <a:r>
              <a:rPr lang="en-GB" sz="2000" dirty="0"/>
              <a:t>Renewed treaty with the Latins: </a:t>
            </a:r>
            <a:r>
              <a:rPr lang="en-GB" sz="2000" b="1" dirty="0"/>
              <a:t>358 BC</a:t>
            </a:r>
          </a:p>
          <a:p>
            <a:endParaRPr lang="en-GB" sz="2000" dirty="0"/>
          </a:p>
        </p:txBody>
      </p:sp>
    </p:spTree>
    <p:extLst>
      <p:ext uri="{BB962C8B-B14F-4D97-AF65-F5344CB8AC3E}">
        <p14:creationId xmlns:p14="http://schemas.microsoft.com/office/powerpoint/2010/main" val="118235907"/>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lstStyle/>
          <a:p>
            <a:r>
              <a:rPr lang="en-GB" dirty="0"/>
              <a:t>Latin War 340 – 338 BC</a:t>
            </a:r>
          </a:p>
        </p:txBody>
      </p:sp>
      <p:sp>
        <p:nvSpPr>
          <p:cNvPr id="4" name="Rectangle 3"/>
          <p:cNvSpPr/>
          <p:nvPr/>
        </p:nvSpPr>
        <p:spPr>
          <a:xfrm>
            <a:off x="4716016" y="3771721"/>
            <a:ext cx="3997108" cy="28709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6220527" y="2482922"/>
            <a:ext cx="247413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708920"/>
            <a:ext cx="211409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267744" y="2952669"/>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67744" y="3936296"/>
            <a:ext cx="428447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11560" y="4157790"/>
            <a:ext cx="8101564" cy="30967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19268" y="4366189"/>
            <a:ext cx="510485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051720" y="4922821"/>
            <a:ext cx="568863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051720" y="5229730"/>
            <a:ext cx="6552728" cy="30053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ln>
            <a:noFill/>
          </a:ln>
        </p:spPr>
        <p:txBody>
          <a:bodyPr>
            <a:normAutofit fontScale="62500" lnSpcReduction="20000"/>
          </a:bodyPr>
          <a:lstStyle/>
          <a:p>
            <a:r>
              <a:rPr lang="en-GB" b="1" dirty="0"/>
              <a:t>The settlement after the Latin War </a:t>
            </a:r>
            <a:br>
              <a:rPr lang="en-GB" b="1" dirty="0"/>
            </a:br>
            <a:br>
              <a:rPr lang="en-GB" b="1" dirty="0"/>
            </a:br>
            <a:r>
              <a:rPr lang="en-GB" dirty="0"/>
              <a:t>Liv. 8.14.1-12: </a:t>
            </a:r>
            <a:br>
              <a:rPr lang="en-GB" dirty="0"/>
            </a:br>
            <a:r>
              <a:rPr lang="en-GB" dirty="0"/>
              <a:t>The leading senators praised the motion of Camillus [L. </a:t>
            </a:r>
            <a:r>
              <a:rPr lang="en-GB" dirty="0" err="1"/>
              <a:t>Furius</a:t>
            </a:r>
            <a:r>
              <a:rPr lang="en-GB" dirty="0"/>
              <a:t> Camillus; Camillus had informed the senators that they could either punish or forgive the Latins, but that they had to act quickly] on the national policy, but said that, since the Latins were not all in like case, his advice could best be carried out if the consuls would introduce proposals concerning the several peoples by name, as each should seem to merit. They were therefore taken up and disposed of separately. </a:t>
            </a:r>
            <a:r>
              <a:rPr lang="en-GB" b="1" dirty="0"/>
              <a:t>[1] </a:t>
            </a:r>
            <a:r>
              <a:rPr lang="en-GB" dirty="0"/>
              <a:t>The </a:t>
            </a:r>
            <a:r>
              <a:rPr lang="en-GB" dirty="0" err="1"/>
              <a:t>Lanuvini</a:t>
            </a:r>
            <a:r>
              <a:rPr lang="en-GB" dirty="0"/>
              <a:t> were given citizenship [sc. with the vote], and their worship was restored to them, with the stipulation that the temple and grove of Juno </a:t>
            </a:r>
            <a:r>
              <a:rPr lang="en-GB" dirty="0" err="1"/>
              <a:t>Sospita</a:t>
            </a:r>
            <a:r>
              <a:rPr lang="en-GB" dirty="0"/>
              <a:t> should be held in common by the burghers of </a:t>
            </a:r>
            <a:r>
              <a:rPr lang="en-GB" dirty="0" err="1"/>
              <a:t>Lanuvium</a:t>
            </a:r>
            <a:r>
              <a:rPr lang="en-GB" dirty="0"/>
              <a:t> and the Roman People. </a:t>
            </a:r>
            <a:r>
              <a:rPr lang="en-GB" b="1" dirty="0"/>
              <a:t>[2] </a:t>
            </a:r>
            <a:r>
              <a:rPr lang="en-GB" dirty="0"/>
              <a:t>The </a:t>
            </a:r>
            <a:r>
              <a:rPr lang="en-GB" dirty="0" err="1"/>
              <a:t>Aricini</a:t>
            </a:r>
            <a:r>
              <a:rPr lang="en-GB" dirty="0"/>
              <a:t>, </a:t>
            </a:r>
            <a:r>
              <a:rPr lang="en-GB" dirty="0" err="1"/>
              <a:t>Nomentani</a:t>
            </a:r>
            <a:r>
              <a:rPr lang="en-GB" dirty="0"/>
              <a:t>, and </a:t>
            </a:r>
            <a:r>
              <a:rPr lang="en-GB" dirty="0" err="1"/>
              <a:t>Pedani</a:t>
            </a:r>
            <a:r>
              <a:rPr lang="en-GB" dirty="0"/>
              <a:t> were received into citizenship on the same terms as the </a:t>
            </a:r>
            <a:r>
              <a:rPr lang="en-GB" dirty="0" err="1"/>
              <a:t>Lanuvini</a:t>
            </a:r>
            <a:r>
              <a:rPr lang="en-GB" dirty="0"/>
              <a:t>. </a:t>
            </a:r>
            <a:r>
              <a:rPr lang="en-GB" b="1" dirty="0"/>
              <a:t>[3] </a:t>
            </a:r>
            <a:r>
              <a:rPr lang="en-GB" dirty="0"/>
              <a:t>The </a:t>
            </a:r>
            <a:r>
              <a:rPr lang="en-GB" dirty="0" err="1"/>
              <a:t>Tusculans</a:t>
            </a:r>
            <a:r>
              <a:rPr lang="en-GB" dirty="0"/>
              <a:t> were allowed to retain the civic rights which they enjoyed, and the charge of renewing the war was laid to a few ringleaders, without damaging the community. </a:t>
            </a:r>
          </a:p>
        </p:txBody>
      </p:sp>
    </p:spTree>
    <p:extLst>
      <p:ext uri="{BB962C8B-B14F-4D97-AF65-F5344CB8AC3E}">
        <p14:creationId xmlns:p14="http://schemas.microsoft.com/office/powerpoint/2010/main" val="24791166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par>
                          <p:cTn id="8" fill="hold">
                            <p:stCondLst>
                              <p:cond delay="1750"/>
                            </p:stCondLst>
                            <p:childTnLst>
                              <p:par>
                                <p:cTn id="9" presetID="22" presetClass="entr" presetSubtype="8" fill="hold" grpId="0" nodeType="afterEffect">
                                  <p:stCondLst>
                                    <p:cond delay="75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1000"/>
                                        <p:tgtEl>
                                          <p:spTgt spid="6"/>
                                        </p:tgtEl>
                                      </p:cBhvr>
                                    </p:animEffect>
                                  </p:childTnLst>
                                </p:cTn>
                              </p:par>
                            </p:childTnLst>
                          </p:cTn>
                        </p:par>
                        <p:par>
                          <p:cTn id="12" fill="hold">
                            <p:stCondLst>
                              <p:cond delay="3500"/>
                            </p:stCondLst>
                            <p:childTnLst>
                              <p:par>
                                <p:cTn id="13" presetID="22" presetClass="entr" presetSubtype="8" fill="hold" grpId="0" nodeType="afterEffect">
                                  <p:stCondLst>
                                    <p:cond delay="75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1000"/>
                                        <p:tgtEl>
                                          <p:spTgt spid="7"/>
                                        </p:tgtEl>
                                      </p:cBhvr>
                                    </p:animEffect>
                                  </p:childTnLst>
                                </p:cTn>
                              </p:par>
                            </p:childTnLst>
                          </p:cTn>
                        </p:par>
                        <p:par>
                          <p:cTn id="16" fill="hold">
                            <p:stCondLst>
                              <p:cond delay="5250"/>
                            </p:stCondLst>
                            <p:childTnLst>
                              <p:par>
                                <p:cTn id="17" presetID="22" presetClass="entr" presetSubtype="8" fill="hold" grpId="0" nodeType="afterEffect">
                                  <p:stCondLst>
                                    <p:cond delay="750"/>
                                  </p:stCondLst>
                                  <p:childTnLst>
                                    <p:set>
                                      <p:cBhvr>
                                        <p:cTn id="18" dur="1" fill="hold">
                                          <p:stCondLst>
                                            <p:cond delay="0"/>
                                          </p:stCondLst>
                                        </p:cTn>
                                        <p:tgtEl>
                                          <p:spTgt spid="4"/>
                                        </p:tgtEl>
                                        <p:attrNameLst>
                                          <p:attrName>style.visibility</p:attrName>
                                        </p:attrNameLst>
                                      </p:cBhvr>
                                      <p:to>
                                        <p:strVal val="visible"/>
                                      </p:to>
                                    </p:set>
                                    <p:animEffect transition="in" filter="wipe(left)">
                                      <p:cBhvr>
                                        <p:cTn id="19" dur="1000"/>
                                        <p:tgtEl>
                                          <p:spTgt spid="4"/>
                                        </p:tgtEl>
                                      </p:cBhvr>
                                    </p:animEffect>
                                  </p:childTnLst>
                                </p:cTn>
                              </p:par>
                            </p:childTnLst>
                          </p:cTn>
                        </p:par>
                        <p:par>
                          <p:cTn id="20" fill="hold">
                            <p:stCondLst>
                              <p:cond delay="7000"/>
                            </p:stCondLst>
                            <p:childTnLst>
                              <p:par>
                                <p:cTn id="21" presetID="22" presetClass="entr" presetSubtype="8" fill="hold" grpId="0" nodeType="afterEffect">
                                  <p:stCondLst>
                                    <p:cond delay="750"/>
                                  </p:stCondLst>
                                  <p:childTnLst>
                                    <p:set>
                                      <p:cBhvr>
                                        <p:cTn id="22" dur="1" fill="hold">
                                          <p:stCondLst>
                                            <p:cond delay="0"/>
                                          </p:stCondLst>
                                        </p:cTn>
                                        <p:tgtEl>
                                          <p:spTgt spid="8"/>
                                        </p:tgtEl>
                                        <p:attrNameLst>
                                          <p:attrName>style.visibility</p:attrName>
                                        </p:attrNameLst>
                                      </p:cBhvr>
                                      <p:to>
                                        <p:strVal val="visible"/>
                                      </p:to>
                                    </p:set>
                                    <p:animEffect transition="in" filter="wipe(left)">
                                      <p:cBhvr>
                                        <p:cTn id="23" dur="1000"/>
                                        <p:tgtEl>
                                          <p:spTgt spid="8"/>
                                        </p:tgtEl>
                                      </p:cBhvr>
                                    </p:animEffect>
                                  </p:childTnLst>
                                </p:cTn>
                              </p:par>
                            </p:childTnLst>
                          </p:cTn>
                        </p:par>
                        <p:par>
                          <p:cTn id="24" fill="hold">
                            <p:stCondLst>
                              <p:cond delay="8750"/>
                            </p:stCondLst>
                            <p:childTnLst>
                              <p:par>
                                <p:cTn id="25" presetID="22" presetClass="entr" presetSubtype="8" fill="hold" grpId="0" nodeType="afterEffect">
                                  <p:stCondLst>
                                    <p:cond delay="750"/>
                                  </p:stCondLst>
                                  <p:childTnLst>
                                    <p:set>
                                      <p:cBhvr>
                                        <p:cTn id="26" dur="1" fill="hold">
                                          <p:stCondLst>
                                            <p:cond delay="0"/>
                                          </p:stCondLst>
                                        </p:cTn>
                                        <p:tgtEl>
                                          <p:spTgt spid="9"/>
                                        </p:tgtEl>
                                        <p:attrNameLst>
                                          <p:attrName>style.visibility</p:attrName>
                                        </p:attrNameLst>
                                      </p:cBhvr>
                                      <p:to>
                                        <p:strVal val="visible"/>
                                      </p:to>
                                    </p:set>
                                    <p:animEffect transition="in" filter="wipe(left)">
                                      <p:cBhvr>
                                        <p:cTn id="27" dur="1000"/>
                                        <p:tgtEl>
                                          <p:spTgt spid="9"/>
                                        </p:tgtEl>
                                      </p:cBhvr>
                                    </p:animEffect>
                                  </p:childTnLst>
                                </p:cTn>
                              </p:par>
                            </p:childTnLst>
                          </p:cTn>
                        </p:par>
                        <p:par>
                          <p:cTn id="28" fill="hold">
                            <p:stCondLst>
                              <p:cond delay="10500"/>
                            </p:stCondLst>
                            <p:childTnLst>
                              <p:par>
                                <p:cTn id="29" presetID="22" presetClass="entr" presetSubtype="8" fill="hold" grpId="0" nodeType="afterEffect">
                                  <p:stCondLst>
                                    <p:cond delay="750"/>
                                  </p:stCondLst>
                                  <p:childTnLst>
                                    <p:set>
                                      <p:cBhvr>
                                        <p:cTn id="30" dur="1" fill="hold">
                                          <p:stCondLst>
                                            <p:cond delay="0"/>
                                          </p:stCondLst>
                                        </p:cTn>
                                        <p:tgtEl>
                                          <p:spTgt spid="10"/>
                                        </p:tgtEl>
                                        <p:attrNameLst>
                                          <p:attrName>style.visibility</p:attrName>
                                        </p:attrNameLst>
                                      </p:cBhvr>
                                      <p:to>
                                        <p:strVal val="visible"/>
                                      </p:to>
                                    </p:set>
                                    <p:animEffect transition="in" filter="wipe(left)">
                                      <p:cBhvr>
                                        <p:cTn id="31" dur="1000"/>
                                        <p:tgtEl>
                                          <p:spTgt spid="10"/>
                                        </p:tgtEl>
                                      </p:cBhvr>
                                    </p:animEffect>
                                  </p:childTnLst>
                                </p:cTn>
                              </p:par>
                            </p:childTnLst>
                          </p:cTn>
                        </p:par>
                        <p:par>
                          <p:cTn id="32" fill="hold">
                            <p:stCondLst>
                              <p:cond delay="12250"/>
                            </p:stCondLst>
                            <p:childTnLst>
                              <p:par>
                                <p:cTn id="33" presetID="22" presetClass="entr" presetSubtype="8" fill="hold" grpId="0" nodeType="afterEffect">
                                  <p:stCondLst>
                                    <p:cond delay="750"/>
                                  </p:stCondLst>
                                  <p:childTnLst>
                                    <p:set>
                                      <p:cBhvr>
                                        <p:cTn id="34" dur="1" fill="hold">
                                          <p:stCondLst>
                                            <p:cond delay="0"/>
                                          </p:stCondLst>
                                        </p:cTn>
                                        <p:tgtEl>
                                          <p:spTgt spid="11"/>
                                        </p:tgtEl>
                                        <p:attrNameLst>
                                          <p:attrName>style.visibility</p:attrName>
                                        </p:attrNameLst>
                                      </p:cBhvr>
                                      <p:to>
                                        <p:strVal val="visible"/>
                                      </p:to>
                                    </p:set>
                                    <p:animEffect transition="in" filter="wipe(left)">
                                      <p:cBhvr>
                                        <p:cTn id="35" dur="1000"/>
                                        <p:tgtEl>
                                          <p:spTgt spid="11"/>
                                        </p:tgtEl>
                                      </p:cBhvr>
                                    </p:animEffect>
                                  </p:childTnLst>
                                </p:cTn>
                              </p:par>
                            </p:childTnLst>
                          </p:cTn>
                        </p:par>
                        <p:par>
                          <p:cTn id="36" fill="hold">
                            <p:stCondLst>
                              <p:cond delay="14000"/>
                            </p:stCondLst>
                            <p:childTnLst>
                              <p:par>
                                <p:cTn id="37" presetID="22" presetClass="entr" presetSubtype="8" fill="hold" grpId="0" nodeType="afterEffect">
                                  <p:stCondLst>
                                    <p:cond delay="750"/>
                                  </p:stCondLst>
                                  <p:childTnLst>
                                    <p:set>
                                      <p:cBhvr>
                                        <p:cTn id="38" dur="1" fill="hold">
                                          <p:stCondLst>
                                            <p:cond delay="0"/>
                                          </p:stCondLst>
                                        </p:cTn>
                                        <p:tgtEl>
                                          <p:spTgt spid="12"/>
                                        </p:tgtEl>
                                        <p:attrNameLst>
                                          <p:attrName>style.visibility</p:attrName>
                                        </p:attrNameLst>
                                      </p:cBhvr>
                                      <p:to>
                                        <p:strVal val="visible"/>
                                      </p:to>
                                    </p:set>
                                    <p:animEffect transition="in" filter="wipe(left)">
                                      <p:cBhvr>
                                        <p:cTn id="3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5" name="Rectangle 4"/>
          <p:cNvSpPr/>
          <p:nvPr/>
        </p:nvSpPr>
        <p:spPr>
          <a:xfrm>
            <a:off x="1475656" y="1556792"/>
            <a:ext cx="669674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55576" y="1783576"/>
            <a:ext cx="77048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11560" y="1944721"/>
            <a:ext cx="81369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837282" y="2996952"/>
            <a:ext cx="362315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40927" y="3190263"/>
            <a:ext cx="1986857"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555776" y="3453730"/>
            <a:ext cx="5616624" cy="35129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11560" y="3966170"/>
            <a:ext cx="5112568" cy="35129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209260" y="4257871"/>
            <a:ext cx="31599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83568" y="4485176"/>
            <a:ext cx="7848872" cy="304113"/>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675454" y="5213331"/>
            <a:ext cx="1880322" cy="304113"/>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1835696" y="4933209"/>
            <a:ext cx="6730348" cy="31291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245165" y="1510748"/>
            <a:ext cx="8746435" cy="4569377"/>
          </a:xfrm>
        </p:spPr>
        <p:txBody>
          <a:bodyPr>
            <a:normAutofit fontScale="62500" lnSpcReduction="20000"/>
          </a:bodyPr>
          <a:lstStyle/>
          <a:p>
            <a:r>
              <a:rPr lang="en-GB" b="1" dirty="0"/>
              <a:t>[4] </a:t>
            </a:r>
            <a:r>
              <a:rPr lang="en-GB" dirty="0"/>
              <a:t>The </a:t>
            </a:r>
            <a:r>
              <a:rPr lang="en-GB" dirty="0" err="1"/>
              <a:t>Veliterni</a:t>
            </a:r>
            <a:r>
              <a:rPr lang="en-GB" dirty="0"/>
              <a:t>, Roman citizens of old, were severely punished, because they had so often revolted: not only were their walls thrown down, but their senate was carried off and commanded to dwell across the Tiber, with this understanding: that if any should be caught on the hither side, his redemption should be set at a thousand pounds of bronze, and that he who had captured him might not release his prisoner from bondage until the fine was paid. Colonists were settled on the senators’ lands, and on their enrolment </a:t>
            </a:r>
            <a:r>
              <a:rPr lang="en-GB" dirty="0" err="1"/>
              <a:t>Velitrae</a:t>
            </a:r>
            <a:r>
              <a:rPr lang="en-GB" dirty="0"/>
              <a:t> regained its former appearance of </a:t>
            </a:r>
            <a:r>
              <a:rPr lang="en-GB" dirty="0" err="1"/>
              <a:t>populousness</a:t>
            </a:r>
            <a:r>
              <a:rPr lang="en-GB" dirty="0"/>
              <a:t>. </a:t>
            </a:r>
            <a:r>
              <a:rPr lang="en-GB" b="1" dirty="0"/>
              <a:t>[5] </a:t>
            </a:r>
            <a:r>
              <a:rPr lang="en-GB" dirty="0"/>
              <a:t>To </a:t>
            </a:r>
            <a:r>
              <a:rPr lang="en-GB" dirty="0" err="1"/>
              <a:t>Antium</a:t>
            </a:r>
            <a:r>
              <a:rPr lang="en-GB" dirty="0"/>
              <a:t> likewise a colony was dispatched, with an understanding that the </a:t>
            </a:r>
            <a:r>
              <a:rPr lang="en-GB" dirty="0" err="1"/>
              <a:t>Antiates</a:t>
            </a:r>
            <a:r>
              <a:rPr lang="en-GB" dirty="0"/>
              <a:t> might be permitted, if they liked, themselves to enrol as colonists; their war-ships were taken from them and their people were forbidden the sea; they were granted citizenship. </a:t>
            </a:r>
            <a:r>
              <a:rPr lang="en-GB" b="1" dirty="0"/>
              <a:t>[6] </a:t>
            </a:r>
            <a:r>
              <a:rPr lang="en-GB" dirty="0"/>
              <a:t>The </a:t>
            </a:r>
            <a:r>
              <a:rPr lang="en-GB" dirty="0" err="1"/>
              <a:t>Tiburtes</a:t>
            </a:r>
            <a:r>
              <a:rPr lang="en-GB" dirty="0"/>
              <a:t> and </a:t>
            </a:r>
            <a:r>
              <a:rPr lang="en-GB" dirty="0" err="1"/>
              <a:t>Praenestini</a:t>
            </a:r>
            <a:r>
              <a:rPr lang="en-GB" dirty="0"/>
              <a:t> were deprived of territory, not only because of the fresh charge of rebellion brought against them in common with the other Latins, but because they had once, in disgust at the power of Rome, united in arms with the Gauls, a race of savages. </a:t>
            </a:r>
          </a:p>
        </p:txBody>
      </p:sp>
    </p:spTree>
    <p:extLst>
      <p:ext uri="{BB962C8B-B14F-4D97-AF65-F5344CB8AC3E}">
        <p14:creationId xmlns:p14="http://schemas.microsoft.com/office/powerpoint/2010/main" val="293032006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500"/>
                            </p:stCondLst>
                            <p:childTnLst>
                              <p:par>
                                <p:cTn id="31" presetID="22" presetClass="entr" presetSubtype="8" fill="hold" grpId="0" nodeType="after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left)">
                                      <p:cBhvr>
                                        <p:cTn id="33" dur="500"/>
                                        <p:tgtEl>
                                          <p:spTgt spid="11"/>
                                        </p:tgtEl>
                                      </p:cBhvr>
                                    </p:animEffect>
                                  </p:childTnLst>
                                </p:cTn>
                              </p:par>
                            </p:childTnLst>
                          </p:cTn>
                        </p:par>
                        <p:par>
                          <p:cTn id="34" fill="hold">
                            <p:stCondLst>
                              <p:cond delay="1000"/>
                            </p:stCondLst>
                            <p:childTnLst>
                              <p:par>
                                <p:cTn id="35" presetID="22" presetClass="entr" presetSubtype="8"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left)">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wipe(left)">
                                      <p:cBhvr>
                                        <p:cTn id="42" dur="500"/>
                                        <p:tgtEl>
                                          <p:spTgt spid="13"/>
                                        </p:tgtEl>
                                      </p:cBhvr>
                                    </p:animEffect>
                                  </p:childTnLst>
                                </p:cTn>
                              </p:par>
                            </p:childTnLst>
                          </p:cTn>
                        </p:par>
                        <p:par>
                          <p:cTn id="43" fill="hold">
                            <p:stCondLst>
                              <p:cond delay="500"/>
                            </p:stCondLst>
                            <p:childTnLst>
                              <p:par>
                                <p:cTn id="44" presetID="22" presetClass="entr" presetSubtype="8" fill="hold" grpId="0" nodeType="after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wipe(left)">
                                      <p:cBhvr>
                                        <p:cTn id="46" dur="500"/>
                                        <p:tgtEl>
                                          <p:spTgt spid="15"/>
                                        </p:tgtEl>
                                      </p:cBhvr>
                                    </p:animEffect>
                                  </p:childTnLst>
                                </p:cTn>
                              </p:par>
                            </p:childTnLst>
                          </p:cTn>
                        </p:par>
                        <p:par>
                          <p:cTn id="47" fill="hold">
                            <p:stCondLst>
                              <p:cond delay="10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4" name="Rectangle 3"/>
          <p:cNvSpPr/>
          <p:nvPr/>
        </p:nvSpPr>
        <p:spPr>
          <a:xfrm>
            <a:off x="1115616" y="1484784"/>
            <a:ext cx="74168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55576" y="1694151"/>
            <a:ext cx="784887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026571"/>
            <a:ext cx="1512168" cy="35374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887924" y="1970709"/>
            <a:ext cx="3852428" cy="31263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48916" y="2487192"/>
            <a:ext cx="5607260" cy="36553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710408" y="2147767"/>
            <a:ext cx="4517776" cy="32377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60172" y="2742081"/>
            <a:ext cx="5868212" cy="34995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78070" y="3707118"/>
            <a:ext cx="7738346" cy="33157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325262" y="3480090"/>
            <a:ext cx="6919146" cy="29983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400092" y="4220903"/>
            <a:ext cx="23042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78070" y="3987960"/>
            <a:ext cx="6514210" cy="26239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[7] </a:t>
            </a:r>
            <a:r>
              <a:rPr lang="en-GB" dirty="0"/>
              <a:t>The rest of the Latin peoples were deprived of the rights of mutual trade [</a:t>
            </a:r>
            <a:r>
              <a:rPr lang="en-GB" b="1" i="1" dirty="0" err="1"/>
              <a:t>commercium</a:t>
            </a:r>
            <a:r>
              <a:rPr lang="en-GB" dirty="0"/>
              <a:t>] and intermarriage [</a:t>
            </a:r>
            <a:r>
              <a:rPr lang="en-GB" b="1" i="1" dirty="0" err="1"/>
              <a:t>conubium</a:t>
            </a:r>
            <a:r>
              <a:rPr lang="en-GB" dirty="0"/>
              <a:t>] and of holding common councils. </a:t>
            </a:r>
            <a:r>
              <a:rPr lang="en-GB" b="1" dirty="0"/>
              <a:t>[8] </a:t>
            </a:r>
            <a:r>
              <a:rPr lang="en-GB" dirty="0"/>
              <a:t>The Campanians, out of compliment to their knights, because they had not consented to revolt along with the Latins, were granted citizenship without the vote [</a:t>
            </a:r>
            <a:r>
              <a:rPr lang="en-GB" b="1" i="1" dirty="0"/>
              <a:t>civitas sine </a:t>
            </a:r>
            <a:r>
              <a:rPr lang="en-GB" b="1" i="1" dirty="0" err="1"/>
              <a:t>suffragio</a:t>
            </a:r>
            <a:r>
              <a:rPr lang="en-GB" dirty="0"/>
              <a:t>]; so too were the </a:t>
            </a:r>
            <a:r>
              <a:rPr lang="en-GB" dirty="0" err="1"/>
              <a:t>Fundani</a:t>
            </a:r>
            <a:r>
              <a:rPr lang="en-GB" dirty="0"/>
              <a:t> and </a:t>
            </a:r>
            <a:r>
              <a:rPr lang="en-GB" dirty="0" err="1"/>
              <a:t>Formiani</a:t>
            </a:r>
            <a:r>
              <a:rPr lang="en-GB" dirty="0"/>
              <a:t>, because they had always afforded a safe and peaceful passage through their territories. </a:t>
            </a:r>
            <a:r>
              <a:rPr lang="en-GB" b="1" dirty="0"/>
              <a:t>[9] </a:t>
            </a:r>
            <a:r>
              <a:rPr lang="en-GB" dirty="0"/>
              <a:t>It was voted to give the people of Cumae and </a:t>
            </a:r>
            <a:r>
              <a:rPr lang="en-GB" dirty="0" err="1"/>
              <a:t>Suessula</a:t>
            </a:r>
            <a:r>
              <a:rPr lang="en-GB" dirty="0"/>
              <a:t> the same rights and the same terms as the </a:t>
            </a:r>
            <a:r>
              <a:rPr lang="en-GB" dirty="0" err="1"/>
              <a:t>Capuans</a:t>
            </a:r>
            <a:r>
              <a:rPr lang="en-GB" dirty="0"/>
              <a:t>. </a:t>
            </a:r>
            <a:r>
              <a:rPr lang="en-GB" b="1" dirty="0"/>
              <a:t>[10] </a:t>
            </a:r>
            <a:r>
              <a:rPr lang="en-GB" dirty="0"/>
              <a:t>The ships of the </a:t>
            </a:r>
            <a:r>
              <a:rPr lang="en-GB" dirty="0" err="1"/>
              <a:t>Antiates</a:t>
            </a:r>
            <a:r>
              <a:rPr lang="en-GB" dirty="0"/>
              <a:t> were some of them laid up in the Roman dockyards, and some were burnt and a motion passed to employ their beaks for the adornment of a platform erected in the Forum. This place was dedicated with augural ceremonies and given the name of </a:t>
            </a:r>
            <a:r>
              <a:rPr lang="en-GB" i="1" dirty="0"/>
              <a:t>rostra </a:t>
            </a:r>
            <a:r>
              <a:rPr lang="en-GB" dirty="0"/>
              <a:t>[‘the beaks’; this was the speakers’ platform in the forum]. </a:t>
            </a:r>
            <a:br>
              <a:rPr lang="en-GB" dirty="0"/>
            </a:br>
            <a:br>
              <a:rPr lang="en-GB" dirty="0"/>
            </a:br>
            <a:endParaRPr lang="en-GB" dirty="0"/>
          </a:p>
          <a:p>
            <a:r>
              <a:rPr lang="en-GB" i="1" dirty="0" err="1"/>
              <a:t>migratio</a:t>
            </a:r>
            <a:r>
              <a:rPr lang="en-GB" i="1" dirty="0"/>
              <a:t> </a:t>
            </a:r>
            <a:r>
              <a:rPr lang="en-GB" dirty="0"/>
              <a:t>= right to move to another city and acquire citizenship there. </a:t>
            </a:r>
          </a:p>
        </p:txBody>
      </p:sp>
    </p:spTree>
    <p:extLst>
      <p:ext uri="{BB962C8B-B14F-4D97-AF65-F5344CB8AC3E}">
        <p14:creationId xmlns:p14="http://schemas.microsoft.com/office/powerpoint/2010/main" val="3125699572"/>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750"/>
                                        <p:tgtEl>
                                          <p:spTgt spid="4"/>
                                        </p:tgtEl>
                                      </p:cBhvr>
                                    </p:animEffect>
                                  </p:childTnLst>
                                </p:cTn>
                              </p:par>
                            </p:childTnLst>
                          </p:cTn>
                        </p:par>
                        <p:par>
                          <p:cTn id="8" fill="hold">
                            <p:stCondLst>
                              <p:cond delay="750"/>
                            </p:stCondLst>
                            <p:childTnLst>
                              <p:par>
                                <p:cTn id="9" presetID="22" presetClass="entr" presetSubtype="8" fill="hold" grpId="0" nodeType="after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750"/>
                                        <p:tgtEl>
                                          <p:spTgt spid="5"/>
                                        </p:tgtEl>
                                      </p:cBhvr>
                                    </p:animEffect>
                                  </p:childTnLst>
                                </p:cTn>
                              </p:par>
                            </p:childTnLst>
                          </p:cTn>
                        </p:par>
                        <p:par>
                          <p:cTn id="12" fill="hold">
                            <p:stCondLst>
                              <p:cond delay="2000"/>
                            </p:stCondLst>
                            <p:childTnLst>
                              <p:par>
                                <p:cTn id="13" presetID="22" presetClass="entr" presetSubtype="8" fill="hold" grpId="0" nodeType="after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75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1250"/>
                                        <p:tgtEl>
                                          <p:spTgt spid="7"/>
                                        </p:tgtEl>
                                      </p:cBhvr>
                                    </p:animEffect>
                                  </p:childTnLst>
                                </p:cTn>
                              </p:par>
                            </p:childTnLst>
                          </p:cTn>
                        </p:par>
                        <p:par>
                          <p:cTn id="21" fill="hold">
                            <p:stCondLst>
                              <p:cond delay="1250"/>
                            </p:stCondLst>
                            <p:childTnLst>
                              <p:par>
                                <p:cTn id="22" presetID="22" presetClass="entr" presetSubtype="8" fill="hold" grpId="0" nodeType="afterEffect">
                                  <p:stCondLst>
                                    <p:cond delay="500"/>
                                  </p:stCondLst>
                                  <p:childTnLst>
                                    <p:set>
                                      <p:cBhvr>
                                        <p:cTn id="23" dur="1" fill="hold">
                                          <p:stCondLst>
                                            <p:cond delay="0"/>
                                          </p:stCondLst>
                                        </p:cTn>
                                        <p:tgtEl>
                                          <p:spTgt spid="8"/>
                                        </p:tgtEl>
                                        <p:attrNameLst>
                                          <p:attrName>style.visibility</p:attrName>
                                        </p:attrNameLst>
                                      </p:cBhvr>
                                      <p:to>
                                        <p:strVal val="visible"/>
                                      </p:to>
                                    </p:set>
                                    <p:animEffect transition="in" filter="wipe(left)">
                                      <p:cBhvr>
                                        <p:cTn id="24" dur="750"/>
                                        <p:tgtEl>
                                          <p:spTgt spid="8"/>
                                        </p:tgtEl>
                                      </p:cBhvr>
                                    </p:animEffect>
                                  </p:childTnLst>
                                </p:cTn>
                              </p:par>
                            </p:childTnLst>
                          </p:cTn>
                        </p:par>
                        <p:par>
                          <p:cTn id="25" fill="hold">
                            <p:stCondLst>
                              <p:cond delay="2500"/>
                            </p:stCondLst>
                            <p:childTnLst>
                              <p:par>
                                <p:cTn id="26" presetID="22" presetClass="entr" presetSubtype="8" fill="hold" grpId="0" nodeType="afterEffect">
                                  <p:stCondLst>
                                    <p:cond delay="500"/>
                                  </p:stCondLst>
                                  <p:childTnLst>
                                    <p:set>
                                      <p:cBhvr>
                                        <p:cTn id="27" dur="1" fill="hold">
                                          <p:stCondLst>
                                            <p:cond delay="0"/>
                                          </p:stCondLst>
                                        </p:cTn>
                                        <p:tgtEl>
                                          <p:spTgt spid="9"/>
                                        </p:tgtEl>
                                        <p:attrNameLst>
                                          <p:attrName>style.visibility</p:attrName>
                                        </p:attrNameLst>
                                      </p:cBhvr>
                                      <p:to>
                                        <p:strVal val="visible"/>
                                      </p:to>
                                    </p:set>
                                    <p:animEffect transition="in" filter="wipe(left)">
                                      <p:cBhvr>
                                        <p:cTn id="28" dur="75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750"/>
                                  </p:stCondLst>
                                  <p:childTnLst>
                                    <p:set>
                                      <p:cBhvr>
                                        <p:cTn id="32" dur="1" fill="hold">
                                          <p:stCondLst>
                                            <p:cond delay="0"/>
                                          </p:stCondLst>
                                        </p:cTn>
                                        <p:tgtEl>
                                          <p:spTgt spid="10"/>
                                        </p:tgtEl>
                                        <p:attrNameLst>
                                          <p:attrName>style.visibility</p:attrName>
                                        </p:attrNameLst>
                                      </p:cBhvr>
                                      <p:to>
                                        <p:strVal val="visible"/>
                                      </p:to>
                                    </p:set>
                                    <p:animEffect transition="in" filter="wipe(left)">
                                      <p:cBhvr>
                                        <p:cTn id="33" dur="750"/>
                                        <p:tgtEl>
                                          <p:spTgt spid="10"/>
                                        </p:tgtEl>
                                      </p:cBhvr>
                                    </p:animEffect>
                                  </p:childTnLst>
                                </p:cTn>
                              </p:par>
                            </p:childTnLst>
                          </p:cTn>
                        </p:par>
                        <p:par>
                          <p:cTn id="34" fill="hold">
                            <p:stCondLst>
                              <p:cond delay="1500"/>
                            </p:stCondLst>
                            <p:childTnLst>
                              <p:par>
                                <p:cTn id="35" presetID="22" presetClass="entr" presetSubtype="8" fill="hold" grpId="0" nodeType="afterEffect">
                                  <p:stCondLst>
                                    <p:cond delay="75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750"/>
                                        <p:tgtEl>
                                          <p:spTgt spid="11"/>
                                        </p:tgtEl>
                                      </p:cBhvr>
                                    </p:animEffect>
                                  </p:childTnLst>
                                </p:cTn>
                              </p:par>
                            </p:childTnLst>
                          </p:cTn>
                        </p:par>
                        <p:par>
                          <p:cTn id="38" fill="hold">
                            <p:stCondLst>
                              <p:cond delay="3000"/>
                            </p:stCondLst>
                            <p:childTnLst>
                              <p:par>
                                <p:cTn id="39" presetID="22" presetClass="entr" presetSubtype="8" fill="hold" grpId="0" nodeType="afterEffect">
                                  <p:stCondLst>
                                    <p:cond delay="75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750"/>
                                        <p:tgtEl>
                                          <p:spTgt spid="12"/>
                                        </p:tgtEl>
                                      </p:cBhvr>
                                    </p:animEffect>
                                  </p:childTnLst>
                                </p:cTn>
                              </p:par>
                            </p:childTnLst>
                          </p:cTn>
                        </p:par>
                        <p:par>
                          <p:cTn id="42" fill="hold">
                            <p:stCondLst>
                              <p:cond delay="4500"/>
                            </p:stCondLst>
                            <p:childTnLst>
                              <p:par>
                                <p:cTn id="43" presetID="22" presetClass="entr" presetSubtype="8" fill="hold" grpId="0" nodeType="afterEffect">
                                  <p:stCondLst>
                                    <p:cond delay="750"/>
                                  </p:stCondLst>
                                  <p:childTnLst>
                                    <p:set>
                                      <p:cBhvr>
                                        <p:cTn id="44" dur="1" fill="hold">
                                          <p:stCondLst>
                                            <p:cond delay="0"/>
                                          </p:stCondLst>
                                        </p:cTn>
                                        <p:tgtEl>
                                          <p:spTgt spid="14"/>
                                        </p:tgtEl>
                                        <p:attrNameLst>
                                          <p:attrName>style.visibility</p:attrName>
                                        </p:attrNameLst>
                                      </p:cBhvr>
                                      <p:to>
                                        <p:strVal val="visible"/>
                                      </p:to>
                                    </p:set>
                                    <p:animEffect transition="in" filter="wipe(left)">
                                      <p:cBhvr>
                                        <p:cTn id="45" dur="750"/>
                                        <p:tgtEl>
                                          <p:spTgt spid="14"/>
                                        </p:tgtEl>
                                      </p:cBhvr>
                                    </p:animEffect>
                                  </p:childTnLst>
                                </p:cTn>
                              </p:par>
                            </p:childTnLst>
                          </p:cTn>
                        </p:par>
                        <p:par>
                          <p:cTn id="46" fill="hold">
                            <p:stCondLst>
                              <p:cond delay="6000"/>
                            </p:stCondLst>
                            <p:childTnLst>
                              <p:par>
                                <p:cTn id="47" presetID="22" presetClass="entr" presetSubtype="8" fill="hold" grpId="0" nodeType="afterEffect">
                                  <p:stCondLst>
                                    <p:cond delay="750"/>
                                  </p:stCondLst>
                                  <p:childTnLst>
                                    <p:set>
                                      <p:cBhvr>
                                        <p:cTn id="48" dur="1" fill="hold">
                                          <p:stCondLst>
                                            <p:cond delay="0"/>
                                          </p:stCondLst>
                                        </p:cTn>
                                        <p:tgtEl>
                                          <p:spTgt spid="13"/>
                                        </p:tgtEl>
                                        <p:attrNameLst>
                                          <p:attrName>style.visibility</p:attrName>
                                        </p:attrNameLst>
                                      </p:cBhvr>
                                      <p:to>
                                        <p:strVal val="visible"/>
                                      </p:to>
                                    </p:set>
                                    <p:animEffect transition="in" filter="wipe(left)">
                                      <p:cBhvr>
                                        <p:cTn id="49" dur="7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a:t>The Samnite Wars</a:t>
            </a: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8892" b="6994"/>
          <a:stretch/>
        </p:blipFill>
        <p:spPr>
          <a:xfrm>
            <a:off x="-11183" y="0"/>
            <a:ext cx="4511175" cy="6844513"/>
          </a:xfrm>
          <a:prstGeom prst="rect">
            <a:avLst/>
          </a:prstGeom>
        </p:spPr>
      </p:pic>
    </p:spTree>
    <p:extLst>
      <p:ext uri="{BB962C8B-B14F-4D97-AF65-F5344CB8AC3E}">
        <p14:creationId xmlns:p14="http://schemas.microsoft.com/office/powerpoint/2010/main" val="42919048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500">
        <p15:prstTrans prst="curtains"/>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0" y="1554162"/>
            <a:ext cx="4211960" cy="5187206"/>
          </a:xfrm>
        </p:spPr>
        <p:txBody>
          <a:bodyPr>
            <a:normAutofit lnSpcReduction="10000"/>
          </a:bodyPr>
          <a:lstStyle/>
          <a:p>
            <a:r>
              <a:rPr lang="en-GB" sz="2400" dirty="0"/>
              <a:t>Traditionally, 3 wars:</a:t>
            </a:r>
          </a:p>
          <a:p>
            <a:pPr lvl="1"/>
            <a:r>
              <a:rPr lang="en-GB" sz="2000" dirty="0"/>
              <a:t>1</a:t>
            </a:r>
            <a:r>
              <a:rPr lang="en-GB" sz="2000" baseline="30000" dirty="0"/>
              <a:t>st</a:t>
            </a:r>
            <a:r>
              <a:rPr lang="en-GB" sz="2000" dirty="0"/>
              <a:t> – 343-341 BC </a:t>
            </a:r>
            <a:r>
              <a:rPr lang="en-GB" sz="2000" dirty="0">
                <a:solidFill>
                  <a:schemeClr val="bg1">
                    <a:lumMod val="65000"/>
                  </a:schemeClr>
                </a:solidFill>
              </a:rPr>
              <a:t>(real?)</a:t>
            </a:r>
          </a:p>
          <a:p>
            <a:pPr lvl="1"/>
            <a:r>
              <a:rPr lang="en-GB" sz="2000" dirty="0"/>
              <a:t>2</a:t>
            </a:r>
            <a:r>
              <a:rPr lang="en-GB" sz="2000" baseline="30000" dirty="0"/>
              <a:t>nd</a:t>
            </a:r>
            <a:r>
              <a:rPr lang="en-GB" sz="2000" dirty="0"/>
              <a:t> – 326-304 BC</a:t>
            </a:r>
          </a:p>
          <a:p>
            <a:pPr lvl="1"/>
            <a:r>
              <a:rPr lang="en-GB" sz="2000" dirty="0"/>
              <a:t>3</a:t>
            </a:r>
            <a:r>
              <a:rPr lang="en-GB" sz="2000" baseline="30000" dirty="0"/>
              <a:t>rd</a:t>
            </a:r>
            <a:r>
              <a:rPr lang="en-GB" sz="2000" dirty="0"/>
              <a:t> – 298-290 BC</a:t>
            </a:r>
          </a:p>
          <a:p>
            <a:endParaRPr lang="en-GB" sz="2400" dirty="0"/>
          </a:p>
          <a:p>
            <a:r>
              <a:rPr lang="en-GB" sz="2000" dirty="0"/>
              <a:t>326 – 290 BC – one period of warfare, followed by battles against Celts/Etruscans (285-280) and PYRRHOS (280-272)</a:t>
            </a:r>
            <a:br>
              <a:rPr lang="en-GB" sz="2000" dirty="0"/>
            </a:br>
            <a:endParaRPr lang="en-GB" sz="2000" dirty="0"/>
          </a:p>
          <a:p>
            <a:r>
              <a:rPr lang="en-GB" sz="2000" dirty="0"/>
              <a:t>Samnium: mountainous territory, mainly along the Apennine Mountains, but also to the coast</a:t>
            </a:r>
          </a:p>
          <a:p>
            <a:r>
              <a:rPr lang="en-GB" sz="2000" dirty="0"/>
              <a:t>Our knowledge of Samnium and </a:t>
            </a:r>
            <a:r>
              <a:rPr lang="en-GB" sz="2000" dirty="0" err="1"/>
              <a:t>Samnites</a:t>
            </a:r>
            <a:r>
              <a:rPr lang="en-GB" sz="2000" dirty="0"/>
              <a:t>: rather limited…!</a:t>
            </a: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69413">
            <a:off x="5595333" y="3544259"/>
            <a:ext cx="2919570" cy="3850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940152" y="6021288"/>
            <a:ext cx="1656184" cy="369332"/>
          </a:xfrm>
          <a:prstGeom prst="rect">
            <a:avLst/>
          </a:prstGeom>
          <a:noFill/>
        </p:spPr>
        <p:txBody>
          <a:bodyPr wrap="square" rtlCol="0">
            <a:spAutoFit/>
          </a:bodyPr>
          <a:lstStyle/>
          <a:p>
            <a:r>
              <a:rPr lang="en-GB" b="1" dirty="0">
                <a:solidFill>
                  <a:schemeClr val="bg1">
                    <a:lumMod val="65000"/>
                  </a:schemeClr>
                </a:solidFill>
              </a:rPr>
              <a:t>2015</a:t>
            </a:r>
          </a:p>
        </p:txBody>
      </p:sp>
    </p:spTree>
    <p:extLst>
      <p:ext uri="{BB962C8B-B14F-4D97-AF65-F5344CB8AC3E}">
        <p14:creationId xmlns:p14="http://schemas.microsoft.com/office/powerpoint/2010/main" val="7433212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75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9699"/>
                                        </p:tgtEl>
                                        <p:attrNameLst>
                                          <p:attrName>style.visibility</p:attrName>
                                        </p:attrNameLst>
                                      </p:cBhvr>
                                      <p:to>
                                        <p:strVal val="visible"/>
                                      </p:to>
                                    </p:set>
                                    <p:animEffect transition="in" filter="fade">
                                      <p:cBhvr>
                                        <p:cTn id="29" dur="1000"/>
                                        <p:tgtEl>
                                          <p:spTgt spid="29699"/>
                                        </p:tgtEl>
                                      </p:cBhvr>
                                    </p:animEffect>
                                    <p:anim calcmode="lin" valueType="num">
                                      <p:cBhvr>
                                        <p:cTn id="30" dur="1000" fill="hold"/>
                                        <p:tgtEl>
                                          <p:spTgt spid="29699"/>
                                        </p:tgtEl>
                                        <p:attrNameLst>
                                          <p:attrName>ppt_x</p:attrName>
                                        </p:attrNameLst>
                                      </p:cBhvr>
                                      <p:tavLst>
                                        <p:tav tm="0">
                                          <p:val>
                                            <p:strVal val="#ppt_x"/>
                                          </p:val>
                                        </p:tav>
                                        <p:tav tm="100000">
                                          <p:val>
                                            <p:strVal val="#ppt_x"/>
                                          </p:val>
                                        </p:tav>
                                      </p:tavLst>
                                    </p:anim>
                                    <p:anim calcmode="lin" valueType="num">
                                      <p:cBhvr>
                                        <p:cTn id="31" dur="1000" fill="hold"/>
                                        <p:tgtEl>
                                          <p:spTgt spid="29699"/>
                                        </p:tgtEl>
                                        <p:attrNameLst>
                                          <p:attrName>ppt_y</p:attrName>
                                        </p:attrNameLst>
                                      </p:cBhvr>
                                      <p:tavLst>
                                        <p:tav tm="0">
                                          <p:val>
                                            <p:strVal val="#ppt_y+.1"/>
                                          </p:val>
                                        </p:tav>
                                        <p:tav tm="100000">
                                          <p:val>
                                            <p:strVal val="#ppt_y"/>
                                          </p:val>
                                        </p:tav>
                                      </p:tavLst>
                                    </p:anim>
                                  </p:childTnLst>
                                </p:cTn>
                              </p:par>
                            </p:childTnLst>
                          </p:cTn>
                        </p:par>
                        <p:par>
                          <p:cTn id="32" fill="hold">
                            <p:stCondLst>
                              <p:cond delay="1000"/>
                            </p:stCondLst>
                            <p:childTnLst>
                              <p:par>
                                <p:cTn id="33" presetID="10" presetClass="entr" presetSubtype="0" fill="hold" grpId="0" nodeType="after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childTnLst>
                          </p:cTn>
                        </p:par>
                        <p:par>
                          <p:cTn id="36" fill="hold">
                            <p:stCondLst>
                              <p:cond delay="1500"/>
                            </p:stCondLst>
                            <p:childTnLst>
                              <p:par>
                                <p:cTn id="37" presetID="42" presetClass="entr" presetSubtype="0" fill="hold" grpId="0" nodeType="afterEffect">
                                  <p:stCondLst>
                                    <p:cond delay="1000"/>
                                  </p:stCondLst>
                                  <p:childTnLst>
                                    <p:set>
                                      <p:cBhvr>
                                        <p:cTn id="38" dur="1" fill="hold">
                                          <p:stCondLst>
                                            <p:cond delay="0"/>
                                          </p:stCondLst>
                                        </p:cTn>
                                        <p:tgtEl>
                                          <p:spTgt spid="5">
                                            <p:txEl>
                                              <p:pRg st="5" end="5"/>
                                            </p:txEl>
                                          </p:spTgt>
                                        </p:tgtEl>
                                        <p:attrNameLst>
                                          <p:attrName>style.visibility</p:attrName>
                                        </p:attrNameLst>
                                      </p:cBhvr>
                                      <p:to>
                                        <p:strVal val="visible"/>
                                      </p:to>
                                    </p:set>
                                    <p:animEffect transition="in" filter="fade">
                                      <p:cBhvr>
                                        <p:cTn id="39" dur="1000"/>
                                        <p:tgtEl>
                                          <p:spTgt spid="5">
                                            <p:txEl>
                                              <p:pRg st="5" end="5"/>
                                            </p:txEl>
                                          </p:spTgt>
                                        </p:tgtEl>
                                      </p:cBhvr>
                                    </p:animEffect>
                                    <p:anim calcmode="lin" valueType="num">
                                      <p:cBhvr>
                                        <p:cTn id="4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42" fill="hold">
                            <p:stCondLst>
                              <p:cond delay="3500"/>
                            </p:stCondLst>
                            <p:childTnLst>
                              <p:par>
                                <p:cTn id="43" presetID="42" presetClass="entr" presetSubtype="0" fill="hold" grpId="0" nodeType="afterEffect">
                                  <p:stCondLst>
                                    <p:cond delay="2250"/>
                                  </p:stCondLst>
                                  <p:childTnLst>
                                    <p:set>
                                      <p:cBhvr>
                                        <p:cTn id="44" dur="1" fill="hold">
                                          <p:stCondLst>
                                            <p:cond delay="0"/>
                                          </p:stCondLst>
                                        </p:cTn>
                                        <p:tgtEl>
                                          <p:spTgt spid="5">
                                            <p:txEl>
                                              <p:pRg st="6" end="6"/>
                                            </p:txEl>
                                          </p:spTgt>
                                        </p:tgtEl>
                                        <p:attrNameLst>
                                          <p:attrName>style.visibility</p:attrName>
                                        </p:attrNameLst>
                                      </p:cBhvr>
                                      <p:to>
                                        <p:strVal val="visible"/>
                                      </p:to>
                                    </p:set>
                                    <p:animEffect transition="in" filter="fade">
                                      <p:cBhvr>
                                        <p:cTn id="45" dur="1000"/>
                                        <p:tgtEl>
                                          <p:spTgt spid="5">
                                            <p:txEl>
                                              <p:pRg st="6" end="6"/>
                                            </p:txEl>
                                          </p:spTgt>
                                        </p:tgtEl>
                                      </p:cBhvr>
                                    </p:animEffect>
                                    <p:anim calcmode="lin" valueType="num">
                                      <p:cBhvr>
                                        <p:cTn id="4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48" fill="hold">
                            <p:stCondLst>
                              <p:cond delay="6750"/>
                            </p:stCondLst>
                            <p:childTnLst>
                              <p:par>
                                <p:cTn id="49" presetID="42" presetClass="entr" presetSubtype="0" fill="hold" grpId="0" nodeType="afterEffect">
                                  <p:stCondLst>
                                    <p:cond delay="2250"/>
                                  </p:stCondLst>
                                  <p:childTnLst>
                                    <p:set>
                                      <p:cBhvr>
                                        <p:cTn id="50" dur="1" fill="hold">
                                          <p:stCondLst>
                                            <p:cond delay="0"/>
                                          </p:stCondLst>
                                        </p:cTn>
                                        <p:tgtEl>
                                          <p:spTgt spid="5">
                                            <p:txEl>
                                              <p:pRg st="7" end="7"/>
                                            </p:txEl>
                                          </p:spTgt>
                                        </p:tgtEl>
                                        <p:attrNameLst>
                                          <p:attrName>style.visibility</p:attrName>
                                        </p:attrNameLst>
                                      </p:cBhvr>
                                      <p:to>
                                        <p:strVal val="visible"/>
                                      </p:to>
                                    </p:set>
                                    <p:animEffect transition="in" filter="fade">
                                      <p:cBhvr>
                                        <p:cTn id="51" dur="1000"/>
                                        <p:tgtEl>
                                          <p:spTgt spid="5">
                                            <p:txEl>
                                              <p:pRg st="7" end="7"/>
                                            </p:txEl>
                                          </p:spTgt>
                                        </p:tgtEl>
                                      </p:cBhvr>
                                    </p:animEffect>
                                    <p:anim calcmode="lin" valueType="num">
                                      <p:cBhvr>
                                        <p:cTn id="52"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p:txBody>
          <a:bodyPr>
            <a:normAutofit/>
          </a:bodyPr>
          <a:lstStyle/>
          <a:p>
            <a:r>
              <a:rPr lang="en-GB" sz="2400" dirty="0" err="1"/>
              <a:t>Pietrabbonante</a:t>
            </a:r>
            <a:endParaRPr lang="en-GB" sz="2400" dirty="0"/>
          </a:p>
        </p:txBody>
      </p:sp>
      <p:pic>
        <p:nvPicPr>
          <p:cNvPr id="32770" name="Picture 2" descr="http://www.viaggiomolise.it/archivioWeb/Teatro%20Pietrabbondante.JPG"/>
          <p:cNvPicPr>
            <a:picLocks noChangeAspect="1" noChangeArrowheads="1"/>
          </p:cNvPicPr>
          <p:nvPr/>
        </p:nvPicPr>
        <p:blipFill rotWithShape="1">
          <a:blip r:embed="rId3">
            <a:extLst>
              <a:ext uri="{28A0092B-C50C-407E-A947-70E740481C1C}">
                <a14:useLocalDpi xmlns:a14="http://schemas.microsoft.com/office/drawing/2010/main" val="0"/>
              </a:ext>
            </a:extLst>
          </a:blip>
          <a:srcRect t="17159" r="8060"/>
          <a:stretch/>
        </p:blipFill>
        <p:spPr bwMode="auto">
          <a:xfrm>
            <a:off x="0" y="2097272"/>
            <a:ext cx="5148064" cy="30382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32772" name="Picture 4" descr="Pompei 78 = Ve 69, 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2" y="4467225"/>
            <a:ext cx="4695825" cy="23907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5949280"/>
            <a:ext cx="2304256" cy="584775"/>
          </a:xfrm>
          <a:prstGeom prst="rect">
            <a:avLst/>
          </a:prstGeom>
          <a:noFill/>
        </p:spPr>
        <p:txBody>
          <a:bodyPr wrap="square" rtlCol="0">
            <a:spAutoFit/>
          </a:bodyPr>
          <a:lstStyle/>
          <a:p>
            <a:pPr algn="r"/>
            <a:r>
              <a:rPr lang="en-GB" sz="1600" dirty="0"/>
              <a:t>Oscan </a:t>
            </a:r>
            <a:r>
              <a:rPr lang="en-GB" sz="1600" dirty="0" err="1"/>
              <a:t>abc</a:t>
            </a:r>
            <a:br>
              <a:rPr lang="en-GB" sz="1600" dirty="0"/>
            </a:br>
            <a:r>
              <a:rPr lang="en-GB" sz="1600" dirty="0"/>
              <a:t>(from Pompeii)</a:t>
            </a:r>
          </a:p>
        </p:txBody>
      </p:sp>
    </p:spTree>
    <p:extLst>
      <p:ext uri="{BB962C8B-B14F-4D97-AF65-F5344CB8AC3E}">
        <p14:creationId xmlns:p14="http://schemas.microsoft.com/office/powerpoint/2010/main" val="6500606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1000"/>
                                        <p:tgtEl>
                                          <p:spTgt spid="32770"/>
                                        </p:tgtEl>
                                      </p:cBhvr>
                                    </p:animEffect>
                                    <p:anim calcmode="lin" valueType="num">
                                      <p:cBhvr>
                                        <p:cTn id="8" dur="1000" fill="hold"/>
                                        <p:tgtEl>
                                          <p:spTgt spid="32770"/>
                                        </p:tgtEl>
                                        <p:attrNameLst>
                                          <p:attrName>ppt_x</p:attrName>
                                        </p:attrNameLst>
                                      </p:cBhvr>
                                      <p:tavLst>
                                        <p:tav tm="0">
                                          <p:val>
                                            <p:strVal val="#ppt_x"/>
                                          </p:val>
                                        </p:tav>
                                        <p:tav tm="100000">
                                          <p:val>
                                            <p:strVal val="#ppt_x"/>
                                          </p:val>
                                        </p:tav>
                                      </p:tavLst>
                                    </p:anim>
                                    <p:anim calcmode="lin" valueType="num">
                                      <p:cBhvr>
                                        <p:cTn id="9" dur="1000" fill="hold"/>
                                        <p:tgtEl>
                                          <p:spTgt spid="327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2"/>
                                        </p:tgtEl>
                                        <p:attrNameLst>
                                          <p:attrName>style.visibility</p:attrName>
                                        </p:attrNameLst>
                                      </p:cBhvr>
                                      <p:to>
                                        <p:strVal val="visible"/>
                                      </p:to>
                                    </p:set>
                                    <p:animEffect transition="in" filter="fade">
                                      <p:cBhvr>
                                        <p:cTn id="14" dur="1000"/>
                                        <p:tgtEl>
                                          <p:spTgt spid="32772"/>
                                        </p:tgtEl>
                                      </p:cBhvr>
                                    </p:animEffect>
                                    <p:anim calcmode="lin" valueType="num">
                                      <p:cBhvr>
                                        <p:cTn id="15" dur="1000" fill="hold"/>
                                        <p:tgtEl>
                                          <p:spTgt spid="32772"/>
                                        </p:tgtEl>
                                        <p:attrNameLst>
                                          <p:attrName>ppt_x</p:attrName>
                                        </p:attrNameLst>
                                      </p:cBhvr>
                                      <p:tavLst>
                                        <p:tav tm="0">
                                          <p:val>
                                            <p:strVal val="#ppt_x"/>
                                          </p:val>
                                        </p:tav>
                                        <p:tav tm="100000">
                                          <p:val>
                                            <p:strVal val="#ppt_x"/>
                                          </p:val>
                                        </p:tav>
                                      </p:tavLst>
                                    </p:anim>
                                    <p:anim calcmode="lin" valueType="num">
                                      <p:cBhvr>
                                        <p:cTn id="16" dur="1000" fill="hold"/>
                                        <p:tgtEl>
                                          <p:spTgt spid="3277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pre07.deviantart.net/b069/th/pre/i/2013/363/3/c/the_roman_republic__c__510___300_bc__by_undevicesimus-d5dxlaj.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23850"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5760132" y="5589240"/>
            <a:ext cx="1332148" cy="369332"/>
          </a:xfrm>
          <a:prstGeom prst="rect">
            <a:avLst/>
          </a:prstGeom>
          <a:noFill/>
        </p:spPr>
        <p:txBody>
          <a:bodyPr wrap="square" rtlCol="0">
            <a:spAutoFit/>
          </a:bodyPr>
          <a:lstStyle/>
          <a:p>
            <a:r>
              <a:rPr lang="en-GB" dirty="0"/>
              <a:t>CAPUA</a:t>
            </a:r>
          </a:p>
        </p:txBody>
      </p:sp>
      <p:sp>
        <p:nvSpPr>
          <p:cNvPr id="16" name="TextBox 15"/>
          <p:cNvSpPr txBox="1"/>
          <p:nvPr/>
        </p:nvSpPr>
        <p:spPr>
          <a:xfrm>
            <a:off x="6336196" y="5795972"/>
            <a:ext cx="1332148" cy="369332"/>
          </a:xfrm>
          <a:prstGeom prst="rect">
            <a:avLst/>
          </a:prstGeom>
          <a:noFill/>
        </p:spPr>
        <p:txBody>
          <a:bodyPr wrap="square" rtlCol="0">
            <a:spAutoFit/>
          </a:bodyPr>
          <a:lstStyle/>
          <a:p>
            <a:r>
              <a:rPr lang="en-GB" dirty="0"/>
              <a:t>NAPLES</a:t>
            </a:r>
          </a:p>
        </p:txBody>
      </p:sp>
      <p:sp>
        <p:nvSpPr>
          <p:cNvPr id="17" name="TextBox 16"/>
          <p:cNvSpPr txBox="1"/>
          <p:nvPr/>
        </p:nvSpPr>
        <p:spPr>
          <a:xfrm>
            <a:off x="6624228" y="6021288"/>
            <a:ext cx="1332148" cy="369332"/>
          </a:xfrm>
          <a:prstGeom prst="rect">
            <a:avLst/>
          </a:prstGeom>
          <a:noFill/>
        </p:spPr>
        <p:txBody>
          <a:bodyPr wrap="square" rtlCol="0">
            <a:spAutoFit/>
          </a:bodyPr>
          <a:lstStyle/>
          <a:p>
            <a:r>
              <a:rPr lang="en-GB" dirty="0"/>
              <a:t>POMPEII</a:t>
            </a:r>
          </a:p>
        </p:txBody>
      </p:sp>
      <p:sp>
        <p:nvSpPr>
          <p:cNvPr id="18" name="TextBox 17"/>
          <p:cNvSpPr txBox="1"/>
          <p:nvPr/>
        </p:nvSpPr>
        <p:spPr>
          <a:xfrm>
            <a:off x="7092280" y="5579948"/>
            <a:ext cx="1332148" cy="369332"/>
          </a:xfrm>
          <a:prstGeom prst="rect">
            <a:avLst/>
          </a:prstGeom>
          <a:noFill/>
        </p:spPr>
        <p:txBody>
          <a:bodyPr wrap="square" rtlCol="0">
            <a:spAutoFit/>
          </a:bodyPr>
          <a:lstStyle/>
          <a:p>
            <a:r>
              <a:rPr lang="en-GB" dirty="0"/>
              <a:t>NOLA</a:t>
            </a:r>
          </a:p>
        </p:txBody>
      </p:sp>
    </p:spTree>
    <p:extLst>
      <p:ext uri="{BB962C8B-B14F-4D97-AF65-F5344CB8AC3E}">
        <p14:creationId xmlns:p14="http://schemas.microsoft.com/office/powerpoint/2010/main" val="3380685178"/>
      </p:ext>
    </p:extLst>
  </p:cSld>
  <p:clrMapOvr>
    <a:masterClrMapping/>
  </p:clrMapOvr>
  <mc:AlternateContent xmlns:mc="http://schemas.openxmlformats.org/markup-compatibility/2006">
    <mc:Choice xmlns:p14="http://schemas.microsoft.com/office/powerpoint/2010/main" Requires="p14">
      <p:transition spd="slow" p14:dur="20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125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1000"/>
                                        <p:tgtEl>
                                          <p:spTgt spid="6"/>
                                        </p:tgtEl>
                                      </p:cBhvr>
                                    </p:animEffect>
                                  </p:childTnLst>
                                </p:cTn>
                              </p:par>
                            </p:childTnLst>
                          </p:cTn>
                        </p:par>
                        <p:par>
                          <p:cTn id="8" fill="hold">
                            <p:stCondLst>
                              <p:cond delay="225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000"/>
                                        <p:tgtEl>
                                          <p:spTgt spid="9"/>
                                        </p:tgtEl>
                                      </p:cBhvr>
                                    </p:animEffect>
                                  </p:childTnLst>
                                </p:cTn>
                              </p:par>
                            </p:childTnLst>
                          </p:cTn>
                        </p:par>
                        <p:par>
                          <p:cTn id="12" fill="hold">
                            <p:stCondLst>
                              <p:cond delay="3250"/>
                            </p:stCondLst>
                            <p:childTnLst>
                              <p:par>
                                <p:cTn id="13" presetID="22" presetClass="entr" presetSubtype="1"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up)">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a:xfrm>
            <a:off x="304800" y="1554162"/>
            <a:ext cx="5918579" cy="4525963"/>
          </a:xfrm>
        </p:spPr>
        <p:txBody>
          <a:bodyPr>
            <a:normAutofit/>
          </a:bodyPr>
          <a:lstStyle/>
          <a:p>
            <a:r>
              <a:rPr lang="en-GB" sz="2000" dirty="0"/>
              <a:t>sources: limited (Livy, </a:t>
            </a:r>
            <a:r>
              <a:rPr lang="en-GB" sz="2000" dirty="0" err="1"/>
              <a:t>Diod</a:t>
            </a:r>
            <a:r>
              <a:rPr lang="en-GB" sz="2000" dirty="0"/>
              <a:t>., </a:t>
            </a:r>
            <a:r>
              <a:rPr lang="en-GB" sz="2000" dirty="0" err="1"/>
              <a:t>Plut</a:t>
            </a:r>
            <a:r>
              <a:rPr lang="en-GB" sz="2000" dirty="0"/>
              <a:t>.)</a:t>
            </a:r>
            <a:br>
              <a:rPr lang="en-GB" sz="2000" dirty="0"/>
            </a:br>
            <a:endParaRPr lang="en-GB" sz="2000" dirty="0"/>
          </a:p>
          <a:p>
            <a:r>
              <a:rPr lang="en-GB" sz="2000" dirty="0"/>
              <a:t>Three wars against the </a:t>
            </a:r>
            <a:r>
              <a:rPr lang="en-GB" sz="2000" dirty="0" err="1"/>
              <a:t>Samnites</a:t>
            </a:r>
            <a:r>
              <a:rPr lang="en-GB" sz="2000" dirty="0"/>
              <a:t>…! Why…? What was Rome’s motivation?</a:t>
            </a:r>
          </a:p>
          <a:p>
            <a:pPr lvl="1"/>
            <a:r>
              <a:rPr lang="en-GB" sz="1600" dirty="0"/>
              <a:t>Conflict between coastal cities and mountainous ‘tribes’?</a:t>
            </a:r>
            <a:br>
              <a:rPr lang="en-GB" sz="1600" dirty="0"/>
            </a:br>
            <a:endParaRPr lang="en-GB" sz="1600" dirty="0"/>
          </a:p>
          <a:p>
            <a:r>
              <a:rPr lang="en-GB" sz="2000" dirty="0"/>
              <a:t>Today’s scholars focus above all </a:t>
            </a:r>
            <a:br>
              <a:rPr lang="en-GB" sz="2000" dirty="0"/>
            </a:br>
            <a:r>
              <a:rPr lang="en-GB" sz="2000" dirty="0"/>
              <a:t>on Rome’s internal motivation: </a:t>
            </a:r>
            <a:br>
              <a:rPr lang="en-GB" sz="2000" dirty="0"/>
            </a:br>
            <a:r>
              <a:rPr lang="en-GB" sz="2000" b="1" dirty="0"/>
              <a:t>politics, society, economy</a:t>
            </a:r>
          </a:p>
          <a:p>
            <a:pPr lvl="1"/>
            <a:r>
              <a:rPr lang="en-GB" sz="2000" dirty="0"/>
              <a:t>inner-elite competition (patrician/plebeian):</a:t>
            </a:r>
            <a:br>
              <a:rPr lang="en-GB" sz="2000" dirty="0"/>
            </a:br>
            <a:r>
              <a:rPr lang="en-GB" sz="2000" dirty="0"/>
              <a:t>achievement &amp; success as premise to belong to Rome’s ruling class</a:t>
            </a:r>
          </a:p>
          <a:p>
            <a:pPr lvl="1"/>
            <a:r>
              <a:rPr lang="en-GB" sz="2000" dirty="0"/>
              <a:t>economy: booty (incl. land &amp; slaves)</a:t>
            </a:r>
          </a:p>
          <a:p>
            <a:pPr lvl="1"/>
            <a:endParaRPr lang="en-GB" sz="2000" dirty="0"/>
          </a:p>
          <a:p>
            <a:pPr marL="0" indent="0">
              <a:buNone/>
            </a:pPr>
            <a:endParaRPr lang="en-GB" sz="2400" dirty="0"/>
          </a:p>
          <a:p>
            <a:endParaRPr lang="en-GB" sz="2400" dirty="0"/>
          </a:p>
          <a:p>
            <a:endParaRPr lang="en-GB" sz="2400" dirty="0"/>
          </a:p>
          <a:p>
            <a:endParaRPr lang="en-GB" sz="2400" dirty="0"/>
          </a:p>
        </p:txBody>
      </p:sp>
      <p:pic>
        <p:nvPicPr>
          <p:cNvPr id="4"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a:t>NAPLES</a:t>
            </a:r>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a:t>POMPEII</a:t>
            </a:r>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a:t>NOLA</a:t>
            </a:r>
          </a:p>
        </p:txBody>
      </p:sp>
    </p:spTree>
    <p:extLst>
      <p:ext uri="{BB962C8B-B14F-4D97-AF65-F5344CB8AC3E}">
        <p14:creationId xmlns:p14="http://schemas.microsoft.com/office/powerpoint/2010/main" val="9267034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pic>
        <p:nvPicPr>
          <p:cNvPr id="5"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a:t>NAPLES</a:t>
            </a:r>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a:t>POMPEII</a:t>
            </a:r>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a:t>NOLA</a:t>
            </a:r>
          </a:p>
        </p:txBody>
      </p:sp>
      <p:sp>
        <p:nvSpPr>
          <p:cNvPr id="12" name="TextBox 11"/>
          <p:cNvSpPr txBox="1"/>
          <p:nvPr/>
        </p:nvSpPr>
        <p:spPr>
          <a:xfrm>
            <a:off x="7215639" y="6396335"/>
            <a:ext cx="1908212" cy="461665"/>
          </a:xfrm>
          <a:prstGeom prst="rect">
            <a:avLst/>
          </a:prstGeom>
          <a:noFill/>
        </p:spPr>
        <p:txBody>
          <a:bodyPr wrap="square" rtlCol="0">
            <a:spAutoFit/>
          </a:bodyPr>
          <a:lstStyle/>
          <a:p>
            <a:pPr algn="r"/>
            <a:r>
              <a:rPr lang="en-GB" sz="2400" b="1" dirty="0"/>
              <a:t>LUCANIA</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8892" b="6994"/>
          <a:stretch/>
        </p:blipFill>
        <p:spPr>
          <a:xfrm>
            <a:off x="4860032" y="692696"/>
            <a:ext cx="2952328" cy="35953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p:cNvSpPr>
            <a:spLocks noGrp="1"/>
          </p:cNvSpPr>
          <p:nvPr>
            <p:ph idx="1"/>
          </p:nvPr>
        </p:nvSpPr>
        <p:spPr/>
        <p:txBody>
          <a:bodyPr>
            <a:normAutofit/>
          </a:bodyPr>
          <a:lstStyle/>
          <a:p>
            <a:r>
              <a:rPr lang="en-GB" sz="2000" b="1" dirty="0"/>
              <a:t>1</a:t>
            </a:r>
            <a:r>
              <a:rPr lang="en-GB" sz="2000" b="1" baseline="30000" dirty="0"/>
              <a:t>st</a:t>
            </a:r>
            <a:r>
              <a:rPr lang="en-GB" sz="2000" b="1" dirty="0"/>
              <a:t> Samnite War</a:t>
            </a:r>
            <a:r>
              <a:rPr lang="en-GB" sz="2000" dirty="0"/>
              <a:t>… -- uncertain</a:t>
            </a:r>
          </a:p>
          <a:p>
            <a:r>
              <a:rPr lang="en-GB" sz="2000" b="1" dirty="0"/>
              <a:t>2</a:t>
            </a:r>
            <a:r>
              <a:rPr lang="en-GB" sz="2000" b="1" baseline="30000" dirty="0"/>
              <a:t>nd</a:t>
            </a:r>
            <a:r>
              <a:rPr lang="en-GB" sz="2000" b="1" dirty="0"/>
              <a:t> Samnite War</a:t>
            </a:r>
          </a:p>
          <a:p>
            <a:pPr lvl="1"/>
            <a:r>
              <a:rPr lang="en-GB" sz="1600" b="1" dirty="0"/>
              <a:t>321 BC: Battle of </a:t>
            </a:r>
            <a:r>
              <a:rPr lang="en-GB" sz="1600" b="1" dirty="0" err="1"/>
              <a:t>Caudine</a:t>
            </a:r>
            <a:r>
              <a:rPr lang="en-GB" sz="1600" b="1" dirty="0"/>
              <a:t> Forks</a:t>
            </a:r>
            <a:br>
              <a:rPr lang="en-GB" sz="1600" b="1" dirty="0"/>
            </a:br>
            <a:r>
              <a:rPr lang="en-GB" sz="1600" dirty="0"/>
              <a:t>Romans defeated and humiliated </a:t>
            </a:r>
          </a:p>
        </p:txBody>
      </p:sp>
      <p:pic>
        <p:nvPicPr>
          <p:cNvPr id="45058" name="Picture 2" descr="https://upload.wikimedia.org/wikipedia/commons/1/18/Battle_of_the_Caudine_Forks.jpg"/>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922" t="4573" r="3568" b="6172"/>
          <a:stretch/>
        </p:blipFill>
        <p:spPr bwMode="auto">
          <a:xfrm>
            <a:off x="150125" y="3289110"/>
            <a:ext cx="7894018" cy="356889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42548" y="6134725"/>
            <a:ext cx="6856107" cy="523220"/>
          </a:xfrm>
          <a:prstGeom prst="rect">
            <a:avLst/>
          </a:prstGeom>
        </p:spPr>
        <p:txBody>
          <a:bodyPr wrap="square">
            <a:spAutoFit/>
          </a:bodyPr>
          <a:lstStyle/>
          <a:p>
            <a:r>
              <a:rPr lang="it-IT" sz="1400" i="1" dirty="0">
                <a:solidFill>
                  <a:schemeClr val="accent2">
                    <a:lumMod val="20000"/>
                    <a:lumOff val="80000"/>
                  </a:schemeClr>
                </a:solidFill>
              </a:rPr>
              <a:t>Scena con la vittoria sannita contro i romani alle Forche Caudine. Affresco di tomba lucanica nel Museo archeologico nazionale di Paestum, attorno al 320 a.C.</a:t>
            </a:r>
            <a:endParaRPr lang="en-GB" sz="1400" i="1" dirty="0">
              <a:solidFill>
                <a:schemeClr val="accent2">
                  <a:lumMod val="20000"/>
                  <a:lumOff val="80000"/>
                </a:schemeClr>
              </a:solidFill>
            </a:endParaRPr>
          </a:p>
        </p:txBody>
      </p:sp>
    </p:spTree>
    <p:extLst>
      <p:ext uri="{BB962C8B-B14F-4D97-AF65-F5344CB8AC3E}">
        <p14:creationId xmlns:p14="http://schemas.microsoft.com/office/powerpoint/2010/main" val="2063890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100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nodeType="clickEffect">
                                  <p:stCondLst>
                                    <p:cond delay="0"/>
                                  </p:stCondLst>
                                  <p:childTnLst>
                                    <p:set>
                                      <p:cBhvr>
                                        <p:cTn id="31" dur="1" fill="hold">
                                          <p:stCondLst>
                                            <p:cond delay="0"/>
                                          </p:stCondLst>
                                        </p:cTn>
                                        <p:tgtEl>
                                          <p:spTgt spid="45058"/>
                                        </p:tgtEl>
                                        <p:attrNameLst>
                                          <p:attrName>style.visibility</p:attrName>
                                        </p:attrNameLst>
                                      </p:cBhvr>
                                      <p:to>
                                        <p:strVal val="visible"/>
                                      </p:to>
                                    </p:set>
                                    <p:animEffect transition="in" filter="circle(out)">
                                      <p:cBhvr>
                                        <p:cTn id="32" dur="2000"/>
                                        <p:tgtEl>
                                          <p:spTgt spid="45058"/>
                                        </p:tgtEl>
                                      </p:cBhvr>
                                    </p:animEffect>
                                  </p:childTnLst>
                                </p:cTn>
                              </p:par>
                            </p:childTnLst>
                          </p:cTn>
                        </p:par>
                        <p:par>
                          <p:cTn id="33" fill="hold">
                            <p:stCondLst>
                              <p:cond delay="2000"/>
                            </p:stCondLst>
                            <p:childTnLst>
                              <p:par>
                                <p:cTn id="34" presetID="10" presetClass="entr" presetSubtype="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2"/>
            <a:ext cx="5918579" cy="4971182"/>
          </a:xfrm>
        </p:spPr>
        <p:txBody>
          <a:bodyPr>
            <a:normAutofit/>
          </a:bodyPr>
          <a:lstStyle/>
          <a:p>
            <a:r>
              <a:rPr lang="en-GB" sz="2000" b="1" dirty="0"/>
              <a:t>1</a:t>
            </a:r>
            <a:r>
              <a:rPr lang="en-GB" sz="2000" b="1" baseline="30000" dirty="0"/>
              <a:t>st</a:t>
            </a:r>
            <a:r>
              <a:rPr lang="en-GB" sz="2000" b="1" dirty="0"/>
              <a:t> Samnite War</a:t>
            </a:r>
            <a:r>
              <a:rPr lang="en-GB" sz="2000" dirty="0"/>
              <a:t>… -- uncertain</a:t>
            </a:r>
          </a:p>
          <a:p>
            <a:r>
              <a:rPr lang="en-GB" sz="2000" b="1" dirty="0"/>
              <a:t>2</a:t>
            </a:r>
            <a:r>
              <a:rPr lang="en-GB" sz="2000" b="1" baseline="30000" dirty="0"/>
              <a:t>nd</a:t>
            </a:r>
            <a:r>
              <a:rPr lang="en-GB" sz="2000" b="1" dirty="0"/>
              <a:t> Samnite War</a:t>
            </a:r>
          </a:p>
          <a:p>
            <a:pPr lvl="1"/>
            <a:r>
              <a:rPr lang="en-GB" sz="1800" dirty="0"/>
              <a:t>Rome had more manpower than </a:t>
            </a:r>
            <a:r>
              <a:rPr lang="en-GB" sz="1800" dirty="0" err="1"/>
              <a:t>Samnites</a:t>
            </a:r>
            <a:endParaRPr lang="en-GB" sz="1800" dirty="0"/>
          </a:p>
          <a:p>
            <a:pPr lvl="1"/>
            <a:r>
              <a:rPr lang="en-GB" sz="1800" dirty="0"/>
              <a:t>Difficulties to adapt to the different, mountainous terrain</a:t>
            </a:r>
          </a:p>
          <a:p>
            <a:pPr lvl="1"/>
            <a:r>
              <a:rPr lang="en-GB" sz="1800" dirty="0"/>
              <a:t>Peace in 304 BC, but war restarted in 298</a:t>
            </a:r>
          </a:p>
          <a:p>
            <a:r>
              <a:rPr lang="en-GB" sz="2400" b="1" dirty="0"/>
              <a:t>3</a:t>
            </a:r>
            <a:r>
              <a:rPr lang="en-GB" sz="2400" b="1" baseline="30000" dirty="0"/>
              <a:t>rd</a:t>
            </a:r>
            <a:r>
              <a:rPr lang="en-GB" sz="2400" b="1" dirty="0"/>
              <a:t> Samnite War</a:t>
            </a:r>
          </a:p>
          <a:p>
            <a:pPr lvl="1"/>
            <a:r>
              <a:rPr lang="en-GB" sz="1800" dirty="0" err="1"/>
              <a:t>Lucanians</a:t>
            </a:r>
            <a:r>
              <a:rPr lang="en-GB" sz="1800" dirty="0"/>
              <a:t> asked Rome for help against the </a:t>
            </a:r>
            <a:r>
              <a:rPr lang="en-GB" sz="1800" dirty="0" err="1"/>
              <a:t>Samnites</a:t>
            </a:r>
            <a:endParaRPr lang="en-GB" sz="1800" dirty="0"/>
          </a:p>
          <a:p>
            <a:pPr lvl="1"/>
            <a:r>
              <a:rPr lang="en-GB" sz="1800" dirty="0"/>
              <a:t>Most of Italy now fought against Rome…</a:t>
            </a:r>
          </a:p>
          <a:p>
            <a:pPr lvl="2"/>
            <a:r>
              <a:rPr lang="en-GB" sz="1600" dirty="0"/>
              <a:t>Etruscans, Celts, </a:t>
            </a:r>
            <a:r>
              <a:rPr lang="en-GB" sz="1600" dirty="0" err="1"/>
              <a:t>Sabines</a:t>
            </a:r>
            <a:r>
              <a:rPr lang="en-GB" sz="1600" dirty="0"/>
              <a:t>, </a:t>
            </a:r>
            <a:r>
              <a:rPr lang="en-GB" sz="1600" dirty="0" err="1"/>
              <a:t>Samnites</a:t>
            </a:r>
            <a:r>
              <a:rPr lang="en-GB" sz="1600" dirty="0"/>
              <a:t>, </a:t>
            </a:r>
            <a:br>
              <a:rPr lang="en-GB" sz="1600" dirty="0"/>
            </a:br>
            <a:r>
              <a:rPr lang="en-GB" sz="1600" dirty="0"/>
              <a:t>and even the </a:t>
            </a:r>
            <a:r>
              <a:rPr lang="en-GB" sz="1600" dirty="0" err="1"/>
              <a:t>Lucanians</a:t>
            </a:r>
            <a:r>
              <a:rPr lang="en-GB" sz="1600" dirty="0"/>
              <a:t> changed sides!</a:t>
            </a:r>
          </a:p>
          <a:p>
            <a:pPr lvl="2"/>
            <a:r>
              <a:rPr lang="en-GB" sz="1600" b="1" dirty="0"/>
              <a:t>295</a:t>
            </a:r>
            <a:r>
              <a:rPr lang="en-GB" sz="1600" dirty="0"/>
              <a:t> BC – </a:t>
            </a:r>
            <a:r>
              <a:rPr lang="en-GB" sz="1600" b="1" dirty="0"/>
              <a:t>battle of </a:t>
            </a:r>
            <a:r>
              <a:rPr lang="en-GB" sz="1600" b="1" dirty="0" err="1"/>
              <a:t>Sentinum</a:t>
            </a:r>
            <a:r>
              <a:rPr lang="en-GB" sz="1600" dirty="0"/>
              <a:t> </a:t>
            </a:r>
            <a:br>
              <a:rPr lang="en-GB" sz="1600" dirty="0"/>
            </a:br>
            <a:r>
              <a:rPr lang="en-GB" sz="1600" b="1" dirty="0"/>
              <a:t>Etruscans &amp; </a:t>
            </a:r>
            <a:r>
              <a:rPr lang="en-GB" sz="1600" b="1" u="sng" dirty="0"/>
              <a:t>Celts</a:t>
            </a:r>
            <a:r>
              <a:rPr lang="en-GB" sz="1600" b="1" dirty="0"/>
              <a:t> defeated</a:t>
            </a:r>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36196" y="5795972"/>
            <a:ext cx="1332148" cy="369332"/>
          </a:xfrm>
          <a:prstGeom prst="rect">
            <a:avLst/>
          </a:prstGeom>
          <a:noFill/>
        </p:spPr>
        <p:txBody>
          <a:bodyPr wrap="square" rtlCol="0">
            <a:spAutoFit/>
          </a:bodyPr>
          <a:lstStyle/>
          <a:p>
            <a:r>
              <a:rPr lang="en-GB" dirty="0"/>
              <a:t>NAPLES</a:t>
            </a:r>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a:t>POMPEII</a:t>
            </a:r>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a:t>NOLA</a:t>
            </a:r>
          </a:p>
        </p:txBody>
      </p:sp>
      <p:sp>
        <p:nvSpPr>
          <p:cNvPr id="22" name="TextBox 21"/>
          <p:cNvSpPr txBox="1"/>
          <p:nvPr/>
        </p:nvSpPr>
        <p:spPr>
          <a:xfrm>
            <a:off x="7215639" y="6396335"/>
            <a:ext cx="1908212" cy="461665"/>
          </a:xfrm>
          <a:prstGeom prst="rect">
            <a:avLst/>
          </a:prstGeom>
          <a:noFill/>
        </p:spPr>
        <p:txBody>
          <a:bodyPr wrap="square" rtlCol="0">
            <a:spAutoFit/>
          </a:bodyPr>
          <a:lstStyle/>
          <a:p>
            <a:pPr algn="r"/>
            <a:r>
              <a:rPr lang="en-GB" sz="2400" b="1" dirty="0"/>
              <a:t>LUCANIA</a:t>
            </a:r>
          </a:p>
        </p:txBody>
      </p:sp>
      <p:cxnSp>
        <p:nvCxnSpPr>
          <p:cNvPr id="23" name="Straight Arrow Connector 22"/>
          <p:cNvCxnSpPr/>
          <p:nvPr/>
        </p:nvCxnSpPr>
        <p:spPr>
          <a:xfrm>
            <a:off x="8514438" y="5229200"/>
            <a:ext cx="234026" cy="1167135"/>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5251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1000"/>
                                        <p:tgtEl>
                                          <p:spTgt spid="5">
                                            <p:txEl>
                                              <p:pRg st="5" end="5"/>
                                            </p:txEl>
                                          </p:spTgt>
                                        </p:tgtEl>
                                      </p:cBhvr>
                                    </p:animEffect>
                                    <p:anim calcmode="lin" valueType="num">
                                      <p:cBhvr>
                                        <p:cTn id="2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27" fill="hold">
                            <p:stCondLst>
                              <p:cond delay="1000"/>
                            </p:stCondLst>
                            <p:childTnLst>
                              <p:par>
                                <p:cTn id="28" presetID="22" presetClass="entr" presetSubtype="1" fill="hold" nodeType="after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wipe(up)">
                                      <p:cBhvr>
                                        <p:cTn id="30" dur="1500"/>
                                        <p:tgtEl>
                                          <p:spTgt spid="23"/>
                                        </p:tgtEl>
                                      </p:cBhvr>
                                    </p:animEffect>
                                  </p:childTnLst>
                                </p:cTn>
                              </p:par>
                            </p:childTnLst>
                          </p:cTn>
                        </p:par>
                        <p:par>
                          <p:cTn id="31" fill="hold">
                            <p:stCondLst>
                              <p:cond delay="2500"/>
                            </p:stCondLst>
                            <p:childTnLst>
                              <p:par>
                                <p:cTn id="32" presetID="22" presetClass="entr" presetSubtype="1" fill="hold" grpId="0" nodeType="afterEffect">
                                  <p:stCondLst>
                                    <p:cond delay="0"/>
                                  </p:stCondLst>
                                  <p:childTnLst>
                                    <p:set>
                                      <p:cBhvr>
                                        <p:cTn id="33" dur="1" fill="hold">
                                          <p:stCondLst>
                                            <p:cond delay="0"/>
                                          </p:stCondLst>
                                        </p:cTn>
                                        <p:tgtEl>
                                          <p:spTgt spid="22"/>
                                        </p:tgtEl>
                                        <p:attrNameLst>
                                          <p:attrName>style.visibility</p:attrName>
                                        </p:attrNameLst>
                                      </p:cBhvr>
                                      <p:to>
                                        <p:strVal val="visible"/>
                                      </p:to>
                                    </p:set>
                                    <p:animEffect transition="in" filter="wipe(up)">
                                      <p:cBhvr>
                                        <p:cTn id="34" dur="500"/>
                                        <p:tgtEl>
                                          <p:spTgt spid="22"/>
                                        </p:tgtEl>
                                      </p:cBhvr>
                                    </p:animEffect>
                                  </p:childTnLst>
                                </p:cTn>
                              </p:par>
                            </p:childTnLst>
                          </p:cTn>
                        </p:par>
                        <p:par>
                          <p:cTn id="35" fill="hold">
                            <p:stCondLst>
                              <p:cond delay="3000"/>
                            </p:stCondLst>
                            <p:childTnLst>
                              <p:par>
                                <p:cTn id="36" presetID="42" presetClass="entr" presetSubtype="0" fill="hold" grpId="0" nodeType="after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fade">
                                      <p:cBhvr>
                                        <p:cTn id="38" dur="1000"/>
                                        <p:tgtEl>
                                          <p:spTgt spid="5">
                                            <p:txEl>
                                              <p:pRg st="6" end="6"/>
                                            </p:txEl>
                                          </p:spTgt>
                                        </p:tgtEl>
                                      </p:cBhvr>
                                    </p:animEffect>
                                    <p:anim calcmode="lin" valueType="num">
                                      <p:cBhvr>
                                        <p:cTn id="3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5">
                                            <p:txEl>
                                              <p:pRg st="7" end="7"/>
                                            </p:txEl>
                                          </p:spTgt>
                                        </p:tgtEl>
                                        <p:attrNameLst>
                                          <p:attrName>style.visibility</p:attrName>
                                        </p:attrNameLst>
                                      </p:cBhvr>
                                      <p:to>
                                        <p:strVal val="visible"/>
                                      </p:to>
                                    </p:set>
                                    <p:animEffect transition="in" filter="fade">
                                      <p:cBhvr>
                                        <p:cTn id="45" dur="1000"/>
                                        <p:tgtEl>
                                          <p:spTgt spid="5">
                                            <p:txEl>
                                              <p:pRg st="7" end="7"/>
                                            </p:txEl>
                                          </p:spTgt>
                                        </p:tgtEl>
                                      </p:cBhvr>
                                    </p:animEffect>
                                    <p:anim calcmode="lin" valueType="num">
                                      <p:cBhvr>
                                        <p:cTn id="46"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5">
                                            <p:txEl>
                                              <p:pRg st="8" end="8"/>
                                            </p:txEl>
                                          </p:spTgt>
                                        </p:tgtEl>
                                        <p:attrNameLst>
                                          <p:attrName>style.visibility</p:attrName>
                                        </p:attrNameLst>
                                      </p:cBhvr>
                                      <p:to>
                                        <p:strVal val="visible"/>
                                      </p:to>
                                    </p:set>
                                    <p:animEffect transition="in" filter="fade">
                                      <p:cBhvr>
                                        <p:cTn id="50" dur="1000"/>
                                        <p:tgtEl>
                                          <p:spTgt spid="5">
                                            <p:txEl>
                                              <p:pRg st="8" end="8"/>
                                            </p:txEl>
                                          </p:spTgt>
                                        </p:tgtEl>
                                      </p:cBhvr>
                                    </p:animEffect>
                                    <p:anim calcmode="lin" valueType="num">
                                      <p:cBhvr>
                                        <p:cTn id="51"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5">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Effect transition="in" filter="fade">
                                      <p:cBhvr>
                                        <p:cTn id="55" dur="1000"/>
                                        <p:tgtEl>
                                          <p:spTgt spid="5">
                                            <p:txEl>
                                              <p:pRg st="9" end="9"/>
                                            </p:txEl>
                                          </p:spTgt>
                                        </p:tgtEl>
                                      </p:cBhvr>
                                    </p:animEffect>
                                    <p:anim calcmode="lin" valueType="num">
                                      <p:cBhvr>
                                        <p:cTn id="5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2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1"/>
            <a:ext cx="5918579" cy="5303839"/>
          </a:xfrm>
        </p:spPr>
        <p:txBody>
          <a:bodyPr>
            <a:normAutofit/>
          </a:bodyPr>
          <a:lstStyle/>
          <a:p>
            <a:r>
              <a:rPr lang="en-GB" sz="2000" b="1" dirty="0"/>
              <a:t>1</a:t>
            </a:r>
            <a:r>
              <a:rPr lang="en-GB" sz="2000" b="1" baseline="30000" dirty="0"/>
              <a:t>st</a:t>
            </a:r>
            <a:r>
              <a:rPr lang="en-GB" sz="2000" b="1" dirty="0"/>
              <a:t> Samnite War</a:t>
            </a:r>
            <a:r>
              <a:rPr lang="en-GB" sz="2000" dirty="0"/>
              <a:t>… -- uncertain</a:t>
            </a:r>
          </a:p>
          <a:p>
            <a:r>
              <a:rPr lang="en-GB" sz="2000" b="1" dirty="0"/>
              <a:t>2</a:t>
            </a:r>
            <a:r>
              <a:rPr lang="en-GB" sz="2000" b="1" baseline="30000" dirty="0"/>
              <a:t>nd</a:t>
            </a:r>
            <a:r>
              <a:rPr lang="en-GB" sz="2000" b="1" dirty="0"/>
              <a:t> Samnite War</a:t>
            </a:r>
          </a:p>
          <a:p>
            <a:pPr lvl="1"/>
            <a:r>
              <a:rPr lang="en-GB" sz="1800" dirty="0"/>
              <a:t>Rome had more manpower than </a:t>
            </a:r>
            <a:r>
              <a:rPr lang="en-GB" sz="1800" dirty="0" err="1"/>
              <a:t>Samnites</a:t>
            </a:r>
            <a:endParaRPr lang="en-GB" sz="1800" dirty="0"/>
          </a:p>
          <a:p>
            <a:pPr lvl="1"/>
            <a:r>
              <a:rPr lang="en-GB" sz="1800" dirty="0"/>
              <a:t>Difficulties to adapt to the different, mountainous terrain</a:t>
            </a:r>
          </a:p>
          <a:p>
            <a:pPr lvl="1"/>
            <a:r>
              <a:rPr lang="en-GB" sz="1800" dirty="0"/>
              <a:t>Peace in 304 BC, but war restarted in 298</a:t>
            </a:r>
          </a:p>
          <a:p>
            <a:r>
              <a:rPr lang="en-GB" sz="2400" b="1" dirty="0"/>
              <a:t>3</a:t>
            </a:r>
            <a:r>
              <a:rPr lang="en-GB" sz="2400" b="1" baseline="30000" dirty="0"/>
              <a:t>rd</a:t>
            </a:r>
            <a:r>
              <a:rPr lang="en-GB" sz="2400" b="1" dirty="0"/>
              <a:t> Samnite War</a:t>
            </a:r>
          </a:p>
          <a:p>
            <a:pPr lvl="1"/>
            <a:r>
              <a:rPr lang="en-GB" sz="1800" dirty="0" err="1"/>
              <a:t>Lucanians</a:t>
            </a:r>
            <a:r>
              <a:rPr lang="en-GB" sz="1800" dirty="0"/>
              <a:t> asked Rome for help against the </a:t>
            </a:r>
            <a:r>
              <a:rPr lang="en-GB" sz="1800" dirty="0" err="1"/>
              <a:t>Samnites</a:t>
            </a:r>
            <a:endParaRPr lang="en-GB" sz="1800" dirty="0"/>
          </a:p>
          <a:p>
            <a:pPr lvl="1"/>
            <a:r>
              <a:rPr lang="en-GB" sz="1800" dirty="0"/>
              <a:t>Most of Italy now fought against Rome…</a:t>
            </a:r>
          </a:p>
          <a:p>
            <a:pPr lvl="2"/>
            <a:r>
              <a:rPr lang="en-GB" sz="1600" dirty="0"/>
              <a:t>Etruscans, Celts, </a:t>
            </a:r>
            <a:r>
              <a:rPr lang="en-GB" sz="1600" dirty="0" err="1"/>
              <a:t>Sabines</a:t>
            </a:r>
            <a:r>
              <a:rPr lang="en-GB" sz="1600" dirty="0"/>
              <a:t>, </a:t>
            </a:r>
            <a:r>
              <a:rPr lang="en-GB" sz="1600" dirty="0" err="1"/>
              <a:t>Samnites</a:t>
            </a:r>
            <a:r>
              <a:rPr lang="en-GB" sz="1600" dirty="0"/>
              <a:t>, </a:t>
            </a:r>
            <a:br>
              <a:rPr lang="en-GB" sz="1600" dirty="0"/>
            </a:br>
            <a:r>
              <a:rPr lang="en-GB" sz="1600" dirty="0"/>
              <a:t>and even the </a:t>
            </a:r>
            <a:r>
              <a:rPr lang="en-GB" sz="1600" dirty="0" err="1"/>
              <a:t>Lucanians</a:t>
            </a:r>
            <a:r>
              <a:rPr lang="en-GB" sz="1600" dirty="0"/>
              <a:t> changed sides!</a:t>
            </a:r>
          </a:p>
          <a:p>
            <a:pPr lvl="2"/>
            <a:r>
              <a:rPr lang="en-GB" sz="1600" b="1" dirty="0"/>
              <a:t>291 BC – colony of </a:t>
            </a:r>
            <a:r>
              <a:rPr lang="en-GB" sz="1600" b="1" dirty="0" err="1"/>
              <a:t>Venusia</a:t>
            </a:r>
            <a:br>
              <a:rPr lang="en-GB" sz="1600" b="1" dirty="0"/>
            </a:br>
            <a:r>
              <a:rPr lang="en-GB" sz="1600" b="1" dirty="0"/>
              <a:t>in order to control Samnium, Apulia &amp; Lucania</a:t>
            </a:r>
          </a:p>
          <a:p>
            <a:pPr lvl="3"/>
            <a:r>
              <a:rPr lang="en-GB" sz="1400" b="1" dirty="0"/>
              <a:t>20,000 settlers sent to </a:t>
            </a:r>
            <a:r>
              <a:rPr lang="en-GB" sz="1400" b="1" dirty="0" err="1"/>
              <a:t>Venusia</a:t>
            </a:r>
            <a:endParaRPr lang="en-GB" sz="1400" b="1" dirty="0"/>
          </a:p>
          <a:p>
            <a:pPr lvl="3"/>
            <a:r>
              <a:rPr lang="en-GB" sz="1400" b="1" dirty="0"/>
              <a:t>Cicero: “bastion of the empire”</a:t>
            </a:r>
            <a:endParaRPr lang="en-GB" sz="1200" b="1" dirty="0"/>
          </a:p>
          <a:p>
            <a:pPr lvl="2"/>
            <a:r>
              <a:rPr lang="en-GB" sz="1600" b="1" dirty="0">
                <a:sym typeface="Wingdings" panose="05000000000000000000" pitchFamily="2" charset="2"/>
              </a:rPr>
              <a:t>291 – submission of </a:t>
            </a:r>
            <a:r>
              <a:rPr lang="en-GB" sz="1600" b="1" dirty="0" err="1">
                <a:sym typeface="Wingdings" panose="05000000000000000000" pitchFamily="2" charset="2"/>
              </a:rPr>
              <a:t>Samnites</a:t>
            </a:r>
            <a:endParaRPr lang="en-GB" sz="1600" b="1" dirty="0"/>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336196" y="5795972"/>
            <a:ext cx="1332148" cy="369332"/>
          </a:xfrm>
          <a:prstGeom prst="rect">
            <a:avLst/>
          </a:prstGeom>
          <a:noFill/>
        </p:spPr>
        <p:txBody>
          <a:bodyPr wrap="square" rtlCol="0">
            <a:spAutoFit/>
          </a:bodyPr>
          <a:lstStyle/>
          <a:p>
            <a:r>
              <a:rPr lang="en-GB" dirty="0"/>
              <a:t>NAPLES</a:t>
            </a:r>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a:t>POMPEII</a:t>
            </a:r>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a:t>NOLA</a:t>
            </a:r>
          </a:p>
        </p:txBody>
      </p:sp>
      <p:sp>
        <p:nvSpPr>
          <p:cNvPr id="13" name="TextBox 12"/>
          <p:cNvSpPr txBox="1"/>
          <p:nvPr/>
        </p:nvSpPr>
        <p:spPr>
          <a:xfrm>
            <a:off x="7215639" y="6396335"/>
            <a:ext cx="1908212" cy="461665"/>
          </a:xfrm>
          <a:prstGeom prst="rect">
            <a:avLst/>
          </a:prstGeom>
          <a:noFill/>
        </p:spPr>
        <p:txBody>
          <a:bodyPr wrap="square" rtlCol="0">
            <a:spAutoFit/>
          </a:bodyPr>
          <a:lstStyle/>
          <a:p>
            <a:pPr algn="r"/>
            <a:r>
              <a:rPr lang="en-GB" sz="2400" b="1" dirty="0"/>
              <a:t>LUCANIA</a:t>
            </a:r>
          </a:p>
        </p:txBody>
      </p:sp>
      <p:sp>
        <p:nvSpPr>
          <p:cNvPr id="15" name="TextBox 14"/>
          <p:cNvSpPr txBox="1"/>
          <p:nvPr/>
        </p:nvSpPr>
        <p:spPr>
          <a:xfrm>
            <a:off x="7236296" y="4941168"/>
            <a:ext cx="1908212" cy="461665"/>
          </a:xfrm>
          <a:prstGeom prst="rect">
            <a:avLst/>
          </a:prstGeom>
          <a:noFill/>
        </p:spPr>
        <p:txBody>
          <a:bodyPr wrap="square" rtlCol="0">
            <a:spAutoFit/>
          </a:bodyPr>
          <a:lstStyle/>
          <a:p>
            <a:pPr algn="r"/>
            <a:r>
              <a:rPr lang="en-GB" sz="2400" b="1" dirty="0" err="1"/>
              <a:t>Venusia</a:t>
            </a:r>
            <a:endParaRPr lang="en-GB" sz="2400" b="1" dirty="0"/>
          </a:p>
        </p:txBody>
      </p:sp>
      <p:sp>
        <p:nvSpPr>
          <p:cNvPr id="16" name="TextBox 15"/>
          <p:cNvSpPr txBox="1"/>
          <p:nvPr/>
        </p:nvSpPr>
        <p:spPr>
          <a:xfrm>
            <a:off x="7338210" y="4077072"/>
            <a:ext cx="1908212" cy="461665"/>
          </a:xfrm>
          <a:prstGeom prst="rect">
            <a:avLst/>
          </a:prstGeom>
          <a:noFill/>
        </p:spPr>
        <p:txBody>
          <a:bodyPr wrap="square" rtlCol="0">
            <a:spAutoFit/>
          </a:bodyPr>
          <a:lstStyle/>
          <a:p>
            <a:pPr algn="r"/>
            <a:r>
              <a:rPr lang="en-GB" sz="2400" b="1" dirty="0" err="1"/>
              <a:t>Luceria</a:t>
            </a:r>
            <a:endParaRPr lang="en-GB" sz="2400" b="1" dirty="0"/>
          </a:p>
        </p:txBody>
      </p:sp>
      <p:pic>
        <p:nvPicPr>
          <p:cNvPr id="36866" name="Picture 2" descr="http://image.issuu.com/150331144551-65fedcea1cbe8ef6be1e3b6c61088dfa/jpg/page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8632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up)">
                                      <p:cBhvr>
                                        <p:cTn id="7" dur="500"/>
                                        <p:tgtEl>
                                          <p:spTgt spid="1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500"/>
                                        <p:tgtEl>
                                          <p:spTgt spid="16"/>
                                        </p:tgtEl>
                                      </p:cBhvr>
                                    </p:animEffect>
                                  </p:childTnLst>
                                </p:cTn>
                              </p:par>
                            </p:childTnLst>
                          </p:cTn>
                        </p:par>
                        <p:par>
                          <p:cTn id="12" fill="hold">
                            <p:stCondLst>
                              <p:cond delay="1000"/>
                            </p:stCondLst>
                            <p:childTnLst>
                              <p:par>
                                <p:cTn id="13" presetID="42" presetClass="entr" presetSubtype="0" fill="hold" nodeType="afterEffect">
                                  <p:stCondLst>
                                    <p:cond delay="1500"/>
                                  </p:stCondLst>
                                  <p:childTnLst>
                                    <p:set>
                                      <p:cBhvr>
                                        <p:cTn id="14" dur="1" fill="hold">
                                          <p:stCondLst>
                                            <p:cond delay="0"/>
                                          </p:stCondLst>
                                        </p:cTn>
                                        <p:tgtEl>
                                          <p:spTgt spid="36866"/>
                                        </p:tgtEl>
                                        <p:attrNameLst>
                                          <p:attrName>style.visibility</p:attrName>
                                        </p:attrNameLst>
                                      </p:cBhvr>
                                      <p:to>
                                        <p:strVal val="visible"/>
                                      </p:to>
                                    </p:set>
                                    <p:animEffect transition="in" filter="fade">
                                      <p:cBhvr>
                                        <p:cTn id="15" dur="1000"/>
                                        <p:tgtEl>
                                          <p:spTgt spid="36866"/>
                                        </p:tgtEl>
                                      </p:cBhvr>
                                    </p:animEffect>
                                    <p:anim calcmode="lin" valueType="num">
                                      <p:cBhvr>
                                        <p:cTn id="16" dur="1000" fill="hold"/>
                                        <p:tgtEl>
                                          <p:spTgt spid="36866"/>
                                        </p:tgtEl>
                                        <p:attrNameLst>
                                          <p:attrName>ppt_x</p:attrName>
                                        </p:attrNameLst>
                                      </p:cBhvr>
                                      <p:tavLst>
                                        <p:tav tm="0">
                                          <p:val>
                                            <p:strVal val="#ppt_x"/>
                                          </p:val>
                                        </p:tav>
                                        <p:tav tm="100000">
                                          <p:val>
                                            <p:strVal val="#ppt_x"/>
                                          </p:val>
                                        </p:tav>
                                      </p:tavLst>
                                    </p:anim>
                                    <p:anim calcmode="lin" valueType="num">
                                      <p:cBhvr>
                                        <p:cTn id="17"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Colonies</a:t>
            </a:r>
          </a:p>
        </p:txBody>
      </p:sp>
      <p:sp>
        <p:nvSpPr>
          <p:cNvPr id="3" name="Content Placeholder 2"/>
          <p:cNvSpPr>
            <a:spLocks noGrp="1"/>
          </p:cNvSpPr>
          <p:nvPr>
            <p:ph idx="1"/>
          </p:nvPr>
        </p:nvSpPr>
        <p:spPr>
          <a:xfrm>
            <a:off x="304800" y="1554162"/>
            <a:ext cx="6211416" cy="4525963"/>
          </a:xfrm>
        </p:spPr>
        <p:txBody>
          <a:bodyPr>
            <a:normAutofit/>
          </a:bodyPr>
          <a:lstStyle/>
          <a:p>
            <a:r>
              <a:rPr lang="en-GB" sz="2400" dirty="0"/>
              <a:t>A </a:t>
            </a:r>
            <a:r>
              <a:rPr lang="en-GB" sz="2400" b="1" i="1" dirty="0"/>
              <a:t>colonia</a:t>
            </a:r>
            <a:r>
              <a:rPr lang="en-GB" sz="2400" dirty="0"/>
              <a:t> is a city with hinterland, like a Greek </a:t>
            </a:r>
            <a:r>
              <a:rPr lang="en-GB" sz="2400" i="1" dirty="0"/>
              <a:t>polis</a:t>
            </a:r>
          </a:p>
          <a:p>
            <a:r>
              <a:rPr lang="en-GB" sz="2400" dirty="0"/>
              <a:t>Originally used as a military ‘bastion’</a:t>
            </a:r>
          </a:p>
          <a:p>
            <a:r>
              <a:rPr lang="en-GB" sz="2400" dirty="0"/>
              <a:t>Large number of settlers</a:t>
            </a:r>
          </a:p>
          <a:p>
            <a:r>
              <a:rPr lang="en-GB" sz="2400" dirty="0"/>
              <a:t>Latin colony &amp; Roman-citizen colony</a:t>
            </a:r>
          </a:p>
          <a:p>
            <a:endParaRPr lang="en-GB" sz="2400" dirty="0"/>
          </a:p>
          <a:p>
            <a:endParaRPr lang="en-GB" sz="2400" dirty="0"/>
          </a:p>
          <a:p>
            <a:r>
              <a:rPr lang="en-GB" sz="2400" dirty="0"/>
              <a:t>For example, the colony COSA:</a:t>
            </a:r>
            <a:br>
              <a:rPr lang="en-GB" sz="2400" dirty="0"/>
            </a:br>
            <a:r>
              <a:rPr lang="en-GB" sz="1800" dirty="0">
                <a:hlinkClick r:id="rId3"/>
              </a:rPr>
              <a:t>https://www.youtube.com/watch?v=jZMwTkwFzeQ</a:t>
            </a:r>
            <a:r>
              <a:rPr lang="en-GB" sz="1800" dirty="0"/>
              <a:t> </a:t>
            </a:r>
          </a:p>
        </p:txBody>
      </p:sp>
      <p:pic>
        <p:nvPicPr>
          <p:cNvPr id="5" name="Picture 2" descr="http://image.issuu.com/150331144551-65fedcea1cbe8ef6be1e3b6c61088dfa/jpg/page_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a:hlinkClick r:id="" action="ppaction://media"/>
            <a:extLst>
              <a:ext uri="{FF2B5EF4-FFF2-40B4-BE49-F238E27FC236}">
                <a16:creationId xmlns:a16="http://schemas.microsoft.com/office/drawing/2014/main" id="{8C1A3BE8-0617-4D1D-BD9A-58CC342208BF}"/>
              </a:ext>
            </a:extLst>
          </p:cNvPr>
          <p:cNvPicPr>
            <a:picLocks noRot="1" noChangeAspect="1"/>
          </p:cNvPicPr>
          <p:nvPr>
            <a:videoFile r:link="rId1"/>
          </p:nvPr>
        </p:nvPicPr>
        <p:blipFill>
          <a:blip r:embed="rId5"/>
          <a:stretch>
            <a:fillRect/>
          </a:stretch>
        </p:blipFill>
        <p:spPr>
          <a:xfrm>
            <a:off x="5580112" y="4437112"/>
            <a:ext cx="2592288" cy="1944216"/>
          </a:xfrm>
          <a:prstGeom prst="rect">
            <a:avLst/>
          </a:prstGeom>
        </p:spPr>
      </p:pic>
    </p:spTree>
    <p:extLst>
      <p:ext uri="{BB962C8B-B14F-4D97-AF65-F5344CB8AC3E}">
        <p14:creationId xmlns:p14="http://schemas.microsoft.com/office/powerpoint/2010/main" val="8671751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4" name="Picture 8" descr="https://maremmablog.files.wordpress.com/2013/09/cosa_city_ruins_tuscany.jpg?w=1440&amp;h=400&amp;crop=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3056"/>
            <a:ext cx="9105380" cy="30357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C O S A </a:t>
            </a:r>
          </a:p>
        </p:txBody>
      </p:sp>
      <p:sp>
        <p:nvSpPr>
          <p:cNvPr id="3" name="Content Placeholder 2"/>
          <p:cNvSpPr>
            <a:spLocks noGrp="1"/>
          </p:cNvSpPr>
          <p:nvPr>
            <p:ph idx="1"/>
          </p:nvPr>
        </p:nvSpPr>
        <p:spPr>
          <a:xfrm>
            <a:off x="155575" y="1340768"/>
            <a:ext cx="8686800" cy="4525963"/>
          </a:xfrm>
        </p:spPr>
        <p:txBody>
          <a:bodyPr>
            <a:normAutofit/>
          </a:bodyPr>
          <a:lstStyle/>
          <a:p>
            <a:r>
              <a:rPr lang="en-GB" sz="1800" dirty="0"/>
              <a:t>Latin colony, </a:t>
            </a:r>
            <a:br>
              <a:rPr lang="en-GB" sz="1800" dirty="0"/>
            </a:br>
            <a:r>
              <a:rPr lang="en-GB" sz="1800" dirty="0"/>
              <a:t>273 BC, Tuscany, coast</a:t>
            </a:r>
          </a:p>
        </p:txBody>
      </p:sp>
      <p:pic>
        <p:nvPicPr>
          <p:cNvPr id="39942" name="Picture 6" descr="https://s-media-cache-ak0.pinimg.com/736x/83/6a/21/836a21a680ae60013ac03526caa259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583" y="2047949"/>
            <a:ext cx="5208513" cy="4045347"/>
          </a:xfrm>
          <a:prstGeom prst="rect">
            <a:avLst/>
          </a:prstGeom>
          <a:noFill/>
          <a:extLst>
            <a:ext uri="{909E8E84-426E-40DD-AFC4-6F175D3DCCD1}">
              <a14:hiddenFill xmlns:a14="http://schemas.microsoft.com/office/drawing/2010/main">
                <a:solidFill>
                  <a:srgbClr val="FFFFFF"/>
                </a:solidFill>
              </a14:hiddenFill>
            </a:ext>
          </a:extLst>
        </p:spPr>
      </p:pic>
      <p:pic>
        <p:nvPicPr>
          <p:cNvPr id="39940" name="Picture 4" descr="http://www.vitruvius.be/cosaforumpl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116632"/>
            <a:ext cx="4361523" cy="3168352"/>
          </a:xfrm>
          <a:prstGeom prst="rect">
            <a:avLst/>
          </a:prstGeom>
        </p:spPr>
        <p:style>
          <a:lnRef idx="2">
            <a:schemeClr val="accent2">
              <a:shade val="50000"/>
            </a:schemeClr>
          </a:lnRef>
          <a:fillRef idx="1">
            <a:schemeClr val="accent2"/>
          </a:fillRef>
          <a:effectRef idx="0">
            <a:schemeClr val="accent2"/>
          </a:effectRef>
          <a:fontRef idx="minor">
            <a:schemeClr val="lt1"/>
          </a:fontRef>
        </p:style>
      </p:pic>
    </p:spTree>
    <p:extLst>
      <p:ext uri="{BB962C8B-B14F-4D97-AF65-F5344CB8AC3E}">
        <p14:creationId xmlns:p14="http://schemas.microsoft.com/office/powerpoint/2010/main" val="3727496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9942"/>
                                        </p:tgtEl>
                                        <p:attrNameLst>
                                          <p:attrName>style.visibility</p:attrName>
                                        </p:attrNameLst>
                                      </p:cBhvr>
                                      <p:to>
                                        <p:strVal val="visible"/>
                                      </p:to>
                                    </p:set>
                                    <p:animEffect transition="in" filter="fade">
                                      <p:cBhvr>
                                        <p:cTn id="7" dur="1000"/>
                                        <p:tgtEl>
                                          <p:spTgt spid="39942"/>
                                        </p:tgtEl>
                                      </p:cBhvr>
                                    </p:animEffect>
                                    <p:anim calcmode="lin" valueType="num">
                                      <p:cBhvr>
                                        <p:cTn id="8" dur="1000" fill="hold"/>
                                        <p:tgtEl>
                                          <p:spTgt spid="39942"/>
                                        </p:tgtEl>
                                        <p:attrNameLst>
                                          <p:attrName>ppt_x</p:attrName>
                                        </p:attrNameLst>
                                      </p:cBhvr>
                                      <p:tavLst>
                                        <p:tav tm="0">
                                          <p:val>
                                            <p:strVal val="#ppt_x"/>
                                          </p:val>
                                        </p:tav>
                                        <p:tav tm="100000">
                                          <p:val>
                                            <p:strVal val="#ppt_x"/>
                                          </p:val>
                                        </p:tav>
                                      </p:tavLst>
                                    </p:anim>
                                    <p:anim calcmode="lin" valueType="num">
                                      <p:cBhvr>
                                        <p:cTn id="9" dur="1000" fill="hold"/>
                                        <p:tgtEl>
                                          <p:spTgt spid="3994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1000"/>
                                        <p:tgtEl>
                                          <p:spTgt spid="39940"/>
                                        </p:tgtEl>
                                      </p:cBhvr>
                                    </p:animEffect>
                                    <p:anim calcmode="lin" valueType="num">
                                      <p:cBhvr>
                                        <p:cTn id="14" dur="1000" fill="hold"/>
                                        <p:tgtEl>
                                          <p:spTgt spid="39940"/>
                                        </p:tgtEl>
                                        <p:attrNameLst>
                                          <p:attrName>ppt_x</p:attrName>
                                        </p:attrNameLst>
                                      </p:cBhvr>
                                      <p:tavLst>
                                        <p:tav tm="0">
                                          <p:val>
                                            <p:strVal val="#ppt_x"/>
                                          </p:val>
                                        </p:tav>
                                        <p:tav tm="100000">
                                          <p:val>
                                            <p:strVal val="#ppt_x"/>
                                          </p:val>
                                        </p:tav>
                                      </p:tavLst>
                                    </p:anim>
                                    <p:anim calcmode="lin" valueType="num">
                                      <p:cBhvr>
                                        <p:cTn id="15" dur="1000" fill="hold"/>
                                        <p:tgtEl>
                                          <p:spTgt spid="399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upload.wikimedia.org/wikipedia/commons/3/3b/Samnite_soldiers_from_a_tomb_frieze_in_Nola_4th_century_B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p>
        </p:txBody>
      </p:sp>
      <p:sp>
        <p:nvSpPr>
          <p:cNvPr id="3"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Nola, 4</a:t>
            </a:r>
            <a:r>
              <a:rPr lang="en-GB" sz="2000" baseline="30000" dirty="0"/>
              <a:t>th</a:t>
            </a:r>
            <a:r>
              <a:rPr lang="en-GB" sz="2000" dirty="0"/>
              <a:t> century BC</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670" y="2996952"/>
            <a:ext cx="3589572" cy="3672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1217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10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099"/>
                                        </p:tgtEl>
                                        <p:attrNameLst>
                                          <p:attrName>style.visibility</p:attrName>
                                        </p:attrNameLst>
                                      </p:cBhvr>
                                      <p:to>
                                        <p:strVal val="visible"/>
                                      </p:to>
                                    </p:set>
                                    <p:animEffect transition="in" filter="fade">
                                      <p:cBhvr>
                                        <p:cTn id="20" dur="1000"/>
                                        <p:tgtEl>
                                          <p:spTgt spid="4099"/>
                                        </p:tgtEl>
                                      </p:cBhvr>
                                    </p:animEffect>
                                    <p:anim calcmode="lin" valueType="num">
                                      <p:cBhvr>
                                        <p:cTn id="21" dur="1000" fill="hold"/>
                                        <p:tgtEl>
                                          <p:spTgt spid="4099"/>
                                        </p:tgtEl>
                                        <p:attrNameLst>
                                          <p:attrName>ppt_x</p:attrName>
                                        </p:attrNameLst>
                                      </p:cBhvr>
                                      <p:tavLst>
                                        <p:tav tm="0">
                                          <p:val>
                                            <p:strVal val="#ppt_x"/>
                                          </p:val>
                                        </p:tav>
                                        <p:tav tm="100000">
                                          <p:val>
                                            <p:strVal val="#ppt_x"/>
                                          </p:val>
                                        </p:tav>
                                      </p:tavLst>
                                    </p:anim>
                                    <p:anim calcmode="lin" valueType="num">
                                      <p:cBhvr>
                                        <p:cTn id="22"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b/Samnite_soldiers_from_a_tomb_frieze_in_Nola_4th_century_B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p>
        </p:txBody>
      </p:sp>
      <p:sp>
        <p:nvSpPr>
          <p:cNvPr id="6"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Nola, 4</a:t>
            </a:r>
            <a:r>
              <a:rPr lang="en-GB" sz="2000" baseline="30000" dirty="0"/>
              <a:t>th</a:t>
            </a:r>
            <a:r>
              <a:rPr lang="en-GB" sz="2000" dirty="0"/>
              <a:t> century BC</a:t>
            </a:r>
          </a:p>
        </p:txBody>
      </p:sp>
    </p:spTree>
    <p:extLst>
      <p:ext uri="{BB962C8B-B14F-4D97-AF65-F5344CB8AC3E}">
        <p14:creationId xmlns:p14="http://schemas.microsoft.com/office/powerpoint/2010/main" val="922035983"/>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54162"/>
            <a:ext cx="3779912" cy="4525963"/>
          </a:xfrm>
        </p:spPr>
        <p:txBody>
          <a:bodyPr>
            <a:normAutofit/>
          </a:bodyPr>
          <a:lstStyle/>
          <a:p>
            <a:r>
              <a:rPr lang="en-GB" sz="2400" dirty="0"/>
              <a:t>Warrior of </a:t>
            </a:r>
            <a:r>
              <a:rPr lang="en-GB" sz="2400" dirty="0" err="1"/>
              <a:t>Capestrano</a:t>
            </a:r>
            <a:endParaRPr lang="en-GB" sz="2400" dirty="0"/>
          </a:p>
          <a:p>
            <a:pPr lvl="1"/>
            <a:r>
              <a:rPr lang="en-GB" sz="2000" dirty="0" err="1"/>
              <a:t>Picene</a:t>
            </a:r>
            <a:r>
              <a:rPr lang="en-GB" sz="2000" dirty="0"/>
              <a:t> warrior</a:t>
            </a:r>
          </a:p>
          <a:p>
            <a:pPr lvl="1"/>
            <a:r>
              <a:rPr lang="en-GB" sz="2000" dirty="0"/>
              <a:t>6</a:t>
            </a:r>
            <a:r>
              <a:rPr lang="en-GB" sz="2000" baseline="30000" dirty="0"/>
              <a:t>th</a:t>
            </a:r>
            <a:r>
              <a:rPr lang="en-GB" sz="2000" dirty="0"/>
              <a:t> century BC (?)</a:t>
            </a:r>
          </a:p>
          <a:p>
            <a:pPr lvl="1"/>
            <a:r>
              <a:rPr lang="en-GB" sz="2000" dirty="0"/>
              <a:t>limestone statue</a:t>
            </a:r>
          </a:p>
          <a:p>
            <a:pPr lvl="1"/>
            <a:r>
              <a:rPr lang="en-GB" sz="2000" dirty="0"/>
              <a:t>2.09 metres</a:t>
            </a:r>
          </a:p>
          <a:p>
            <a:pPr lvl="1"/>
            <a:r>
              <a:rPr lang="en-GB" sz="2000" dirty="0"/>
              <a:t>discovered in 1939</a:t>
            </a:r>
          </a:p>
          <a:p>
            <a:pPr lvl="1"/>
            <a:r>
              <a:rPr lang="en-GB" sz="2000" dirty="0"/>
              <a:t>hat with large brim</a:t>
            </a:r>
          </a:p>
          <a:p>
            <a:pPr lvl="1"/>
            <a:r>
              <a:rPr lang="en-GB" sz="2000" dirty="0"/>
              <a:t>disk-type </a:t>
            </a:r>
            <a:r>
              <a:rPr lang="en-GB" sz="2000" dirty="0" err="1"/>
              <a:t>armor</a:t>
            </a:r>
            <a:r>
              <a:rPr lang="en-GB" sz="2000" dirty="0"/>
              <a:t> (</a:t>
            </a:r>
            <a:r>
              <a:rPr lang="en-GB" sz="2000" i="1" dirty="0" err="1"/>
              <a:t>kardiophylax</a:t>
            </a:r>
            <a:r>
              <a:rPr lang="en-GB" sz="2000" dirty="0"/>
              <a:t>) protecting the chest and back</a:t>
            </a:r>
          </a:p>
          <a:p>
            <a:pPr lvl="1"/>
            <a:r>
              <a:rPr lang="en-GB" sz="2000" dirty="0"/>
              <a:t>Greek </a:t>
            </a:r>
            <a:r>
              <a:rPr lang="en-GB" sz="2000" i="1" dirty="0" err="1"/>
              <a:t>mitra</a:t>
            </a:r>
            <a:r>
              <a:rPr lang="en-GB" sz="2000" dirty="0"/>
              <a:t>  - short apron covering back</a:t>
            </a:r>
          </a:p>
        </p:txBody>
      </p:sp>
      <p:pic>
        <p:nvPicPr>
          <p:cNvPr id="41986" name="Picture 2" descr="https://upload.wikimedia.org/wikipedia/commons/4/44/Guerriero_di_Capestrano_-_Museo_Archeologico_Nazionale_d%27Abruzzo_Villa_Frigerj_-_Chieti_-_Italy_-_6_Feb._201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8666"/>
          <a:stretch/>
        </p:blipFill>
        <p:spPr bwMode="auto">
          <a:xfrm>
            <a:off x="3419872" y="-3909"/>
            <a:ext cx="5688632" cy="69311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22586" t="33435" r="35728" b="12237"/>
          <a:stretch/>
        </p:blipFill>
        <p:spPr>
          <a:xfrm>
            <a:off x="2987825" y="1096462"/>
            <a:ext cx="2520279" cy="5830820"/>
          </a:xfrm>
          <a:prstGeom prst="rect">
            <a:avLst/>
          </a:prstGeom>
        </p:spPr>
      </p:pic>
    </p:spTree>
    <p:extLst>
      <p:ext uri="{BB962C8B-B14F-4D97-AF65-F5344CB8AC3E}">
        <p14:creationId xmlns:p14="http://schemas.microsoft.com/office/powerpoint/2010/main" val="1722237625"/>
      </p:ext>
    </p:extLst>
  </p:cSld>
  <p:clrMapOvr>
    <a:masterClrMapping/>
  </p:clrMapOvr>
  <mc:AlternateContent xmlns:mc="http://schemas.openxmlformats.org/markup-compatibility/2006">
    <mc:Choice xmlns:p14="http://schemas.microsoft.com/office/powerpoint/2010/main" Requires="p14">
      <p:transition spd="slow" p14:dur="225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54162"/>
            <a:ext cx="3779912" cy="4525963"/>
          </a:xfrm>
        </p:spPr>
        <p:txBody>
          <a:bodyPr>
            <a:normAutofit/>
          </a:bodyPr>
          <a:lstStyle/>
          <a:p>
            <a:r>
              <a:rPr lang="en-GB" sz="2400" dirty="0"/>
              <a:t>Warrior of </a:t>
            </a:r>
            <a:r>
              <a:rPr lang="en-GB" sz="2400" dirty="0" err="1"/>
              <a:t>Capestrano</a:t>
            </a:r>
            <a:endParaRPr lang="en-GB" sz="2400" dirty="0"/>
          </a:p>
          <a:p>
            <a:pPr lvl="1"/>
            <a:r>
              <a:rPr lang="en-GB" sz="2000" dirty="0" err="1"/>
              <a:t>Picene</a:t>
            </a:r>
            <a:r>
              <a:rPr lang="en-GB" sz="2000" dirty="0"/>
              <a:t> warrior</a:t>
            </a:r>
          </a:p>
          <a:p>
            <a:pPr lvl="1"/>
            <a:r>
              <a:rPr lang="en-GB" sz="2000" dirty="0"/>
              <a:t>6</a:t>
            </a:r>
            <a:r>
              <a:rPr lang="en-GB" sz="2000" baseline="30000" dirty="0"/>
              <a:t>th</a:t>
            </a:r>
            <a:r>
              <a:rPr lang="en-GB" sz="2000" dirty="0"/>
              <a:t> century BC (?)</a:t>
            </a:r>
          </a:p>
          <a:p>
            <a:pPr lvl="1"/>
            <a:r>
              <a:rPr lang="en-GB" sz="2000" dirty="0"/>
              <a:t>limestone statue</a:t>
            </a:r>
          </a:p>
          <a:p>
            <a:pPr lvl="1"/>
            <a:r>
              <a:rPr lang="en-GB" sz="2000" dirty="0"/>
              <a:t>2.09 metres</a:t>
            </a:r>
          </a:p>
          <a:p>
            <a:pPr lvl="1"/>
            <a:r>
              <a:rPr lang="en-GB" sz="2000" dirty="0"/>
              <a:t>discovered in 1939</a:t>
            </a:r>
          </a:p>
          <a:p>
            <a:pPr lvl="1"/>
            <a:r>
              <a:rPr lang="en-GB" sz="2000" dirty="0"/>
              <a:t>hat with large brim</a:t>
            </a:r>
          </a:p>
          <a:p>
            <a:pPr lvl="1"/>
            <a:r>
              <a:rPr lang="en-GB" sz="2000" dirty="0"/>
              <a:t>disk-type </a:t>
            </a:r>
            <a:r>
              <a:rPr lang="en-GB" sz="2000" dirty="0" err="1"/>
              <a:t>armor</a:t>
            </a:r>
            <a:r>
              <a:rPr lang="en-GB" sz="2000" dirty="0"/>
              <a:t> (</a:t>
            </a:r>
            <a:r>
              <a:rPr lang="en-GB" sz="2000" i="1" dirty="0" err="1"/>
              <a:t>kardiophylax</a:t>
            </a:r>
            <a:r>
              <a:rPr lang="en-GB" sz="2000" dirty="0"/>
              <a:t>) protecting the chest and back</a:t>
            </a:r>
          </a:p>
          <a:p>
            <a:pPr lvl="1"/>
            <a:r>
              <a:rPr lang="en-GB" sz="2000" dirty="0"/>
              <a:t>Greek </a:t>
            </a:r>
            <a:r>
              <a:rPr lang="en-GB" sz="2000" i="1" dirty="0" err="1"/>
              <a:t>mitra</a:t>
            </a:r>
            <a:r>
              <a:rPr lang="en-GB" sz="2000" dirty="0"/>
              <a:t>  - short apron covering back</a:t>
            </a:r>
          </a:p>
        </p:txBody>
      </p:sp>
      <p:pic>
        <p:nvPicPr>
          <p:cNvPr id="41986" name="Picture 2" descr="https://upload.wikimedia.org/wikipedia/commons/4/44/Guerriero_di_Capestrano_-_Museo_Archeologico_Nazionale_d%27Abruzzo_Villa_Frigerj_-_Chieti_-_Italy_-_6_Feb._201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8666"/>
          <a:stretch/>
        </p:blipFill>
        <p:spPr bwMode="auto">
          <a:xfrm>
            <a:off x="3419872" y="-3909"/>
            <a:ext cx="5688632" cy="69311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pic>
        <p:nvPicPr>
          <p:cNvPr id="6" name="Picture 5" descr="A picture containing old, indoor, ground&#10;&#10;Description generated with high confidence">
            <a:extLst>
              <a:ext uri="{FF2B5EF4-FFF2-40B4-BE49-F238E27FC236}">
                <a16:creationId xmlns:a16="http://schemas.microsoft.com/office/drawing/2014/main" id="{10D295B2-157D-47A6-BFFD-B6288AAE1AA9}"/>
              </a:ext>
            </a:extLst>
          </p:cNvPr>
          <p:cNvPicPr>
            <a:picLocks noChangeAspect="1"/>
          </p:cNvPicPr>
          <p:nvPr/>
        </p:nvPicPr>
        <p:blipFill rotWithShape="1">
          <a:blip r:embed="rId3">
            <a:extLst>
              <a:ext uri="{28A0092B-C50C-407E-A947-70E740481C1C}">
                <a14:useLocalDpi xmlns:a14="http://schemas.microsoft.com/office/drawing/2010/main" val="0"/>
              </a:ext>
            </a:extLst>
          </a:blip>
          <a:srcRect l="15981" r="12201"/>
          <a:stretch/>
        </p:blipFill>
        <p:spPr>
          <a:xfrm>
            <a:off x="31237" y="44624"/>
            <a:ext cx="5472608" cy="5715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BB71495C-FCAD-4A93-A36F-3C0C5E778D3C}"/>
              </a:ext>
            </a:extLst>
          </p:cNvPr>
          <p:cNvSpPr/>
          <p:nvPr/>
        </p:nvSpPr>
        <p:spPr>
          <a:xfrm>
            <a:off x="107504" y="5789455"/>
            <a:ext cx="3334311" cy="646331"/>
          </a:xfrm>
          <a:prstGeom prst="rect">
            <a:avLst/>
          </a:prstGeom>
        </p:spPr>
        <p:txBody>
          <a:bodyPr wrap="none">
            <a:spAutoFit/>
          </a:bodyPr>
          <a:lstStyle/>
          <a:p>
            <a:r>
              <a:rPr lang="it-IT" b="1" dirty="0"/>
              <a:t>Barrea (AQ). 2011 </a:t>
            </a:r>
            <a:r>
              <a:rPr lang="it-IT" b="1" dirty="0" err="1"/>
              <a:t>excavation</a:t>
            </a:r>
            <a:r>
              <a:rPr lang="it-IT" b="1" dirty="0"/>
              <a:t> of</a:t>
            </a:r>
            <a:br>
              <a:rPr lang="it-IT" b="1" dirty="0"/>
            </a:br>
            <a:r>
              <a:rPr lang="it-IT" b="1" dirty="0" err="1"/>
              <a:t>cemetery</a:t>
            </a:r>
            <a:r>
              <a:rPr lang="it-IT" b="1" dirty="0"/>
              <a:t> in Baia: </a:t>
            </a:r>
          </a:p>
        </p:txBody>
      </p:sp>
      <p:sp>
        <p:nvSpPr>
          <p:cNvPr id="8" name="Rectangle 7">
            <a:extLst>
              <a:ext uri="{FF2B5EF4-FFF2-40B4-BE49-F238E27FC236}">
                <a16:creationId xmlns:a16="http://schemas.microsoft.com/office/drawing/2014/main" id="{25E0CB4B-10BF-4ADD-85AE-D61843056623}"/>
              </a:ext>
            </a:extLst>
          </p:cNvPr>
          <p:cNvSpPr/>
          <p:nvPr/>
        </p:nvSpPr>
        <p:spPr>
          <a:xfrm>
            <a:off x="107504" y="6320283"/>
            <a:ext cx="4572000" cy="523220"/>
          </a:xfrm>
          <a:prstGeom prst="rect">
            <a:avLst/>
          </a:prstGeom>
        </p:spPr>
        <p:txBody>
          <a:bodyPr>
            <a:spAutoFit/>
          </a:bodyPr>
          <a:lstStyle/>
          <a:p>
            <a:r>
              <a:rPr lang="en-GB" sz="1400" dirty="0">
                <a:hlinkClick r:id="rId4"/>
              </a:rPr>
              <a:t>http://www.archeologia.beniculturali.it/index.php?it/142/scavi/scaviarcheologici_4e048966cfa3a/33</a:t>
            </a:r>
            <a:r>
              <a:rPr lang="en-GB" sz="1400" dirty="0"/>
              <a:t> </a:t>
            </a:r>
          </a:p>
        </p:txBody>
      </p:sp>
    </p:spTree>
    <p:extLst>
      <p:ext uri="{BB962C8B-B14F-4D97-AF65-F5344CB8AC3E}">
        <p14:creationId xmlns:p14="http://schemas.microsoft.com/office/powerpoint/2010/main" val="240665513"/>
      </p:ext>
    </p:extLst>
  </p:cSld>
  <p:clrMapOvr>
    <a:masterClrMapping/>
  </p:clrMapOvr>
  <mc:AlternateContent xmlns:mc="http://schemas.openxmlformats.org/markup-compatibility/2006">
    <mc:Choice xmlns:p14="http://schemas.microsoft.com/office/powerpoint/2010/main" Requires="p14">
      <p:transition spd="slow" p14:dur="225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250"/>
                                        <p:tgtEl>
                                          <p:spTgt spid="6"/>
                                        </p:tgtEl>
                                      </p:cBhvr>
                                    </p:animEffect>
                                    <p:anim calcmode="lin" valueType="num">
                                      <p:cBhvr>
                                        <p:cTn id="8" dur="1250" fill="hold"/>
                                        <p:tgtEl>
                                          <p:spTgt spid="6"/>
                                        </p:tgtEl>
                                        <p:attrNameLst>
                                          <p:attrName>ppt_x</p:attrName>
                                        </p:attrNameLst>
                                      </p:cBhvr>
                                      <p:tavLst>
                                        <p:tav tm="0">
                                          <p:val>
                                            <p:strVal val="#ppt_x"/>
                                          </p:val>
                                        </p:tav>
                                        <p:tav tm="100000">
                                          <p:val>
                                            <p:strVal val="#ppt_x"/>
                                          </p:val>
                                        </p:tav>
                                      </p:tavLst>
                                    </p:anim>
                                    <p:anim calcmode="lin" valueType="num">
                                      <p:cBhvr>
                                        <p:cTn id="9" dur="125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250"/>
                                        <p:tgtEl>
                                          <p:spTgt spid="7"/>
                                        </p:tgtEl>
                                      </p:cBhvr>
                                    </p:animEffect>
                                    <p:anim calcmode="lin" valueType="num">
                                      <p:cBhvr>
                                        <p:cTn id="14" dur="1250" fill="hold"/>
                                        <p:tgtEl>
                                          <p:spTgt spid="7"/>
                                        </p:tgtEl>
                                        <p:attrNameLst>
                                          <p:attrName>ppt_x</p:attrName>
                                        </p:attrNameLst>
                                      </p:cBhvr>
                                      <p:tavLst>
                                        <p:tav tm="0">
                                          <p:val>
                                            <p:strVal val="#ppt_x"/>
                                          </p:val>
                                        </p:tav>
                                        <p:tav tm="100000">
                                          <p:val>
                                            <p:strVal val="#ppt_x"/>
                                          </p:val>
                                        </p:tav>
                                      </p:tavLst>
                                    </p:anim>
                                    <p:anim calcmode="lin" valueType="num">
                                      <p:cBhvr>
                                        <p:cTn id="15" dur="125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10" presetClass="entr" presetSubtype="0" fill="hold" grpId="0" nodeType="afterEffect">
                                  <p:stCondLst>
                                    <p:cond delay="50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descr="http://www.archeoabruzzo.beniculturali.it/immagini/PALADINO/PGuerARMI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250" y="0"/>
            <a:ext cx="7377061" cy="369332"/>
          </a:xfrm>
          <a:prstGeom prst="rect">
            <a:avLst/>
          </a:prstGeom>
        </p:spPr>
        <p:txBody>
          <a:bodyPr wrap="square">
            <a:spAutoFit/>
          </a:bodyPr>
          <a:lstStyle/>
          <a:p>
            <a:r>
              <a:rPr lang="en-GB" dirty="0">
                <a:solidFill>
                  <a:schemeClr val="bg1">
                    <a:lumMod val="65000"/>
                  </a:schemeClr>
                </a:solidFill>
              </a:rPr>
              <a:t>http://www.archeoabruzzo.beniculturali.it/PGuerImportanza.html</a:t>
            </a:r>
          </a:p>
        </p:txBody>
      </p:sp>
    </p:spTree>
    <p:extLst>
      <p:ext uri="{BB962C8B-B14F-4D97-AF65-F5344CB8AC3E}">
        <p14:creationId xmlns:p14="http://schemas.microsoft.com/office/powerpoint/2010/main" val="268978513"/>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icture containing text&#10;&#10;Description generated with very high confidence">
            <a:extLst>
              <a:ext uri="{FF2B5EF4-FFF2-40B4-BE49-F238E27FC236}">
                <a16:creationId xmlns:a16="http://schemas.microsoft.com/office/drawing/2014/main" id="{E5E39861-365B-43FD-9952-0836D742FF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61" y="260648"/>
            <a:ext cx="9123344" cy="6264696"/>
          </a:xfrm>
          <a:prstGeom prst="rect">
            <a:avLst/>
          </a:prstGeom>
        </p:spPr>
      </p:pic>
      <p:sp>
        <p:nvSpPr>
          <p:cNvPr id="2" name="Title 1"/>
          <p:cNvSpPr>
            <a:spLocks noGrp="1"/>
          </p:cNvSpPr>
          <p:nvPr>
            <p:ph type="title"/>
          </p:nvPr>
        </p:nvSpPr>
        <p:spPr/>
        <p:txBody>
          <a:bodyPr/>
          <a:lstStyle/>
          <a:p>
            <a:r>
              <a:rPr lang="en-GB" dirty="0">
                <a:solidFill>
                  <a:schemeClr val="accent4">
                    <a:lumMod val="40000"/>
                    <a:lumOff val="6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4">
                  <a:lumMod val="40000"/>
                  <a:lumOff val="60000"/>
                </a:schemeClr>
              </a:solidFill>
            </a:endParaRPr>
          </a:p>
        </p:txBody>
      </p:sp>
      <p:sp>
        <p:nvSpPr>
          <p:cNvPr id="9" name="TextBox 8"/>
          <p:cNvSpPr txBox="1"/>
          <p:nvPr/>
        </p:nvSpPr>
        <p:spPr>
          <a:xfrm>
            <a:off x="7812360" y="4545492"/>
            <a:ext cx="1584176" cy="461665"/>
          </a:xfrm>
          <a:prstGeom prst="rect">
            <a:avLst/>
          </a:prstGeom>
          <a:noFill/>
        </p:spPr>
        <p:txBody>
          <a:bodyPr wrap="square" rtlCol="0">
            <a:spAutoFit/>
          </a:bodyPr>
          <a:lstStyle/>
          <a:p>
            <a:r>
              <a:rPr lang="en-GB" sz="1200" dirty="0"/>
              <a:t>P. Connolly, Greece and Rome at War</a:t>
            </a:r>
          </a:p>
        </p:txBody>
      </p:sp>
      <p:pic>
        <p:nvPicPr>
          <p:cNvPr id="12" name="Picture 11" descr="A close up of a map&#10;&#10;Description generated with high confidence">
            <a:extLst>
              <a:ext uri="{FF2B5EF4-FFF2-40B4-BE49-F238E27FC236}">
                <a16:creationId xmlns:a16="http://schemas.microsoft.com/office/drawing/2014/main" id="{75740D07-E8DB-49B7-B6A1-C67B0FD33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8316" y="1125396"/>
            <a:ext cx="2878581" cy="3420096"/>
          </a:xfrm>
          <a:prstGeom prst="rect">
            <a:avLst/>
          </a:prstGeom>
        </p:spPr>
      </p:pic>
      <p:pic>
        <p:nvPicPr>
          <p:cNvPr id="20" name="Content Placeholder 19" descr="A close up of a lamp&#10;&#10;Description generated with high confidence">
            <a:extLst>
              <a:ext uri="{FF2B5EF4-FFF2-40B4-BE49-F238E27FC236}">
                <a16:creationId xmlns:a16="http://schemas.microsoft.com/office/drawing/2014/main" id="{9F8EAD6D-4B3F-4B67-AEEB-769EC45C34A4}"/>
              </a:ext>
            </a:extLst>
          </p:cNvPr>
          <p:cNvPicPr>
            <a:picLocks noGrp="1" noChangeAspect="1"/>
          </p:cNvPicPr>
          <p:nvPr>
            <p:ph idx="1"/>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11810" t="25514" r="4027" b="9255"/>
          <a:stretch/>
        </p:blipFill>
        <p:spPr>
          <a:xfrm>
            <a:off x="1475655" y="3212976"/>
            <a:ext cx="3835743" cy="3744417"/>
          </a:xfrm>
        </p:spPr>
      </p:pic>
      <p:sp>
        <p:nvSpPr>
          <p:cNvPr id="21" name="Rectangle 20">
            <a:extLst>
              <a:ext uri="{FF2B5EF4-FFF2-40B4-BE49-F238E27FC236}">
                <a16:creationId xmlns:a16="http://schemas.microsoft.com/office/drawing/2014/main" id="{A8D420B0-34EA-4C5B-9765-27840E7EB865}"/>
              </a:ext>
            </a:extLst>
          </p:cNvPr>
          <p:cNvSpPr/>
          <p:nvPr/>
        </p:nvSpPr>
        <p:spPr>
          <a:xfrm>
            <a:off x="3035730" y="5301208"/>
            <a:ext cx="3688562" cy="584775"/>
          </a:xfrm>
          <a:prstGeom prst="rect">
            <a:avLst/>
          </a:prstGeom>
        </p:spPr>
        <p:txBody>
          <a:bodyPr wrap="square">
            <a:spAutoFit/>
          </a:bodyPr>
          <a:lstStyle/>
          <a:p>
            <a:r>
              <a:rPr lang="en-GB" sz="1600" b="1" dirty="0">
                <a:solidFill>
                  <a:schemeClr val="accent4">
                    <a:lumMod val="40000"/>
                    <a:lumOff val="60000"/>
                  </a:schemeClr>
                </a:solidFill>
                <a:effectLst>
                  <a:outerShdw blurRad="38100" dist="38100" dir="2700000" algn="tl">
                    <a:srgbClr val="000000">
                      <a:alpha val="43137"/>
                    </a:srgbClr>
                  </a:outerShdw>
                </a:effectLst>
              </a:rPr>
              <a:t>7</a:t>
            </a:r>
            <a:r>
              <a:rPr lang="en-GB" sz="1600" b="1" baseline="30000" dirty="0">
                <a:solidFill>
                  <a:schemeClr val="accent4">
                    <a:lumMod val="40000"/>
                    <a:lumOff val="60000"/>
                  </a:schemeClr>
                </a:solidFill>
                <a:effectLst>
                  <a:outerShdw blurRad="38100" dist="38100" dir="2700000" algn="tl">
                    <a:srgbClr val="000000">
                      <a:alpha val="43137"/>
                    </a:srgbClr>
                  </a:outerShdw>
                </a:effectLst>
              </a:rPr>
              <a:t>th</a:t>
            </a:r>
            <a:r>
              <a:rPr lang="en-GB" sz="1600" b="1" dirty="0">
                <a:solidFill>
                  <a:schemeClr val="accent4">
                    <a:lumMod val="40000"/>
                    <a:lumOff val="60000"/>
                  </a:schemeClr>
                </a:solidFill>
                <a:effectLst>
                  <a:outerShdw blurRad="38100" dist="38100" dir="2700000" algn="tl">
                    <a:srgbClr val="000000">
                      <a:alpha val="43137"/>
                    </a:srgbClr>
                  </a:outerShdw>
                </a:effectLst>
              </a:rPr>
              <a:t> c. BC helmet, Pesaro, Museo </a:t>
            </a:r>
            <a:r>
              <a:rPr lang="en-GB" sz="1600" b="1" dirty="0" err="1">
                <a:solidFill>
                  <a:schemeClr val="accent4">
                    <a:lumMod val="40000"/>
                    <a:lumOff val="60000"/>
                  </a:schemeClr>
                </a:solidFill>
                <a:effectLst>
                  <a:outerShdw blurRad="38100" dist="38100" dir="2700000" algn="tl">
                    <a:srgbClr val="000000">
                      <a:alpha val="43137"/>
                    </a:srgbClr>
                  </a:outerShdw>
                </a:effectLst>
              </a:rPr>
              <a:t>Archeologico</a:t>
            </a:r>
            <a:r>
              <a:rPr lang="en-GB" sz="1600" b="1" dirty="0">
                <a:solidFill>
                  <a:schemeClr val="accent4">
                    <a:lumMod val="40000"/>
                    <a:lumOff val="60000"/>
                  </a:schemeClr>
                </a:solidFill>
                <a:effectLst>
                  <a:outerShdw blurRad="38100" dist="38100" dir="2700000" algn="tl">
                    <a:srgbClr val="000000">
                      <a:alpha val="43137"/>
                    </a:srgbClr>
                  </a:outerShdw>
                </a:effectLst>
              </a:rPr>
              <a:t> </a:t>
            </a:r>
            <a:r>
              <a:rPr lang="en-GB" sz="1600" b="1" dirty="0" err="1">
                <a:solidFill>
                  <a:schemeClr val="accent4">
                    <a:lumMod val="40000"/>
                    <a:lumOff val="60000"/>
                  </a:schemeClr>
                </a:solidFill>
                <a:effectLst>
                  <a:outerShdw blurRad="38100" dist="38100" dir="2700000" algn="tl">
                    <a:srgbClr val="000000">
                      <a:alpha val="43137"/>
                    </a:srgbClr>
                  </a:outerShdw>
                </a:effectLst>
              </a:rPr>
              <a:t>Oliveriano</a:t>
            </a:r>
            <a:r>
              <a:rPr lang="en-GB" sz="1600" b="1" dirty="0">
                <a:solidFill>
                  <a:schemeClr val="accent4">
                    <a:lumMod val="40000"/>
                    <a:lumOff val="60000"/>
                  </a:schemeClr>
                </a:solidFill>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07496969"/>
      </p:ext>
    </p:extLst>
  </p:cSld>
  <p:clrMapOvr>
    <a:masterClrMapping/>
  </p:clrMapOvr>
  <mc:AlternateContent xmlns:mc="http://schemas.openxmlformats.org/markup-compatibility/2006">
    <mc:Choice xmlns:p14="http://schemas.microsoft.com/office/powerpoint/2010/main" Requires="p14">
      <p:transition spd="slow" p14:dur="275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21">
                                            <p:txEl>
                                              <p:pRg st="0" end="0"/>
                                            </p:txEl>
                                          </p:spTgt>
                                        </p:tgtEl>
                                        <p:attrNameLst>
                                          <p:attrName>style.visibility</p:attrName>
                                        </p:attrNameLst>
                                      </p:cBhvr>
                                      <p:to>
                                        <p:strVal val="visible"/>
                                      </p:to>
                                    </p:set>
                                    <p:animEffect transition="in" filter="fade">
                                      <p:cBhvr>
                                        <p:cTn id="13" dur="125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icture containing text&#10;&#10;Description generated with very high confidence">
            <a:extLst>
              <a:ext uri="{FF2B5EF4-FFF2-40B4-BE49-F238E27FC236}">
                <a16:creationId xmlns:a16="http://schemas.microsoft.com/office/drawing/2014/main" id="{E5E39861-365B-43FD-9952-0836D742FF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61" y="260648"/>
            <a:ext cx="9123344" cy="6264696"/>
          </a:xfrm>
          <a:prstGeom prst="rect">
            <a:avLst/>
          </a:prstGeom>
        </p:spPr>
      </p:pic>
      <p:sp>
        <p:nvSpPr>
          <p:cNvPr id="2" name="Title 1"/>
          <p:cNvSpPr>
            <a:spLocks noGrp="1"/>
          </p:cNvSpPr>
          <p:nvPr>
            <p:ph type="title"/>
          </p:nvPr>
        </p:nvSpPr>
        <p:spPr/>
        <p:txBody>
          <a:bodyPr/>
          <a:lstStyle/>
          <a:p>
            <a:r>
              <a:rPr lang="en-GB" dirty="0">
                <a:solidFill>
                  <a:schemeClr val="accent4">
                    <a:lumMod val="40000"/>
                    <a:lumOff val="6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4">
                  <a:lumMod val="40000"/>
                  <a:lumOff val="60000"/>
                </a:schemeClr>
              </a:solidFill>
            </a:endParaRPr>
          </a:p>
        </p:txBody>
      </p:sp>
      <p:sp>
        <p:nvSpPr>
          <p:cNvPr id="9" name="TextBox 8"/>
          <p:cNvSpPr txBox="1"/>
          <p:nvPr/>
        </p:nvSpPr>
        <p:spPr>
          <a:xfrm>
            <a:off x="7812360" y="4545492"/>
            <a:ext cx="1584176" cy="461665"/>
          </a:xfrm>
          <a:prstGeom prst="rect">
            <a:avLst/>
          </a:prstGeom>
          <a:noFill/>
        </p:spPr>
        <p:txBody>
          <a:bodyPr wrap="square" rtlCol="0">
            <a:spAutoFit/>
          </a:bodyPr>
          <a:lstStyle/>
          <a:p>
            <a:r>
              <a:rPr lang="en-GB" sz="1200" dirty="0"/>
              <a:t>P. Connolly, Greece and Rome at War</a:t>
            </a:r>
          </a:p>
        </p:txBody>
      </p:sp>
      <p:pic>
        <p:nvPicPr>
          <p:cNvPr id="6" name="Picture 5" descr="A close up of a stone building&#10;&#10;Description generated with high confidence">
            <a:extLst>
              <a:ext uri="{FF2B5EF4-FFF2-40B4-BE49-F238E27FC236}">
                <a16:creationId xmlns:a16="http://schemas.microsoft.com/office/drawing/2014/main" id="{C5DD95B5-F457-4847-BF0E-431B5D5D77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89" y="1196752"/>
            <a:ext cx="7592468" cy="4464496"/>
          </a:xfrm>
          <a:prstGeom prst="rect">
            <a:avLst/>
          </a:prstGeom>
        </p:spPr>
      </p:pic>
      <p:pic>
        <p:nvPicPr>
          <p:cNvPr id="4" name="Content Placeholder 3"/>
          <p:cNvPicPr>
            <a:picLocks noGrp="1" noChangeAspect="1"/>
          </p:cNvPicPr>
          <p:nvPr>
            <p:ph idx="1"/>
          </p:nvPr>
        </p:nvPicPr>
        <p:blipFill rotWithShape="1">
          <a:blip r:embed="rId4" cstate="print">
            <a:extLst>
              <a:ext uri="{BEBA8EAE-BF5A-486C-A8C5-ECC9F3942E4B}">
                <a14:imgProps xmlns:a14="http://schemas.microsoft.com/office/drawing/2010/main">
                  <a14:imgLayer r:embed="rId5">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21755" t="41670" r="46028" b="21992"/>
          <a:stretch/>
        </p:blipFill>
        <p:spPr>
          <a:xfrm rot="16200000">
            <a:off x="6641976" y="4391676"/>
            <a:ext cx="1872208" cy="3131840"/>
          </a:xfrm>
        </p:spPr>
      </p:pic>
      <p:sp>
        <p:nvSpPr>
          <p:cNvPr id="8" name="TextBox 7">
            <a:extLst>
              <a:ext uri="{FF2B5EF4-FFF2-40B4-BE49-F238E27FC236}">
                <a16:creationId xmlns:a16="http://schemas.microsoft.com/office/drawing/2014/main" id="{4E3703AC-87BF-4800-9D73-B75D581C77D9}"/>
              </a:ext>
            </a:extLst>
          </p:cNvPr>
          <p:cNvSpPr txBox="1"/>
          <p:nvPr/>
        </p:nvSpPr>
        <p:spPr>
          <a:xfrm>
            <a:off x="107504" y="5677309"/>
            <a:ext cx="2267744" cy="1200329"/>
          </a:xfrm>
          <a:prstGeom prst="rect">
            <a:avLst/>
          </a:prstGeom>
          <a:noFill/>
        </p:spPr>
        <p:txBody>
          <a:bodyPr wrap="square" rtlCol="0">
            <a:spAutoFit/>
          </a:bodyPr>
          <a:lstStyle/>
          <a:p>
            <a:r>
              <a:rPr lang="en-GB" sz="1200" dirty="0"/>
              <a:t>Myth of Marcus </a:t>
            </a:r>
            <a:r>
              <a:rPr lang="en-GB" sz="1200" dirty="0" err="1"/>
              <a:t>Curtius</a:t>
            </a:r>
            <a:r>
              <a:rPr lang="en-GB" sz="1200" dirty="0"/>
              <a:t> at </a:t>
            </a:r>
            <a:r>
              <a:rPr lang="en-GB" sz="1200" dirty="0" err="1"/>
              <a:t>Lacus</a:t>
            </a:r>
            <a:r>
              <a:rPr lang="en-GB" sz="1200" dirty="0"/>
              <a:t> </a:t>
            </a:r>
            <a:r>
              <a:rPr lang="en-GB" sz="1200" dirty="0" err="1"/>
              <a:t>Curtius</a:t>
            </a:r>
            <a:r>
              <a:rPr lang="en-GB" sz="1200" dirty="0"/>
              <a:t> (in Forum), sacrificing himself for the cause of the “commonwealth” – period: ???</a:t>
            </a:r>
          </a:p>
          <a:p>
            <a:r>
              <a:rPr lang="en-GB" sz="1200" dirty="0"/>
              <a:t>Capitoline Museum, Rome</a:t>
            </a:r>
          </a:p>
        </p:txBody>
      </p:sp>
      <p:pic>
        <p:nvPicPr>
          <p:cNvPr id="10" name="Content Placeholder 3">
            <a:extLst>
              <a:ext uri="{FF2B5EF4-FFF2-40B4-BE49-F238E27FC236}">
                <a16:creationId xmlns:a16="http://schemas.microsoft.com/office/drawing/2014/main" id="{3C14B264-A158-42BB-A6D3-3F049931C632}"/>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52851" t="28148" r="35371" b="22982"/>
          <a:stretch/>
        </p:blipFill>
        <p:spPr>
          <a:xfrm rot="16200000">
            <a:off x="3835717" y="4674629"/>
            <a:ext cx="608468" cy="3744415"/>
          </a:xfrm>
          <a:prstGeom prst="rect">
            <a:avLst/>
          </a:prstGeom>
        </p:spPr>
      </p:pic>
      <p:sp>
        <p:nvSpPr>
          <p:cNvPr id="7" name="Oval 6">
            <a:extLst>
              <a:ext uri="{FF2B5EF4-FFF2-40B4-BE49-F238E27FC236}">
                <a16:creationId xmlns:a16="http://schemas.microsoft.com/office/drawing/2014/main" id="{3C0E3926-23D5-4E88-878A-E46E970779D9}"/>
              </a:ext>
            </a:extLst>
          </p:cNvPr>
          <p:cNvSpPr/>
          <p:nvPr/>
        </p:nvSpPr>
        <p:spPr>
          <a:xfrm>
            <a:off x="2555776" y="1154123"/>
            <a:ext cx="1800200" cy="1786123"/>
          </a:xfrm>
          <a:prstGeom prst="ellipse">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7694693"/>
      </p:ext>
    </p:extLst>
  </p:cSld>
  <p:clrMapOvr>
    <a:masterClrMapping/>
  </p:clrMapOvr>
  <mc:AlternateContent xmlns:mc="http://schemas.openxmlformats.org/markup-compatibility/2006">
    <mc:Choice xmlns:p14="http://schemas.microsoft.com/office/powerpoint/2010/main" Requires="p14">
      <p:transition spd="slow" p14:dur="275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3250"/>
                                        <p:tgtEl>
                                          <p:spTgt spid="7"/>
                                        </p:tgtEl>
                                      </p:cBhvr>
                                    </p:animEffect>
                                  </p:childTnLst>
                                </p:cTn>
                              </p:par>
                            </p:childTnLst>
                          </p:cTn>
                        </p:par>
                        <p:par>
                          <p:cTn id="8" fill="hold">
                            <p:stCondLst>
                              <p:cond delay="3250"/>
                            </p:stCondLst>
                            <p:childTnLst>
                              <p:par>
                                <p:cTn id="9" presetID="42" presetClass="entr" presetSubtype="0" fill="hold" grpId="0" nodeType="afterEffect">
                                  <p:stCondLst>
                                    <p:cond delay="100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par>
                          <p:cTn id="14" fill="hold">
                            <p:stCondLst>
                              <p:cond delay="5250"/>
                            </p:stCondLst>
                            <p:childTnLst>
                              <p:par>
                                <p:cTn id="15" presetID="42" presetClass="entr" presetSubtype="0" fill="hold" nodeType="afterEffect">
                                  <p:stCondLst>
                                    <p:cond delay="100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par>
                          <p:cTn id="20" fill="hold">
                            <p:stCondLst>
                              <p:cond delay="7250"/>
                            </p:stCondLst>
                            <p:childTnLst>
                              <p:par>
                                <p:cTn id="21" presetID="42" presetClass="entr" presetSubtype="0" fill="hold" grpId="0" nodeType="afterEffect">
                                  <p:stCondLst>
                                    <p:cond delay="100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par>
                          <p:cTn id="26" fill="hold">
                            <p:stCondLst>
                              <p:cond delay="9250"/>
                            </p:stCondLst>
                            <p:childTnLst>
                              <p:par>
                                <p:cTn id="27" presetID="42" presetClass="entr" presetSubtype="0" fill="hold" nodeType="afterEffect">
                                  <p:stCondLst>
                                    <p:cond delay="100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anim calcmode="lin" valueType="num">
                                      <p:cBhvr>
                                        <p:cTn id="30" dur="1000" fill="hold"/>
                                        <p:tgtEl>
                                          <p:spTgt spid="10"/>
                                        </p:tgtEl>
                                        <p:attrNameLst>
                                          <p:attrName>ppt_x</p:attrName>
                                        </p:attrNameLst>
                                      </p:cBhvr>
                                      <p:tavLst>
                                        <p:tav tm="0">
                                          <p:val>
                                            <p:strVal val="#ppt_x"/>
                                          </p:val>
                                        </p:tav>
                                        <p:tav tm="100000">
                                          <p:val>
                                            <p:strVal val="#ppt_x"/>
                                          </p:val>
                                        </p:tav>
                                      </p:tavLst>
                                    </p:anim>
                                    <p:anim calcmode="lin" valueType="num">
                                      <p:cBhvr>
                                        <p:cTn id="3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err="1"/>
              <a:t>Pyrrhos</a:t>
            </a:r>
            <a:endParaRPr lang="en-GB" dirty="0"/>
          </a:p>
        </p:txBody>
      </p:sp>
      <p:pic>
        <p:nvPicPr>
          <p:cNvPr id="46082" name="Picture 2" descr="https://upload.wikimedia.org/wikipedia/commons/9/96/Pyrrh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158" b="100000" l="2828" r="90231">
                        <a14:foregroundMark x1="2828" y1="91579" x2="2828" y2="91579"/>
                        <a14:foregroundMark x1="90231" y1="27789" x2="90231" y2="27789"/>
                      </a14:backgroundRemoval>
                    </a14:imgEffect>
                  </a14:imgLayer>
                </a14:imgProps>
              </a:ext>
              <a:ext uri="{28A0092B-C50C-407E-A947-70E740481C1C}">
                <a14:useLocalDpi xmlns:a14="http://schemas.microsoft.com/office/drawing/2010/main" val="0"/>
              </a:ext>
            </a:extLst>
          </a:blip>
          <a:srcRect/>
          <a:stretch>
            <a:fillRect/>
          </a:stretch>
        </p:blipFill>
        <p:spPr bwMode="auto">
          <a:xfrm>
            <a:off x="0" y="24911"/>
            <a:ext cx="5580112" cy="68137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51520" y="6546973"/>
            <a:ext cx="4572000" cy="276999"/>
          </a:xfrm>
          <a:prstGeom prst="rect">
            <a:avLst/>
          </a:prstGeom>
        </p:spPr>
        <p:txBody>
          <a:bodyPr>
            <a:spAutoFit/>
          </a:bodyPr>
          <a:lstStyle/>
          <a:p>
            <a:r>
              <a:rPr lang="en-GB" sz="1200" dirty="0"/>
              <a:t>Pyrrhus of Epirus. </a:t>
            </a:r>
            <a:r>
              <a:rPr lang="en-GB" sz="1200" dirty="0" err="1"/>
              <a:t>Museo</a:t>
            </a:r>
            <a:r>
              <a:rPr lang="en-GB" sz="1200" dirty="0"/>
              <a:t> </a:t>
            </a:r>
            <a:r>
              <a:rPr lang="en-GB" sz="1200" dirty="0" err="1"/>
              <a:t>Archeologico</a:t>
            </a:r>
            <a:r>
              <a:rPr lang="en-GB" sz="1200" dirty="0"/>
              <a:t> </a:t>
            </a:r>
            <a:r>
              <a:rPr lang="en-GB" sz="1200" dirty="0" err="1"/>
              <a:t>Nazionale</a:t>
            </a:r>
            <a:r>
              <a:rPr lang="en-GB" sz="1200" dirty="0"/>
              <a:t> (Naples)</a:t>
            </a:r>
          </a:p>
        </p:txBody>
      </p:sp>
      <p:sp>
        <p:nvSpPr>
          <p:cNvPr id="6" name="Rectangle 5"/>
          <p:cNvSpPr/>
          <p:nvPr/>
        </p:nvSpPr>
        <p:spPr>
          <a:xfrm>
            <a:off x="4572000" y="2937138"/>
            <a:ext cx="1951175" cy="707886"/>
          </a:xfrm>
          <a:prstGeom prst="rect">
            <a:avLst/>
          </a:prstGeom>
        </p:spPr>
        <p:txBody>
          <a:bodyPr wrap="none">
            <a:spAutoFit/>
          </a:bodyPr>
          <a:lstStyle/>
          <a:p>
            <a:r>
              <a:rPr lang="en-GB" sz="4000" dirty="0" err="1"/>
              <a:t>Πύρρος</a:t>
            </a:r>
            <a:endParaRPr lang="en-GB" sz="2400" dirty="0"/>
          </a:p>
        </p:txBody>
      </p:sp>
    </p:spTree>
    <p:extLst>
      <p:ext uri="{BB962C8B-B14F-4D97-AF65-F5344CB8AC3E}">
        <p14:creationId xmlns:p14="http://schemas.microsoft.com/office/powerpoint/2010/main" val="5970992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a:t>Magna Graecia</a:t>
            </a:r>
          </a:p>
          <a:p>
            <a:r>
              <a:rPr lang="en-GB" sz="2000" b="1" dirty="0"/>
              <a:t>Pyrrhic War 280 – 275 BC</a:t>
            </a:r>
          </a:p>
          <a:p>
            <a:pPr lvl="1"/>
            <a:r>
              <a:rPr lang="en-GB" sz="1800" dirty="0"/>
              <a:t>282 BC: Romans installed garrisons in Greek cities (</a:t>
            </a:r>
            <a:r>
              <a:rPr lang="en-GB" sz="1800" dirty="0" err="1"/>
              <a:t>Thurri</a:t>
            </a:r>
            <a:r>
              <a:rPr lang="en-GB" sz="1800" dirty="0"/>
              <a:t>, </a:t>
            </a:r>
            <a:r>
              <a:rPr lang="en-GB" sz="1800" dirty="0" err="1"/>
              <a:t>Locri</a:t>
            </a:r>
            <a:r>
              <a:rPr lang="en-GB" sz="1800" dirty="0"/>
              <a:t>, </a:t>
            </a:r>
            <a:r>
              <a:rPr lang="en-GB" sz="1800" dirty="0" err="1"/>
              <a:t>Rhegium</a:t>
            </a:r>
            <a:r>
              <a:rPr lang="en-GB" sz="1800" dirty="0"/>
              <a:t>)</a:t>
            </a:r>
          </a:p>
          <a:p>
            <a:pPr lvl="1"/>
            <a:r>
              <a:rPr lang="en-GB" sz="1800" dirty="0" err="1"/>
              <a:t>Tarrentum</a:t>
            </a:r>
            <a:r>
              <a:rPr lang="en-GB" sz="1800" dirty="0"/>
              <a:t> – Rome’s ally – grew nervous… Rome was overthrowing all Greek cities of Magna Graecia</a:t>
            </a:r>
          </a:p>
          <a:p>
            <a:pPr lvl="1"/>
            <a:r>
              <a:rPr lang="en-GB" sz="1800" dirty="0">
                <a:sym typeface="Wingdings" panose="05000000000000000000" pitchFamily="2" charset="2"/>
              </a:rPr>
              <a:t>Tarentum asked </a:t>
            </a:r>
            <a:r>
              <a:rPr lang="en-GB" sz="1800" dirty="0" err="1">
                <a:sym typeface="Wingdings" panose="05000000000000000000" pitchFamily="2" charset="2"/>
              </a:rPr>
              <a:t>Pyrrhos</a:t>
            </a:r>
            <a:r>
              <a:rPr lang="en-GB" sz="1800" dirty="0">
                <a:sym typeface="Wingdings" panose="05000000000000000000" pitchFamily="2" charset="2"/>
              </a:rPr>
              <a:t> for help</a:t>
            </a:r>
          </a:p>
          <a:p>
            <a:pPr lvl="1"/>
            <a:r>
              <a:rPr lang="en-GB" sz="1800" b="1" dirty="0"/>
              <a:t>280 BC – Pyrrhus’ army lands </a:t>
            </a:r>
            <a:br>
              <a:rPr lang="en-GB" sz="1800" b="1" dirty="0"/>
            </a:br>
            <a:r>
              <a:rPr lang="en-GB" sz="1800" b="1" dirty="0"/>
              <a:t>in Italy with:</a:t>
            </a:r>
          </a:p>
          <a:p>
            <a:pPr lvl="2"/>
            <a:r>
              <a:rPr lang="en-GB" sz="1800" dirty="0"/>
              <a:t>3,000 cavalry</a:t>
            </a:r>
          </a:p>
          <a:p>
            <a:pPr lvl="2"/>
            <a:r>
              <a:rPr lang="en-GB" sz="1800" dirty="0"/>
              <a:t>2,000 archers</a:t>
            </a:r>
          </a:p>
          <a:p>
            <a:pPr lvl="2"/>
            <a:r>
              <a:rPr lang="en-GB" sz="1800" dirty="0"/>
              <a:t>500 slingers</a:t>
            </a:r>
          </a:p>
          <a:p>
            <a:pPr lvl="2"/>
            <a:r>
              <a:rPr lang="en-GB" sz="1800" dirty="0"/>
              <a:t>20,000 infantry</a:t>
            </a:r>
          </a:p>
          <a:p>
            <a:pPr lvl="2"/>
            <a:r>
              <a:rPr lang="en-GB" sz="1800" dirty="0"/>
              <a:t>20 war elephants</a:t>
            </a:r>
          </a:p>
        </p:txBody>
      </p:sp>
      <p:pic>
        <p:nvPicPr>
          <p:cNvPr id="47108" name="Picture 4" descr="https://upload.wikimedia.org/wikipedia/commons/thumb/4/49/Magna_Graecia_ancient_colonies_and_dialects-en.svg/440px-Magna_Graecia_ancient_colonies_and_dialects-e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309415"/>
            <a:ext cx="4191000" cy="5207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001287152"/>
      </p:ext>
    </p:extLst>
  </p:cSld>
  <p:clrMapOvr>
    <a:masterClrMapping/>
  </p:clrMapOvr>
  <p:transition spd="slow">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a:t>Magna Graecia</a:t>
            </a:r>
          </a:p>
          <a:p>
            <a:r>
              <a:rPr lang="en-GB" sz="2000" b="1" dirty="0"/>
              <a:t>Pyrrhic War 280 – 275 BC</a:t>
            </a:r>
          </a:p>
          <a:p>
            <a:pPr lvl="1"/>
            <a:r>
              <a:rPr lang="en-GB" sz="1800" dirty="0"/>
              <a:t>282 BC: Romans installed garrisons in Greek cities (</a:t>
            </a:r>
            <a:r>
              <a:rPr lang="en-GB" sz="1800" dirty="0" err="1"/>
              <a:t>Thurri</a:t>
            </a:r>
            <a:r>
              <a:rPr lang="en-GB" sz="1800" dirty="0"/>
              <a:t>, </a:t>
            </a:r>
            <a:r>
              <a:rPr lang="en-GB" sz="1800" dirty="0" err="1"/>
              <a:t>Locri</a:t>
            </a:r>
            <a:r>
              <a:rPr lang="en-GB" sz="1800" dirty="0"/>
              <a:t>, </a:t>
            </a:r>
            <a:r>
              <a:rPr lang="en-GB" sz="1800" dirty="0" err="1"/>
              <a:t>Rhegium</a:t>
            </a:r>
            <a:r>
              <a:rPr lang="en-GB" sz="1800" dirty="0"/>
              <a:t>)</a:t>
            </a:r>
          </a:p>
          <a:p>
            <a:pPr lvl="1"/>
            <a:r>
              <a:rPr lang="en-GB" sz="1800" dirty="0" err="1"/>
              <a:t>Tarrentum</a:t>
            </a:r>
            <a:r>
              <a:rPr lang="en-GB" sz="1800" dirty="0"/>
              <a:t> – Rome’s ally – grew nervous… Rome was overthrowing all Greek cities of Magna Graecia</a:t>
            </a:r>
          </a:p>
          <a:p>
            <a:pPr lvl="1"/>
            <a:r>
              <a:rPr lang="en-GB" sz="1800" dirty="0">
                <a:sym typeface="Wingdings" panose="05000000000000000000" pitchFamily="2" charset="2"/>
              </a:rPr>
              <a:t>Tarentum asked </a:t>
            </a:r>
            <a:r>
              <a:rPr lang="en-GB" sz="1800" dirty="0" err="1">
                <a:sym typeface="Wingdings" panose="05000000000000000000" pitchFamily="2" charset="2"/>
              </a:rPr>
              <a:t>Pyrrhos</a:t>
            </a:r>
            <a:r>
              <a:rPr lang="en-GB" sz="1800" dirty="0">
                <a:sym typeface="Wingdings" panose="05000000000000000000" pitchFamily="2" charset="2"/>
              </a:rPr>
              <a:t> for help</a:t>
            </a:r>
          </a:p>
          <a:p>
            <a:pPr lvl="1"/>
            <a:r>
              <a:rPr lang="en-GB" sz="1800" b="1" dirty="0"/>
              <a:t>280 BC – Pyrrhus’ army in Italy consisted of:</a:t>
            </a:r>
          </a:p>
          <a:p>
            <a:pPr lvl="2"/>
            <a:r>
              <a:rPr lang="en-GB" sz="1800" dirty="0"/>
              <a:t>3,000 cavalry</a:t>
            </a:r>
          </a:p>
          <a:p>
            <a:pPr lvl="2"/>
            <a:r>
              <a:rPr lang="en-GB" sz="1800" dirty="0"/>
              <a:t>2,000 archers</a:t>
            </a:r>
          </a:p>
          <a:p>
            <a:pPr lvl="2"/>
            <a:r>
              <a:rPr lang="en-GB" sz="1800" dirty="0"/>
              <a:t>500 slingers</a:t>
            </a:r>
          </a:p>
          <a:p>
            <a:pPr lvl="2"/>
            <a:r>
              <a:rPr lang="en-GB" sz="1800" dirty="0"/>
              <a:t>20,000 infantry</a:t>
            </a:r>
          </a:p>
          <a:p>
            <a:pPr lvl="2"/>
            <a:r>
              <a:rPr lang="en-GB" sz="1800" dirty="0"/>
              <a:t>20 war elephants</a:t>
            </a:r>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6644" b="4782"/>
          <a:stretch/>
        </p:blipFill>
        <p:spPr>
          <a:xfrm>
            <a:off x="4860032" y="128301"/>
            <a:ext cx="4032448" cy="58221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63611085"/>
      </p:ext>
    </p:extLst>
  </p:cSld>
  <p:clrMapOvr>
    <a:masterClrMapping/>
  </p:clrMapOvr>
  <p:transition spd="slow">
    <p:randomBar dir="ver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pic>
        <p:nvPicPr>
          <p:cNvPr id="5" name="Picture 2" descr="https://upload.wikimedia.org/wikipedia/commons/thumb/c/c5/Pyrrhic_War_Italy_en.svg/590px-Pyrrhic_War_Italy_en.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8289" r="8465" b="7417"/>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3" name="Content Placeholder 2"/>
          <p:cNvSpPr>
            <a:spLocks noGrp="1"/>
          </p:cNvSpPr>
          <p:nvPr>
            <p:ph idx="1"/>
          </p:nvPr>
        </p:nvSpPr>
        <p:spPr>
          <a:xfrm>
            <a:off x="304800" y="1554162"/>
            <a:ext cx="5779368" cy="4525963"/>
          </a:xfrm>
        </p:spPr>
        <p:txBody>
          <a:bodyPr>
            <a:normAutofit lnSpcReduction="10000"/>
          </a:bodyPr>
          <a:lstStyle/>
          <a:p>
            <a:r>
              <a:rPr lang="en-GB" sz="2800" b="1" dirty="0"/>
              <a:t>Battle of Heraclea in 280 BC</a:t>
            </a:r>
          </a:p>
          <a:p>
            <a:pPr lvl="1"/>
            <a:r>
              <a:rPr lang="en-GB" sz="2400" dirty="0"/>
              <a:t>Romans defeated!</a:t>
            </a:r>
          </a:p>
          <a:p>
            <a:pPr lvl="1"/>
            <a:r>
              <a:rPr lang="en-GB" sz="2400" dirty="0"/>
              <a:t>Casualties</a:t>
            </a:r>
          </a:p>
          <a:p>
            <a:pPr lvl="2"/>
            <a:r>
              <a:rPr lang="en-GB" sz="2000" dirty="0"/>
              <a:t>After Hieronymus of Cardia</a:t>
            </a:r>
            <a:br>
              <a:rPr lang="en-GB" sz="2000" dirty="0"/>
            </a:br>
            <a:r>
              <a:rPr lang="en-GB" sz="2000" dirty="0"/>
              <a:t>(Thrace, </a:t>
            </a:r>
            <a:r>
              <a:rPr lang="en-GB" sz="2000" i="1" dirty="0"/>
              <a:t>c.</a:t>
            </a:r>
            <a:r>
              <a:rPr lang="en-GB" sz="2000" dirty="0"/>
              <a:t>354-250)</a:t>
            </a:r>
            <a:br>
              <a:rPr lang="en-GB" sz="2000" dirty="0"/>
            </a:br>
            <a:r>
              <a:rPr lang="en-GB" sz="2000" dirty="0"/>
              <a:t>Romans: 7,000 men – Pyrrhus: 3,000 men</a:t>
            </a:r>
          </a:p>
          <a:p>
            <a:pPr lvl="2"/>
            <a:r>
              <a:rPr lang="en-GB" sz="2000" dirty="0"/>
              <a:t>Dion. Hal.:  Romans: 15,000 – </a:t>
            </a:r>
            <a:r>
              <a:rPr lang="en-GB" sz="2000" dirty="0" err="1"/>
              <a:t>Pyrrhos</a:t>
            </a:r>
            <a:r>
              <a:rPr lang="en-GB" sz="2000" dirty="0"/>
              <a:t>: 13,000 men</a:t>
            </a:r>
          </a:p>
          <a:p>
            <a:r>
              <a:rPr lang="en-GB" sz="2800" b="1" dirty="0"/>
              <a:t>Battle of Asculum  (Apulia) in 279 BC</a:t>
            </a:r>
          </a:p>
          <a:p>
            <a:pPr lvl="1"/>
            <a:r>
              <a:rPr lang="en-GB" sz="2400" dirty="0"/>
              <a:t>another costly victory for Pyrrhus…</a:t>
            </a:r>
          </a:p>
        </p:txBody>
      </p:sp>
    </p:spTree>
    <p:extLst>
      <p:ext uri="{BB962C8B-B14F-4D97-AF65-F5344CB8AC3E}">
        <p14:creationId xmlns:p14="http://schemas.microsoft.com/office/powerpoint/2010/main" val="40663315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upload.wikimedia.org/wikipedia/commons/thumb/c/c5/Pyrrhic_War_Italy_en.svg/590px-Pyrrhic_War_Italy_en.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8289" r="8465" b="7417"/>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err="1"/>
              <a:t>Pyrrhos</a:t>
            </a:r>
            <a:endParaRPr lang="en-GB" dirty="0"/>
          </a:p>
        </p:txBody>
      </p:sp>
      <p:pic>
        <p:nvPicPr>
          <p:cNvPr id="6" name="Content Placeholder 5"/>
          <p:cNvPicPr>
            <a:picLocks noGrp="1" noChangeAspect="1"/>
          </p:cNvPicPr>
          <p:nvPr>
            <p:ph idx="1"/>
          </p:nvPr>
        </p:nvPicPr>
        <p:blipFill>
          <a:blip r:embed="rId3" cstate="print">
            <a:extLst>
              <a:ext uri="{BEBA8EAE-BF5A-486C-A8C5-ECC9F3942E4B}">
                <a14:imgProps xmlns:a14="http://schemas.microsoft.com/office/drawing/2010/main">
                  <a14:imgLayer r:embed="rId4">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val="0"/>
              </a:ext>
            </a:extLst>
          </a:blip>
          <a:stretch>
            <a:fillRect/>
          </a:stretch>
        </p:blipFill>
        <p:spPr>
          <a:xfrm>
            <a:off x="179512" y="1741928"/>
            <a:ext cx="8636524" cy="4567392"/>
          </a:xfrm>
        </p:spPr>
      </p:pic>
      <p:sp>
        <p:nvSpPr>
          <p:cNvPr id="7" name="Rectangle 6"/>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
        <p:nvSpPr>
          <p:cNvPr id="8" name="Content Placeholder 2"/>
          <p:cNvSpPr txBox="1">
            <a:spLocks/>
          </p:cNvSpPr>
          <p:nvPr/>
        </p:nvSpPr>
        <p:spPr>
          <a:xfrm>
            <a:off x="304800" y="1554162"/>
            <a:ext cx="8686800"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a:t>278 BC – in Sicily – to drive out </a:t>
            </a:r>
            <a:r>
              <a:rPr lang="en-GB" sz="2000" dirty="0" err="1"/>
              <a:t>Carthagenians</a:t>
            </a:r>
            <a:r>
              <a:rPr lang="en-GB" sz="2000" dirty="0"/>
              <a:t>…</a:t>
            </a:r>
            <a:endParaRPr lang="en-GB" sz="1800" dirty="0"/>
          </a:p>
        </p:txBody>
      </p:sp>
    </p:spTree>
    <p:extLst>
      <p:ext uri="{BB962C8B-B14F-4D97-AF65-F5344CB8AC3E}">
        <p14:creationId xmlns:p14="http://schemas.microsoft.com/office/powerpoint/2010/main" val="19811050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4" presetClass="exit" presetSubtype="10" fill="hold" nodeType="afterEffect">
                                  <p:stCondLst>
                                    <p:cond delay="1000"/>
                                  </p:stCondLst>
                                  <p:childTnLst>
                                    <p:animEffect transition="out" filter="randombar(horizontal)">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sp>
        <p:nvSpPr>
          <p:cNvPr id="3" name="Content Placeholder 2"/>
          <p:cNvSpPr>
            <a:spLocks noGrp="1"/>
          </p:cNvSpPr>
          <p:nvPr>
            <p:ph idx="1"/>
          </p:nvPr>
        </p:nvSpPr>
        <p:spPr>
          <a:xfrm>
            <a:off x="179512" y="1412776"/>
            <a:ext cx="8964488" cy="4667349"/>
          </a:xfrm>
        </p:spPr>
        <p:txBody>
          <a:bodyPr>
            <a:normAutofit/>
          </a:bodyPr>
          <a:lstStyle/>
          <a:p>
            <a:pPr marL="0" indent="0">
              <a:buNone/>
            </a:pPr>
            <a:r>
              <a:rPr lang="en-GB" sz="2000" dirty="0"/>
              <a:t>When </a:t>
            </a:r>
            <a:r>
              <a:rPr lang="en-GB" sz="2000" dirty="0" err="1"/>
              <a:t>Pyrrhos</a:t>
            </a:r>
            <a:r>
              <a:rPr lang="en-GB" sz="2000" dirty="0"/>
              <a:t> returned from Sicily, the Romans had re-grouped their armies</a:t>
            </a:r>
          </a:p>
          <a:p>
            <a:pPr marL="0" indent="0">
              <a:buNone/>
            </a:pPr>
            <a:r>
              <a:rPr lang="en-GB" sz="2000" dirty="0">
                <a:sym typeface="Wingdings" panose="05000000000000000000" pitchFamily="2" charset="2"/>
              </a:rPr>
              <a:t></a:t>
            </a:r>
            <a:r>
              <a:rPr lang="en-GB" sz="2000" dirty="0" err="1">
                <a:sym typeface="Wingdings" panose="05000000000000000000" pitchFamily="2" charset="2"/>
              </a:rPr>
              <a:t>Pyrrhos</a:t>
            </a:r>
            <a:r>
              <a:rPr lang="en-GB" sz="2000" dirty="0">
                <a:sym typeface="Wingdings" panose="05000000000000000000" pitchFamily="2" charset="2"/>
              </a:rPr>
              <a:t> was outnumbered</a:t>
            </a:r>
          </a:p>
          <a:p>
            <a:pPr marL="0" indent="0">
              <a:buNone/>
            </a:pPr>
            <a:r>
              <a:rPr lang="en-GB" sz="2000" dirty="0">
                <a:sym typeface="Wingdings" panose="05000000000000000000" pitchFamily="2" charset="2"/>
              </a:rPr>
              <a:t>	275 BC - </a:t>
            </a:r>
            <a:r>
              <a:rPr lang="en-GB" sz="2000" dirty="0"/>
              <a:t>Battle of </a:t>
            </a:r>
            <a:r>
              <a:rPr lang="en-GB" sz="2000" dirty="0" err="1"/>
              <a:t>Beneventum</a:t>
            </a:r>
            <a:r>
              <a:rPr lang="en-GB" sz="2000" dirty="0"/>
              <a:t>: undecided</a:t>
            </a:r>
          </a:p>
          <a:p>
            <a:pPr marL="0" indent="0">
              <a:buNone/>
            </a:pPr>
            <a:r>
              <a:rPr lang="en-GB" sz="2000" dirty="0">
                <a:sym typeface="Wingdings" panose="05000000000000000000" pitchFamily="2" charset="2"/>
              </a:rPr>
              <a:t>	</a:t>
            </a:r>
            <a:r>
              <a:rPr lang="en-GB" sz="2000" dirty="0" err="1">
                <a:sym typeface="Wingdings" panose="05000000000000000000" pitchFamily="2" charset="2"/>
              </a:rPr>
              <a:t>Pyrrhos</a:t>
            </a:r>
            <a:r>
              <a:rPr lang="en-GB" sz="2000" dirty="0">
                <a:sym typeface="Wingdings" panose="05000000000000000000" pitchFamily="2" charset="2"/>
              </a:rPr>
              <a:t> gave up…</a:t>
            </a:r>
            <a:endParaRPr lang="en-GB" sz="2000" dirty="0"/>
          </a:p>
        </p:txBody>
      </p:sp>
      <p:pic>
        <p:nvPicPr>
          <p:cNvPr id="4" name="Content Placeholder 5"/>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val="0"/>
              </a:ext>
            </a:extLst>
          </a:blip>
          <a:srcRect t="28197"/>
          <a:stretch/>
        </p:blipFill>
        <p:spPr>
          <a:xfrm>
            <a:off x="179512" y="3029802"/>
            <a:ext cx="8636524" cy="3279517"/>
          </a:xfrm>
          <a:prstGeom prst="rect">
            <a:avLst/>
          </a:prstGeom>
        </p:spPr>
      </p:pic>
      <p:sp>
        <p:nvSpPr>
          <p:cNvPr id="5" name="Rectangle 4"/>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Tree>
    <p:extLst>
      <p:ext uri="{BB962C8B-B14F-4D97-AF65-F5344CB8AC3E}">
        <p14:creationId xmlns:p14="http://schemas.microsoft.com/office/powerpoint/2010/main" val="40188746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57200"/>
            <a:ext cx="9144000" cy="838200"/>
          </a:xfrm>
        </p:spPr>
        <p:txBody>
          <a:bodyPr>
            <a:normAutofit/>
          </a:bodyPr>
          <a:lstStyle/>
          <a:p>
            <a:r>
              <a:rPr lang="en-GB" dirty="0"/>
              <a:t>NEXT WEEK : HANNIBAL &amp; the PUNIC WARS</a:t>
            </a:r>
          </a:p>
        </p:txBody>
      </p:sp>
      <p:pic>
        <p:nvPicPr>
          <p:cNvPr id="48130" name="Picture 2" descr="https://www.numisbids.com/sales/hosted/heritage/3020/image24874.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17" b="100000" l="600" r="99267">
                        <a14:foregroundMark x1="13867" y1="17385" x2="13867" y2="17385"/>
                        <a14:foregroundMark x1="22733" y1="53547" x2="22733" y2="53547"/>
                        <a14:foregroundMark x1="30467" y1="71210" x2="30467" y2="71210"/>
                        <a14:foregroundMark x1="39933" y1="73713" x2="39933" y2="73713"/>
                        <a14:foregroundMark x1="43533" y1="68985" x2="43533" y2="68985"/>
                        <a14:foregroundMark x1="15400" y1="9458" x2="15400" y2="9458"/>
                        <a14:foregroundMark x1="11467" y1="12239" x2="11467" y2="12239"/>
                        <a14:foregroundMark x1="8267" y1="18915" x2="8267" y2="18915"/>
                        <a14:foregroundMark x1="16133" y1="5702" x2="16133" y2="5702"/>
                        <a14:foregroundMark x1="14000" y1="7510" x2="14000" y2="7510"/>
                        <a14:foregroundMark x1="87667" y1="8762" x2="87667" y2="8762"/>
                        <a14:foregroundMark x1="83800" y1="6259" x2="83800" y2="6259"/>
                        <a14:foregroundMark x1="80600" y1="5007" x2="80600" y2="5007"/>
                        <a14:foregroundMark x1="75467" y1="2225" x2="75467" y2="2225"/>
                        <a14:foregroundMark x1="79400" y1="2782" x2="79400" y2="2782"/>
                        <a14:foregroundMark x1="82733" y1="5702" x2="82733" y2="5702"/>
                        <a14:foregroundMark x1="71267" y1="4451" x2="71267" y2="4451"/>
                        <a14:foregroundMark x1="73200" y1="4033" x2="73200" y2="4033"/>
                      </a14:backgroundRemoval>
                    </a14:imgEffect>
                  </a14:imgLayer>
                </a14:imgProps>
              </a:ext>
              <a:ext uri="{28A0092B-C50C-407E-A947-70E740481C1C}">
                <a14:useLocalDpi xmlns:a14="http://schemas.microsoft.com/office/drawing/2010/main" val="0"/>
              </a:ext>
            </a:extLst>
          </a:blip>
          <a:srcRect/>
          <a:stretch>
            <a:fillRect/>
          </a:stretch>
        </p:blipFill>
        <p:spPr bwMode="auto">
          <a:xfrm>
            <a:off x="0" y="1052736"/>
            <a:ext cx="9058275" cy="43338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2863" y="5469031"/>
            <a:ext cx="9101138" cy="1200329"/>
          </a:xfrm>
          <a:prstGeom prst="rect">
            <a:avLst/>
          </a:prstGeom>
        </p:spPr>
        <p:txBody>
          <a:bodyPr wrap="square">
            <a:spAutoFit/>
          </a:bodyPr>
          <a:lstStyle/>
          <a:p>
            <a:pPr algn="ctr"/>
            <a:r>
              <a:rPr lang="en-GB" dirty="0">
                <a:solidFill>
                  <a:schemeClr val="accent4">
                    <a:lumMod val="75000"/>
                  </a:schemeClr>
                </a:solidFill>
              </a:rPr>
              <a:t>ZEUGITANIA. Carthage. Time of Hannibal </a:t>
            </a:r>
            <a:r>
              <a:rPr lang="en-GB" dirty="0" err="1">
                <a:solidFill>
                  <a:schemeClr val="accent4">
                    <a:lumMod val="75000"/>
                  </a:schemeClr>
                </a:solidFill>
              </a:rPr>
              <a:t>Barca</a:t>
            </a:r>
            <a:r>
              <a:rPr lang="en-GB" dirty="0">
                <a:solidFill>
                  <a:schemeClr val="accent4">
                    <a:lumMod val="75000"/>
                  </a:schemeClr>
                </a:solidFill>
              </a:rPr>
              <a:t> (ca. 221-201 BC). AR shekel (23mm, 6.64 gm, 12h). Second Punic War issue. Carthage or uncertain mint in Sicily, ca. 213-210 BC. </a:t>
            </a:r>
            <a:r>
              <a:rPr lang="en-GB" dirty="0" err="1">
                <a:solidFill>
                  <a:schemeClr val="accent4">
                    <a:lumMod val="75000"/>
                  </a:schemeClr>
                </a:solidFill>
              </a:rPr>
              <a:t>ov</a:t>
            </a:r>
            <a:r>
              <a:rPr lang="en-GB" dirty="0">
                <a:solidFill>
                  <a:schemeClr val="accent4">
                    <a:lumMod val="75000"/>
                  </a:schemeClr>
                </a:solidFill>
              </a:rPr>
              <a:t>: Male head left, with long sideburn (Hannibal as Heracles-</a:t>
            </a:r>
            <a:r>
              <a:rPr lang="en-GB" dirty="0" err="1">
                <a:solidFill>
                  <a:schemeClr val="accent4">
                    <a:lumMod val="75000"/>
                  </a:schemeClr>
                </a:solidFill>
              </a:rPr>
              <a:t>Melqart</a:t>
            </a:r>
            <a:r>
              <a:rPr lang="en-GB" dirty="0">
                <a:solidFill>
                  <a:schemeClr val="accent4">
                    <a:lumMod val="75000"/>
                  </a:schemeClr>
                </a:solidFill>
              </a:rPr>
              <a:t>?) / </a:t>
            </a:r>
            <a:r>
              <a:rPr lang="en-GB" dirty="0" err="1">
                <a:solidFill>
                  <a:schemeClr val="accent4">
                    <a:lumMod val="75000"/>
                  </a:schemeClr>
                </a:solidFill>
              </a:rPr>
              <a:t>rv</a:t>
            </a:r>
            <a:r>
              <a:rPr lang="en-GB" dirty="0">
                <a:solidFill>
                  <a:schemeClr val="accent4">
                    <a:lumMod val="75000"/>
                  </a:schemeClr>
                </a:solidFill>
              </a:rPr>
              <a:t>: Elephant advancing right; in exergue, Punic letter aleph.</a:t>
            </a:r>
          </a:p>
        </p:txBody>
      </p:sp>
    </p:spTree>
    <p:extLst>
      <p:ext uri="{BB962C8B-B14F-4D97-AF65-F5344CB8AC3E}">
        <p14:creationId xmlns:p14="http://schemas.microsoft.com/office/powerpoint/2010/main" val="36970712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ppt_x</p:attrName>
                                        </p:attrNameLst>
                                      </p:cBhvr>
                                      <p:tavLst>
                                        <p:tav tm="0">
                                          <p:val>
                                            <p:strVal val="#ppt_x"/>
                                          </p:val>
                                        </p:tav>
                                        <p:tav tm="100000">
                                          <p:val>
                                            <p:strVal val="#ppt_x"/>
                                          </p:val>
                                        </p:tav>
                                      </p:tavLst>
                                    </p:anim>
                                    <p:anim calcmode="lin" valueType="num">
                                      <p:cBhvr>
                                        <p:cTn id="9"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040682610"/>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0</TotalTime>
  <Words>2476</Words>
  <Application>Microsoft Office PowerPoint</Application>
  <PresentationFormat>On-screen Show (4:3)</PresentationFormat>
  <Paragraphs>389</Paragraphs>
  <Slides>59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Arial</vt:lpstr>
      <vt:lpstr>Franklin Gothic Book</vt:lpstr>
      <vt:lpstr>Franklin Gothic Medium</vt:lpstr>
      <vt:lpstr>Wingdings</vt:lpstr>
      <vt:lpstr>Wingdings 2</vt:lpstr>
      <vt:lpstr>Trek</vt:lpstr>
      <vt:lpstr>The Roman ConQuest  during the mid-Republic</vt:lpstr>
      <vt:lpstr>Roman conquest 509 – 27 BC</vt:lpstr>
      <vt:lpstr>Roman conquest 509 – 27 BC</vt:lpstr>
      <vt:lpstr>Roman conquest 509 – 27 BC</vt:lpstr>
      <vt:lpstr>Roman conquest 509 – 27 BC</vt:lpstr>
      <vt:lpstr>Roman conquest 509 – 27 BC</vt:lpstr>
      <vt:lpstr>Roman conquest 509 – 27 BC</vt:lpstr>
      <vt:lpstr>Roman conquest 509 – 27 BC</vt:lpstr>
      <vt:lpstr>PowerPoint Presentation</vt:lpstr>
      <vt:lpstr>PowerPoint Presentation</vt:lpstr>
      <vt:lpstr>ITALY</vt:lpstr>
      <vt:lpstr>Rome and the Latins</vt:lpstr>
      <vt:lpstr>Rome and the Latins</vt:lpstr>
      <vt:lpstr>Rome and the Latins</vt:lpstr>
      <vt:lpstr>Rome and the Latins</vt:lpstr>
      <vt:lpstr>Rome and the Latins: foedus Cassianum</vt:lpstr>
      <vt:lpstr>Rome and the Latins: foedus Cassianum</vt:lpstr>
      <vt:lpstr>Rome and the Latins: foedus Cassianum</vt:lpstr>
      <vt:lpstr>Rome and the Latins: foedus Cassianum</vt:lpstr>
      <vt:lpstr>THE SIEGE / Conquest of Veii</vt:lpstr>
      <vt:lpstr>Conquest of Veii</vt:lpstr>
      <vt:lpstr>Conquest of Veii</vt:lpstr>
      <vt:lpstr>Conquest of Veii</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Latin War 340 – 338 BC</vt:lpstr>
      <vt:lpstr>Latin War 340 – 338 BC</vt:lpstr>
      <vt:lpstr>Latin War 340 – 338 BC</vt:lpstr>
      <vt:lpstr>The Samnite Wars</vt:lpstr>
      <vt:lpstr>The Samnite Wars</vt:lpstr>
      <vt:lpstr>The Samnite Wars</vt:lpstr>
      <vt:lpstr>PowerPoint Presentation</vt:lpstr>
      <vt:lpstr>The Samnite Wars</vt:lpstr>
      <vt:lpstr>The Samnite Wars</vt:lpstr>
      <vt:lpstr>The Samnite Wars</vt:lpstr>
      <vt:lpstr>The Samnite Wars</vt:lpstr>
      <vt:lpstr>Colonies</vt:lpstr>
      <vt:lpstr>C O S A </vt:lpstr>
      <vt:lpstr>Warfare in early/middle Republic</vt:lpstr>
      <vt:lpstr>Warfare in early/middle Republic</vt:lpstr>
      <vt:lpstr>Warfare in early/middle Republic</vt:lpstr>
      <vt:lpstr>Warfare in early/middle Republic</vt:lpstr>
      <vt:lpstr>PowerPoint Presentation</vt:lpstr>
      <vt:lpstr>Warfare in early/middle Republic</vt:lpstr>
      <vt:lpstr>Warfare in early/middle Republic</vt:lpstr>
      <vt:lpstr>Pyrrhos</vt:lpstr>
      <vt:lpstr>Pyrrhos</vt:lpstr>
      <vt:lpstr>Pyrrhos</vt:lpstr>
      <vt:lpstr>Pyrrhos</vt:lpstr>
      <vt:lpstr>Pyrrhos</vt:lpstr>
      <vt:lpstr>Pyrrhos</vt:lpstr>
      <vt:lpstr>NEXT WEEK : HANNIBAL &amp; the PUNIC WARS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Roman ConQuest</dc:title>
  <dc:creator>Ralph</dc:creator>
  <cp:lastModifiedBy>Ralph Haeussler</cp:lastModifiedBy>
  <cp:revision>300</cp:revision>
  <dcterms:created xsi:type="dcterms:W3CDTF">2015-10-25T15:50:21Z</dcterms:created>
  <dcterms:modified xsi:type="dcterms:W3CDTF">2017-10-24T06:30:40Z</dcterms:modified>
</cp:coreProperties>
</file>