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78" r:id="rId3"/>
    <p:sldId id="298" r:id="rId4"/>
    <p:sldId id="279" r:id="rId5"/>
    <p:sldId id="280" r:id="rId6"/>
    <p:sldId id="281" r:id="rId7"/>
    <p:sldId id="282" r:id="rId8"/>
    <p:sldId id="300" r:id="rId9"/>
    <p:sldId id="301" r:id="rId10"/>
    <p:sldId id="283" r:id="rId11"/>
    <p:sldId id="299" r:id="rId12"/>
    <p:sldId id="284" r:id="rId13"/>
    <p:sldId id="286" r:id="rId14"/>
    <p:sldId id="287" r:id="rId15"/>
    <p:sldId id="288" r:id="rId16"/>
    <p:sldId id="289" r:id="rId17"/>
    <p:sldId id="292" r:id="rId18"/>
    <p:sldId id="290" r:id="rId19"/>
    <p:sldId id="291" r:id="rId20"/>
    <p:sldId id="293" r:id="rId21"/>
    <p:sldId id="294" r:id="rId22"/>
    <p:sldId id="295" r:id="rId23"/>
    <p:sldId id="296" r:id="rId24"/>
    <p:sldId id="297" r:id="rId25"/>
    <p:sldId id="285"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10" autoAdjust="0"/>
    <p:restoredTop sz="95686" autoAdjust="0"/>
  </p:normalViewPr>
  <p:slideViewPr>
    <p:cSldViewPr>
      <p:cViewPr varScale="1">
        <p:scale>
          <a:sx n="107" d="100"/>
          <a:sy n="107" d="100"/>
        </p:scale>
        <p:origin x="1184"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2DFBA0-1AF1-1C43-A022-26F55F1009DF}" type="doc">
      <dgm:prSet loTypeId="urn:microsoft.com/office/officeart/2005/8/layout/process1" loCatId="" qsTypeId="urn:microsoft.com/office/officeart/2005/8/quickstyle/simple1" qsCatId="simple" csTypeId="urn:microsoft.com/office/officeart/2005/8/colors/accent0_3" csCatId="mainScheme" phldr="1"/>
      <dgm:spPr/>
      <dgm:t>
        <a:bodyPr/>
        <a:lstStyle/>
        <a:p>
          <a:endParaRPr lang="en-GB"/>
        </a:p>
      </dgm:t>
    </dgm:pt>
    <dgm:pt modelId="{AEE962CE-144C-9643-BB14-AB78D6F6600D}">
      <dgm:prSet phldrT="[Text]" custT="1"/>
      <dgm:spPr/>
      <dgm:t>
        <a:bodyPr/>
        <a:lstStyle/>
        <a:p>
          <a:r>
            <a:rPr lang="en-GB" sz="2400" dirty="0"/>
            <a:t>Inputs</a:t>
          </a:r>
        </a:p>
      </dgm:t>
    </dgm:pt>
    <dgm:pt modelId="{FA0150F3-EFD8-BC48-83AF-B857126B6505}" type="parTrans" cxnId="{8501ACDA-FCBB-0248-8123-DC32C8C5B2EE}">
      <dgm:prSet/>
      <dgm:spPr/>
      <dgm:t>
        <a:bodyPr/>
        <a:lstStyle/>
        <a:p>
          <a:endParaRPr lang="en-GB"/>
        </a:p>
      </dgm:t>
    </dgm:pt>
    <dgm:pt modelId="{317B9C3C-827B-FC43-A67E-FCF70FBB1571}" type="sibTrans" cxnId="{8501ACDA-FCBB-0248-8123-DC32C8C5B2EE}">
      <dgm:prSet/>
      <dgm:spPr/>
      <dgm:t>
        <a:bodyPr/>
        <a:lstStyle/>
        <a:p>
          <a:endParaRPr lang="en-GB"/>
        </a:p>
      </dgm:t>
    </dgm:pt>
    <dgm:pt modelId="{099A85D5-4079-1A45-8D94-7C942AE09F59}">
      <dgm:prSet phldrT="[Text]" custT="1"/>
      <dgm:spPr/>
      <dgm:t>
        <a:bodyPr/>
        <a:lstStyle/>
        <a:p>
          <a:pPr algn="ctr"/>
          <a:endParaRPr lang="en-GB" sz="1900" dirty="0"/>
        </a:p>
        <a:p>
          <a:pPr algn="ctr"/>
          <a:r>
            <a:rPr lang="en-GB" sz="2400" dirty="0"/>
            <a:t>Process</a:t>
          </a:r>
          <a:endParaRPr lang="en-GB" sz="1900" dirty="0"/>
        </a:p>
      </dgm:t>
    </dgm:pt>
    <dgm:pt modelId="{9F13C29A-58D3-F54A-BA30-DB05545F5EE5}" type="parTrans" cxnId="{C2A25F54-63B6-B84C-A5B2-46805B307E0F}">
      <dgm:prSet/>
      <dgm:spPr/>
      <dgm:t>
        <a:bodyPr/>
        <a:lstStyle/>
        <a:p>
          <a:endParaRPr lang="en-GB"/>
        </a:p>
      </dgm:t>
    </dgm:pt>
    <dgm:pt modelId="{440545CF-F43E-2B4B-936F-A3A86C4BEA5A}" type="sibTrans" cxnId="{C2A25F54-63B6-B84C-A5B2-46805B307E0F}">
      <dgm:prSet/>
      <dgm:spPr/>
      <dgm:t>
        <a:bodyPr/>
        <a:lstStyle/>
        <a:p>
          <a:endParaRPr lang="en-GB"/>
        </a:p>
      </dgm:t>
    </dgm:pt>
    <dgm:pt modelId="{3F49AAC0-0EA0-AA47-800B-488FBD9AA3E4}">
      <dgm:prSet phldrT="[Text]"/>
      <dgm:spPr/>
      <dgm:t>
        <a:bodyPr/>
        <a:lstStyle/>
        <a:p>
          <a:pPr algn="l"/>
          <a:endParaRPr lang="en-GB" sz="1500" dirty="0"/>
        </a:p>
      </dgm:t>
    </dgm:pt>
    <dgm:pt modelId="{FE8338DD-FB41-684F-8D8D-4D730C452E44}" type="parTrans" cxnId="{08A44CD6-1B6F-7D4B-ABDC-C4108B4B3DBE}">
      <dgm:prSet/>
      <dgm:spPr/>
      <dgm:t>
        <a:bodyPr/>
        <a:lstStyle/>
        <a:p>
          <a:endParaRPr lang="en-GB"/>
        </a:p>
      </dgm:t>
    </dgm:pt>
    <dgm:pt modelId="{FA32F20C-2FEF-664F-9EFA-CF676AAC52A2}" type="sibTrans" cxnId="{08A44CD6-1B6F-7D4B-ABDC-C4108B4B3DBE}">
      <dgm:prSet/>
      <dgm:spPr/>
      <dgm:t>
        <a:bodyPr/>
        <a:lstStyle/>
        <a:p>
          <a:endParaRPr lang="en-GB"/>
        </a:p>
      </dgm:t>
    </dgm:pt>
    <dgm:pt modelId="{C249DAC8-D36B-5F40-BEF9-557F2663FDFA}">
      <dgm:prSet phldrT="[Text]" custT="1"/>
      <dgm:spPr/>
      <dgm:t>
        <a:bodyPr/>
        <a:lstStyle/>
        <a:p>
          <a:r>
            <a:rPr lang="en-GB" sz="2400" dirty="0"/>
            <a:t>Outputs</a:t>
          </a:r>
        </a:p>
      </dgm:t>
    </dgm:pt>
    <dgm:pt modelId="{5389B14B-6395-424F-BA55-21268A638B8B}" type="parTrans" cxnId="{56E46B8A-0005-9F40-BFB1-DC94D2E19F28}">
      <dgm:prSet/>
      <dgm:spPr/>
      <dgm:t>
        <a:bodyPr/>
        <a:lstStyle/>
        <a:p>
          <a:endParaRPr lang="en-GB"/>
        </a:p>
      </dgm:t>
    </dgm:pt>
    <dgm:pt modelId="{249FFB69-18CD-D74C-A2AA-32B4AEDF38EA}" type="sibTrans" cxnId="{56E46B8A-0005-9F40-BFB1-DC94D2E19F28}">
      <dgm:prSet/>
      <dgm:spPr/>
      <dgm:t>
        <a:bodyPr/>
        <a:lstStyle/>
        <a:p>
          <a:endParaRPr lang="en-GB"/>
        </a:p>
      </dgm:t>
    </dgm:pt>
    <dgm:pt modelId="{635716F7-717A-C743-9CF4-A5FF2C47EB46}" type="pres">
      <dgm:prSet presAssocID="{6D2DFBA0-1AF1-1C43-A022-26F55F1009DF}" presName="Name0" presStyleCnt="0">
        <dgm:presLayoutVars>
          <dgm:dir/>
          <dgm:resizeHandles val="exact"/>
        </dgm:presLayoutVars>
      </dgm:prSet>
      <dgm:spPr/>
    </dgm:pt>
    <dgm:pt modelId="{DE09361A-7237-574A-9789-C43B63A3A0F7}" type="pres">
      <dgm:prSet presAssocID="{AEE962CE-144C-9643-BB14-AB78D6F6600D}" presName="node" presStyleLbl="node1" presStyleIdx="0" presStyleCnt="3">
        <dgm:presLayoutVars>
          <dgm:bulletEnabled val="1"/>
        </dgm:presLayoutVars>
      </dgm:prSet>
      <dgm:spPr/>
    </dgm:pt>
    <dgm:pt modelId="{6BDBA2A8-5D13-5843-ACEF-DE3859A9FF8B}" type="pres">
      <dgm:prSet presAssocID="{317B9C3C-827B-FC43-A67E-FCF70FBB1571}" presName="sibTrans" presStyleLbl="sibTrans2D1" presStyleIdx="0" presStyleCnt="2"/>
      <dgm:spPr/>
    </dgm:pt>
    <dgm:pt modelId="{ABFB43A5-CDBB-4F40-8FA5-F5EF6594FF75}" type="pres">
      <dgm:prSet presAssocID="{317B9C3C-827B-FC43-A67E-FCF70FBB1571}" presName="connectorText" presStyleLbl="sibTrans2D1" presStyleIdx="0" presStyleCnt="2"/>
      <dgm:spPr/>
    </dgm:pt>
    <dgm:pt modelId="{17C6DA24-8E4C-E249-8285-4FA03708DC12}" type="pres">
      <dgm:prSet presAssocID="{099A85D5-4079-1A45-8D94-7C942AE09F59}" presName="node" presStyleLbl="node1" presStyleIdx="1" presStyleCnt="3">
        <dgm:presLayoutVars>
          <dgm:bulletEnabled val="1"/>
        </dgm:presLayoutVars>
      </dgm:prSet>
      <dgm:spPr/>
    </dgm:pt>
    <dgm:pt modelId="{B0CBE3E0-2BE1-B44E-A554-4B7632E5F404}" type="pres">
      <dgm:prSet presAssocID="{440545CF-F43E-2B4B-936F-A3A86C4BEA5A}" presName="sibTrans" presStyleLbl="sibTrans2D1" presStyleIdx="1" presStyleCnt="2"/>
      <dgm:spPr/>
    </dgm:pt>
    <dgm:pt modelId="{7DA63CA7-C089-434C-80C9-CF681E06EE98}" type="pres">
      <dgm:prSet presAssocID="{440545CF-F43E-2B4B-936F-A3A86C4BEA5A}" presName="connectorText" presStyleLbl="sibTrans2D1" presStyleIdx="1" presStyleCnt="2"/>
      <dgm:spPr/>
    </dgm:pt>
    <dgm:pt modelId="{F1EF88C0-C674-9A44-B808-45BF3FFF52EE}" type="pres">
      <dgm:prSet presAssocID="{C249DAC8-D36B-5F40-BEF9-557F2663FDFA}" presName="node" presStyleLbl="node1" presStyleIdx="2" presStyleCnt="3">
        <dgm:presLayoutVars>
          <dgm:bulletEnabled val="1"/>
        </dgm:presLayoutVars>
      </dgm:prSet>
      <dgm:spPr/>
    </dgm:pt>
  </dgm:ptLst>
  <dgm:cxnLst>
    <dgm:cxn modelId="{3A7B082D-134E-2646-9F05-D1C8BC41FE1A}" type="presOf" srcId="{099A85D5-4079-1A45-8D94-7C942AE09F59}" destId="{17C6DA24-8E4C-E249-8285-4FA03708DC12}" srcOrd="0" destOrd="0" presId="urn:microsoft.com/office/officeart/2005/8/layout/process1"/>
    <dgm:cxn modelId="{D6D3E636-CE5F-B64A-890F-DC9E02CEFE5A}" type="presOf" srcId="{317B9C3C-827B-FC43-A67E-FCF70FBB1571}" destId="{6BDBA2A8-5D13-5843-ACEF-DE3859A9FF8B}" srcOrd="0" destOrd="0" presId="urn:microsoft.com/office/officeart/2005/8/layout/process1"/>
    <dgm:cxn modelId="{3B271343-5002-AC4D-8F63-62283BD520CF}" type="presOf" srcId="{AEE962CE-144C-9643-BB14-AB78D6F6600D}" destId="{DE09361A-7237-574A-9789-C43B63A3A0F7}" srcOrd="0" destOrd="0" presId="urn:microsoft.com/office/officeart/2005/8/layout/process1"/>
    <dgm:cxn modelId="{BA4A464B-8E01-234B-9E4A-5E42623034E2}" type="presOf" srcId="{3F49AAC0-0EA0-AA47-800B-488FBD9AA3E4}" destId="{17C6DA24-8E4C-E249-8285-4FA03708DC12}" srcOrd="0" destOrd="1" presId="urn:microsoft.com/office/officeart/2005/8/layout/process1"/>
    <dgm:cxn modelId="{E577CE4C-C8DA-EB4F-B633-5448557F2ED9}" type="presOf" srcId="{440545CF-F43E-2B4B-936F-A3A86C4BEA5A}" destId="{B0CBE3E0-2BE1-B44E-A554-4B7632E5F404}" srcOrd="0" destOrd="0" presId="urn:microsoft.com/office/officeart/2005/8/layout/process1"/>
    <dgm:cxn modelId="{C2A25F54-63B6-B84C-A5B2-46805B307E0F}" srcId="{6D2DFBA0-1AF1-1C43-A022-26F55F1009DF}" destId="{099A85D5-4079-1A45-8D94-7C942AE09F59}" srcOrd="1" destOrd="0" parTransId="{9F13C29A-58D3-F54A-BA30-DB05545F5EE5}" sibTransId="{440545CF-F43E-2B4B-936F-A3A86C4BEA5A}"/>
    <dgm:cxn modelId="{A8C1625D-971B-7949-931E-5028EEA89F56}" type="presOf" srcId="{C249DAC8-D36B-5F40-BEF9-557F2663FDFA}" destId="{F1EF88C0-C674-9A44-B808-45BF3FFF52EE}" srcOrd="0" destOrd="0" presId="urn:microsoft.com/office/officeart/2005/8/layout/process1"/>
    <dgm:cxn modelId="{6CADCF72-3949-CD4E-8359-1216BDAC320D}" type="presOf" srcId="{317B9C3C-827B-FC43-A67E-FCF70FBB1571}" destId="{ABFB43A5-CDBB-4F40-8FA5-F5EF6594FF75}" srcOrd="1" destOrd="0" presId="urn:microsoft.com/office/officeart/2005/8/layout/process1"/>
    <dgm:cxn modelId="{0CC7F183-2670-1E44-9FEA-D2C8D00FB007}" type="presOf" srcId="{440545CF-F43E-2B4B-936F-A3A86C4BEA5A}" destId="{7DA63CA7-C089-434C-80C9-CF681E06EE98}" srcOrd="1" destOrd="0" presId="urn:microsoft.com/office/officeart/2005/8/layout/process1"/>
    <dgm:cxn modelId="{51A7358A-6938-5641-9DA5-2887965CD860}" type="presOf" srcId="{6D2DFBA0-1AF1-1C43-A022-26F55F1009DF}" destId="{635716F7-717A-C743-9CF4-A5FF2C47EB46}" srcOrd="0" destOrd="0" presId="urn:microsoft.com/office/officeart/2005/8/layout/process1"/>
    <dgm:cxn modelId="{56E46B8A-0005-9F40-BFB1-DC94D2E19F28}" srcId="{6D2DFBA0-1AF1-1C43-A022-26F55F1009DF}" destId="{C249DAC8-D36B-5F40-BEF9-557F2663FDFA}" srcOrd="2" destOrd="0" parTransId="{5389B14B-6395-424F-BA55-21268A638B8B}" sibTransId="{249FFB69-18CD-D74C-A2AA-32B4AEDF38EA}"/>
    <dgm:cxn modelId="{08A44CD6-1B6F-7D4B-ABDC-C4108B4B3DBE}" srcId="{099A85D5-4079-1A45-8D94-7C942AE09F59}" destId="{3F49AAC0-0EA0-AA47-800B-488FBD9AA3E4}" srcOrd="0" destOrd="0" parTransId="{FE8338DD-FB41-684F-8D8D-4D730C452E44}" sibTransId="{FA32F20C-2FEF-664F-9EFA-CF676AAC52A2}"/>
    <dgm:cxn modelId="{8501ACDA-FCBB-0248-8123-DC32C8C5B2EE}" srcId="{6D2DFBA0-1AF1-1C43-A022-26F55F1009DF}" destId="{AEE962CE-144C-9643-BB14-AB78D6F6600D}" srcOrd="0" destOrd="0" parTransId="{FA0150F3-EFD8-BC48-83AF-B857126B6505}" sibTransId="{317B9C3C-827B-FC43-A67E-FCF70FBB1571}"/>
    <dgm:cxn modelId="{54C2C90B-8A1B-F74E-B25F-758728AF0E2E}" type="presParOf" srcId="{635716F7-717A-C743-9CF4-A5FF2C47EB46}" destId="{DE09361A-7237-574A-9789-C43B63A3A0F7}" srcOrd="0" destOrd="0" presId="urn:microsoft.com/office/officeart/2005/8/layout/process1"/>
    <dgm:cxn modelId="{E15452D0-0F1C-9544-B71A-5DC78032D479}" type="presParOf" srcId="{635716F7-717A-C743-9CF4-A5FF2C47EB46}" destId="{6BDBA2A8-5D13-5843-ACEF-DE3859A9FF8B}" srcOrd="1" destOrd="0" presId="urn:microsoft.com/office/officeart/2005/8/layout/process1"/>
    <dgm:cxn modelId="{AE172D32-8047-6D47-8476-B3C2536B9D01}" type="presParOf" srcId="{6BDBA2A8-5D13-5843-ACEF-DE3859A9FF8B}" destId="{ABFB43A5-CDBB-4F40-8FA5-F5EF6594FF75}" srcOrd="0" destOrd="0" presId="urn:microsoft.com/office/officeart/2005/8/layout/process1"/>
    <dgm:cxn modelId="{FEF1F3B8-9429-2D43-AFB9-2EA2604CE27F}" type="presParOf" srcId="{635716F7-717A-C743-9CF4-A5FF2C47EB46}" destId="{17C6DA24-8E4C-E249-8285-4FA03708DC12}" srcOrd="2" destOrd="0" presId="urn:microsoft.com/office/officeart/2005/8/layout/process1"/>
    <dgm:cxn modelId="{40D1EB17-7DAD-B940-B838-1B2AB4652BC8}" type="presParOf" srcId="{635716F7-717A-C743-9CF4-A5FF2C47EB46}" destId="{B0CBE3E0-2BE1-B44E-A554-4B7632E5F404}" srcOrd="3" destOrd="0" presId="urn:microsoft.com/office/officeart/2005/8/layout/process1"/>
    <dgm:cxn modelId="{16E2CDFC-BB5E-BB4C-B907-51B61F912B87}" type="presParOf" srcId="{B0CBE3E0-2BE1-B44E-A554-4B7632E5F404}" destId="{7DA63CA7-C089-434C-80C9-CF681E06EE98}" srcOrd="0" destOrd="0" presId="urn:microsoft.com/office/officeart/2005/8/layout/process1"/>
    <dgm:cxn modelId="{A40F3411-316C-0746-BC5F-56874F785002}" type="presParOf" srcId="{635716F7-717A-C743-9CF4-A5FF2C47EB46}" destId="{F1EF88C0-C674-9A44-B808-45BF3FFF52E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2DFBA0-1AF1-1C43-A022-26F55F1009DF}" type="doc">
      <dgm:prSet loTypeId="urn:microsoft.com/office/officeart/2005/8/layout/process3" loCatId="" qsTypeId="urn:microsoft.com/office/officeart/2005/8/quickstyle/simple1" qsCatId="simple" csTypeId="urn:microsoft.com/office/officeart/2005/8/colors/accent0_3" csCatId="mainScheme" phldr="1"/>
      <dgm:spPr/>
      <dgm:t>
        <a:bodyPr/>
        <a:lstStyle/>
        <a:p>
          <a:endParaRPr lang="en-GB"/>
        </a:p>
      </dgm:t>
    </dgm:pt>
    <dgm:pt modelId="{AEE962CE-144C-9643-BB14-AB78D6F6600D}">
      <dgm:prSet phldrT="[Text]"/>
      <dgm:spPr/>
      <dgm:t>
        <a:bodyPr/>
        <a:lstStyle/>
        <a:p>
          <a:r>
            <a:rPr lang="en-GB" dirty="0"/>
            <a:t>Input</a:t>
          </a:r>
        </a:p>
      </dgm:t>
    </dgm:pt>
    <dgm:pt modelId="{FA0150F3-EFD8-BC48-83AF-B857126B6505}" type="parTrans" cxnId="{8501ACDA-FCBB-0248-8123-DC32C8C5B2EE}">
      <dgm:prSet/>
      <dgm:spPr/>
      <dgm:t>
        <a:bodyPr/>
        <a:lstStyle/>
        <a:p>
          <a:endParaRPr lang="en-GB"/>
        </a:p>
      </dgm:t>
    </dgm:pt>
    <dgm:pt modelId="{317B9C3C-827B-FC43-A67E-FCF70FBB1571}" type="sibTrans" cxnId="{8501ACDA-FCBB-0248-8123-DC32C8C5B2EE}">
      <dgm:prSet/>
      <dgm:spPr/>
      <dgm:t>
        <a:bodyPr/>
        <a:lstStyle/>
        <a:p>
          <a:endParaRPr lang="en-GB"/>
        </a:p>
      </dgm:t>
    </dgm:pt>
    <dgm:pt modelId="{83D38850-0A9B-494C-969A-6A2CBFA00669}">
      <dgm:prSet phldrT="[Text]"/>
      <dgm:spPr/>
      <dgm:t>
        <a:bodyPr/>
        <a:lstStyle/>
        <a:p>
          <a:r>
            <a:rPr lang="en-GB" dirty="0"/>
            <a:t>Materials</a:t>
          </a:r>
        </a:p>
      </dgm:t>
    </dgm:pt>
    <dgm:pt modelId="{E101ABDA-A2E8-2046-BF77-9E404C206A1A}" type="parTrans" cxnId="{88806352-B2BE-CD44-9BD3-25500722CA2C}">
      <dgm:prSet/>
      <dgm:spPr/>
      <dgm:t>
        <a:bodyPr/>
        <a:lstStyle/>
        <a:p>
          <a:endParaRPr lang="en-GB"/>
        </a:p>
      </dgm:t>
    </dgm:pt>
    <dgm:pt modelId="{A41BB68F-D947-4F41-9E2C-8D20F1AFF69E}" type="sibTrans" cxnId="{88806352-B2BE-CD44-9BD3-25500722CA2C}">
      <dgm:prSet/>
      <dgm:spPr/>
      <dgm:t>
        <a:bodyPr/>
        <a:lstStyle/>
        <a:p>
          <a:endParaRPr lang="en-GB"/>
        </a:p>
      </dgm:t>
    </dgm:pt>
    <dgm:pt modelId="{099A85D5-4079-1A45-8D94-7C942AE09F59}">
      <dgm:prSet phldrT="[Text]"/>
      <dgm:spPr/>
      <dgm:t>
        <a:bodyPr/>
        <a:lstStyle/>
        <a:p>
          <a:r>
            <a:rPr lang="en-GB" dirty="0"/>
            <a:t>Process</a:t>
          </a:r>
        </a:p>
      </dgm:t>
    </dgm:pt>
    <dgm:pt modelId="{9F13C29A-58D3-F54A-BA30-DB05545F5EE5}" type="parTrans" cxnId="{C2A25F54-63B6-B84C-A5B2-46805B307E0F}">
      <dgm:prSet/>
      <dgm:spPr/>
      <dgm:t>
        <a:bodyPr/>
        <a:lstStyle/>
        <a:p>
          <a:endParaRPr lang="en-GB"/>
        </a:p>
      </dgm:t>
    </dgm:pt>
    <dgm:pt modelId="{440545CF-F43E-2B4B-936F-A3A86C4BEA5A}" type="sibTrans" cxnId="{C2A25F54-63B6-B84C-A5B2-46805B307E0F}">
      <dgm:prSet/>
      <dgm:spPr/>
      <dgm:t>
        <a:bodyPr/>
        <a:lstStyle/>
        <a:p>
          <a:endParaRPr lang="en-GB"/>
        </a:p>
      </dgm:t>
    </dgm:pt>
    <dgm:pt modelId="{3F49AAC0-0EA0-AA47-800B-488FBD9AA3E4}">
      <dgm:prSet phldrT="[Text]"/>
      <dgm:spPr/>
      <dgm:t>
        <a:bodyPr/>
        <a:lstStyle/>
        <a:p>
          <a:r>
            <a:rPr lang="en-GB" dirty="0"/>
            <a:t>Strategy formulation</a:t>
          </a:r>
        </a:p>
      </dgm:t>
    </dgm:pt>
    <dgm:pt modelId="{FE8338DD-FB41-684F-8D8D-4D730C452E44}" type="parTrans" cxnId="{08A44CD6-1B6F-7D4B-ABDC-C4108B4B3DBE}">
      <dgm:prSet/>
      <dgm:spPr/>
      <dgm:t>
        <a:bodyPr/>
        <a:lstStyle/>
        <a:p>
          <a:endParaRPr lang="en-GB"/>
        </a:p>
      </dgm:t>
    </dgm:pt>
    <dgm:pt modelId="{FA32F20C-2FEF-664F-9EFA-CF676AAC52A2}" type="sibTrans" cxnId="{08A44CD6-1B6F-7D4B-ABDC-C4108B4B3DBE}">
      <dgm:prSet/>
      <dgm:spPr/>
      <dgm:t>
        <a:bodyPr/>
        <a:lstStyle/>
        <a:p>
          <a:endParaRPr lang="en-GB"/>
        </a:p>
      </dgm:t>
    </dgm:pt>
    <dgm:pt modelId="{C249DAC8-D36B-5F40-BEF9-557F2663FDFA}">
      <dgm:prSet phldrT="[Text]"/>
      <dgm:spPr/>
      <dgm:t>
        <a:bodyPr/>
        <a:lstStyle/>
        <a:p>
          <a:r>
            <a:rPr lang="en-GB" dirty="0"/>
            <a:t>Outputs</a:t>
          </a:r>
        </a:p>
      </dgm:t>
    </dgm:pt>
    <dgm:pt modelId="{5389B14B-6395-424F-BA55-21268A638B8B}" type="parTrans" cxnId="{56E46B8A-0005-9F40-BFB1-DC94D2E19F28}">
      <dgm:prSet/>
      <dgm:spPr/>
      <dgm:t>
        <a:bodyPr/>
        <a:lstStyle/>
        <a:p>
          <a:endParaRPr lang="en-GB"/>
        </a:p>
      </dgm:t>
    </dgm:pt>
    <dgm:pt modelId="{249FFB69-18CD-D74C-A2AA-32B4AEDF38EA}" type="sibTrans" cxnId="{56E46B8A-0005-9F40-BFB1-DC94D2E19F28}">
      <dgm:prSet/>
      <dgm:spPr/>
      <dgm:t>
        <a:bodyPr/>
        <a:lstStyle/>
        <a:p>
          <a:endParaRPr lang="en-GB"/>
        </a:p>
      </dgm:t>
    </dgm:pt>
    <dgm:pt modelId="{EA404D6E-BFCF-8746-B5A3-60B583A51F41}">
      <dgm:prSet phldrT="[Text]"/>
      <dgm:spPr/>
      <dgm:t>
        <a:bodyPr/>
        <a:lstStyle/>
        <a:p>
          <a:r>
            <a:rPr lang="en-GB" dirty="0"/>
            <a:t>Goods</a:t>
          </a:r>
        </a:p>
      </dgm:t>
    </dgm:pt>
    <dgm:pt modelId="{95D78CBB-3340-E94F-B0B2-AE780F6801EA}" type="parTrans" cxnId="{5CF5D383-197E-E344-A833-BA98362EDC6C}">
      <dgm:prSet/>
      <dgm:spPr/>
      <dgm:t>
        <a:bodyPr/>
        <a:lstStyle/>
        <a:p>
          <a:endParaRPr lang="en-GB"/>
        </a:p>
      </dgm:t>
    </dgm:pt>
    <dgm:pt modelId="{F4BF1A4E-9C7E-344B-AD22-3748574A06A6}" type="sibTrans" cxnId="{5CF5D383-197E-E344-A833-BA98362EDC6C}">
      <dgm:prSet/>
      <dgm:spPr/>
      <dgm:t>
        <a:bodyPr/>
        <a:lstStyle/>
        <a:p>
          <a:endParaRPr lang="en-GB"/>
        </a:p>
      </dgm:t>
    </dgm:pt>
    <dgm:pt modelId="{1C43FAC0-C39B-7540-A563-548C2BC1049E}">
      <dgm:prSet phldrT="[Text]"/>
      <dgm:spPr/>
      <dgm:t>
        <a:bodyPr/>
        <a:lstStyle/>
        <a:p>
          <a:r>
            <a:rPr lang="en-GB" dirty="0"/>
            <a:t>Labour</a:t>
          </a:r>
        </a:p>
      </dgm:t>
    </dgm:pt>
    <dgm:pt modelId="{D8B8FD2C-6C95-144C-A321-3A5414704A97}" type="parTrans" cxnId="{1E9EAF01-A0A1-BF4C-A5A6-19E729365D4B}">
      <dgm:prSet/>
      <dgm:spPr/>
      <dgm:t>
        <a:bodyPr/>
        <a:lstStyle/>
        <a:p>
          <a:endParaRPr lang="en-GB"/>
        </a:p>
      </dgm:t>
    </dgm:pt>
    <dgm:pt modelId="{35658D77-7586-A042-94CF-7448D60DC653}" type="sibTrans" cxnId="{1E9EAF01-A0A1-BF4C-A5A6-19E729365D4B}">
      <dgm:prSet/>
      <dgm:spPr/>
      <dgm:t>
        <a:bodyPr/>
        <a:lstStyle/>
        <a:p>
          <a:endParaRPr lang="en-GB"/>
        </a:p>
      </dgm:t>
    </dgm:pt>
    <dgm:pt modelId="{3D3EDBEB-026F-4A42-9E34-E709A5938995}">
      <dgm:prSet phldrT="[Text]"/>
      <dgm:spPr/>
      <dgm:t>
        <a:bodyPr/>
        <a:lstStyle/>
        <a:p>
          <a:r>
            <a:rPr lang="en-GB" dirty="0"/>
            <a:t>Methods</a:t>
          </a:r>
        </a:p>
      </dgm:t>
    </dgm:pt>
    <dgm:pt modelId="{6CD0295F-C9A4-B347-BD0A-A257F6B1CDDD}" type="parTrans" cxnId="{85EE9257-13F2-DC4A-98FC-AAF4890E682F}">
      <dgm:prSet/>
      <dgm:spPr/>
      <dgm:t>
        <a:bodyPr/>
        <a:lstStyle/>
        <a:p>
          <a:endParaRPr lang="en-GB"/>
        </a:p>
      </dgm:t>
    </dgm:pt>
    <dgm:pt modelId="{B7BF4D23-5DCF-0A45-80F0-814AD9AE8C24}" type="sibTrans" cxnId="{85EE9257-13F2-DC4A-98FC-AAF4890E682F}">
      <dgm:prSet/>
      <dgm:spPr/>
      <dgm:t>
        <a:bodyPr/>
        <a:lstStyle/>
        <a:p>
          <a:endParaRPr lang="en-GB"/>
        </a:p>
      </dgm:t>
    </dgm:pt>
    <dgm:pt modelId="{AD7CAB3D-B164-4648-935F-85C74D36524E}">
      <dgm:prSet phldrT="[Text]"/>
      <dgm:spPr/>
      <dgm:t>
        <a:bodyPr/>
        <a:lstStyle/>
        <a:p>
          <a:r>
            <a:rPr lang="en-GB" dirty="0"/>
            <a:t>Finance</a:t>
          </a:r>
        </a:p>
      </dgm:t>
    </dgm:pt>
    <dgm:pt modelId="{2D6376A3-7477-7844-9CAF-F90EFD4F3AAA}" type="parTrans" cxnId="{A8E6282D-4ADA-9847-AE41-544194A2C74D}">
      <dgm:prSet/>
      <dgm:spPr/>
      <dgm:t>
        <a:bodyPr/>
        <a:lstStyle/>
        <a:p>
          <a:endParaRPr lang="en-GB"/>
        </a:p>
      </dgm:t>
    </dgm:pt>
    <dgm:pt modelId="{55A62CFF-4BA8-2C49-80D5-E5798C9BEEEF}" type="sibTrans" cxnId="{A8E6282D-4ADA-9847-AE41-544194A2C74D}">
      <dgm:prSet/>
      <dgm:spPr/>
      <dgm:t>
        <a:bodyPr/>
        <a:lstStyle/>
        <a:p>
          <a:endParaRPr lang="en-GB"/>
        </a:p>
      </dgm:t>
    </dgm:pt>
    <dgm:pt modelId="{9D7DDC2A-6FC9-BE4D-A639-AA71A1BBE0AE}">
      <dgm:prSet phldrT="[Text]"/>
      <dgm:spPr/>
      <dgm:t>
        <a:bodyPr/>
        <a:lstStyle/>
        <a:p>
          <a:r>
            <a:rPr lang="en-GB" dirty="0"/>
            <a:t>Technology </a:t>
          </a:r>
        </a:p>
      </dgm:t>
    </dgm:pt>
    <dgm:pt modelId="{0AC2FD6E-9DFF-C049-8CCE-534376991E15}" type="parTrans" cxnId="{65C1F695-733C-A742-A964-A41295A02ADD}">
      <dgm:prSet/>
      <dgm:spPr/>
      <dgm:t>
        <a:bodyPr/>
        <a:lstStyle/>
        <a:p>
          <a:endParaRPr lang="en-GB"/>
        </a:p>
      </dgm:t>
    </dgm:pt>
    <dgm:pt modelId="{EDF135F6-F771-4145-8FEC-CC385D37DC22}" type="sibTrans" cxnId="{65C1F695-733C-A742-A964-A41295A02ADD}">
      <dgm:prSet/>
      <dgm:spPr/>
      <dgm:t>
        <a:bodyPr/>
        <a:lstStyle/>
        <a:p>
          <a:endParaRPr lang="en-GB"/>
        </a:p>
      </dgm:t>
    </dgm:pt>
    <dgm:pt modelId="{9AD8238C-E25B-994C-B392-CD3BB200A86E}">
      <dgm:prSet phldrT="[Text]"/>
      <dgm:spPr/>
      <dgm:t>
        <a:bodyPr/>
        <a:lstStyle/>
        <a:p>
          <a:r>
            <a:rPr lang="en-GB" dirty="0"/>
            <a:t>Information</a:t>
          </a:r>
        </a:p>
      </dgm:t>
    </dgm:pt>
    <dgm:pt modelId="{8C62DED3-3858-E24F-A25B-12FED7860A51}" type="parTrans" cxnId="{46821118-2C0A-7E4C-9DF0-91489636D1F0}">
      <dgm:prSet/>
      <dgm:spPr/>
      <dgm:t>
        <a:bodyPr/>
        <a:lstStyle/>
        <a:p>
          <a:endParaRPr lang="en-GB"/>
        </a:p>
      </dgm:t>
    </dgm:pt>
    <dgm:pt modelId="{2AAEFF35-FCF5-D742-9BD9-757BE5670807}" type="sibTrans" cxnId="{46821118-2C0A-7E4C-9DF0-91489636D1F0}">
      <dgm:prSet/>
      <dgm:spPr/>
      <dgm:t>
        <a:bodyPr/>
        <a:lstStyle/>
        <a:p>
          <a:endParaRPr lang="en-GB"/>
        </a:p>
      </dgm:t>
    </dgm:pt>
    <dgm:pt modelId="{3C794582-B68F-BE49-B131-FDA8BF0E0CE8}">
      <dgm:prSet phldrT="[Text]"/>
      <dgm:spPr/>
      <dgm:t>
        <a:bodyPr/>
        <a:lstStyle/>
        <a:p>
          <a:r>
            <a:rPr lang="en-GB" dirty="0"/>
            <a:t>Innovation</a:t>
          </a:r>
        </a:p>
      </dgm:t>
    </dgm:pt>
    <dgm:pt modelId="{48C5D1DA-FEA5-CC45-91DE-B5F713F7C705}" type="parTrans" cxnId="{00CF0543-6703-C049-81EE-B8B2CB6C38C0}">
      <dgm:prSet/>
      <dgm:spPr/>
      <dgm:t>
        <a:bodyPr/>
        <a:lstStyle/>
        <a:p>
          <a:endParaRPr lang="en-GB"/>
        </a:p>
      </dgm:t>
    </dgm:pt>
    <dgm:pt modelId="{A6BEFFD4-003F-6447-BDC3-AC3E3A8565B7}" type="sibTrans" cxnId="{00CF0543-6703-C049-81EE-B8B2CB6C38C0}">
      <dgm:prSet/>
      <dgm:spPr/>
      <dgm:t>
        <a:bodyPr/>
        <a:lstStyle/>
        <a:p>
          <a:endParaRPr lang="en-GB"/>
        </a:p>
      </dgm:t>
    </dgm:pt>
    <dgm:pt modelId="{760D907B-ECC0-344B-BAE1-C398BD9EF095}">
      <dgm:prSet phldrT="[Text]"/>
      <dgm:spPr/>
      <dgm:t>
        <a:bodyPr/>
        <a:lstStyle/>
        <a:p>
          <a:r>
            <a:rPr lang="en-GB" dirty="0"/>
            <a:t>Operations</a:t>
          </a:r>
        </a:p>
      </dgm:t>
    </dgm:pt>
    <dgm:pt modelId="{A2EEFC41-C486-2E43-A8B3-54A1F7D7A3DC}" type="parTrans" cxnId="{3ABDB72E-F053-C74F-A665-D4B0A6831F8B}">
      <dgm:prSet/>
      <dgm:spPr/>
      <dgm:t>
        <a:bodyPr/>
        <a:lstStyle/>
        <a:p>
          <a:endParaRPr lang="en-GB"/>
        </a:p>
      </dgm:t>
    </dgm:pt>
    <dgm:pt modelId="{21F50E46-9AA2-8741-9EDA-85CBAC797885}" type="sibTrans" cxnId="{3ABDB72E-F053-C74F-A665-D4B0A6831F8B}">
      <dgm:prSet/>
      <dgm:spPr/>
      <dgm:t>
        <a:bodyPr/>
        <a:lstStyle/>
        <a:p>
          <a:endParaRPr lang="en-GB"/>
        </a:p>
      </dgm:t>
    </dgm:pt>
    <dgm:pt modelId="{BB988B45-1877-E74A-B6BD-8DFAD9E17A5F}">
      <dgm:prSet phldrT="[Text]"/>
      <dgm:spPr/>
      <dgm:t>
        <a:bodyPr/>
        <a:lstStyle/>
        <a:p>
          <a:r>
            <a:rPr lang="en-GB" dirty="0"/>
            <a:t>Marketing</a:t>
          </a:r>
        </a:p>
      </dgm:t>
    </dgm:pt>
    <dgm:pt modelId="{1B263AF5-86BE-EE4B-8660-786112E40BA9}" type="parTrans" cxnId="{1643A879-FD0F-364E-B7AF-A3567D1546DB}">
      <dgm:prSet/>
      <dgm:spPr/>
      <dgm:t>
        <a:bodyPr/>
        <a:lstStyle/>
        <a:p>
          <a:endParaRPr lang="en-GB"/>
        </a:p>
      </dgm:t>
    </dgm:pt>
    <dgm:pt modelId="{0B0D6FF4-A827-2F43-A7D0-1AB06E819626}" type="sibTrans" cxnId="{1643A879-FD0F-364E-B7AF-A3567D1546DB}">
      <dgm:prSet/>
      <dgm:spPr/>
      <dgm:t>
        <a:bodyPr/>
        <a:lstStyle/>
        <a:p>
          <a:endParaRPr lang="en-GB"/>
        </a:p>
      </dgm:t>
    </dgm:pt>
    <dgm:pt modelId="{69CA78FF-CB2F-624C-94ED-08DF68F8EB1B}">
      <dgm:prSet phldrT="[Text]"/>
      <dgm:spPr/>
      <dgm:t>
        <a:bodyPr/>
        <a:lstStyle/>
        <a:p>
          <a:r>
            <a:rPr lang="en-GB" dirty="0"/>
            <a:t>Human resource management</a:t>
          </a:r>
        </a:p>
      </dgm:t>
    </dgm:pt>
    <dgm:pt modelId="{57A5BEA7-8708-BB43-9F5C-281F2565763D}" type="parTrans" cxnId="{24949CFD-FE9C-D546-9231-A54D7B5FA9BD}">
      <dgm:prSet/>
      <dgm:spPr/>
      <dgm:t>
        <a:bodyPr/>
        <a:lstStyle/>
        <a:p>
          <a:endParaRPr lang="en-GB"/>
        </a:p>
      </dgm:t>
    </dgm:pt>
    <dgm:pt modelId="{5CACE5F6-E8B7-C744-B75E-5FE156BFAD9C}" type="sibTrans" cxnId="{24949CFD-FE9C-D546-9231-A54D7B5FA9BD}">
      <dgm:prSet/>
      <dgm:spPr/>
      <dgm:t>
        <a:bodyPr/>
        <a:lstStyle/>
        <a:p>
          <a:endParaRPr lang="en-GB"/>
        </a:p>
      </dgm:t>
    </dgm:pt>
    <dgm:pt modelId="{C676776E-668E-3146-8570-4C34B00C0137}">
      <dgm:prSet phldrT="[Text]"/>
      <dgm:spPr/>
      <dgm:t>
        <a:bodyPr/>
        <a:lstStyle/>
        <a:p>
          <a:r>
            <a:rPr lang="en-GB" dirty="0"/>
            <a:t>Accounting Processes</a:t>
          </a:r>
        </a:p>
      </dgm:t>
    </dgm:pt>
    <dgm:pt modelId="{43C7A959-D9BD-9A40-84A1-AAADF4C881B2}" type="parTrans" cxnId="{B4E125C4-8352-8C43-A3D1-FE2F39DDDD12}">
      <dgm:prSet/>
      <dgm:spPr/>
      <dgm:t>
        <a:bodyPr/>
        <a:lstStyle/>
        <a:p>
          <a:endParaRPr lang="en-GB"/>
        </a:p>
      </dgm:t>
    </dgm:pt>
    <dgm:pt modelId="{B330E76E-550D-5F4E-A9FB-75DBC88AD5B4}" type="sibTrans" cxnId="{B4E125C4-8352-8C43-A3D1-FE2F39DDDD12}">
      <dgm:prSet/>
      <dgm:spPr/>
      <dgm:t>
        <a:bodyPr/>
        <a:lstStyle/>
        <a:p>
          <a:endParaRPr lang="en-GB"/>
        </a:p>
      </dgm:t>
    </dgm:pt>
    <dgm:pt modelId="{DD67E006-839F-BF4F-AD97-3FB824EFC514}">
      <dgm:prSet phldrT="[Text]"/>
      <dgm:spPr/>
      <dgm:t>
        <a:bodyPr/>
        <a:lstStyle/>
        <a:p>
          <a:r>
            <a:rPr lang="en-GB" dirty="0"/>
            <a:t>Services</a:t>
          </a:r>
        </a:p>
      </dgm:t>
    </dgm:pt>
    <dgm:pt modelId="{8E5395A3-ABE7-2D4F-9E54-D06233E683D7}" type="parTrans" cxnId="{13D4DF9B-12FE-404F-8B13-47D93C54EC80}">
      <dgm:prSet/>
      <dgm:spPr/>
      <dgm:t>
        <a:bodyPr/>
        <a:lstStyle/>
        <a:p>
          <a:endParaRPr lang="en-GB"/>
        </a:p>
      </dgm:t>
    </dgm:pt>
    <dgm:pt modelId="{33ABA00D-A889-424D-9422-19B63F1FD7C2}" type="sibTrans" cxnId="{13D4DF9B-12FE-404F-8B13-47D93C54EC80}">
      <dgm:prSet/>
      <dgm:spPr/>
      <dgm:t>
        <a:bodyPr/>
        <a:lstStyle/>
        <a:p>
          <a:endParaRPr lang="en-GB"/>
        </a:p>
      </dgm:t>
    </dgm:pt>
    <dgm:pt modelId="{8DF41679-4201-0140-AC37-41ABA775244B}">
      <dgm:prSet phldrT="[Text]"/>
      <dgm:spPr/>
      <dgm:t>
        <a:bodyPr/>
        <a:lstStyle/>
        <a:p>
          <a:r>
            <a:rPr lang="en-GB" dirty="0"/>
            <a:t>Profit </a:t>
          </a:r>
        </a:p>
      </dgm:t>
    </dgm:pt>
    <dgm:pt modelId="{3C3FB090-3DA7-324A-A636-800B0162A3E4}" type="parTrans" cxnId="{C4171623-2E19-3347-96A4-8651F34D089A}">
      <dgm:prSet/>
      <dgm:spPr/>
      <dgm:t>
        <a:bodyPr/>
        <a:lstStyle/>
        <a:p>
          <a:endParaRPr lang="en-GB"/>
        </a:p>
      </dgm:t>
    </dgm:pt>
    <dgm:pt modelId="{9F8E883F-5B30-7F44-B834-900382BB97C6}" type="sibTrans" cxnId="{C4171623-2E19-3347-96A4-8651F34D089A}">
      <dgm:prSet/>
      <dgm:spPr/>
      <dgm:t>
        <a:bodyPr/>
        <a:lstStyle/>
        <a:p>
          <a:endParaRPr lang="en-GB"/>
        </a:p>
      </dgm:t>
    </dgm:pt>
    <dgm:pt modelId="{EE7EE0E4-57A8-1942-A1B3-4066F6CE0835}">
      <dgm:prSet phldrT="[Text]"/>
      <dgm:spPr/>
      <dgm:t>
        <a:bodyPr/>
        <a:lstStyle/>
        <a:p>
          <a:r>
            <a:rPr lang="en-GB" dirty="0"/>
            <a:t>Information </a:t>
          </a:r>
        </a:p>
      </dgm:t>
    </dgm:pt>
    <dgm:pt modelId="{87CB4EA9-7BD3-534E-B038-F11E3294BD2D}" type="parTrans" cxnId="{9C6A0A8B-B76C-5D4D-830C-D08D6372E197}">
      <dgm:prSet/>
      <dgm:spPr/>
      <dgm:t>
        <a:bodyPr/>
        <a:lstStyle/>
        <a:p>
          <a:endParaRPr lang="en-GB"/>
        </a:p>
      </dgm:t>
    </dgm:pt>
    <dgm:pt modelId="{F3CCA703-B089-8F44-A71C-287935D0FFFD}" type="sibTrans" cxnId="{9C6A0A8B-B76C-5D4D-830C-D08D6372E197}">
      <dgm:prSet/>
      <dgm:spPr/>
      <dgm:t>
        <a:bodyPr/>
        <a:lstStyle/>
        <a:p>
          <a:endParaRPr lang="en-GB"/>
        </a:p>
      </dgm:t>
    </dgm:pt>
    <dgm:pt modelId="{242EB311-1EE2-1647-9718-5651D59526DF}">
      <dgm:prSet phldrT="[Text]"/>
      <dgm:spPr/>
      <dgm:t>
        <a:bodyPr/>
        <a:lstStyle/>
        <a:p>
          <a:r>
            <a:rPr lang="en-GB" dirty="0"/>
            <a:t>Waste</a:t>
          </a:r>
        </a:p>
      </dgm:t>
    </dgm:pt>
    <dgm:pt modelId="{BFDD5E1B-C67A-A544-AF1C-F89DBB33F80B}" type="parTrans" cxnId="{A57E7A0D-ED8D-364C-B987-478E5575D733}">
      <dgm:prSet/>
      <dgm:spPr/>
      <dgm:t>
        <a:bodyPr/>
        <a:lstStyle/>
        <a:p>
          <a:endParaRPr lang="en-GB"/>
        </a:p>
      </dgm:t>
    </dgm:pt>
    <dgm:pt modelId="{BF387B22-3D02-6C40-A216-61DE00EF1112}" type="sibTrans" cxnId="{A57E7A0D-ED8D-364C-B987-478E5575D733}">
      <dgm:prSet/>
      <dgm:spPr/>
      <dgm:t>
        <a:bodyPr/>
        <a:lstStyle/>
        <a:p>
          <a:endParaRPr lang="en-GB"/>
        </a:p>
      </dgm:t>
    </dgm:pt>
    <dgm:pt modelId="{3D3ED804-DFEC-F948-B178-7D9CC67A3619}">
      <dgm:prSet phldrT="[Text]"/>
      <dgm:spPr/>
      <dgm:t>
        <a:bodyPr/>
        <a:lstStyle/>
        <a:p>
          <a:r>
            <a:rPr lang="en-GB" dirty="0"/>
            <a:t>Economic Growth</a:t>
          </a:r>
        </a:p>
      </dgm:t>
    </dgm:pt>
    <dgm:pt modelId="{2D25BF7A-81C5-F141-8A1D-BFDC276C371C}" type="parTrans" cxnId="{AA4147EF-C136-7348-9086-37E09F87F89B}">
      <dgm:prSet/>
      <dgm:spPr/>
      <dgm:t>
        <a:bodyPr/>
        <a:lstStyle/>
        <a:p>
          <a:endParaRPr lang="en-GB"/>
        </a:p>
      </dgm:t>
    </dgm:pt>
    <dgm:pt modelId="{A9B4F93D-6434-4D4E-9D4E-8D7A452677BF}" type="sibTrans" cxnId="{AA4147EF-C136-7348-9086-37E09F87F89B}">
      <dgm:prSet/>
      <dgm:spPr/>
      <dgm:t>
        <a:bodyPr/>
        <a:lstStyle/>
        <a:p>
          <a:endParaRPr lang="en-GB"/>
        </a:p>
      </dgm:t>
    </dgm:pt>
    <dgm:pt modelId="{13F5B049-B245-9448-963F-48D0A3FAA06D}" type="pres">
      <dgm:prSet presAssocID="{6D2DFBA0-1AF1-1C43-A022-26F55F1009DF}" presName="linearFlow" presStyleCnt="0">
        <dgm:presLayoutVars>
          <dgm:dir/>
          <dgm:animLvl val="lvl"/>
          <dgm:resizeHandles val="exact"/>
        </dgm:presLayoutVars>
      </dgm:prSet>
      <dgm:spPr/>
    </dgm:pt>
    <dgm:pt modelId="{0700C78A-76BA-F847-A0E6-5806F62A15B6}" type="pres">
      <dgm:prSet presAssocID="{AEE962CE-144C-9643-BB14-AB78D6F6600D}" presName="composite" presStyleCnt="0"/>
      <dgm:spPr/>
    </dgm:pt>
    <dgm:pt modelId="{D2D8244F-0130-1548-ADE3-0C709A03C037}" type="pres">
      <dgm:prSet presAssocID="{AEE962CE-144C-9643-BB14-AB78D6F6600D}" presName="parTx" presStyleLbl="node1" presStyleIdx="0" presStyleCnt="3">
        <dgm:presLayoutVars>
          <dgm:chMax val="0"/>
          <dgm:chPref val="0"/>
          <dgm:bulletEnabled val="1"/>
        </dgm:presLayoutVars>
      </dgm:prSet>
      <dgm:spPr/>
    </dgm:pt>
    <dgm:pt modelId="{BB5CAFD4-4DA3-944B-923F-CBF2B275EE65}" type="pres">
      <dgm:prSet presAssocID="{AEE962CE-144C-9643-BB14-AB78D6F6600D}" presName="parSh" presStyleLbl="node1" presStyleIdx="0" presStyleCnt="3"/>
      <dgm:spPr/>
    </dgm:pt>
    <dgm:pt modelId="{C91B43B7-94FD-254A-9BBF-CF00F2F02A3A}" type="pres">
      <dgm:prSet presAssocID="{AEE962CE-144C-9643-BB14-AB78D6F6600D}" presName="desTx" presStyleLbl="fgAcc1" presStyleIdx="0" presStyleCnt="3">
        <dgm:presLayoutVars>
          <dgm:bulletEnabled val="1"/>
        </dgm:presLayoutVars>
      </dgm:prSet>
      <dgm:spPr/>
    </dgm:pt>
    <dgm:pt modelId="{B4C28C3A-7180-F248-AA97-559D99386D4E}" type="pres">
      <dgm:prSet presAssocID="{317B9C3C-827B-FC43-A67E-FCF70FBB1571}" presName="sibTrans" presStyleLbl="sibTrans2D1" presStyleIdx="0" presStyleCnt="2"/>
      <dgm:spPr/>
    </dgm:pt>
    <dgm:pt modelId="{696CFEF9-EE64-DB4B-8C8B-66B5D613941C}" type="pres">
      <dgm:prSet presAssocID="{317B9C3C-827B-FC43-A67E-FCF70FBB1571}" presName="connTx" presStyleLbl="sibTrans2D1" presStyleIdx="0" presStyleCnt="2"/>
      <dgm:spPr/>
    </dgm:pt>
    <dgm:pt modelId="{ADCF84E4-90E3-5041-B066-4BCA6DCAB4FD}" type="pres">
      <dgm:prSet presAssocID="{099A85D5-4079-1A45-8D94-7C942AE09F59}" presName="composite" presStyleCnt="0"/>
      <dgm:spPr/>
    </dgm:pt>
    <dgm:pt modelId="{4C4A5267-9035-2344-95A8-C9B9843D9B4C}" type="pres">
      <dgm:prSet presAssocID="{099A85D5-4079-1A45-8D94-7C942AE09F59}" presName="parTx" presStyleLbl="node1" presStyleIdx="0" presStyleCnt="3">
        <dgm:presLayoutVars>
          <dgm:chMax val="0"/>
          <dgm:chPref val="0"/>
          <dgm:bulletEnabled val="1"/>
        </dgm:presLayoutVars>
      </dgm:prSet>
      <dgm:spPr/>
    </dgm:pt>
    <dgm:pt modelId="{00A3B431-D048-9641-9FA6-3EEC31489C5C}" type="pres">
      <dgm:prSet presAssocID="{099A85D5-4079-1A45-8D94-7C942AE09F59}" presName="parSh" presStyleLbl="node1" presStyleIdx="1" presStyleCnt="3"/>
      <dgm:spPr/>
    </dgm:pt>
    <dgm:pt modelId="{3F4D2944-2B31-6A43-AB1E-75AF4A5638C6}" type="pres">
      <dgm:prSet presAssocID="{099A85D5-4079-1A45-8D94-7C942AE09F59}" presName="desTx" presStyleLbl="fgAcc1" presStyleIdx="1" presStyleCnt="3" custScaleX="126547">
        <dgm:presLayoutVars>
          <dgm:bulletEnabled val="1"/>
        </dgm:presLayoutVars>
      </dgm:prSet>
      <dgm:spPr/>
    </dgm:pt>
    <dgm:pt modelId="{4661AB8D-88CF-AB46-A368-DA914DAF2CFC}" type="pres">
      <dgm:prSet presAssocID="{440545CF-F43E-2B4B-936F-A3A86C4BEA5A}" presName="sibTrans" presStyleLbl="sibTrans2D1" presStyleIdx="1" presStyleCnt="2"/>
      <dgm:spPr/>
    </dgm:pt>
    <dgm:pt modelId="{41878F9D-C65E-6A4D-92BE-902CFFDB1C3C}" type="pres">
      <dgm:prSet presAssocID="{440545CF-F43E-2B4B-936F-A3A86C4BEA5A}" presName="connTx" presStyleLbl="sibTrans2D1" presStyleIdx="1" presStyleCnt="2"/>
      <dgm:spPr/>
    </dgm:pt>
    <dgm:pt modelId="{F0EE78AC-5F74-6741-BCD4-F2DD0C639AE4}" type="pres">
      <dgm:prSet presAssocID="{C249DAC8-D36B-5F40-BEF9-557F2663FDFA}" presName="composite" presStyleCnt="0"/>
      <dgm:spPr/>
    </dgm:pt>
    <dgm:pt modelId="{F66B4081-BA25-F941-AA4F-B38E483097A2}" type="pres">
      <dgm:prSet presAssocID="{C249DAC8-D36B-5F40-BEF9-557F2663FDFA}" presName="parTx" presStyleLbl="node1" presStyleIdx="1" presStyleCnt="3">
        <dgm:presLayoutVars>
          <dgm:chMax val="0"/>
          <dgm:chPref val="0"/>
          <dgm:bulletEnabled val="1"/>
        </dgm:presLayoutVars>
      </dgm:prSet>
      <dgm:spPr/>
    </dgm:pt>
    <dgm:pt modelId="{015A56AF-AF70-8C4E-AE1B-BDBC3349C607}" type="pres">
      <dgm:prSet presAssocID="{C249DAC8-D36B-5F40-BEF9-557F2663FDFA}" presName="parSh" presStyleLbl="node1" presStyleIdx="2" presStyleCnt="3"/>
      <dgm:spPr/>
    </dgm:pt>
    <dgm:pt modelId="{CD123940-46BB-2C4F-85A2-D624F67D2B4A}" type="pres">
      <dgm:prSet presAssocID="{C249DAC8-D36B-5F40-BEF9-557F2663FDFA}" presName="desTx" presStyleLbl="fgAcc1" presStyleIdx="2" presStyleCnt="3">
        <dgm:presLayoutVars>
          <dgm:bulletEnabled val="1"/>
        </dgm:presLayoutVars>
      </dgm:prSet>
      <dgm:spPr/>
    </dgm:pt>
  </dgm:ptLst>
  <dgm:cxnLst>
    <dgm:cxn modelId="{A8405601-FD23-7A41-ACC4-DA0E22E40B75}" type="presOf" srcId="{6D2DFBA0-1AF1-1C43-A022-26F55F1009DF}" destId="{13F5B049-B245-9448-963F-48D0A3FAA06D}" srcOrd="0" destOrd="0" presId="urn:microsoft.com/office/officeart/2005/8/layout/process3"/>
    <dgm:cxn modelId="{1E9EAF01-A0A1-BF4C-A5A6-19E729365D4B}" srcId="{AEE962CE-144C-9643-BB14-AB78D6F6600D}" destId="{1C43FAC0-C39B-7540-A563-548C2BC1049E}" srcOrd="1" destOrd="0" parTransId="{D8B8FD2C-6C95-144C-A321-3A5414704A97}" sibTransId="{35658D77-7586-A042-94CF-7448D60DC653}"/>
    <dgm:cxn modelId="{683B6009-1F89-D449-8DA2-FCEFD7DD229C}" type="presOf" srcId="{317B9C3C-827B-FC43-A67E-FCF70FBB1571}" destId="{B4C28C3A-7180-F248-AA97-559D99386D4E}" srcOrd="0" destOrd="0" presId="urn:microsoft.com/office/officeart/2005/8/layout/process3"/>
    <dgm:cxn modelId="{3B99310D-0ADB-AC4A-80C9-8904509218D5}" type="presOf" srcId="{9AD8238C-E25B-994C-B392-CD3BB200A86E}" destId="{C91B43B7-94FD-254A-9BBF-CF00F2F02A3A}" srcOrd="0" destOrd="5" presId="urn:microsoft.com/office/officeart/2005/8/layout/process3"/>
    <dgm:cxn modelId="{A57E7A0D-ED8D-364C-B987-478E5575D733}" srcId="{C249DAC8-D36B-5F40-BEF9-557F2663FDFA}" destId="{242EB311-1EE2-1647-9718-5651D59526DF}" srcOrd="4" destOrd="0" parTransId="{BFDD5E1B-C67A-A544-AF1C-F89DBB33F80B}" sibTransId="{BF387B22-3D02-6C40-A216-61DE00EF1112}"/>
    <dgm:cxn modelId="{46821118-2C0A-7E4C-9DF0-91489636D1F0}" srcId="{AEE962CE-144C-9643-BB14-AB78D6F6600D}" destId="{9AD8238C-E25B-994C-B392-CD3BB200A86E}" srcOrd="5" destOrd="0" parTransId="{8C62DED3-3858-E24F-A25B-12FED7860A51}" sibTransId="{2AAEFF35-FCF5-D742-9BD9-757BE5670807}"/>
    <dgm:cxn modelId="{3665AF22-1098-6146-B717-F12BC34286FE}" type="presOf" srcId="{1C43FAC0-C39B-7540-A563-548C2BC1049E}" destId="{C91B43B7-94FD-254A-9BBF-CF00F2F02A3A}" srcOrd="0" destOrd="1" presId="urn:microsoft.com/office/officeart/2005/8/layout/process3"/>
    <dgm:cxn modelId="{C4171623-2E19-3347-96A4-8651F34D089A}" srcId="{C249DAC8-D36B-5F40-BEF9-557F2663FDFA}" destId="{8DF41679-4201-0140-AC37-41ABA775244B}" srcOrd="2" destOrd="0" parTransId="{3C3FB090-3DA7-324A-A636-800B0162A3E4}" sibTransId="{9F8E883F-5B30-7F44-B834-900382BB97C6}"/>
    <dgm:cxn modelId="{A8E6282D-4ADA-9847-AE41-544194A2C74D}" srcId="{AEE962CE-144C-9643-BB14-AB78D6F6600D}" destId="{AD7CAB3D-B164-4648-935F-85C74D36524E}" srcOrd="3" destOrd="0" parTransId="{2D6376A3-7477-7844-9CAF-F90EFD4F3AAA}" sibTransId="{55A62CFF-4BA8-2C49-80D5-E5798C9BEEEF}"/>
    <dgm:cxn modelId="{3ABDB72E-F053-C74F-A665-D4B0A6831F8B}" srcId="{099A85D5-4079-1A45-8D94-7C942AE09F59}" destId="{760D907B-ECC0-344B-BAE1-C398BD9EF095}" srcOrd="2" destOrd="0" parTransId="{A2EEFC41-C486-2E43-A8B3-54A1F7D7A3DC}" sibTransId="{21F50E46-9AA2-8741-9EDA-85CBAC797885}"/>
    <dgm:cxn modelId="{78343C30-CE2A-BF4C-9D39-12A455C1AD06}" type="presOf" srcId="{AD7CAB3D-B164-4648-935F-85C74D36524E}" destId="{C91B43B7-94FD-254A-9BBF-CF00F2F02A3A}" srcOrd="0" destOrd="3" presId="urn:microsoft.com/office/officeart/2005/8/layout/process3"/>
    <dgm:cxn modelId="{85A3F437-43FB-9346-8C0E-0DC0289AFFF8}" type="presOf" srcId="{440545CF-F43E-2B4B-936F-A3A86C4BEA5A}" destId="{4661AB8D-88CF-AB46-A368-DA914DAF2CFC}" srcOrd="0" destOrd="0" presId="urn:microsoft.com/office/officeart/2005/8/layout/process3"/>
    <dgm:cxn modelId="{3219FF37-B2AD-0F4D-A983-57F51398BC03}" type="presOf" srcId="{099A85D5-4079-1A45-8D94-7C942AE09F59}" destId="{00A3B431-D048-9641-9FA6-3EEC31489C5C}" srcOrd="1" destOrd="0" presId="urn:microsoft.com/office/officeart/2005/8/layout/process3"/>
    <dgm:cxn modelId="{00CF0543-6703-C049-81EE-B8B2CB6C38C0}" srcId="{099A85D5-4079-1A45-8D94-7C942AE09F59}" destId="{3C794582-B68F-BE49-B131-FDA8BF0E0CE8}" srcOrd="1" destOrd="0" parTransId="{48C5D1DA-FEA5-CC45-91DE-B5F713F7C705}" sibTransId="{A6BEFFD4-003F-6447-BDC3-AC3E3A8565B7}"/>
    <dgm:cxn modelId="{C02FE64B-D25E-4B4A-A611-F85561AE4F30}" type="presOf" srcId="{242EB311-1EE2-1647-9718-5651D59526DF}" destId="{CD123940-46BB-2C4F-85A2-D624F67D2B4A}" srcOrd="0" destOrd="4" presId="urn:microsoft.com/office/officeart/2005/8/layout/process3"/>
    <dgm:cxn modelId="{4C06164C-F4B0-914D-9155-09EC690B051C}" type="presOf" srcId="{760D907B-ECC0-344B-BAE1-C398BD9EF095}" destId="{3F4D2944-2B31-6A43-AB1E-75AF4A5638C6}" srcOrd="0" destOrd="2" presId="urn:microsoft.com/office/officeart/2005/8/layout/process3"/>
    <dgm:cxn modelId="{88806352-B2BE-CD44-9BD3-25500722CA2C}" srcId="{AEE962CE-144C-9643-BB14-AB78D6F6600D}" destId="{83D38850-0A9B-494C-969A-6A2CBFA00669}" srcOrd="0" destOrd="0" parTransId="{E101ABDA-A2E8-2046-BF77-9E404C206A1A}" sibTransId="{A41BB68F-D947-4F41-9E2C-8D20F1AFF69E}"/>
    <dgm:cxn modelId="{C2A25F54-63B6-B84C-A5B2-46805B307E0F}" srcId="{6D2DFBA0-1AF1-1C43-A022-26F55F1009DF}" destId="{099A85D5-4079-1A45-8D94-7C942AE09F59}" srcOrd="1" destOrd="0" parTransId="{9F13C29A-58D3-F54A-BA30-DB05545F5EE5}" sibTransId="{440545CF-F43E-2B4B-936F-A3A86C4BEA5A}"/>
    <dgm:cxn modelId="{85EE9257-13F2-DC4A-98FC-AAF4890E682F}" srcId="{AEE962CE-144C-9643-BB14-AB78D6F6600D}" destId="{3D3EDBEB-026F-4A42-9E34-E709A5938995}" srcOrd="2" destOrd="0" parTransId="{6CD0295F-C9A4-B347-BD0A-A257F6B1CDDD}" sibTransId="{B7BF4D23-5DCF-0A45-80F0-814AD9AE8C24}"/>
    <dgm:cxn modelId="{F1946065-2CDA-7449-AFC8-5439A0843B32}" type="presOf" srcId="{8DF41679-4201-0140-AC37-41ABA775244B}" destId="{CD123940-46BB-2C4F-85A2-D624F67D2B4A}" srcOrd="0" destOrd="2" presId="urn:microsoft.com/office/officeart/2005/8/layout/process3"/>
    <dgm:cxn modelId="{4A420E67-45BD-464B-A8D7-51827D355A9F}" type="presOf" srcId="{AEE962CE-144C-9643-BB14-AB78D6F6600D}" destId="{D2D8244F-0130-1548-ADE3-0C709A03C037}" srcOrd="0" destOrd="0" presId="urn:microsoft.com/office/officeart/2005/8/layout/process3"/>
    <dgm:cxn modelId="{0016AE72-89B2-4F4B-B05F-87DE4EBC482D}" type="presOf" srcId="{3D3EDBEB-026F-4A42-9E34-E709A5938995}" destId="{C91B43B7-94FD-254A-9BBF-CF00F2F02A3A}" srcOrd="0" destOrd="2" presId="urn:microsoft.com/office/officeart/2005/8/layout/process3"/>
    <dgm:cxn modelId="{1643A879-FD0F-364E-B7AF-A3567D1546DB}" srcId="{099A85D5-4079-1A45-8D94-7C942AE09F59}" destId="{BB988B45-1877-E74A-B6BD-8DFAD9E17A5F}" srcOrd="3" destOrd="0" parTransId="{1B263AF5-86BE-EE4B-8660-786112E40BA9}" sibTransId="{0B0D6FF4-A827-2F43-A7D0-1AB06E819626}"/>
    <dgm:cxn modelId="{3F753482-37BA-5D4C-9167-4EE25EDCB0B1}" type="presOf" srcId="{9D7DDC2A-6FC9-BE4D-A639-AA71A1BBE0AE}" destId="{C91B43B7-94FD-254A-9BBF-CF00F2F02A3A}" srcOrd="0" destOrd="4" presId="urn:microsoft.com/office/officeart/2005/8/layout/process3"/>
    <dgm:cxn modelId="{23620083-5073-2745-B4A2-E5C3D8E0C0D8}" type="presOf" srcId="{440545CF-F43E-2B4B-936F-A3A86C4BEA5A}" destId="{41878F9D-C65E-6A4D-92BE-902CFFDB1C3C}" srcOrd="1" destOrd="0" presId="urn:microsoft.com/office/officeart/2005/8/layout/process3"/>
    <dgm:cxn modelId="{5CF5D383-197E-E344-A833-BA98362EDC6C}" srcId="{C249DAC8-D36B-5F40-BEF9-557F2663FDFA}" destId="{EA404D6E-BFCF-8746-B5A3-60B583A51F41}" srcOrd="0" destOrd="0" parTransId="{95D78CBB-3340-E94F-B0B2-AE780F6801EA}" sibTransId="{F4BF1A4E-9C7E-344B-AD22-3748574A06A6}"/>
    <dgm:cxn modelId="{56E46B8A-0005-9F40-BFB1-DC94D2E19F28}" srcId="{6D2DFBA0-1AF1-1C43-A022-26F55F1009DF}" destId="{C249DAC8-D36B-5F40-BEF9-557F2663FDFA}" srcOrd="2" destOrd="0" parTransId="{5389B14B-6395-424F-BA55-21268A638B8B}" sibTransId="{249FFB69-18CD-D74C-A2AA-32B4AEDF38EA}"/>
    <dgm:cxn modelId="{9C6A0A8B-B76C-5D4D-830C-D08D6372E197}" srcId="{C249DAC8-D36B-5F40-BEF9-557F2663FDFA}" destId="{EE7EE0E4-57A8-1942-A1B3-4066F6CE0835}" srcOrd="3" destOrd="0" parTransId="{87CB4EA9-7BD3-534E-B038-F11E3294BD2D}" sibTransId="{F3CCA703-B089-8F44-A71C-287935D0FFFD}"/>
    <dgm:cxn modelId="{A6962F92-3AB6-1241-93B5-A76D567D78EA}" type="presOf" srcId="{C249DAC8-D36B-5F40-BEF9-557F2663FDFA}" destId="{F66B4081-BA25-F941-AA4F-B38E483097A2}" srcOrd="0" destOrd="0" presId="urn:microsoft.com/office/officeart/2005/8/layout/process3"/>
    <dgm:cxn modelId="{8E751C94-2A3A-1744-A70B-868F3714931B}" type="presOf" srcId="{83D38850-0A9B-494C-969A-6A2CBFA00669}" destId="{C91B43B7-94FD-254A-9BBF-CF00F2F02A3A}" srcOrd="0" destOrd="0" presId="urn:microsoft.com/office/officeart/2005/8/layout/process3"/>
    <dgm:cxn modelId="{65C1F695-733C-A742-A964-A41295A02ADD}" srcId="{AEE962CE-144C-9643-BB14-AB78D6F6600D}" destId="{9D7DDC2A-6FC9-BE4D-A639-AA71A1BBE0AE}" srcOrd="4" destOrd="0" parTransId="{0AC2FD6E-9DFF-C049-8CCE-534376991E15}" sibTransId="{EDF135F6-F771-4145-8FEC-CC385D37DC22}"/>
    <dgm:cxn modelId="{13D4DF9B-12FE-404F-8B13-47D93C54EC80}" srcId="{C249DAC8-D36B-5F40-BEF9-557F2663FDFA}" destId="{DD67E006-839F-BF4F-AD97-3FB824EFC514}" srcOrd="1" destOrd="0" parTransId="{8E5395A3-ABE7-2D4F-9E54-D06233E683D7}" sibTransId="{33ABA00D-A889-424D-9422-19B63F1FD7C2}"/>
    <dgm:cxn modelId="{4B0ED3A0-0608-F54F-A732-B496851603C5}" type="presOf" srcId="{69CA78FF-CB2F-624C-94ED-08DF68F8EB1B}" destId="{3F4D2944-2B31-6A43-AB1E-75AF4A5638C6}" srcOrd="0" destOrd="4" presId="urn:microsoft.com/office/officeart/2005/8/layout/process3"/>
    <dgm:cxn modelId="{38D7B1A3-A2E6-B342-95C0-659ECFE3ED0E}" type="presOf" srcId="{317B9C3C-827B-FC43-A67E-FCF70FBB1571}" destId="{696CFEF9-EE64-DB4B-8C8B-66B5D613941C}" srcOrd="1" destOrd="0" presId="urn:microsoft.com/office/officeart/2005/8/layout/process3"/>
    <dgm:cxn modelId="{A784DCAC-F476-AF41-9F7B-A6AA624E36A1}" type="presOf" srcId="{EE7EE0E4-57A8-1942-A1B3-4066F6CE0835}" destId="{CD123940-46BB-2C4F-85A2-D624F67D2B4A}" srcOrd="0" destOrd="3" presId="urn:microsoft.com/office/officeart/2005/8/layout/process3"/>
    <dgm:cxn modelId="{480C91B3-280E-9842-A02D-8C25760191E8}" type="presOf" srcId="{DD67E006-839F-BF4F-AD97-3FB824EFC514}" destId="{CD123940-46BB-2C4F-85A2-D624F67D2B4A}" srcOrd="0" destOrd="1" presId="urn:microsoft.com/office/officeart/2005/8/layout/process3"/>
    <dgm:cxn modelId="{EE81C7B6-4752-1149-97D4-4972B452433B}" type="presOf" srcId="{BB988B45-1877-E74A-B6BD-8DFAD9E17A5F}" destId="{3F4D2944-2B31-6A43-AB1E-75AF4A5638C6}" srcOrd="0" destOrd="3" presId="urn:microsoft.com/office/officeart/2005/8/layout/process3"/>
    <dgm:cxn modelId="{6C5DDCB8-4123-2A43-A700-71BF135B8EE2}" type="presOf" srcId="{AEE962CE-144C-9643-BB14-AB78D6F6600D}" destId="{BB5CAFD4-4DA3-944B-923F-CBF2B275EE65}" srcOrd="1" destOrd="0" presId="urn:microsoft.com/office/officeart/2005/8/layout/process3"/>
    <dgm:cxn modelId="{B463CCBD-99D2-2E47-86C1-3E197B230725}" type="presOf" srcId="{EA404D6E-BFCF-8746-B5A3-60B583A51F41}" destId="{CD123940-46BB-2C4F-85A2-D624F67D2B4A}" srcOrd="0" destOrd="0" presId="urn:microsoft.com/office/officeart/2005/8/layout/process3"/>
    <dgm:cxn modelId="{B4E125C4-8352-8C43-A3D1-FE2F39DDDD12}" srcId="{099A85D5-4079-1A45-8D94-7C942AE09F59}" destId="{C676776E-668E-3146-8570-4C34B00C0137}" srcOrd="5" destOrd="0" parTransId="{43C7A959-D9BD-9A40-84A1-AAADF4C881B2}" sibTransId="{B330E76E-550D-5F4E-A9FB-75DBC88AD5B4}"/>
    <dgm:cxn modelId="{5A142CC5-DB02-0940-800D-6322779F1189}" type="presOf" srcId="{099A85D5-4079-1A45-8D94-7C942AE09F59}" destId="{4C4A5267-9035-2344-95A8-C9B9843D9B4C}" srcOrd="0" destOrd="0" presId="urn:microsoft.com/office/officeart/2005/8/layout/process3"/>
    <dgm:cxn modelId="{C7BDA6C5-BC6A-9C47-9BEB-9BDBB103B68E}" type="presOf" srcId="{3F49AAC0-0EA0-AA47-800B-488FBD9AA3E4}" destId="{3F4D2944-2B31-6A43-AB1E-75AF4A5638C6}" srcOrd="0" destOrd="0" presId="urn:microsoft.com/office/officeart/2005/8/layout/process3"/>
    <dgm:cxn modelId="{ABDD47CF-EA8E-4443-AC7C-ADE7D10AFB1B}" type="presOf" srcId="{3D3ED804-DFEC-F948-B178-7D9CC67A3619}" destId="{CD123940-46BB-2C4F-85A2-D624F67D2B4A}" srcOrd="0" destOrd="5" presId="urn:microsoft.com/office/officeart/2005/8/layout/process3"/>
    <dgm:cxn modelId="{08A44CD6-1B6F-7D4B-ABDC-C4108B4B3DBE}" srcId="{099A85D5-4079-1A45-8D94-7C942AE09F59}" destId="{3F49AAC0-0EA0-AA47-800B-488FBD9AA3E4}" srcOrd="0" destOrd="0" parTransId="{FE8338DD-FB41-684F-8D8D-4D730C452E44}" sibTransId="{FA32F20C-2FEF-664F-9EFA-CF676AAC52A2}"/>
    <dgm:cxn modelId="{8501ACDA-FCBB-0248-8123-DC32C8C5B2EE}" srcId="{6D2DFBA0-1AF1-1C43-A022-26F55F1009DF}" destId="{AEE962CE-144C-9643-BB14-AB78D6F6600D}" srcOrd="0" destOrd="0" parTransId="{FA0150F3-EFD8-BC48-83AF-B857126B6505}" sibTransId="{317B9C3C-827B-FC43-A67E-FCF70FBB1571}"/>
    <dgm:cxn modelId="{B56362DF-4462-F145-A84F-E513E356F230}" type="presOf" srcId="{C249DAC8-D36B-5F40-BEF9-557F2663FDFA}" destId="{015A56AF-AF70-8C4E-AE1B-BDBC3349C607}" srcOrd="1" destOrd="0" presId="urn:microsoft.com/office/officeart/2005/8/layout/process3"/>
    <dgm:cxn modelId="{AA4147EF-C136-7348-9086-37E09F87F89B}" srcId="{C249DAC8-D36B-5F40-BEF9-557F2663FDFA}" destId="{3D3ED804-DFEC-F948-B178-7D9CC67A3619}" srcOrd="5" destOrd="0" parTransId="{2D25BF7A-81C5-F141-8A1D-BFDC276C371C}" sibTransId="{A9B4F93D-6434-4D4E-9D4E-8D7A452677BF}"/>
    <dgm:cxn modelId="{1AF641F1-D9D6-F04C-9016-CD33AC6557E2}" type="presOf" srcId="{3C794582-B68F-BE49-B131-FDA8BF0E0CE8}" destId="{3F4D2944-2B31-6A43-AB1E-75AF4A5638C6}" srcOrd="0" destOrd="1" presId="urn:microsoft.com/office/officeart/2005/8/layout/process3"/>
    <dgm:cxn modelId="{24949CFD-FE9C-D546-9231-A54D7B5FA9BD}" srcId="{099A85D5-4079-1A45-8D94-7C942AE09F59}" destId="{69CA78FF-CB2F-624C-94ED-08DF68F8EB1B}" srcOrd="4" destOrd="0" parTransId="{57A5BEA7-8708-BB43-9F5C-281F2565763D}" sibTransId="{5CACE5F6-E8B7-C744-B75E-5FE156BFAD9C}"/>
    <dgm:cxn modelId="{5267ACFD-6DB4-D244-997C-5EE8E4A65EDF}" type="presOf" srcId="{C676776E-668E-3146-8570-4C34B00C0137}" destId="{3F4D2944-2B31-6A43-AB1E-75AF4A5638C6}" srcOrd="0" destOrd="5" presId="urn:microsoft.com/office/officeart/2005/8/layout/process3"/>
    <dgm:cxn modelId="{445C1773-D8AB-3F4B-A108-21D71B37CD98}" type="presParOf" srcId="{13F5B049-B245-9448-963F-48D0A3FAA06D}" destId="{0700C78A-76BA-F847-A0E6-5806F62A15B6}" srcOrd="0" destOrd="0" presId="urn:microsoft.com/office/officeart/2005/8/layout/process3"/>
    <dgm:cxn modelId="{385D6571-F264-1E44-8F6D-961044F41E8E}" type="presParOf" srcId="{0700C78A-76BA-F847-A0E6-5806F62A15B6}" destId="{D2D8244F-0130-1548-ADE3-0C709A03C037}" srcOrd="0" destOrd="0" presId="urn:microsoft.com/office/officeart/2005/8/layout/process3"/>
    <dgm:cxn modelId="{BF60E955-5373-454C-AB60-85871E394C48}" type="presParOf" srcId="{0700C78A-76BA-F847-A0E6-5806F62A15B6}" destId="{BB5CAFD4-4DA3-944B-923F-CBF2B275EE65}" srcOrd="1" destOrd="0" presId="urn:microsoft.com/office/officeart/2005/8/layout/process3"/>
    <dgm:cxn modelId="{827A2DF5-77F5-5040-8B50-401EB2F0024B}" type="presParOf" srcId="{0700C78A-76BA-F847-A0E6-5806F62A15B6}" destId="{C91B43B7-94FD-254A-9BBF-CF00F2F02A3A}" srcOrd="2" destOrd="0" presId="urn:microsoft.com/office/officeart/2005/8/layout/process3"/>
    <dgm:cxn modelId="{9946680F-353E-904A-891B-A43ADC0F1543}" type="presParOf" srcId="{13F5B049-B245-9448-963F-48D0A3FAA06D}" destId="{B4C28C3A-7180-F248-AA97-559D99386D4E}" srcOrd="1" destOrd="0" presId="urn:microsoft.com/office/officeart/2005/8/layout/process3"/>
    <dgm:cxn modelId="{A7C3D57C-B74D-2B46-B742-A64E9A3A03D3}" type="presParOf" srcId="{B4C28C3A-7180-F248-AA97-559D99386D4E}" destId="{696CFEF9-EE64-DB4B-8C8B-66B5D613941C}" srcOrd="0" destOrd="0" presId="urn:microsoft.com/office/officeart/2005/8/layout/process3"/>
    <dgm:cxn modelId="{869702D6-8891-E94B-BEF2-3F81458FE22E}" type="presParOf" srcId="{13F5B049-B245-9448-963F-48D0A3FAA06D}" destId="{ADCF84E4-90E3-5041-B066-4BCA6DCAB4FD}" srcOrd="2" destOrd="0" presId="urn:microsoft.com/office/officeart/2005/8/layout/process3"/>
    <dgm:cxn modelId="{0DE88D5E-D4D0-CC48-B457-C7F762BF92BB}" type="presParOf" srcId="{ADCF84E4-90E3-5041-B066-4BCA6DCAB4FD}" destId="{4C4A5267-9035-2344-95A8-C9B9843D9B4C}" srcOrd="0" destOrd="0" presId="urn:microsoft.com/office/officeart/2005/8/layout/process3"/>
    <dgm:cxn modelId="{1FDD0EFB-FAD2-CD43-9439-B06BEC75B772}" type="presParOf" srcId="{ADCF84E4-90E3-5041-B066-4BCA6DCAB4FD}" destId="{00A3B431-D048-9641-9FA6-3EEC31489C5C}" srcOrd="1" destOrd="0" presId="urn:microsoft.com/office/officeart/2005/8/layout/process3"/>
    <dgm:cxn modelId="{A9924BB7-02ED-F449-9268-25EA66E75273}" type="presParOf" srcId="{ADCF84E4-90E3-5041-B066-4BCA6DCAB4FD}" destId="{3F4D2944-2B31-6A43-AB1E-75AF4A5638C6}" srcOrd="2" destOrd="0" presId="urn:microsoft.com/office/officeart/2005/8/layout/process3"/>
    <dgm:cxn modelId="{B22B9FD7-5E14-A34B-BFB0-1E9B86ACEB01}" type="presParOf" srcId="{13F5B049-B245-9448-963F-48D0A3FAA06D}" destId="{4661AB8D-88CF-AB46-A368-DA914DAF2CFC}" srcOrd="3" destOrd="0" presId="urn:microsoft.com/office/officeart/2005/8/layout/process3"/>
    <dgm:cxn modelId="{9CE80F3A-B344-E647-8E66-C7BCAC5D4747}" type="presParOf" srcId="{4661AB8D-88CF-AB46-A368-DA914DAF2CFC}" destId="{41878F9D-C65E-6A4D-92BE-902CFFDB1C3C}" srcOrd="0" destOrd="0" presId="urn:microsoft.com/office/officeart/2005/8/layout/process3"/>
    <dgm:cxn modelId="{57A5EF33-EAA0-554E-9F15-36E487EC82CA}" type="presParOf" srcId="{13F5B049-B245-9448-963F-48D0A3FAA06D}" destId="{F0EE78AC-5F74-6741-BCD4-F2DD0C639AE4}" srcOrd="4" destOrd="0" presId="urn:microsoft.com/office/officeart/2005/8/layout/process3"/>
    <dgm:cxn modelId="{9F554061-A309-0847-B0CC-536A6A2E75AE}" type="presParOf" srcId="{F0EE78AC-5F74-6741-BCD4-F2DD0C639AE4}" destId="{F66B4081-BA25-F941-AA4F-B38E483097A2}" srcOrd="0" destOrd="0" presId="urn:microsoft.com/office/officeart/2005/8/layout/process3"/>
    <dgm:cxn modelId="{7DDCBA14-F4A3-4642-858E-F730C230D96C}" type="presParOf" srcId="{F0EE78AC-5F74-6741-BCD4-F2DD0C639AE4}" destId="{015A56AF-AF70-8C4E-AE1B-BDBC3349C607}" srcOrd="1" destOrd="0" presId="urn:microsoft.com/office/officeart/2005/8/layout/process3"/>
    <dgm:cxn modelId="{790D53AE-1475-6F49-987A-73B83D44A086}" type="presParOf" srcId="{F0EE78AC-5F74-6741-BCD4-F2DD0C639AE4}" destId="{CD123940-46BB-2C4F-85A2-D624F67D2B4A}"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9361A-7237-574A-9789-C43B63A3A0F7}">
      <dsp:nvSpPr>
        <dsp:cNvPr id="0" name=""/>
        <dsp:cNvSpPr/>
      </dsp:nvSpPr>
      <dsp:spPr>
        <a:xfrm>
          <a:off x="7233"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Inputs</a:t>
          </a:r>
        </a:p>
      </dsp:txBody>
      <dsp:txXfrm>
        <a:off x="48786" y="1290368"/>
        <a:ext cx="2078771" cy="1335626"/>
      </dsp:txXfrm>
    </dsp:sp>
    <dsp:sp modelId="{6BDBA2A8-5D13-5843-ACEF-DE3859A9FF8B}">
      <dsp:nvSpPr>
        <dsp:cNvPr id="0" name=""/>
        <dsp:cNvSpPr/>
      </dsp:nvSpPr>
      <dsp:spPr>
        <a:xfrm>
          <a:off x="2385298" y="1690108"/>
          <a:ext cx="458317" cy="5361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385298" y="1797337"/>
        <a:ext cx="320822" cy="321687"/>
      </dsp:txXfrm>
    </dsp:sp>
    <dsp:sp modelId="{17C6DA24-8E4C-E249-8285-4FA03708DC12}">
      <dsp:nvSpPr>
        <dsp:cNvPr id="0" name=""/>
        <dsp:cNvSpPr/>
      </dsp:nvSpPr>
      <dsp:spPr>
        <a:xfrm>
          <a:off x="3033861"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ctr" defTabSz="844550">
            <a:lnSpc>
              <a:spcPct val="90000"/>
            </a:lnSpc>
            <a:spcBef>
              <a:spcPct val="0"/>
            </a:spcBef>
            <a:spcAft>
              <a:spcPct val="35000"/>
            </a:spcAft>
            <a:buNone/>
          </a:pPr>
          <a:endParaRPr lang="en-GB" sz="1900" kern="1200" dirty="0"/>
        </a:p>
        <a:p>
          <a:pPr marL="0" lvl="0" indent="0" algn="ctr" defTabSz="844550">
            <a:lnSpc>
              <a:spcPct val="90000"/>
            </a:lnSpc>
            <a:spcBef>
              <a:spcPct val="0"/>
            </a:spcBef>
            <a:spcAft>
              <a:spcPct val="35000"/>
            </a:spcAft>
            <a:buNone/>
          </a:pPr>
          <a:r>
            <a:rPr lang="en-GB" sz="2400" kern="1200" dirty="0"/>
            <a:t>Process</a:t>
          </a:r>
          <a:endParaRPr lang="en-GB" sz="1900" kern="1200" dirty="0"/>
        </a:p>
        <a:p>
          <a:pPr marL="114300" lvl="1" indent="-114300" algn="l" defTabSz="666750">
            <a:lnSpc>
              <a:spcPct val="90000"/>
            </a:lnSpc>
            <a:spcBef>
              <a:spcPct val="0"/>
            </a:spcBef>
            <a:spcAft>
              <a:spcPct val="15000"/>
            </a:spcAft>
            <a:buChar char="•"/>
          </a:pPr>
          <a:endParaRPr lang="en-GB" sz="1500" kern="1200" dirty="0"/>
        </a:p>
      </dsp:txBody>
      <dsp:txXfrm>
        <a:off x="3075414" y="1290368"/>
        <a:ext cx="2078771" cy="1335626"/>
      </dsp:txXfrm>
    </dsp:sp>
    <dsp:sp modelId="{B0CBE3E0-2BE1-B44E-A554-4B7632E5F404}">
      <dsp:nvSpPr>
        <dsp:cNvPr id="0" name=""/>
        <dsp:cNvSpPr/>
      </dsp:nvSpPr>
      <dsp:spPr>
        <a:xfrm>
          <a:off x="5411926" y="1690108"/>
          <a:ext cx="458317" cy="5361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411926" y="1797337"/>
        <a:ext cx="320822" cy="321687"/>
      </dsp:txXfrm>
    </dsp:sp>
    <dsp:sp modelId="{F1EF88C0-C674-9A44-B808-45BF3FFF52EE}">
      <dsp:nvSpPr>
        <dsp:cNvPr id="0" name=""/>
        <dsp:cNvSpPr/>
      </dsp:nvSpPr>
      <dsp:spPr>
        <a:xfrm>
          <a:off x="6060489"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Outputs</a:t>
          </a:r>
        </a:p>
      </dsp:txBody>
      <dsp:txXfrm>
        <a:off x="6102042" y="1290368"/>
        <a:ext cx="2078771" cy="1335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AFD4-4DA3-944B-923F-CBF2B275EE65}">
      <dsp:nvSpPr>
        <dsp:cNvPr id="0" name=""/>
        <dsp:cNvSpPr/>
      </dsp:nvSpPr>
      <dsp:spPr>
        <a:xfrm>
          <a:off x="1990"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Input</a:t>
          </a:r>
        </a:p>
      </dsp:txBody>
      <dsp:txXfrm>
        <a:off x="1990" y="106881"/>
        <a:ext cx="1807699" cy="489600"/>
      </dsp:txXfrm>
    </dsp:sp>
    <dsp:sp modelId="{C91B43B7-94FD-254A-9BBF-CF00F2F02A3A}">
      <dsp:nvSpPr>
        <dsp:cNvPr id="0" name=""/>
        <dsp:cNvSpPr/>
      </dsp:nvSpPr>
      <dsp:spPr>
        <a:xfrm>
          <a:off x="372241" y="596481"/>
          <a:ext cx="180769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Materials</a:t>
          </a:r>
        </a:p>
        <a:p>
          <a:pPr marL="171450" lvl="1" indent="-171450" algn="l" defTabSz="755650">
            <a:lnSpc>
              <a:spcPct val="90000"/>
            </a:lnSpc>
            <a:spcBef>
              <a:spcPct val="0"/>
            </a:spcBef>
            <a:spcAft>
              <a:spcPct val="15000"/>
            </a:spcAft>
            <a:buChar char="•"/>
          </a:pPr>
          <a:r>
            <a:rPr lang="en-GB" sz="1700" kern="1200" dirty="0"/>
            <a:t>Labour</a:t>
          </a:r>
        </a:p>
        <a:p>
          <a:pPr marL="171450" lvl="1" indent="-171450" algn="l" defTabSz="755650">
            <a:lnSpc>
              <a:spcPct val="90000"/>
            </a:lnSpc>
            <a:spcBef>
              <a:spcPct val="0"/>
            </a:spcBef>
            <a:spcAft>
              <a:spcPct val="15000"/>
            </a:spcAft>
            <a:buChar char="•"/>
          </a:pPr>
          <a:r>
            <a:rPr lang="en-GB" sz="1700" kern="1200" dirty="0"/>
            <a:t>Methods</a:t>
          </a:r>
        </a:p>
        <a:p>
          <a:pPr marL="171450" lvl="1" indent="-171450" algn="l" defTabSz="755650">
            <a:lnSpc>
              <a:spcPct val="90000"/>
            </a:lnSpc>
            <a:spcBef>
              <a:spcPct val="0"/>
            </a:spcBef>
            <a:spcAft>
              <a:spcPct val="15000"/>
            </a:spcAft>
            <a:buChar char="•"/>
          </a:pPr>
          <a:r>
            <a:rPr lang="en-GB" sz="1700" kern="1200" dirty="0"/>
            <a:t>Finance</a:t>
          </a:r>
        </a:p>
        <a:p>
          <a:pPr marL="171450" lvl="1" indent="-171450" algn="l" defTabSz="755650">
            <a:lnSpc>
              <a:spcPct val="90000"/>
            </a:lnSpc>
            <a:spcBef>
              <a:spcPct val="0"/>
            </a:spcBef>
            <a:spcAft>
              <a:spcPct val="15000"/>
            </a:spcAft>
            <a:buChar char="•"/>
          </a:pPr>
          <a:r>
            <a:rPr lang="en-GB" sz="1700" kern="1200" dirty="0"/>
            <a:t>Technology </a:t>
          </a:r>
        </a:p>
        <a:p>
          <a:pPr marL="171450" lvl="1" indent="-171450" algn="l" defTabSz="755650">
            <a:lnSpc>
              <a:spcPct val="90000"/>
            </a:lnSpc>
            <a:spcBef>
              <a:spcPct val="0"/>
            </a:spcBef>
            <a:spcAft>
              <a:spcPct val="15000"/>
            </a:spcAft>
            <a:buChar char="•"/>
          </a:pPr>
          <a:r>
            <a:rPr lang="en-GB" sz="1700" kern="1200" dirty="0"/>
            <a:t>Information</a:t>
          </a:r>
        </a:p>
      </dsp:txBody>
      <dsp:txXfrm>
        <a:off x="425187" y="649427"/>
        <a:ext cx="1701807" cy="3107108"/>
      </dsp:txXfrm>
    </dsp:sp>
    <dsp:sp modelId="{B4C28C3A-7180-F248-AA97-559D99386D4E}">
      <dsp:nvSpPr>
        <dsp:cNvPr id="0" name=""/>
        <dsp:cNvSpPr/>
      </dsp:nvSpPr>
      <dsp:spPr>
        <a:xfrm>
          <a:off x="2083730" y="126649"/>
          <a:ext cx="580966" cy="45006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083730" y="216662"/>
        <a:ext cx="445947" cy="270038"/>
      </dsp:txXfrm>
    </dsp:sp>
    <dsp:sp modelId="{00A3B431-D048-9641-9FA6-3EEC31489C5C}">
      <dsp:nvSpPr>
        <dsp:cNvPr id="0" name=""/>
        <dsp:cNvSpPr/>
      </dsp:nvSpPr>
      <dsp:spPr>
        <a:xfrm>
          <a:off x="2905852"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Process</a:t>
          </a:r>
        </a:p>
      </dsp:txBody>
      <dsp:txXfrm>
        <a:off x="2905852" y="106881"/>
        <a:ext cx="1807699" cy="489600"/>
      </dsp:txXfrm>
    </dsp:sp>
    <dsp:sp modelId="{3F4D2944-2B31-6A43-AB1E-75AF4A5638C6}">
      <dsp:nvSpPr>
        <dsp:cNvPr id="0" name=""/>
        <dsp:cNvSpPr/>
      </dsp:nvSpPr>
      <dsp:spPr>
        <a:xfrm>
          <a:off x="3036158" y="596481"/>
          <a:ext cx="228758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Strategy formulation</a:t>
          </a:r>
        </a:p>
        <a:p>
          <a:pPr marL="171450" lvl="1" indent="-171450" algn="l" defTabSz="755650">
            <a:lnSpc>
              <a:spcPct val="90000"/>
            </a:lnSpc>
            <a:spcBef>
              <a:spcPct val="0"/>
            </a:spcBef>
            <a:spcAft>
              <a:spcPct val="15000"/>
            </a:spcAft>
            <a:buChar char="•"/>
          </a:pPr>
          <a:r>
            <a:rPr lang="en-GB" sz="1700" kern="1200" dirty="0"/>
            <a:t>Innovation</a:t>
          </a:r>
        </a:p>
        <a:p>
          <a:pPr marL="171450" lvl="1" indent="-171450" algn="l" defTabSz="755650">
            <a:lnSpc>
              <a:spcPct val="90000"/>
            </a:lnSpc>
            <a:spcBef>
              <a:spcPct val="0"/>
            </a:spcBef>
            <a:spcAft>
              <a:spcPct val="15000"/>
            </a:spcAft>
            <a:buChar char="•"/>
          </a:pPr>
          <a:r>
            <a:rPr lang="en-GB" sz="1700" kern="1200" dirty="0"/>
            <a:t>Operations</a:t>
          </a:r>
        </a:p>
        <a:p>
          <a:pPr marL="171450" lvl="1" indent="-171450" algn="l" defTabSz="755650">
            <a:lnSpc>
              <a:spcPct val="90000"/>
            </a:lnSpc>
            <a:spcBef>
              <a:spcPct val="0"/>
            </a:spcBef>
            <a:spcAft>
              <a:spcPct val="15000"/>
            </a:spcAft>
            <a:buChar char="•"/>
          </a:pPr>
          <a:r>
            <a:rPr lang="en-GB" sz="1700" kern="1200" dirty="0"/>
            <a:t>Marketing</a:t>
          </a:r>
        </a:p>
        <a:p>
          <a:pPr marL="171450" lvl="1" indent="-171450" algn="l" defTabSz="755650">
            <a:lnSpc>
              <a:spcPct val="90000"/>
            </a:lnSpc>
            <a:spcBef>
              <a:spcPct val="0"/>
            </a:spcBef>
            <a:spcAft>
              <a:spcPct val="15000"/>
            </a:spcAft>
            <a:buChar char="•"/>
          </a:pPr>
          <a:r>
            <a:rPr lang="en-GB" sz="1700" kern="1200" dirty="0"/>
            <a:t>Human resource management</a:t>
          </a:r>
        </a:p>
        <a:p>
          <a:pPr marL="171450" lvl="1" indent="-171450" algn="l" defTabSz="755650">
            <a:lnSpc>
              <a:spcPct val="90000"/>
            </a:lnSpc>
            <a:spcBef>
              <a:spcPct val="0"/>
            </a:spcBef>
            <a:spcAft>
              <a:spcPct val="15000"/>
            </a:spcAft>
            <a:buChar char="•"/>
          </a:pPr>
          <a:r>
            <a:rPr lang="en-GB" sz="1700" kern="1200" dirty="0"/>
            <a:t>Accounting Processes</a:t>
          </a:r>
        </a:p>
      </dsp:txBody>
      <dsp:txXfrm>
        <a:off x="3103159" y="663482"/>
        <a:ext cx="2153587" cy="3078998"/>
      </dsp:txXfrm>
    </dsp:sp>
    <dsp:sp modelId="{4661AB8D-88CF-AB46-A368-DA914DAF2CFC}">
      <dsp:nvSpPr>
        <dsp:cNvPr id="0" name=""/>
        <dsp:cNvSpPr/>
      </dsp:nvSpPr>
      <dsp:spPr>
        <a:xfrm>
          <a:off x="5047578" y="126649"/>
          <a:ext cx="708137" cy="45006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047578" y="216662"/>
        <a:ext cx="573118" cy="270038"/>
      </dsp:txXfrm>
    </dsp:sp>
    <dsp:sp modelId="{015A56AF-AF70-8C4E-AE1B-BDBC3349C607}">
      <dsp:nvSpPr>
        <dsp:cNvPr id="0" name=""/>
        <dsp:cNvSpPr/>
      </dsp:nvSpPr>
      <dsp:spPr>
        <a:xfrm>
          <a:off x="6049658"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Outputs</a:t>
          </a:r>
        </a:p>
      </dsp:txBody>
      <dsp:txXfrm>
        <a:off x="6049658" y="106881"/>
        <a:ext cx="1807699" cy="489600"/>
      </dsp:txXfrm>
    </dsp:sp>
    <dsp:sp modelId="{CD123940-46BB-2C4F-85A2-D624F67D2B4A}">
      <dsp:nvSpPr>
        <dsp:cNvPr id="0" name=""/>
        <dsp:cNvSpPr/>
      </dsp:nvSpPr>
      <dsp:spPr>
        <a:xfrm>
          <a:off x="6419910" y="596481"/>
          <a:ext cx="180769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Goods</a:t>
          </a:r>
        </a:p>
        <a:p>
          <a:pPr marL="171450" lvl="1" indent="-171450" algn="l" defTabSz="755650">
            <a:lnSpc>
              <a:spcPct val="90000"/>
            </a:lnSpc>
            <a:spcBef>
              <a:spcPct val="0"/>
            </a:spcBef>
            <a:spcAft>
              <a:spcPct val="15000"/>
            </a:spcAft>
            <a:buChar char="•"/>
          </a:pPr>
          <a:r>
            <a:rPr lang="en-GB" sz="1700" kern="1200" dirty="0"/>
            <a:t>Services</a:t>
          </a:r>
        </a:p>
        <a:p>
          <a:pPr marL="171450" lvl="1" indent="-171450" algn="l" defTabSz="755650">
            <a:lnSpc>
              <a:spcPct val="90000"/>
            </a:lnSpc>
            <a:spcBef>
              <a:spcPct val="0"/>
            </a:spcBef>
            <a:spcAft>
              <a:spcPct val="15000"/>
            </a:spcAft>
            <a:buChar char="•"/>
          </a:pPr>
          <a:r>
            <a:rPr lang="en-GB" sz="1700" kern="1200" dirty="0"/>
            <a:t>Profit </a:t>
          </a:r>
        </a:p>
        <a:p>
          <a:pPr marL="171450" lvl="1" indent="-171450" algn="l" defTabSz="755650">
            <a:lnSpc>
              <a:spcPct val="90000"/>
            </a:lnSpc>
            <a:spcBef>
              <a:spcPct val="0"/>
            </a:spcBef>
            <a:spcAft>
              <a:spcPct val="15000"/>
            </a:spcAft>
            <a:buChar char="•"/>
          </a:pPr>
          <a:r>
            <a:rPr lang="en-GB" sz="1700" kern="1200" dirty="0"/>
            <a:t>Information </a:t>
          </a:r>
        </a:p>
        <a:p>
          <a:pPr marL="171450" lvl="1" indent="-171450" algn="l" defTabSz="755650">
            <a:lnSpc>
              <a:spcPct val="90000"/>
            </a:lnSpc>
            <a:spcBef>
              <a:spcPct val="0"/>
            </a:spcBef>
            <a:spcAft>
              <a:spcPct val="15000"/>
            </a:spcAft>
            <a:buChar char="•"/>
          </a:pPr>
          <a:r>
            <a:rPr lang="en-GB" sz="1700" kern="1200" dirty="0"/>
            <a:t>Waste</a:t>
          </a:r>
        </a:p>
        <a:p>
          <a:pPr marL="171450" lvl="1" indent="-171450" algn="l" defTabSz="755650">
            <a:lnSpc>
              <a:spcPct val="90000"/>
            </a:lnSpc>
            <a:spcBef>
              <a:spcPct val="0"/>
            </a:spcBef>
            <a:spcAft>
              <a:spcPct val="15000"/>
            </a:spcAft>
            <a:buChar char="•"/>
          </a:pPr>
          <a:r>
            <a:rPr lang="en-GB" sz="1700" kern="1200" dirty="0"/>
            <a:t>Economic Growth</a:t>
          </a:r>
        </a:p>
      </dsp:txBody>
      <dsp:txXfrm>
        <a:off x="6472856" y="649427"/>
        <a:ext cx="1701807" cy="31071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522760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4444"/>
                </a:solidFill>
                <a:effectLst/>
                <a:latin typeface="Bernini"/>
              </a:rPr>
              <a:t>An enterprise is defined as a legal entity possessing the right to conduct business on its own, for example to enter into contracts, own property, incur liabilities and establish bank accounts. An enterprise may be a corporation, a quasi- corporation, a non-profit institution, or an unincorporated enterprise. Enterprises can be classified in different categories according to their size; for this purpose, different criteria may be used, but the most common is number of people employed. In small and medium-sized enterprises (SMEs) employ fewer than 250 people. SMEs are further subdivided into micro enterprises (fewer than 10 employees), small enterprises (10 to 49 employees), medium-sized enterprises (50 to 249 employees). Large enterprises employ 250 or more people.</a:t>
            </a:r>
          </a:p>
          <a:p>
            <a:r>
              <a:rPr lang="en-GB" sz="1200" dirty="0"/>
              <a:t>(OECD, 2023)</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1906526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Street Vendors:</a:t>
            </a:r>
            <a:r>
              <a:rPr lang="en-GB" b="0" i="0" dirty="0">
                <a:solidFill>
                  <a:srgbClr val="374151"/>
                </a:solidFill>
                <a:effectLst/>
                <a:latin typeface="Söhne"/>
              </a:rPr>
              <a:t> People who sell goods like food, beverages, or handmade items on the streets or in markets.</a:t>
            </a:r>
          </a:p>
          <a:p>
            <a:pPr algn="l">
              <a:buFont typeface="+mj-lt"/>
              <a:buAutoNum type="arabicPeriod"/>
            </a:pPr>
            <a:r>
              <a:rPr lang="en-GB" b="1" i="0" dirty="0">
                <a:solidFill>
                  <a:srgbClr val="374151"/>
                </a:solidFill>
                <a:effectLst/>
                <a:latin typeface="Söhne"/>
              </a:rPr>
              <a:t>Home-Based Businesses:</a:t>
            </a:r>
            <a:r>
              <a:rPr lang="en-GB" b="0" i="0" dirty="0">
                <a:solidFill>
                  <a:srgbClr val="374151"/>
                </a:solidFill>
                <a:effectLst/>
                <a:latin typeface="Söhne"/>
              </a:rPr>
              <a:t> Businesses that are operated from the owner's home, such as home bakers, online retailers, and craft makers.</a:t>
            </a:r>
          </a:p>
          <a:p>
            <a:pPr algn="l">
              <a:buFont typeface="+mj-lt"/>
              <a:buAutoNum type="arabicPeriod"/>
            </a:pPr>
            <a:r>
              <a:rPr lang="en-GB" b="1" i="0" dirty="0">
                <a:solidFill>
                  <a:srgbClr val="374151"/>
                </a:solidFill>
                <a:effectLst/>
                <a:latin typeface="Söhne"/>
              </a:rPr>
              <a:t>Artisans:</a:t>
            </a:r>
            <a:r>
              <a:rPr lang="en-GB" b="0" i="0" dirty="0">
                <a:solidFill>
                  <a:srgbClr val="374151"/>
                </a:solidFill>
                <a:effectLst/>
                <a:latin typeface="Söhne"/>
              </a:rPr>
              <a:t> Individuals who create handmade products, like </a:t>
            </a:r>
            <a:r>
              <a:rPr lang="en-GB" b="0" i="0" dirty="0" err="1">
                <a:solidFill>
                  <a:srgbClr val="374151"/>
                </a:solidFill>
                <a:effectLst/>
                <a:latin typeface="Söhne"/>
              </a:rPr>
              <a:t>jewelry</a:t>
            </a:r>
            <a:r>
              <a:rPr lang="en-GB" b="0" i="0" dirty="0">
                <a:solidFill>
                  <a:srgbClr val="374151"/>
                </a:solidFill>
                <a:effectLst/>
                <a:latin typeface="Söhne"/>
              </a:rPr>
              <a:t>, pottery, textiles, and artwork, often selling them at craft fairs or online.</a:t>
            </a:r>
          </a:p>
          <a:p>
            <a:pPr algn="l">
              <a:buFont typeface="+mj-lt"/>
              <a:buAutoNum type="arabicPeriod"/>
            </a:pPr>
            <a:r>
              <a:rPr lang="en-GB" b="1" i="0" dirty="0">
                <a:solidFill>
                  <a:srgbClr val="374151"/>
                </a:solidFill>
                <a:effectLst/>
                <a:latin typeface="Söhne"/>
              </a:rPr>
              <a:t>Food Trucks:</a:t>
            </a:r>
            <a:r>
              <a:rPr lang="en-GB" b="0" i="0" dirty="0">
                <a:solidFill>
                  <a:srgbClr val="374151"/>
                </a:solidFill>
                <a:effectLst/>
                <a:latin typeface="Söhne"/>
              </a:rPr>
              <a:t> Mobile businesses that offer food and beverages from a truck or van, often at popular locations or events.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13</a:t>
            </a:fld>
            <a:endParaRPr lang="en-GB" altLang="en-US"/>
          </a:p>
        </p:txBody>
      </p:sp>
    </p:spTree>
    <p:extLst>
      <p:ext uri="{BB962C8B-B14F-4D97-AF65-F5344CB8AC3E}">
        <p14:creationId xmlns:p14="http://schemas.microsoft.com/office/powerpoint/2010/main" val="4016284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i="0" dirty="0">
                <a:effectLst/>
                <a:latin typeface="Söhne"/>
              </a:rPr>
              <a:t>Local Restaurants:</a:t>
            </a:r>
            <a:r>
              <a:rPr lang="en-GB" b="0" i="0" dirty="0">
                <a:solidFill>
                  <a:srgbClr val="374151"/>
                </a:solidFill>
                <a:effectLst/>
                <a:latin typeface="Söhne"/>
              </a:rPr>
              <a:t> Restaurants that serve a specific local area, offering a range of dining options and employing kitchen staff, servers, and managerial roles.</a:t>
            </a:r>
          </a:p>
          <a:p>
            <a:pPr marL="228600" indent="-228600">
              <a:buFont typeface="+mj-lt"/>
              <a:buAutoNum type="arabicPeriod"/>
            </a:pPr>
            <a:r>
              <a:rPr lang="en-GB" b="1" i="0" dirty="0">
                <a:effectLst/>
                <a:latin typeface="Söhne"/>
              </a:rPr>
              <a:t>Fitness Studios:</a:t>
            </a:r>
            <a:r>
              <a:rPr lang="en-GB" b="0" i="0" dirty="0">
                <a:solidFill>
                  <a:srgbClr val="374151"/>
                </a:solidFill>
                <a:effectLst/>
                <a:latin typeface="Söhne"/>
              </a:rPr>
              <a:t> Gyms, yoga studios, and fitness </a:t>
            </a:r>
            <a:r>
              <a:rPr lang="en-GB" b="0" i="0" dirty="0" err="1">
                <a:solidFill>
                  <a:srgbClr val="374151"/>
                </a:solidFill>
                <a:effectLst/>
                <a:latin typeface="Söhne"/>
              </a:rPr>
              <a:t>centers</a:t>
            </a:r>
            <a:r>
              <a:rPr lang="en-GB" b="0" i="0" dirty="0">
                <a:solidFill>
                  <a:srgbClr val="374151"/>
                </a:solidFill>
                <a:effectLst/>
                <a:latin typeface="Söhne"/>
              </a:rPr>
              <a:t> that offer classes and training sessions, employing fitness instructors, receptionists, and cleaning staff.</a:t>
            </a:r>
          </a:p>
          <a:p>
            <a:pPr marL="228600" indent="-228600">
              <a:buFont typeface="+mj-lt"/>
              <a:buAutoNum type="arabicPeriod"/>
            </a:pPr>
            <a:r>
              <a:rPr lang="en-GB" b="1" i="0" dirty="0">
                <a:effectLst/>
                <a:latin typeface="Söhne"/>
              </a:rPr>
              <a:t>Marketing Agencies:</a:t>
            </a:r>
            <a:r>
              <a:rPr lang="en-GB" b="0" i="0" dirty="0">
                <a:solidFill>
                  <a:srgbClr val="374151"/>
                </a:solidFill>
                <a:effectLst/>
                <a:latin typeface="Söhne"/>
              </a:rPr>
              <a:t> Small marketing firms that offer services like branding, digital marketing, and social media management, staffed with marketers, designers, and strategists.</a:t>
            </a:r>
          </a:p>
          <a:p>
            <a:pPr marL="228600" indent="-228600">
              <a:buFont typeface="+mj-lt"/>
              <a:buAutoNum type="arabicPeriod"/>
            </a:pPr>
            <a:r>
              <a:rPr lang="en-GB" b="1" i="0" dirty="0">
                <a:effectLst/>
                <a:latin typeface="Söhne"/>
              </a:rPr>
              <a:t>Event Planning Companies:</a:t>
            </a:r>
            <a:r>
              <a:rPr lang="en-GB" b="0" i="0" dirty="0">
                <a:solidFill>
                  <a:srgbClr val="374151"/>
                </a:solidFill>
                <a:effectLst/>
                <a:latin typeface="Söhne"/>
              </a:rPr>
              <a:t> Small event planning businesses that organize weddings, corporate events, and parties, with planners, coordinators, and administrative staff.</a:t>
            </a:r>
            <a:endParaRPr lang="en-GB" b="1" i="0" dirty="0">
              <a:effectLst/>
              <a:latin typeface="Söhne"/>
            </a:endParaRPr>
          </a:p>
          <a:p>
            <a:pPr marL="228600" indent="-228600">
              <a:buFont typeface="+mj-lt"/>
              <a:buAutoNum type="arabicPeriod"/>
            </a:pPr>
            <a:r>
              <a:rPr lang="en-GB" b="1" i="0" dirty="0">
                <a:effectLst/>
                <a:latin typeface="Söhne"/>
              </a:rPr>
              <a:t>Construction Contractors:</a:t>
            </a:r>
            <a:r>
              <a:rPr lang="en-GB" b="0" i="0" dirty="0">
                <a:solidFill>
                  <a:srgbClr val="374151"/>
                </a:solidFill>
                <a:effectLst/>
                <a:latin typeface="Söhne"/>
              </a:rPr>
              <a:t> Small construction companies handling residential or small-scale commercial projects, employing skilled tradespeople and project managers.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2389669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i="0" dirty="0">
                <a:effectLst/>
                <a:latin typeface="Söhne"/>
              </a:rPr>
              <a:t>Healthcare Facilities:</a:t>
            </a:r>
            <a:r>
              <a:rPr lang="en-GB" b="0" i="0" dirty="0">
                <a:solidFill>
                  <a:srgbClr val="374151"/>
                </a:solidFill>
                <a:effectLst/>
                <a:latin typeface="Söhne"/>
              </a:rPr>
              <a:t> Medium-sized medical clinics, outpatient </a:t>
            </a:r>
            <a:r>
              <a:rPr lang="en-GB" b="0" i="0" dirty="0" err="1">
                <a:solidFill>
                  <a:srgbClr val="374151"/>
                </a:solidFill>
                <a:effectLst/>
                <a:latin typeface="Söhne"/>
              </a:rPr>
              <a:t>centers</a:t>
            </a:r>
            <a:r>
              <a:rPr lang="en-GB" b="0" i="0" dirty="0">
                <a:solidFill>
                  <a:srgbClr val="374151"/>
                </a:solidFill>
                <a:effectLst/>
                <a:latin typeface="Söhne"/>
              </a:rPr>
              <a:t>, or specialized medical practices, with multiple doctors, nurses, administrative staff, and support personnel.</a:t>
            </a:r>
            <a:endParaRPr lang="en-GB" b="1" i="0" dirty="0">
              <a:effectLst/>
              <a:latin typeface="Söhne"/>
            </a:endParaRPr>
          </a:p>
          <a:p>
            <a:pPr marL="228600" indent="-228600">
              <a:buFont typeface="+mj-lt"/>
              <a:buAutoNum type="arabicPeriod"/>
            </a:pPr>
            <a:r>
              <a:rPr lang="en-GB" b="1" i="0" dirty="0">
                <a:effectLst/>
                <a:latin typeface="Söhne"/>
              </a:rPr>
              <a:t>Media Production Houses:</a:t>
            </a:r>
            <a:r>
              <a:rPr lang="en-GB" b="0" i="0" dirty="0">
                <a:solidFill>
                  <a:srgbClr val="374151"/>
                </a:solidFill>
                <a:effectLst/>
                <a:latin typeface="Söhne"/>
              </a:rPr>
              <a:t> Medium-sized media production companies creating content for television, film, advertising, or digital platforms, with teams in production, editing, and creative roles.</a:t>
            </a:r>
            <a:endParaRPr lang="en-GB" b="1" i="0" dirty="0">
              <a:effectLst/>
              <a:latin typeface="Söhne"/>
            </a:endParaRPr>
          </a:p>
          <a:p>
            <a:pPr marL="228600" indent="-228600">
              <a:buFont typeface="+mj-lt"/>
              <a:buAutoNum type="arabicPeriod"/>
            </a:pPr>
            <a:r>
              <a:rPr lang="en-GB" b="1" i="0" dirty="0">
                <a:effectLst/>
                <a:latin typeface="Söhne"/>
              </a:rPr>
              <a:t>Wholesale Distributors:</a:t>
            </a:r>
            <a:r>
              <a:rPr lang="en-GB" b="0" i="0" dirty="0">
                <a:solidFill>
                  <a:srgbClr val="374151"/>
                </a:solidFill>
                <a:effectLst/>
                <a:latin typeface="Söhne"/>
              </a:rPr>
              <a:t> Businesses that distribute goods to retailers, with staff in distribution </a:t>
            </a:r>
            <a:r>
              <a:rPr lang="en-GB" b="0" i="0" dirty="0" err="1">
                <a:solidFill>
                  <a:srgbClr val="374151"/>
                </a:solidFill>
                <a:effectLst/>
                <a:latin typeface="Söhne"/>
              </a:rPr>
              <a:t>centers</a:t>
            </a:r>
            <a:r>
              <a:rPr lang="en-GB" b="0" i="0" dirty="0">
                <a:solidFill>
                  <a:srgbClr val="374151"/>
                </a:solidFill>
                <a:effectLst/>
                <a:latin typeface="Söhne"/>
              </a:rPr>
              <a:t>, sales, logistics, and customer service.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892843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0" i="0" dirty="0">
                <a:solidFill>
                  <a:srgbClr val="374151"/>
                </a:solidFill>
                <a:effectLst/>
                <a:latin typeface="Söhne"/>
              </a:rPr>
              <a:t>The</a:t>
            </a:r>
            <a:r>
              <a:rPr lang="en-GB" b="1" i="0" dirty="0">
                <a:solidFill>
                  <a:srgbClr val="374151"/>
                </a:solidFill>
                <a:effectLst/>
                <a:latin typeface="Söhne"/>
              </a:rPr>
              <a:t> Coca-Cola </a:t>
            </a:r>
            <a:r>
              <a:rPr lang="en-GB" b="0" i="0" dirty="0">
                <a:solidFill>
                  <a:srgbClr val="374151"/>
                </a:solidFill>
                <a:effectLst/>
                <a:latin typeface="Söhne"/>
              </a:rPr>
              <a:t>Company is a large multinational beverage corporation that is one of the most well-known and valuable brands in the world.</a:t>
            </a:r>
          </a:p>
          <a:p>
            <a:pPr marL="228600" indent="-228600">
              <a:buFont typeface="+mj-lt"/>
              <a:buAutoNum type="arabicPeriod"/>
            </a:pPr>
            <a:r>
              <a:rPr lang="en-GB" b="1" i="0" dirty="0">
                <a:solidFill>
                  <a:srgbClr val="374151"/>
                </a:solidFill>
                <a:effectLst/>
                <a:latin typeface="Söhne"/>
              </a:rPr>
              <a:t>Apple</a:t>
            </a:r>
            <a:r>
              <a:rPr lang="en-GB" b="0" i="0" dirty="0">
                <a:solidFill>
                  <a:srgbClr val="374151"/>
                </a:solidFill>
                <a:effectLst/>
                <a:latin typeface="Söhne"/>
              </a:rPr>
              <a:t> is a large multinational technology company renowned for its innovative consumer electronics, software, and services. </a:t>
            </a:r>
          </a:p>
          <a:p>
            <a:pPr marL="228600" indent="-228600">
              <a:buFont typeface="+mj-lt"/>
              <a:buAutoNum type="arabicPeriod"/>
            </a:pPr>
            <a:r>
              <a:rPr lang="en-GB" b="1" i="0" dirty="0">
                <a:solidFill>
                  <a:srgbClr val="374151"/>
                </a:solidFill>
                <a:effectLst/>
                <a:latin typeface="Söhne"/>
              </a:rPr>
              <a:t>Amazon</a:t>
            </a:r>
            <a:r>
              <a:rPr lang="en-GB" b="0" i="0" dirty="0">
                <a:solidFill>
                  <a:srgbClr val="374151"/>
                </a:solidFill>
                <a:effectLst/>
                <a:latin typeface="Söhne"/>
              </a:rPr>
              <a:t> is one of the world's largest and most diversified companies, known for its online marketplace, retail operations, cloud computing services, and digital streaming platform. </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16</a:t>
            </a:fld>
            <a:endParaRPr lang="en-GB" altLang="en-US"/>
          </a:p>
        </p:txBody>
      </p:sp>
    </p:spTree>
    <p:extLst>
      <p:ext uri="{BB962C8B-B14F-4D97-AF65-F5344CB8AC3E}">
        <p14:creationId xmlns:p14="http://schemas.microsoft.com/office/powerpoint/2010/main" val="35622110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08/10/2023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08/10/2023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08/10/2023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Forms of Organizations </a:t>
            </a:r>
            <a:br>
              <a:rPr lang="en-GB" altLang="en-US" b="1" dirty="0">
                <a:highlight>
                  <a:srgbClr val="FFFF00"/>
                </a:highlight>
              </a:rPr>
            </a:br>
            <a:r>
              <a:rPr lang="en-GB" altLang="en-US" b="1" dirty="0"/>
              <a:t>LCBB4007</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2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Content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a:xfrm>
            <a:off x="457200" y="1600201"/>
            <a:ext cx="3754760" cy="3917032"/>
          </a:xfrm>
        </p:spPr>
        <p:txBody>
          <a:bodyPr/>
          <a:lstStyle/>
          <a:p>
            <a:r>
              <a:rPr lang="en-US" sz="2000" dirty="0"/>
              <a:t>Forms of organizations:</a:t>
            </a:r>
          </a:p>
          <a:p>
            <a:pPr lvl="1">
              <a:buFont typeface="Wingdings" pitchFamily="2" charset="2"/>
              <a:buChar char="Ø"/>
            </a:pPr>
            <a:r>
              <a:rPr lang="en-US" sz="1800" dirty="0"/>
              <a:t>Public sector</a:t>
            </a:r>
          </a:p>
          <a:p>
            <a:pPr lvl="1">
              <a:buFont typeface="Wingdings" pitchFamily="2" charset="2"/>
              <a:buChar char="Ø"/>
            </a:pPr>
            <a:r>
              <a:rPr lang="en-US" sz="1800" dirty="0"/>
              <a:t>Private sector</a:t>
            </a:r>
          </a:p>
          <a:p>
            <a:pPr lvl="1">
              <a:buFont typeface="Wingdings" pitchFamily="2" charset="2"/>
              <a:buChar char="Ø"/>
            </a:pPr>
            <a:r>
              <a:rPr lang="en-US" sz="1800" dirty="0"/>
              <a:t>Voluntary sector</a:t>
            </a:r>
          </a:p>
          <a:p>
            <a:r>
              <a:rPr lang="en-US" sz="2000" dirty="0"/>
              <a:t>Enterprises by business size:</a:t>
            </a:r>
          </a:p>
          <a:p>
            <a:pPr lvl="1">
              <a:buFont typeface="Wingdings" pitchFamily="2" charset="2"/>
              <a:buChar char="Ø"/>
            </a:pPr>
            <a:r>
              <a:rPr lang="en-US" sz="1800" dirty="0"/>
              <a:t>Micro enterprise</a:t>
            </a:r>
          </a:p>
          <a:p>
            <a:pPr lvl="1">
              <a:buFont typeface="Wingdings" pitchFamily="2" charset="2"/>
              <a:buChar char="Ø"/>
            </a:pPr>
            <a:r>
              <a:rPr lang="en-US" sz="1800" dirty="0"/>
              <a:t>Small enterprise</a:t>
            </a:r>
          </a:p>
          <a:p>
            <a:pPr lvl="1">
              <a:buFont typeface="Wingdings" pitchFamily="2" charset="2"/>
              <a:buChar char="Ø"/>
            </a:pPr>
            <a:r>
              <a:rPr lang="en-US" sz="1800" dirty="0"/>
              <a:t>Medium sized enterprise</a:t>
            </a:r>
          </a:p>
          <a:p>
            <a:pPr lvl="1">
              <a:buFont typeface="Wingdings" pitchFamily="2" charset="2"/>
              <a:buChar char="Ø"/>
            </a:pPr>
            <a:r>
              <a:rPr lang="en-US" sz="1800" dirty="0"/>
              <a:t>Large enterprise</a:t>
            </a:r>
          </a:p>
          <a:p>
            <a:pPr lvl="1"/>
            <a:endParaRPr lang="en-US" sz="20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6" name="TextBox 5">
            <a:extLst>
              <a:ext uri="{FF2B5EF4-FFF2-40B4-BE49-F238E27FC236}">
                <a16:creationId xmlns:a16="http://schemas.microsoft.com/office/drawing/2014/main" id="{F9066D36-4BAE-07F7-54A6-8AE1FE498050}"/>
              </a:ext>
            </a:extLst>
          </p:cNvPr>
          <p:cNvSpPr txBox="1"/>
          <p:nvPr/>
        </p:nvSpPr>
        <p:spPr>
          <a:xfrm>
            <a:off x="5220072" y="1620017"/>
            <a:ext cx="3178696" cy="1231106"/>
          </a:xfrm>
          <a:prstGeom prst="rect">
            <a:avLst/>
          </a:prstGeom>
          <a:noFill/>
        </p:spPr>
        <p:txBody>
          <a:bodyPr wrap="square" rtlCol="0">
            <a:spAutoFit/>
          </a:bodyPr>
          <a:lstStyle/>
          <a:p>
            <a:pPr marL="342900" lvl="1" indent="-342900">
              <a:buFont typeface="Arial" panose="020B0604020202020204" pitchFamily="34" charset="0"/>
              <a:buChar char="•"/>
            </a:pPr>
            <a:r>
              <a:rPr lang="en-US" sz="2000" dirty="0">
                <a:latin typeface="+mn-lt"/>
              </a:rPr>
              <a:t>The system approach</a:t>
            </a:r>
            <a:r>
              <a:rPr lang="en-US" sz="2000" dirty="0"/>
              <a:t>:</a:t>
            </a:r>
          </a:p>
          <a:p>
            <a:pPr marL="742950" lvl="2" indent="-342900">
              <a:buFont typeface="Wingdings" pitchFamily="2" charset="2"/>
              <a:buChar char="Ø"/>
            </a:pPr>
            <a:r>
              <a:rPr lang="en-US" sz="1800" dirty="0">
                <a:latin typeface="+mn-lt"/>
              </a:rPr>
              <a:t>Inputs  </a:t>
            </a:r>
          </a:p>
          <a:p>
            <a:pPr marL="742950" lvl="2" indent="-342900">
              <a:buFont typeface="Wingdings" pitchFamily="2" charset="2"/>
              <a:buChar char="Ø"/>
            </a:pPr>
            <a:r>
              <a:rPr lang="en-US" sz="1800" dirty="0">
                <a:latin typeface="+mn-lt"/>
              </a:rPr>
              <a:t>Process </a:t>
            </a:r>
          </a:p>
          <a:p>
            <a:pPr marL="742950" lvl="2" indent="-342900">
              <a:buFont typeface="Wingdings" pitchFamily="2" charset="2"/>
              <a:buChar char="Ø"/>
            </a:pPr>
            <a:r>
              <a:rPr lang="en-US" sz="1800" dirty="0">
                <a:latin typeface="+mn-lt"/>
              </a:rPr>
              <a:t>Outputs</a:t>
            </a:r>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1523-980A-5C57-E42D-008C65283981}"/>
              </a:ext>
            </a:extLst>
          </p:cNvPr>
          <p:cNvSpPr>
            <a:spLocks noGrp="1"/>
          </p:cNvSpPr>
          <p:nvPr>
            <p:ph type="title"/>
          </p:nvPr>
        </p:nvSpPr>
        <p:spPr/>
        <p:txBody>
          <a:bodyPr/>
          <a:lstStyle/>
          <a:p>
            <a:r>
              <a:rPr lang="en-US" sz="3600" b="1" dirty="0"/>
              <a:t>Forms of organizations</a:t>
            </a:r>
          </a:p>
        </p:txBody>
      </p:sp>
      <p:sp>
        <p:nvSpPr>
          <p:cNvPr id="3" name="Content Placeholder 2">
            <a:extLst>
              <a:ext uri="{FF2B5EF4-FFF2-40B4-BE49-F238E27FC236}">
                <a16:creationId xmlns:a16="http://schemas.microsoft.com/office/drawing/2014/main" id="{2D259CCE-C7DE-C8AC-B0C0-EFBB678D2E99}"/>
              </a:ext>
            </a:extLst>
          </p:cNvPr>
          <p:cNvSpPr>
            <a:spLocks noGrp="1"/>
          </p:cNvSpPr>
          <p:nvPr>
            <p:ph idx="1"/>
          </p:nvPr>
        </p:nvSpPr>
        <p:spPr/>
        <p:txBody>
          <a:bodyPr/>
          <a:lstStyle/>
          <a:p>
            <a:pPr marL="0" indent="0">
              <a:buNone/>
            </a:pPr>
            <a:r>
              <a:rPr lang="en-US" sz="2400" dirty="0"/>
              <a:t>We all live in an increasingly complex and dynamic world in which organizations feature significantly. We work for organizations, we shop at them, we spend our leisure time in them and use them to improve the quality of our life such as universities, doctors and dentists. </a:t>
            </a:r>
          </a:p>
          <a:p>
            <a:pPr marL="0" indent="0">
              <a:buNone/>
            </a:pPr>
            <a:r>
              <a:rPr lang="en-US" sz="2400" dirty="0"/>
              <a:t>Though these organizations can be in different forms:</a:t>
            </a:r>
          </a:p>
          <a:p>
            <a:r>
              <a:rPr lang="en-US" sz="2400" dirty="0"/>
              <a:t>Public sector</a:t>
            </a:r>
          </a:p>
          <a:p>
            <a:r>
              <a:rPr lang="en-US" sz="2400" dirty="0"/>
              <a:t>Private sector</a:t>
            </a:r>
          </a:p>
          <a:p>
            <a:r>
              <a:rPr lang="en-US" sz="2400" dirty="0"/>
              <a:t>Voluntary sector</a:t>
            </a:r>
          </a:p>
        </p:txBody>
      </p:sp>
      <p:sp>
        <p:nvSpPr>
          <p:cNvPr id="4" name="Date Placeholder 3">
            <a:extLst>
              <a:ext uri="{FF2B5EF4-FFF2-40B4-BE49-F238E27FC236}">
                <a16:creationId xmlns:a16="http://schemas.microsoft.com/office/drawing/2014/main" id="{469E6E16-2B03-30DC-BB2D-7C01A9129D36}"/>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A9DD1502-AFE4-A94B-592E-DBC4137063C7}"/>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3187776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Public sector organizations</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The public sector consists of enterprises in which the whole or a majority stake is owned and regulated by either local or national government (Claire, 2009).</a:t>
            </a:r>
          </a:p>
          <a:p>
            <a:r>
              <a:rPr lang="en-US" sz="2400" dirty="0"/>
              <a:t>The public sector organizations tend to be large and bureaucratic entities, governed by strict rules and procedures that are often prescribed by law (Claire, 2009). </a:t>
            </a:r>
          </a:p>
          <a:p>
            <a:pPr marL="0" indent="0">
              <a:buNone/>
            </a:pPr>
            <a:endParaRPr lang="en-US" sz="2400"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CC34B-7DDA-AB93-154B-C566E6FB999B}"/>
              </a:ext>
            </a:extLst>
          </p:cNvPr>
          <p:cNvSpPr>
            <a:spLocks noGrp="1"/>
          </p:cNvSpPr>
          <p:nvPr>
            <p:ph type="title"/>
          </p:nvPr>
        </p:nvSpPr>
        <p:spPr/>
        <p:txBody>
          <a:bodyPr/>
          <a:lstStyle/>
          <a:p>
            <a:r>
              <a:rPr lang="en-US" sz="3600" b="1" dirty="0"/>
              <a:t>Examples of public sector organizations</a:t>
            </a:r>
          </a:p>
        </p:txBody>
      </p:sp>
      <p:sp>
        <p:nvSpPr>
          <p:cNvPr id="4" name="Date Placeholder 3">
            <a:extLst>
              <a:ext uri="{FF2B5EF4-FFF2-40B4-BE49-F238E27FC236}">
                <a16:creationId xmlns:a16="http://schemas.microsoft.com/office/drawing/2014/main" id="{EE5825C1-4A97-B657-C2C6-E151B28D48BC}"/>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A1B1FCC2-6976-F2CE-0DA3-2F63EC414ED3}"/>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graphicFrame>
        <p:nvGraphicFramePr>
          <p:cNvPr id="6" name="Table 6">
            <a:extLst>
              <a:ext uri="{FF2B5EF4-FFF2-40B4-BE49-F238E27FC236}">
                <a16:creationId xmlns:a16="http://schemas.microsoft.com/office/drawing/2014/main" id="{4471E58D-C42B-E2C7-6973-19C1E8151782}"/>
              </a:ext>
            </a:extLst>
          </p:cNvPr>
          <p:cNvGraphicFramePr>
            <a:graphicFrameLocks noGrp="1"/>
          </p:cNvGraphicFramePr>
          <p:nvPr>
            <p:ph idx="1"/>
            <p:extLst>
              <p:ext uri="{D42A27DB-BD31-4B8C-83A1-F6EECF244321}">
                <p14:modId xmlns:p14="http://schemas.microsoft.com/office/powerpoint/2010/main" val="1738444121"/>
              </p:ext>
            </p:extLst>
          </p:nvPr>
        </p:nvGraphicFramePr>
        <p:xfrm>
          <a:off x="457200" y="1600200"/>
          <a:ext cx="8075240" cy="2854554"/>
        </p:xfrm>
        <a:graphic>
          <a:graphicData uri="http://schemas.openxmlformats.org/drawingml/2006/table">
            <a:tbl>
              <a:tblPr firstRow="1" bandRow="1">
                <a:tableStyleId>{69CF1AB2-1976-4502-BF36-3FF5EA218861}</a:tableStyleId>
              </a:tblPr>
              <a:tblGrid>
                <a:gridCol w="8075240">
                  <a:extLst>
                    <a:ext uri="{9D8B030D-6E8A-4147-A177-3AD203B41FA5}">
                      <a16:colId xmlns:a16="http://schemas.microsoft.com/office/drawing/2014/main" val="2270392529"/>
                    </a:ext>
                  </a:extLst>
                </a:gridCol>
              </a:tblGrid>
              <a:tr h="568554">
                <a:tc>
                  <a:txBody>
                    <a:bodyPr/>
                    <a:lstStyle/>
                    <a:p>
                      <a:pPr algn="ctr"/>
                      <a:r>
                        <a:rPr lang="en-US" dirty="0"/>
                        <a:t>Public sector organizations</a:t>
                      </a:r>
                    </a:p>
                  </a:txBody>
                  <a:tcPr/>
                </a:tc>
                <a:extLst>
                  <a:ext uri="{0D108BD9-81ED-4DB2-BD59-A6C34878D82A}">
                    <a16:rowId xmlns:a16="http://schemas.microsoft.com/office/drawing/2014/main" val="3227607641"/>
                  </a:ext>
                </a:extLst>
              </a:tr>
              <a:tr h="568554">
                <a:tc>
                  <a:txBody>
                    <a:bodyPr/>
                    <a:lstStyle/>
                    <a:p>
                      <a:pPr marL="285750" indent="-285750">
                        <a:buFont typeface="Arial" panose="020B0604020202020204" pitchFamily="34" charset="0"/>
                        <a:buChar char="•"/>
                      </a:pPr>
                      <a:r>
                        <a:rPr lang="en-US" dirty="0"/>
                        <a:t>National Government</a:t>
                      </a:r>
                    </a:p>
                    <a:p>
                      <a:pPr marL="285750" indent="-285750">
                        <a:buFont typeface="Arial" panose="020B0604020202020204" pitchFamily="34" charset="0"/>
                        <a:buChar char="•"/>
                      </a:pPr>
                      <a:r>
                        <a:rPr lang="en-US" dirty="0"/>
                        <a:t>Local government</a:t>
                      </a:r>
                    </a:p>
                    <a:p>
                      <a:pPr marL="285750" indent="-285750">
                        <a:buFont typeface="Arial" panose="020B0604020202020204" pitchFamily="34" charset="0"/>
                        <a:buChar char="•"/>
                      </a:pPr>
                      <a:r>
                        <a:rPr lang="en-US" dirty="0"/>
                        <a:t>DVLA</a:t>
                      </a:r>
                    </a:p>
                    <a:p>
                      <a:pPr marL="285750" indent="-285750">
                        <a:buFont typeface="Arial" panose="020B0604020202020204" pitchFamily="34" charset="0"/>
                        <a:buChar char="•"/>
                      </a:pPr>
                      <a:r>
                        <a:rPr lang="en-US" dirty="0"/>
                        <a:t>Police forces</a:t>
                      </a:r>
                    </a:p>
                    <a:p>
                      <a:pPr marL="285750" indent="-285750">
                        <a:buFont typeface="Arial" panose="020B0604020202020204" pitchFamily="34" charset="0"/>
                        <a:buChar char="•"/>
                      </a:pPr>
                      <a:r>
                        <a:rPr lang="en-US" dirty="0"/>
                        <a:t>Armed services</a:t>
                      </a:r>
                    </a:p>
                    <a:p>
                      <a:pPr marL="285750" indent="-285750">
                        <a:buFont typeface="Arial" panose="020B0604020202020204" pitchFamily="34" charset="0"/>
                        <a:buChar char="•"/>
                      </a:pPr>
                      <a:r>
                        <a:rPr lang="en-US" dirty="0"/>
                        <a:t>Fire and rescue services</a:t>
                      </a:r>
                    </a:p>
                    <a:p>
                      <a:pPr marL="285750" indent="-285750">
                        <a:buFont typeface="Arial" panose="020B0604020202020204" pitchFamily="34" charset="0"/>
                        <a:buChar char="•"/>
                      </a:pPr>
                      <a:r>
                        <a:rPr lang="en-US" dirty="0"/>
                        <a:t>National health services</a:t>
                      </a:r>
                    </a:p>
                    <a:p>
                      <a:pPr marL="285750" indent="-285750">
                        <a:buFont typeface="Arial" panose="020B0604020202020204" pitchFamily="34" charset="0"/>
                        <a:buChar char="•"/>
                      </a:pPr>
                      <a:r>
                        <a:rPr lang="en-US" dirty="0"/>
                        <a:t>State schools</a:t>
                      </a:r>
                    </a:p>
                  </a:txBody>
                  <a:tcPr/>
                </a:tc>
                <a:extLst>
                  <a:ext uri="{0D108BD9-81ED-4DB2-BD59-A6C34878D82A}">
                    <a16:rowId xmlns:a16="http://schemas.microsoft.com/office/drawing/2014/main" val="177268872"/>
                  </a:ext>
                </a:extLst>
              </a:tr>
            </a:tbl>
          </a:graphicData>
        </a:graphic>
      </p:graphicFrame>
    </p:spTree>
    <p:extLst>
      <p:ext uri="{BB962C8B-B14F-4D97-AF65-F5344CB8AC3E}">
        <p14:creationId xmlns:p14="http://schemas.microsoft.com/office/powerpoint/2010/main" val="4160300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25F6-7AF1-F891-445F-6B1E641B61EC}"/>
              </a:ext>
            </a:extLst>
          </p:cNvPr>
          <p:cNvSpPr>
            <a:spLocks noGrp="1"/>
          </p:cNvSpPr>
          <p:nvPr>
            <p:ph type="title"/>
          </p:nvPr>
        </p:nvSpPr>
        <p:spPr/>
        <p:txBody>
          <a:bodyPr/>
          <a:lstStyle/>
          <a:p>
            <a:r>
              <a:rPr lang="en-US" sz="3600" b="1" dirty="0"/>
              <a:t>Private sector organizations</a:t>
            </a:r>
          </a:p>
        </p:txBody>
      </p:sp>
      <p:sp>
        <p:nvSpPr>
          <p:cNvPr id="3" name="Content Placeholder 2">
            <a:extLst>
              <a:ext uri="{FF2B5EF4-FFF2-40B4-BE49-F238E27FC236}">
                <a16:creationId xmlns:a16="http://schemas.microsoft.com/office/drawing/2014/main" id="{C6700CAF-9A0D-A7F8-A398-12C9A49824E2}"/>
              </a:ext>
            </a:extLst>
          </p:cNvPr>
          <p:cNvSpPr>
            <a:spLocks noGrp="1"/>
          </p:cNvSpPr>
          <p:nvPr>
            <p:ph idx="1"/>
          </p:nvPr>
        </p:nvSpPr>
        <p:spPr/>
        <p:txBody>
          <a:bodyPr/>
          <a:lstStyle/>
          <a:p>
            <a:r>
              <a:rPr lang="en-US" sz="2400" dirty="0"/>
              <a:t>The private sector consists or privately owned companies and businesses. </a:t>
            </a:r>
          </a:p>
          <a:p>
            <a:r>
              <a:rPr lang="en-US" sz="2400" dirty="0"/>
              <a:t>These might be owned by individuals, families or groups, or they may be large organizations that are quoted in the stock market.</a:t>
            </a:r>
          </a:p>
        </p:txBody>
      </p:sp>
      <p:sp>
        <p:nvSpPr>
          <p:cNvPr id="4" name="Date Placeholder 3">
            <a:extLst>
              <a:ext uri="{FF2B5EF4-FFF2-40B4-BE49-F238E27FC236}">
                <a16:creationId xmlns:a16="http://schemas.microsoft.com/office/drawing/2014/main" id="{92754DE5-F912-C6CC-1FED-B24D8475CCDC}"/>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5D5F9688-88AE-BCB1-2677-5850E2859E5C}"/>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448785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99987-D59D-F2C2-9C19-657263D23209}"/>
              </a:ext>
            </a:extLst>
          </p:cNvPr>
          <p:cNvSpPr>
            <a:spLocks noGrp="1"/>
          </p:cNvSpPr>
          <p:nvPr>
            <p:ph type="title"/>
          </p:nvPr>
        </p:nvSpPr>
        <p:spPr>
          <a:xfrm>
            <a:off x="354012" y="213431"/>
            <a:ext cx="8435975" cy="1143000"/>
          </a:xfrm>
        </p:spPr>
        <p:txBody>
          <a:bodyPr/>
          <a:lstStyle/>
          <a:p>
            <a:r>
              <a:rPr lang="en-US" sz="3600" b="1" dirty="0"/>
              <a:t>Examples of private sector organizations</a:t>
            </a:r>
          </a:p>
        </p:txBody>
      </p:sp>
      <p:graphicFrame>
        <p:nvGraphicFramePr>
          <p:cNvPr id="6" name="Table 6">
            <a:extLst>
              <a:ext uri="{FF2B5EF4-FFF2-40B4-BE49-F238E27FC236}">
                <a16:creationId xmlns:a16="http://schemas.microsoft.com/office/drawing/2014/main" id="{51073146-C034-1CAD-6F7C-286AD47CBE0B}"/>
              </a:ext>
            </a:extLst>
          </p:cNvPr>
          <p:cNvGraphicFramePr>
            <a:graphicFrameLocks noGrp="1"/>
          </p:cNvGraphicFramePr>
          <p:nvPr>
            <p:ph idx="1"/>
            <p:extLst>
              <p:ext uri="{D42A27DB-BD31-4B8C-83A1-F6EECF244321}">
                <p14:modId xmlns:p14="http://schemas.microsoft.com/office/powerpoint/2010/main" val="1133080422"/>
              </p:ext>
            </p:extLst>
          </p:nvPr>
        </p:nvGraphicFramePr>
        <p:xfrm>
          <a:off x="457200" y="1600200"/>
          <a:ext cx="8229600" cy="1559560"/>
        </p:xfrm>
        <a:graphic>
          <a:graphicData uri="http://schemas.openxmlformats.org/drawingml/2006/table">
            <a:tbl>
              <a:tblPr firstRow="1" bandRow="1">
                <a:tableStyleId>{69CF1AB2-1976-4502-BF36-3FF5EA218861}</a:tableStyleId>
              </a:tblPr>
              <a:tblGrid>
                <a:gridCol w="8229600">
                  <a:extLst>
                    <a:ext uri="{9D8B030D-6E8A-4147-A177-3AD203B41FA5}">
                      <a16:colId xmlns:a16="http://schemas.microsoft.com/office/drawing/2014/main" val="2592482208"/>
                    </a:ext>
                  </a:extLst>
                </a:gridCol>
              </a:tblGrid>
              <a:tr h="370840">
                <a:tc>
                  <a:txBody>
                    <a:bodyPr/>
                    <a:lstStyle/>
                    <a:p>
                      <a:pPr algn="ctr"/>
                      <a:r>
                        <a:rPr lang="en-US" dirty="0"/>
                        <a:t>Private Sector Organizations</a:t>
                      </a:r>
                    </a:p>
                  </a:txBody>
                  <a:tcPr/>
                </a:tc>
                <a:extLst>
                  <a:ext uri="{0D108BD9-81ED-4DB2-BD59-A6C34878D82A}">
                    <a16:rowId xmlns:a16="http://schemas.microsoft.com/office/drawing/2014/main" val="1407660646"/>
                  </a:ext>
                </a:extLst>
              </a:tr>
              <a:tr h="280040">
                <a:tc>
                  <a:txBody>
                    <a:bodyPr/>
                    <a:lstStyle/>
                    <a:p>
                      <a:pPr marL="285750" indent="-285750">
                        <a:buFont typeface="Arial" panose="020B0604020202020204" pitchFamily="34" charset="0"/>
                        <a:buChar char="•"/>
                      </a:pPr>
                      <a:r>
                        <a:rPr lang="en-US" dirty="0"/>
                        <a:t>British Telecom </a:t>
                      </a:r>
                    </a:p>
                    <a:p>
                      <a:pPr marL="285750" indent="-285750">
                        <a:buFont typeface="Arial" panose="020B0604020202020204" pitchFamily="34" charset="0"/>
                        <a:buChar char="•"/>
                      </a:pPr>
                      <a:r>
                        <a:rPr lang="en-US" dirty="0"/>
                        <a:t>British Gas</a:t>
                      </a:r>
                    </a:p>
                    <a:p>
                      <a:pPr marL="285750" indent="-285750">
                        <a:buFont typeface="Arial" panose="020B0604020202020204" pitchFamily="34" charset="0"/>
                        <a:buChar char="•"/>
                      </a:pPr>
                      <a:r>
                        <a:rPr lang="en-US" dirty="0"/>
                        <a:t>British Airways</a:t>
                      </a:r>
                    </a:p>
                    <a:p>
                      <a:pPr marL="285750" indent="-285750">
                        <a:buFont typeface="Arial" panose="020B0604020202020204" pitchFamily="34" charset="0"/>
                        <a:buChar char="•"/>
                      </a:pPr>
                      <a:r>
                        <a:rPr lang="en-US" dirty="0"/>
                        <a:t>British Rail</a:t>
                      </a:r>
                    </a:p>
                  </a:txBody>
                  <a:tcPr/>
                </a:tc>
                <a:extLst>
                  <a:ext uri="{0D108BD9-81ED-4DB2-BD59-A6C34878D82A}">
                    <a16:rowId xmlns:a16="http://schemas.microsoft.com/office/drawing/2014/main" val="817841159"/>
                  </a:ext>
                </a:extLst>
              </a:tr>
            </a:tbl>
          </a:graphicData>
        </a:graphic>
      </p:graphicFrame>
      <p:sp>
        <p:nvSpPr>
          <p:cNvPr id="4" name="Date Placeholder 3">
            <a:extLst>
              <a:ext uri="{FF2B5EF4-FFF2-40B4-BE49-F238E27FC236}">
                <a16:creationId xmlns:a16="http://schemas.microsoft.com/office/drawing/2014/main" id="{80FF3DC7-39F2-266F-9B75-73C2A0F991B0}"/>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28E50D1-4D1E-5018-D696-2360393456E0}"/>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70421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E774E-35FF-F5F7-F904-F31197751134}"/>
              </a:ext>
            </a:extLst>
          </p:cNvPr>
          <p:cNvSpPr>
            <a:spLocks noGrp="1"/>
          </p:cNvSpPr>
          <p:nvPr>
            <p:ph type="title"/>
          </p:nvPr>
        </p:nvSpPr>
        <p:spPr/>
        <p:txBody>
          <a:bodyPr/>
          <a:lstStyle/>
          <a:p>
            <a:r>
              <a:rPr lang="en-US" sz="3600" b="1" dirty="0"/>
              <a:t>Voluntary sector organizations</a:t>
            </a:r>
          </a:p>
        </p:txBody>
      </p:sp>
      <p:sp>
        <p:nvSpPr>
          <p:cNvPr id="3" name="Content Placeholder 2">
            <a:extLst>
              <a:ext uri="{FF2B5EF4-FFF2-40B4-BE49-F238E27FC236}">
                <a16:creationId xmlns:a16="http://schemas.microsoft.com/office/drawing/2014/main" id="{CB4B5AC5-BC45-485A-966F-6A73F3B33733}"/>
              </a:ext>
            </a:extLst>
          </p:cNvPr>
          <p:cNvSpPr>
            <a:spLocks noGrp="1"/>
          </p:cNvSpPr>
          <p:nvPr>
            <p:ph idx="1"/>
          </p:nvPr>
        </p:nvSpPr>
        <p:spPr/>
        <p:txBody>
          <a:bodyPr/>
          <a:lstStyle/>
          <a:p>
            <a:r>
              <a:rPr lang="en-GB" sz="2400" b="0" i="0" dirty="0">
                <a:effectLst/>
              </a:rPr>
              <a:t>Voluntary sector organizations, also known as non-profit organizations or Non-Governmental Organizations (NGOs), play a crucial role in addressing various social, cultural, environmental, and humanitarian issues. </a:t>
            </a:r>
          </a:p>
          <a:p>
            <a:r>
              <a:rPr lang="en-GB" sz="2400" b="0" i="0" dirty="0">
                <a:effectLst/>
              </a:rPr>
              <a:t>These organizations are driven by a mission to serve the public good and make a positive impact on society. They are typically funded through donations, grants, and other forms of support from individuals, businesses, foundations, and government agencies. </a:t>
            </a:r>
            <a:endParaRPr lang="en-US" sz="2400" dirty="0"/>
          </a:p>
        </p:txBody>
      </p:sp>
      <p:sp>
        <p:nvSpPr>
          <p:cNvPr id="4" name="Date Placeholder 3">
            <a:extLst>
              <a:ext uri="{FF2B5EF4-FFF2-40B4-BE49-F238E27FC236}">
                <a16:creationId xmlns:a16="http://schemas.microsoft.com/office/drawing/2014/main" id="{A2027317-A928-0D30-3070-A1DB44FC84F1}"/>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C8C40D24-C850-7CDE-785B-3AC4908745C2}"/>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044737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FBC2-DF99-8BCF-0BDC-4BA43721EB8B}"/>
              </a:ext>
            </a:extLst>
          </p:cNvPr>
          <p:cNvSpPr>
            <a:spLocks noGrp="1"/>
          </p:cNvSpPr>
          <p:nvPr>
            <p:ph type="title"/>
          </p:nvPr>
        </p:nvSpPr>
        <p:spPr/>
        <p:txBody>
          <a:bodyPr/>
          <a:lstStyle/>
          <a:p>
            <a:r>
              <a:rPr lang="en-US" sz="3600" b="1" dirty="0"/>
              <a:t>Example of voluntary sector organizations</a:t>
            </a:r>
          </a:p>
        </p:txBody>
      </p:sp>
      <p:sp>
        <p:nvSpPr>
          <p:cNvPr id="4" name="Date Placeholder 3">
            <a:extLst>
              <a:ext uri="{FF2B5EF4-FFF2-40B4-BE49-F238E27FC236}">
                <a16:creationId xmlns:a16="http://schemas.microsoft.com/office/drawing/2014/main" id="{F7E6C426-00B3-6E0C-5C44-A38D7C1E53F8}"/>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F76F7A0F-2175-863A-5386-F5EECCBC91AF}"/>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graphicFrame>
        <p:nvGraphicFramePr>
          <p:cNvPr id="7" name="Table 7">
            <a:extLst>
              <a:ext uri="{FF2B5EF4-FFF2-40B4-BE49-F238E27FC236}">
                <a16:creationId xmlns:a16="http://schemas.microsoft.com/office/drawing/2014/main" id="{127A9014-DA1A-6606-53BB-4EB35C10F575}"/>
              </a:ext>
            </a:extLst>
          </p:cNvPr>
          <p:cNvGraphicFramePr>
            <a:graphicFrameLocks noGrp="1"/>
          </p:cNvGraphicFramePr>
          <p:nvPr>
            <p:ph idx="1"/>
            <p:extLst>
              <p:ext uri="{D42A27DB-BD31-4B8C-83A1-F6EECF244321}">
                <p14:modId xmlns:p14="http://schemas.microsoft.com/office/powerpoint/2010/main" val="1682617430"/>
              </p:ext>
            </p:extLst>
          </p:nvPr>
        </p:nvGraphicFramePr>
        <p:xfrm>
          <a:off x="457200" y="1600200"/>
          <a:ext cx="8229600" cy="1833880"/>
        </p:xfrm>
        <a:graphic>
          <a:graphicData uri="http://schemas.openxmlformats.org/drawingml/2006/table">
            <a:tbl>
              <a:tblPr firstRow="1" bandRow="1">
                <a:tableStyleId>{69CF1AB2-1976-4502-BF36-3FF5EA218861}</a:tableStyleId>
              </a:tblPr>
              <a:tblGrid>
                <a:gridCol w="8229600">
                  <a:extLst>
                    <a:ext uri="{9D8B030D-6E8A-4147-A177-3AD203B41FA5}">
                      <a16:colId xmlns:a16="http://schemas.microsoft.com/office/drawing/2014/main" val="3089337461"/>
                    </a:ext>
                  </a:extLst>
                </a:gridCol>
              </a:tblGrid>
              <a:tr h="370840">
                <a:tc>
                  <a:txBody>
                    <a:bodyPr/>
                    <a:lstStyle/>
                    <a:p>
                      <a:pPr algn="ctr"/>
                      <a:r>
                        <a:rPr lang="en-US" dirty="0"/>
                        <a:t>Voluntary Sector Organizations</a:t>
                      </a:r>
                    </a:p>
                  </a:txBody>
                  <a:tcPr/>
                </a:tc>
                <a:extLst>
                  <a:ext uri="{0D108BD9-81ED-4DB2-BD59-A6C34878D82A}">
                    <a16:rowId xmlns:a16="http://schemas.microsoft.com/office/drawing/2014/main" val="1657367015"/>
                  </a:ext>
                </a:extLst>
              </a:tr>
              <a:tr h="370840">
                <a:tc>
                  <a:txBody>
                    <a:bodyPr/>
                    <a:lstStyle/>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Save the Children</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American Red Cross</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The Nature Conservancy</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Greenpeace</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UNESCO</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919674678"/>
                  </a:ext>
                </a:extLst>
              </a:tr>
            </a:tbl>
          </a:graphicData>
        </a:graphic>
      </p:graphicFrame>
    </p:spTree>
    <p:extLst>
      <p:ext uri="{BB962C8B-B14F-4D97-AF65-F5344CB8AC3E}">
        <p14:creationId xmlns:p14="http://schemas.microsoft.com/office/powerpoint/2010/main" val="2349797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2AAE-36EC-8F73-5B5D-D64B9D32D71C}"/>
              </a:ext>
            </a:extLst>
          </p:cNvPr>
          <p:cNvSpPr>
            <a:spLocks noGrp="1"/>
          </p:cNvSpPr>
          <p:nvPr>
            <p:ph type="title"/>
          </p:nvPr>
        </p:nvSpPr>
        <p:spPr/>
        <p:txBody>
          <a:bodyPr/>
          <a:lstStyle/>
          <a:p>
            <a:r>
              <a:rPr lang="en-US" sz="3600" b="1" dirty="0"/>
              <a:t>Activity 1: </a:t>
            </a:r>
            <a:br>
              <a:rPr lang="en-US" sz="3600" b="1" dirty="0"/>
            </a:br>
            <a:r>
              <a:rPr lang="en-US" sz="3600" b="1" dirty="0"/>
              <a:t>Check your understanding</a:t>
            </a:r>
          </a:p>
        </p:txBody>
      </p:sp>
      <p:sp>
        <p:nvSpPr>
          <p:cNvPr id="3" name="Content Placeholder 2">
            <a:extLst>
              <a:ext uri="{FF2B5EF4-FFF2-40B4-BE49-F238E27FC236}">
                <a16:creationId xmlns:a16="http://schemas.microsoft.com/office/drawing/2014/main" id="{9A302505-FFFF-51B0-4856-289C42537900}"/>
              </a:ext>
            </a:extLst>
          </p:cNvPr>
          <p:cNvSpPr>
            <a:spLocks noGrp="1"/>
          </p:cNvSpPr>
          <p:nvPr>
            <p:ph idx="1"/>
          </p:nvPr>
        </p:nvSpPr>
        <p:spPr/>
        <p:txBody>
          <a:bodyPr/>
          <a:lstStyle/>
          <a:p>
            <a:r>
              <a:rPr lang="en-US" sz="2400" dirty="0"/>
              <a:t>Check your understanding by describing and providing examples of both a public and private sector organization.</a:t>
            </a:r>
          </a:p>
          <a:p>
            <a:endParaRPr lang="en-US" sz="2400" dirty="0"/>
          </a:p>
          <a:p>
            <a:endParaRPr lang="en-US" sz="2400" dirty="0"/>
          </a:p>
          <a:p>
            <a:endParaRPr lang="en-US" sz="2400" dirty="0"/>
          </a:p>
          <a:p>
            <a:endParaRPr lang="en-US" sz="2400" dirty="0"/>
          </a:p>
          <a:p>
            <a:r>
              <a:rPr lang="en-US" sz="2400" dirty="0"/>
              <a:t>Can you identify any type of organizations that operate in the public and private sector?</a:t>
            </a:r>
          </a:p>
        </p:txBody>
      </p:sp>
      <p:sp>
        <p:nvSpPr>
          <p:cNvPr id="4" name="Date Placeholder 3">
            <a:extLst>
              <a:ext uri="{FF2B5EF4-FFF2-40B4-BE49-F238E27FC236}">
                <a16:creationId xmlns:a16="http://schemas.microsoft.com/office/drawing/2014/main" id="{8EB2FF18-4D1D-F852-3EB3-8E253DD00208}"/>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DE58AF5C-B917-5A27-C26C-BEF236BA75D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graphicFrame>
        <p:nvGraphicFramePr>
          <p:cNvPr id="6" name="Table 6">
            <a:extLst>
              <a:ext uri="{FF2B5EF4-FFF2-40B4-BE49-F238E27FC236}">
                <a16:creationId xmlns:a16="http://schemas.microsoft.com/office/drawing/2014/main" id="{00DB480E-78AE-8913-2EAB-F3050B0E2166}"/>
              </a:ext>
            </a:extLst>
          </p:cNvPr>
          <p:cNvGraphicFramePr>
            <a:graphicFrameLocks noGrp="1"/>
          </p:cNvGraphicFramePr>
          <p:nvPr>
            <p:extLst>
              <p:ext uri="{D42A27DB-BD31-4B8C-83A1-F6EECF244321}">
                <p14:modId xmlns:p14="http://schemas.microsoft.com/office/powerpoint/2010/main" val="2333168636"/>
              </p:ext>
            </p:extLst>
          </p:nvPr>
        </p:nvGraphicFramePr>
        <p:xfrm>
          <a:off x="899592" y="3058160"/>
          <a:ext cx="7416824" cy="1234936"/>
        </p:xfrm>
        <a:graphic>
          <a:graphicData uri="http://schemas.openxmlformats.org/drawingml/2006/table">
            <a:tbl>
              <a:tblPr firstRow="1" bandRow="1">
                <a:tableStyleId>{69CF1AB2-1976-4502-BF36-3FF5EA218861}</a:tableStyleId>
              </a:tblPr>
              <a:tblGrid>
                <a:gridCol w="3708412">
                  <a:extLst>
                    <a:ext uri="{9D8B030D-6E8A-4147-A177-3AD203B41FA5}">
                      <a16:colId xmlns:a16="http://schemas.microsoft.com/office/drawing/2014/main" val="1283877906"/>
                    </a:ext>
                  </a:extLst>
                </a:gridCol>
                <a:gridCol w="3708412">
                  <a:extLst>
                    <a:ext uri="{9D8B030D-6E8A-4147-A177-3AD203B41FA5}">
                      <a16:colId xmlns:a16="http://schemas.microsoft.com/office/drawing/2014/main" val="753005966"/>
                    </a:ext>
                  </a:extLst>
                </a:gridCol>
              </a:tblGrid>
              <a:tr h="617468">
                <a:tc>
                  <a:txBody>
                    <a:bodyPr/>
                    <a:lstStyle/>
                    <a:p>
                      <a:pPr algn="ctr"/>
                      <a:r>
                        <a:rPr lang="en-US" dirty="0"/>
                        <a:t>Private Sector</a:t>
                      </a:r>
                    </a:p>
                  </a:txBody>
                  <a:tcPr/>
                </a:tc>
                <a:tc>
                  <a:txBody>
                    <a:bodyPr/>
                    <a:lstStyle/>
                    <a:p>
                      <a:pPr algn="ctr"/>
                      <a:r>
                        <a:rPr lang="en-US" dirty="0"/>
                        <a:t>Public Sector</a:t>
                      </a:r>
                    </a:p>
                  </a:txBody>
                  <a:tcPr/>
                </a:tc>
                <a:extLst>
                  <a:ext uri="{0D108BD9-81ED-4DB2-BD59-A6C34878D82A}">
                    <a16:rowId xmlns:a16="http://schemas.microsoft.com/office/drawing/2014/main" val="3944979496"/>
                  </a:ext>
                </a:extLst>
              </a:tr>
              <a:tr h="617468">
                <a:tc>
                  <a:txBody>
                    <a:bodyPr/>
                    <a:lstStyle/>
                    <a:p>
                      <a:pPr marL="285750" indent="-285750">
                        <a:buFont typeface="Arial" panose="020B0604020202020204" pitchFamily="34" charset="0"/>
                        <a:buChar char="•"/>
                      </a:pPr>
                      <a:endParaRPr lang="en-US" dirty="0"/>
                    </a:p>
                  </a:txBody>
                  <a:tcPr/>
                </a:tc>
                <a:tc>
                  <a:txBody>
                    <a:bodyPr/>
                    <a:lstStyle/>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331465655"/>
                  </a:ext>
                </a:extLst>
              </a:tr>
            </a:tbl>
          </a:graphicData>
        </a:graphic>
      </p:graphicFrame>
    </p:spTree>
    <p:extLst>
      <p:ext uri="{BB962C8B-B14F-4D97-AF65-F5344CB8AC3E}">
        <p14:creationId xmlns:p14="http://schemas.microsoft.com/office/powerpoint/2010/main" val="1989380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4B39C-0DA1-A543-F88D-BB120320554F}"/>
              </a:ext>
            </a:extLst>
          </p:cNvPr>
          <p:cNvSpPr>
            <a:spLocks noGrp="1"/>
          </p:cNvSpPr>
          <p:nvPr>
            <p:ph type="title"/>
          </p:nvPr>
        </p:nvSpPr>
        <p:spPr>
          <a:xfrm>
            <a:off x="457200" y="274638"/>
            <a:ext cx="8229600" cy="1143000"/>
          </a:xfrm>
        </p:spPr>
        <p:txBody>
          <a:bodyPr wrap="square" anchor="ctr">
            <a:normAutofit/>
          </a:bodyPr>
          <a:lstStyle/>
          <a:p>
            <a:r>
              <a:rPr lang="en-US" b="1"/>
              <a:t>Business Size</a:t>
            </a:r>
          </a:p>
        </p:txBody>
      </p:sp>
      <p:sp>
        <p:nvSpPr>
          <p:cNvPr id="3" name="Content Placeholder 2">
            <a:extLst>
              <a:ext uri="{FF2B5EF4-FFF2-40B4-BE49-F238E27FC236}">
                <a16:creationId xmlns:a16="http://schemas.microsoft.com/office/drawing/2014/main" id="{F8887F99-E72B-04DB-C334-03BA73892AE8}"/>
              </a:ext>
            </a:extLst>
          </p:cNvPr>
          <p:cNvSpPr>
            <a:spLocks noGrp="1"/>
          </p:cNvSpPr>
          <p:nvPr>
            <p:ph sz="half" idx="1"/>
          </p:nvPr>
        </p:nvSpPr>
        <p:spPr>
          <a:xfrm>
            <a:off x="457200" y="1600201"/>
            <a:ext cx="7715200" cy="3989040"/>
          </a:xfrm>
        </p:spPr>
        <p:txBody>
          <a:bodyPr wrap="square" anchor="t">
            <a:normAutofit/>
          </a:bodyPr>
          <a:lstStyle/>
          <a:p>
            <a:pPr>
              <a:lnSpc>
                <a:spcPct val="90000"/>
              </a:lnSpc>
            </a:pPr>
            <a:r>
              <a:rPr lang="en-US" sz="2200" dirty="0"/>
              <a:t>Business size refers to the measurement of a company's scale, often determined by factors such as its revenue, number of employees, and assets. </a:t>
            </a:r>
          </a:p>
          <a:p>
            <a:pPr>
              <a:lnSpc>
                <a:spcPct val="90000"/>
              </a:lnSpc>
            </a:pPr>
            <a:r>
              <a:rPr lang="en-US" sz="2200" dirty="0"/>
              <a:t>Business size categories help classify companies based on their operational scope and capacity.</a:t>
            </a:r>
          </a:p>
        </p:txBody>
      </p:sp>
      <p:pic>
        <p:nvPicPr>
          <p:cNvPr id="1026" name="Picture 2" descr="How to spot risk – why company size matters | Hargreaves Lansdown">
            <a:extLst>
              <a:ext uri="{FF2B5EF4-FFF2-40B4-BE49-F238E27FC236}">
                <a16:creationId xmlns:a16="http://schemas.microsoft.com/office/drawing/2014/main" id="{CAFBE7C1-4E72-EB6B-8AF7-BDE705A644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72608" y="3717032"/>
            <a:ext cx="4038600" cy="1958721"/>
          </a:xfrm>
          <a:prstGeom prst="rect">
            <a:avLst/>
          </a:prstGeom>
          <a:solidFill>
            <a:srgbClr val="FFFFFF"/>
          </a:solidFill>
        </p:spPr>
      </p:pic>
      <p:sp>
        <p:nvSpPr>
          <p:cNvPr id="4" name="Date Placeholder 3">
            <a:extLst>
              <a:ext uri="{FF2B5EF4-FFF2-40B4-BE49-F238E27FC236}">
                <a16:creationId xmlns:a16="http://schemas.microsoft.com/office/drawing/2014/main" id="{CA157F4E-8CA1-85F3-EC3F-4FE1F935AC6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00CCAEF8-5E40-E330-47A7-E384F1616A9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859853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3C2E4-9776-0A48-3BBB-11166F30A3B5}"/>
              </a:ext>
            </a:extLst>
          </p:cNvPr>
          <p:cNvSpPr>
            <a:spLocks noGrp="1"/>
          </p:cNvSpPr>
          <p:nvPr>
            <p:ph type="title"/>
          </p:nvPr>
        </p:nvSpPr>
        <p:spPr/>
        <p:txBody>
          <a:bodyPr/>
          <a:lstStyle/>
          <a:p>
            <a:r>
              <a:rPr lang="en-US" sz="3600" b="1" dirty="0"/>
              <a:t>Enterprises by business size</a:t>
            </a:r>
          </a:p>
        </p:txBody>
      </p:sp>
      <p:sp>
        <p:nvSpPr>
          <p:cNvPr id="3" name="Content Placeholder 2">
            <a:extLst>
              <a:ext uri="{FF2B5EF4-FFF2-40B4-BE49-F238E27FC236}">
                <a16:creationId xmlns:a16="http://schemas.microsoft.com/office/drawing/2014/main" id="{461958A2-87C9-AE6C-9619-DA6484DE8067}"/>
              </a:ext>
            </a:extLst>
          </p:cNvPr>
          <p:cNvSpPr>
            <a:spLocks noGrp="1"/>
          </p:cNvSpPr>
          <p:nvPr>
            <p:ph idx="1"/>
          </p:nvPr>
        </p:nvSpPr>
        <p:spPr/>
        <p:txBody>
          <a:bodyPr/>
          <a:lstStyle/>
          <a:p>
            <a:pPr marL="0" indent="0">
              <a:buNone/>
            </a:pPr>
            <a:r>
              <a:rPr lang="en-GB" sz="2400" dirty="0"/>
              <a:t>Businesses can be categorized into various groups based on their size. This classification can be based on various criteria, but mostly the number of individuals employed by the business (OECD, 2023).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000" dirty="0">
                <a:highlight>
                  <a:srgbClr val="FFFF00"/>
                </a:highlight>
              </a:rPr>
              <a:t>Each one of these is explained in more details in next slides</a:t>
            </a:r>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38CAE1F2-06B1-0E2E-82F7-DEA06745F4AD}"/>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6622C11D-5F5A-F943-ED5A-E2D278920B8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graphicFrame>
        <p:nvGraphicFramePr>
          <p:cNvPr id="8" name="Table 8">
            <a:extLst>
              <a:ext uri="{FF2B5EF4-FFF2-40B4-BE49-F238E27FC236}">
                <a16:creationId xmlns:a16="http://schemas.microsoft.com/office/drawing/2014/main" id="{290DAFD4-6B24-51D9-F07D-7ABFAE106881}"/>
              </a:ext>
            </a:extLst>
          </p:cNvPr>
          <p:cNvGraphicFramePr>
            <a:graphicFrameLocks noGrp="1"/>
          </p:cNvGraphicFramePr>
          <p:nvPr>
            <p:extLst>
              <p:ext uri="{D42A27DB-BD31-4B8C-83A1-F6EECF244321}">
                <p14:modId xmlns:p14="http://schemas.microsoft.com/office/powerpoint/2010/main" val="850669320"/>
              </p:ext>
            </p:extLst>
          </p:nvPr>
        </p:nvGraphicFramePr>
        <p:xfrm>
          <a:off x="457200" y="3293974"/>
          <a:ext cx="8003232" cy="1778812"/>
        </p:xfrm>
        <a:graphic>
          <a:graphicData uri="http://schemas.openxmlformats.org/drawingml/2006/table">
            <a:tbl>
              <a:tblPr firstRow="1" bandRow="1">
                <a:tableStyleId>{5FD0F851-EC5A-4D38-B0AD-8093EC10F338}</a:tableStyleId>
              </a:tblPr>
              <a:tblGrid>
                <a:gridCol w="4001616">
                  <a:extLst>
                    <a:ext uri="{9D8B030D-6E8A-4147-A177-3AD203B41FA5}">
                      <a16:colId xmlns:a16="http://schemas.microsoft.com/office/drawing/2014/main" val="490556317"/>
                    </a:ext>
                  </a:extLst>
                </a:gridCol>
                <a:gridCol w="4001616">
                  <a:extLst>
                    <a:ext uri="{9D8B030D-6E8A-4147-A177-3AD203B41FA5}">
                      <a16:colId xmlns:a16="http://schemas.microsoft.com/office/drawing/2014/main" val="1054382370"/>
                    </a:ext>
                  </a:extLst>
                </a:gridCol>
              </a:tblGrid>
              <a:tr h="444703">
                <a:tc>
                  <a:txBody>
                    <a:bodyPr/>
                    <a:lstStyle/>
                    <a:p>
                      <a:r>
                        <a:rPr lang="en-US" b="0" dirty="0"/>
                        <a:t>Micro enterprise</a:t>
                      </a:r>
                    </a:p>
                  </a:txBody>
                  <a:tcPr/>
                </a:tc>
                <a:tc>
                  <a:txBody>
                    <a:bodyPr/>
                    <a:lstStyle/>
                    <a:p>
                      <a:r>
                        <a:rPr lang="en-US" b="0" dirty="0"/>
                        <a:t>Less than 10 employees</a:t>
                      </a:r>
                    </a:p>
                  </a:txBody>
                  <a:tcPr/>
                </a:tc>
                <a:extLst>
                  <a:ext uri="{0D108BD9-81ED-4DB2-BD59-A6C34878D82A}">
                    <a16:rowId xmlns:a16="http://schemas.microsoft.com/office/drawing/2014/main" val="1180841844"/>
                  </a:ext>
                </a:extLst>
              </a:tr>
              <a:tr h="444703">
                <a:tc>
                  <a:txBody>
                    <a:bodyPr/>
                    <a:lstStyle/>
                    <a:p>
                      <a:r>
                        <a:rPr lang="en-US" dirty="0"/>
                        <a:t>Small enterprise</a:t>
                      </a:r>
                    </a:p>
                  </a:txBody>
                  <a:tcPr/>
                </a:tc>
                <a:tc>
                  <a:txBody>
                    <a:bodyPr/>
                    <a:lstStyle/>
                    <a:p>
                      <a:r>
                        <a:rPr lang="en-US" dirty="0"/>
                        <a:t>10 to 49 employees</a:t>
                      </a:r>
                    </a:p>
                  </a:txBody>
                  <a:tcPr/>
                </a:tc>
                <a:extLst>
                  <a:ext uri="{0D108BD9-81ED-4DB2-BD59-A6C34878D82A}">
                    <a16:rowId xmlns:a16="http://schemas.microsoft.com/office/drawing/2014/main" val="2261879161"/>
                  </a:ext>
                </a:extLst>
              </a:tr>
              <a:tr h="444703">
                <a:tc>
                  <a:txBody>
                    <a:bodyPr/>
                    <a:lstStyle/>
                    <a:p>
                      <a:r>
                        <a:rPr lang="en-US" dirty="0"/>
                        <a:t>Medium sized enterprise</a:t>
                      </a:r>
                    </a:p>
                  </a:txBody>
                  <a:tcPr/>
                </a:tc>
                <a:tc>
                  <a:txBody>
                    <a:bodyPr/>
                    <a:lstStyle/>
                    <a:p>
                      <a:r>
                        <a:rPr lang="en-US" dirty="0"/>
                        <a:t>50 to 249 employees</a:t>
                      </a:r>
                    </a:p>
                  </a:txBody>
                  <a:tcPr/>
                </a:tc>
                <a:extLst>
                  <a:ext uri="{0D108BD9-81ED-4DB2-BD59-A6C34878D82A}">
                    <a16:rowId xmlns:a16="http://schemas.microsoft.com/office/drawing/2014/main" val="1364935093"/>
                  </a:ext>
                </a:extLst>
              </a:tr>
              <a:tr h="444703">
                <a:tc>
                  <a:txBody>
                    <a:bodyPr/>
                    <a:lstStyle/>
                    <a:p>
                      <a:r>
                        <a:rPr lang="en-US" dirty="0"/>
                        <a:t>Large enterprise</a:t>
                      </a:r>
                    </a:p>
                  </a:txBody>
                  <a:tcPr/>
                </a:tc>
                <a:tc>
                  <a:txBody>
                    <a:bodyPr/>
                    <a:lstStyle/>
                    <a:p>
                      <a:r>
                        <a:rPr lang="en-US" dirty="0"/>
                        <a:t>More than 250 employees</a:t>
                      </a:r>
                    </a:p>
                  </a:txBody>
                  <a:tcPr/>
                </a:tc>
                <a:extLst>
                  <a:ext uri="{0D108BD9-81ED-4DB2-BD59-A6C34878D82A}">
                    <a16:rowId xmlns:a16="http://schemas.microsoft.com/office/drawing/2014/main" val="244733957"/>
                  </a:ext>
                </a:extLst>
              </a:tr>
            </a:tbl>
          </a:graphicData>
        </a:graphic>
      </p:graphicFrame>
    </p:spTree>
    <p:extLst>
      <p:ext uri="{BB962C8B-B14F-4D97-AF65-F5344CB8AC3E}">
        <p14:creationId xmlns:p14="http://schemas.microsoft.com/office/powerpoint/2010/main" val="804010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6F6DB-0568-688C-7CC0-FB8CA70BB660}"/>
              </a:ext>
            </a:extLst>
          </p:cNvPr>
          <p:cNvSpPr>
            <a:spLocks noGrp="1"/>
          </p:cNvSpPr>
          <p:nvPr>
            <p:ph type="title"/>
          </p:nvPr>
        </p:nvSpPr>
        <p:spPr/>
        <p:txBody>
          <a:bodyPr/>
          <a:lstStyle/>
          <a:p>
            <a:r>
              <a:rPr lang="en-US" sz="3600" b="1" dirty="0"/>
              <a:t>Micro enterprise </a:t>
            </a:r>
          </a:p>
        </p:txBody>
      </p:sp>
      <p:sp>
        <p:nvSpPr>
          <p:cNvPr id="3" name="Content Placeholder 2">
            <a:extLst>
              <a:ext uri="{FF2B5EF4-FFF2-40B4-BE49-F238E27FC236}">
                <a16:creationId xmlns:a16="http://schemas.microsoft.com/office/drawing/2014/main" id="{0B0D3B5A-EC5A-DFEE-5858-5DF292865F46}"/>
              </a:ext>
            </a:extLst>
          </p:cNvPr>
          <p:cNvSpPr>
            <a:spLocks noGrp="1"/>
          </p:cNvSpPr>
          <p:nvPr>
            <p:ph idx="1"/>
          </p:nvPr>
        </p:nvSpPr>
        <p:spPr/>
        <p:txBody>
          <a:bodyPr/>
          <a:lstStyle/>
          <a:p>
            <a:r>
              <a:rPr lang="en-US" sz="2400" dirty="0"/>
              <a:t>Microbusiness is defined as a business with fewer than 10 employees. </a:t>
            </a:r>
          </a:p>
          <a:p>
            <a:r>
              <a:rPr lang="en-US" sz="2400" dirty="0"/>
              <a:t>Microbusinesses often operate on a local or regional scale and might have limited revenue and resources.</a:t>
            </a:r>
          </a:p>
          <a:p>
            <a:r>
              <a:rPr lang="en-US" sz="2400" dirty="0"/>
              <a:t>Examples: </a:t>
            </a:r>
            <a:r>
              <a:rPr lang="en-GB" sz="2400" b="1" i="0" dirty="0">
                <a:effectLst/>
                <a:latin typeface="Söhne"/>
              </a:rPr>
              <a:t>Food Trucks</a:t>
            </a:r>
            <a:r>
              <a:rPr lang="en-US" sz="2400" b="1" i="0" dirty="0">
                <a:effectLst/>
                <a:latin typeface="Söhne"/>
              </a:rPr>
              <a:t>, </a:t>
            </a:r>
            <a:r>
              <a:rPr lang="en-GB" sz="2400" b="1" i="0" dirty="0">
                <a:effectLst/>
                <a:latin typeface="Söhne"/>
              </a:rPr>
              <a:t>Street Vendors</a:t>
            </a:r>
            <a:r>
              <a:rPr lang="en-US" sz="2400" b="1" i="0" dirty="0">
                <a:effectLst/>
                <a:latin typeface="Söhne"/>
              </a:rPr>
              <a:t>, </a:t>
            </a:r>
            <a:r>
              <a:rPr lang="en-GB" sz="2400" b="1" i="0" dirty="0">
                <a:effectLst/>
                <a:latin typeface="Söhne"/>
              </a:rPr>
              <a:t>Artisans</a:t>
            </a:r>
            <a:r>
              <a:rPr lang="en-US" sz="2400" b="1" i="0" dirty="0">
                <a:effectLst/>
                <a:latin typeface="Söhne"/>
              </a:rPr>
              <a:t>, </a:t>
            </a:r>
            <a:r>
              <a:rPr lang="en-GB" sz="2400" b="1" i="0" dirty="0">
                <a:effectLst/>
                <a:latin typeface="Söhne"/>
              </a:rPr>
              <a:t>Home-Based Businesses</a:t>
            </a:r>
            <a:r>
              <a:rPr lang="en-US" sz="2400" b="1" dirty="0">
                <a:latin typeface="Söhne"/>
              </a:rPr>
              <a:t> – </a:t>
            </a:r>
            <a:r>
              <a:rPr lang="en-US" sz="2400" i="1" dirty="0">
                <a:latin typeface="Söhne"/>
              </a:rPr>
              <a:t>can you provide examples of your own?</a:t>
            </a:r>
            <a:endParaRPr lang="en-US" sz="2400" i="1" dirty="0">
              <a:effectLst/>
              <a:latin typeface="Söhne"/>
            </a:endParaRPr>
          </a:p>
          <a:p>
            <a:endParaRPr lang="en-US" sz="2400" b="1" dirty="0">
              <a:latin typeface="Söhne"/>
            </a:endParaRPr>
          </a:p>
          <a:p>
            <a:endParaRPr lang="en-US" sz="2400" dirty="0"/>
          </a:p>
        </p:txBody>
      </p:sp>
      <p:sp>
        <p:nvSpPr>
          <p:cNvPr id="4" name="Date Placeholder 3">
            <a:extLst>
              <a:ext uri="{FF2B5EF4-FFF2-40B4-BE49-F238E27FC236}">
                <a16:creationId xmlns:a16="http://schemas.microsoft.com/office/drawing/2014/main" id="{03D6E64F-7A44-093D-A99B-247A9BE35858}"/>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EC8148F6-3A04-D6D7-76AC-C3218AC98F14}"/>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18364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47032-95B2-3339-3C9E-018BBA549402}"/>
              </a:ext>
            </a:extLst>
          </p:cNvPr>
          <p:cNvSpPr>
            <a:spLocks noGrp="1"/>
          </p:cNvSpPr>
          <p:nvPr>
            <p:ph type="title"/>
          </p:nvPr>
        </p:nvSpPr>
        <p:spPr/>
        <p:txBody>
          <a:bodyPr/>
          <a:lstStyle/>
          <a:p>
            <a:r>
              <a:rPr lang="en-US" sz="3600" b="1" dirty="0"/>
              <a:t>Small enterprise</a:t>
            </a:r>
          </a:p>
        </p:txBody>
      </p:sp>
      <p:sp>
        <p:nvSpPr>
          <p:cNvPr id="3" name="Content Placeholder 2">
            <a:extLst>
              <a:ext uri="{FF2B5EF4-FFF2-40B4-BE49-F238E27FC236}">
                <a16:creationId xmlns:a16="http://schemas.microsoft.com/office/drawing/2014/main" id="{D1F95229-8B73-58E3-90E3-DAFFB608946B}"/>
              </a:ext>
            </a:extLst>
          </p:cNvPr>
          <p:cNvSpPr>
            <a:spLocks noGrp="1"/>
          </p:cNvSpPr>
          <p:nvPr>
            <p:ph idx="1"/>
          </p:nvPr>
        </p:nvSpPr>
        <p:spPr/>
        <p:txBody>
          <a:bodyPr/>
          <a:lstStyle/>
          <a:p>
            <a:r>
              <a:rPr lang="en-US" sz="2400" dirty="0"/>
              <a:t>Small enterprise is a business with employees ranging from 10 to 49. </a:t>
            </a:r>
          </a:p>
          <a:p>
            <a:r>
              <a:rPr lang="en-US" sz="2400" dirty="0"/>
              <a:t>Small enterprises can encompass a wide range of industries and may operate locally, regionally, or nationally.</a:t>
            </a:r>
          </a:p>
          <a:p>
            <a:r>
              <a:rPr lang="en-US" sz="2400" dirty="0"/>
              <a:t>Examples: </a:t>
            </a:r>
            <a:r>
              <a:rPr lang="en-US" sz="2400" b="1" dirty="0"/>
              <a:t>Local Restaurants, Fitness Studios, Marketing Agencies, Event Planning Companies, Construction Contractors - </a:t>
            </a:r>
            <a:r>
              <a:rPr lang="en-US" sz="2400" i="1" dirty="0">
                <a:latin typeface="Söhne"/>
              </a:rPr>
              <a:t>can you provide examples of your own?</a:t>
            </a:r>
            <a:endParaRPr lang="en-US" sz="2400" i="1" dirty="0">
              <a:effectLst/>
              <a:latin typeface="Söhne"/>
            </a:endParaRPr>
          </a:p>
          <a:p>
            <a:endParaRPr lang="en-US" sz="2400" b="1" dirty="0"/>
          </a:p>
        </p:txBody>
      </p:sp>
      <p:sp>
        <p:nvSpPr>
          <p:cNvPr id="4" name="Date Placeholder 3">
            <a:extLst>
              <a:ext uri="{FF2B5EF4-FFF2-40B4-BE49-F238E27FC236}">
                <a16:creationId xmlns:a16="http://schemas.microsoft.com/office/drawing/2014/main" id="{841766D5-3C74-08A2-3E4F-4A2CA862EF09}"/>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051EC94-247A-8418-AED1-10DB30EAA23F}"/>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30323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91481-76DD-1511-A05B-9DAC14360CD4}"/>
              </a:ext>
            </a:extLst>
          </p:cNvPr>
          <p:cNvSpPr>
            <a:spLocks noGrp="1"/>
          </p:cNvSpPr>
          <p:nvPr>
            <p:ph type="title"/>
          </p:nvPr>
        </p:nvSpPr>
        <p:spPr/>
        <p:txBody>
          <a:bodyPr/>
          <a:lstStyle/>
          <a:p>
            <a:r>
              <a:rPr lang="en-US" sz="3600" b="1" dirty="0"/>
              <a:t>Medium sized enterprise</a:t>
            </a:r>
          </a:p>
        </p:txBody>
      </p:sp>
      <p:sp>
        <p:nvSpPr>
          <p:cNvPr id="3" name="Content Placeholder 2">
            <a:extLst>
              <a:ext uri="{FF2B5EF4-FFF2-40B4-BE49-F238E27FC236}">
                <a16:creationId xmlns:a16="http://schemas.microsoft.com/office/drawing/2014/main" id="{5FFB12F0-7574-9F12-C8FF-0F0962335B8D}"/>
              </a:ext>
            </a:extLst>
          </p:cNvPr>
          <p:cNvSpPr>
            <a:spLocks noGrp="1"/>
          </p:cNvSpPr>
          <p:nvPr>
            <p:ph idx="1"/>
          </p:nvPr>
        </p:nvSpPr>
        <p:spPr/>
        <p:txBody>
          <a:bodyPr/>
          <a:lstStyle/>
          <a:p>
            <a:r>
              <a:rPr lang="en-US" sz="2400" dirty="0"/>
              <a:t>Medium sized enterprise refers to businesses with employee counts between 50 and 249. </a:t>
            </a:r>
          </a:p>
          <a:p>
            <a:r>
              <a:rPr lang="en-US" sz="2400" dirty="0"/>
              <a:t>Medium-sized businesses might have a significant regional or national presence and often have more resources than smaller businesses.</a:t>
            </a:r>
          </a:p>
          <a:p>
            <a:r>
              <a:rPr lang="en-US" sz="2400" dirty="0"/>
              <a:t>Examples: </a:t>
            </a:r>
            <a:r>
              <a:rPr lang="en-US" sz="2400" b="1" dirty="0"/>
              <a:t>Healthcare Facilities, Media Production Houses, Wholesale Distributors - </a:t>
            </a:r>
            <a:r>
              <a:rPr lang="en-US" sz="2400" i="1" dirty="0">
                <a:latin typeface="Söhne"/>
              </a:rPr>
              <a:t>can you provide examples of your own?</a:t>
            </a:r>
            <a:endParaRPr lang="en-US" sz="2400" i="1" dirty="0">
              <a:effectLst/>
              <a:latin typeface="Söhne"/>
            </a:endParaRPr>
          </a:p>
          <a:p>
            <a:endParaRPr lang="en-US" sz="2400" b="1" dirty="0"/>
          </a:p>
        </p:txBody>
      </p:sp>
      <p:sp>
        <p:nvSpPr>
          <p:cNvPr id="4" name="Date Placeholder 3">
            <a:extLst>
              <a:ext uri="{FF2B5EF4-FFF2-40B4-BE49-F238E27FC236}">
                <a16:creationId xmlns:a16="http://schemas.microsoft.com/office/drawing/2014/main" id="{9A7F53AE-2BFB-5A88-DF10-838F662E5AD4}"/>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EEFAB107-8E5A-A103-A4DC-95261B70DDFA}"/>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707466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676AA-026F-7C8E-62A0-0315FBC160CD}"/>
              </a:ext>
            </a:extLst>
          </p:cNvPr>
          <p:cNvSpPr>
            <a:spLocks noGrp="1"/>
          </p:cNvSpPr>
          <p:nvPr>
            <p:ph type="title"/>
          </p:nvPr>
        </p:nvSpPr>
        <p:spPr/>
        <p:txBody>
          <a:bodyPr/>
          <a:lstStyle/>
          <a:p>
            <a:r>
              <a:rPr lang="en-US" sz="3600" b="1" dirty="0"/>
              <a:t>Large enterprise</a:t>
            </a:r>
          </a:p>
        </p:txBody>
      </p:sp>
      <p:sp>
        <p:nvSpPr>
          <p:cNvPr id="3" name="Content Placeholder 2">
            <a:extLst>
              <a:ext uri="{FF2B5EF4-FFF2-40B4-BE49-F238E27FC236}">
                <a16:creationId xmlns:a16="http://schemas.microsoft.com/office/drawing/2014/main" id="{A4EBD0BE-795D-F333-C798-101C6939C03F}"/>
              </a:ext>
            </a:extLst>
          </p:cNvPr>
          <p:cNvSpPr>
            <a:spLocks noGrp="1"/>
          </p:cNvSpPr>
          <p:nvPr>
            <p:ph idx="1"/>
          </p:nvPr>
        </p:nvSpPr>
        <p:spPr/>
        <p:txBody>
          <a:bodyPr/>
          <a:lstStyle/>
          <a:p>
            <a:r>
              <a:rPr lang="en-GB" sz="2400" dirty="0"/>
              <a:t>Large enterprise have over 250 employees and often operate nationally or even internationally. </a:t>
            </a:r>
          </a:p>
          <a:p>
            <a:r>
              <a:rPr lang="en-GB" sz="2400" dirty="0"/>
              <a:t>They tend to have substantial revenue, significant market share, and a range of departments and divisions.</a:t>
            </a:r>
          </a:p>
          <a:p>
            <a:r>
              <a:rPr lang="en-GB" sz="2400" dirty="0"/>
              <a:t>Examples: </a:t>
            </a:r>
            <a:r>
              <a:rPr lang="en-GB" sz="2400" b="1" dirty="0"/>
              <a:t>Amazon, Apple, Coca-Cola - </a:t>
            </a:r>
            <a:r>
              <a:rPr lang="en-US" sz="2400" i="1" dirty="0">
                <a:latin typeface="Söhne"/>
              </a:rPr>
              <a:t>can you provide examples of your own?</a:t>
            </a:r>
            <a:endParaRPr lang="en-US" sz="2400" i="1" dirty="0">
              <a:effectLst/>
              <a:latin typeface="Söhne"/>
            </a:endParaRPr>
          </a:p>
          <a:p>
            <a:endParaRPr lang="en-US" sz="2400" b="1" dirty="0"/>
          </a:p>
        </p:txBody>
      </p:sp>
      <p:sp>
        <p:nvSpPr>
          <p:cNvPr id="4" name="Date Placeholder 3">
            <a:extLst>
              <a:ext uri="{FF2B5EF4-FFF2-40B4-BE49-F238E27FC236}">
                <a16:creationId xmlns:a16="http://schemas.microsoft.com/office/drawing/2014/main" id="{76A894D0-6811-A26C-5390-178F6FF04594}"/>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52FF4D0-B9CB-C73B-12B8-33D8DE8D698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704204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495FBB-BA52-0B16-AB4F-EBC7458F21C2}"/>
              </a:ext>
            </a:extLst>
          </p:cNvPr>
          <p:cNvSpPr>
            <a:spLocks noGrp="1"/>
          </p:cNvSpPr>
          <p:nvPr>
            <p:ph idx="1"/>
          </p:nvPr>
        </p:nvSpPr>
        <p:spPr>
          <a:xfrm>
            <a:off x="457200" y="1124744"/>
            <a:ext cx="8229600" cy="3917032"/>
          </a:xfrm>
        </p:spPr>
        <p:txBody>
          <a:bodyPr/>
          <a:lstStyle/>
          <a:p>
            <a:pPr marL="0" indent="0" algn="ctr">
              <a:buNone/>
            </a:pPr>
            <a:r>
              <a:rPr lang="en-US" sz="3600" dirty="0"/>
              <a:t>We’ve seen in the previous slides that organizations come in various forms and sizes. Despite these different aspects, </a:t>
            </a:r>
            <a:r>
              <a:rPr lang="en-GB" sz="3600" b="0" i="0" dirty="0">
                <a:effectLst/>
                <a:latin typeface="Söhne"/>
              </a:rPr>
              <a:t>all organizations have a unifying approach system they follow. </a:t>
            </a:r>
          </a:p>
          <a:p>
            <a:pPr marL="0" indent="0" algn="ctr">
              <a:buNone/>
            </a:pPr>
            <a:r>
              <a:rPr lang="en-GB" sz="3600" b="0" i="0" dirty="0">
                <a:effectLst/>
                <a:latin typeface="Söhne"/>
              </a:rPr>
              <a:t>It is called </a:t>
            </a:r>
            <a:r>
              <a:rPr lang="en-US" sz="3600" b="0" i="0" dirty="0">
                <a:effectLst/>
                <a:latin typeface="Söhne"/>
              </a:rPr>
              <a:t>t</a:t>
            </a:r>
            <a:r>
              <a:rPr lang="en-US" sz="3600" dirty="0"/>
              <a:t>he </a:t>
            </a:r>
            <a:r>
              <a:rPr lang="en-US" sz="3600" b="1" dirty="0">
                <a:solidFill>
                  <a:srgbClr val="FF0000"/>
                </a:solidFill>
              </a:rPr>
              <a:t>system approach</a:t>
            </a:r>
          </a:p>
        </p:txBody>
      </p:sp>
      <p:sp>
        <p:nvSpPr>
          <p:cNvPr id="4" name="Date Placeholder 3">
            <a:extLst>
              <a:ext uri="{FF2B5EF4-FFF2-40B4-BE49-F238E27FC236}">
                <a16:creationId xmlns:a16="http://schemas.microsoft.com/office/drawing/2014/main" id="{27147441-0D39-C97A-FA47-72217A6B07A4}"/>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F61F7196-7D2B-FBD1-68BC-FB47D61BB0A6}"/>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687475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DAF60-CB4C-4576-CC8D-297F82FB09E0}"/>
              </a:ext>
            </a:extLst>
          </p:cNvPr>
          <p:cNvSpPr>
            <a:spLocks noGrp="1"/>
          </p:cNvSpPr>
          <p:nvPr>
            <p:ph type="title"/>
          </p:nvPr>
        </p:nvSpPr>
        <p:spPr/>
        <p:txBody>
          <a:bodyPr/>
          <a:lstStyle/>
          <a:p>
            <a:r>
              <a:rPr lang="en-US" sz="3600" b="1" dirty="0"/>
              <a:t>The System Approach </a:t>
            </a:r>
            <a:r>
              <a:rPr lang="en-US" sz="2000" dirty="0"/>
              <a:t>(1 of 6)</a:t>
            </a:r>
          </a:p>
        </p:txBody>
      </p:sp>
      <p:sp>
        <p:nvSpPr>
          <p:cNvPr id="3" name="Content Placeholder 2">
            <a:extLst>
              <a:ext uri="{FF2B5EF4-FFF2-40B4-BE49-F238E27FC236}">
                <a16:creationId xmlns:a16="http://schemas.microsoft.com/office/drawing/2014/main" id="{631C8D7F-8F80-CF94-C346-2EA20A730974}"/>
              </a:ext>
            </a:extLst>
          </p:cNvPr>
          <p:cNvSpPr>
            <a:spLocks noGrp="1"/>
          </p:cNvSpPr>
          <p:nvPr>
            <p:ph idx="1"/>
          </p:nvPr>
        </p:nvSpPr>
        <p:spPr/>
        <p:txBody>
          <a:bodyPr/>
          <a:lstStyle/>
          <a:p>
            <a:r>
              <a:rPr lang="en-US" sz="2400" dirty="0"/>
              <a:t>The systems approach involves understanding businesses by considering the components of the organizations and how these components interact to produce outcomes. </a:t>
            </a:r>
          </a:p>
          <a:p>
            <a:r>
              <a:rPr lang="en-US" sz="2400" dirty="0"/>
              <a:t>Organizations involves two fundamental concepts: </a:t>
            </a:r>
          </a:p>
          <a:p>
            <a:pPr lvl="1"/>
            <a:r>
              <a:rPr lang="en-US" sz="2400" dirty="0"/>
              <a:t>First, organizations are made up of a series of interactions, involving business activities.</a:t>
            </a:r>
          </a:p>
          <a:p>
            <a:pPr lvl="1"/>
            <a:r>
              <a:rPr lang="en-US" sz="2400" dirty="0"/>
              <a:t>Second, the system approach views organizations as a series of input from the environment, processes and output. </a:t>
            </a:r>
            <a:endParaRPr lang="en-US" sz="2400" dirty="0">
              <a:highlight>
                <a:srgbClr val="FFFF00"/>
              </a:highlight>
            </a:endParaRPr>
          </a:p>
        </p:txBody>
      </p:sp>
      <p:sp>
        <p:nvSpPr>
          <p:cNvPr id="4" name="Date Placeholder 3">
            <a:extLst>
              <a:ext uri="{FF2B5EF4-FFF2-40B4-BE49-F238E27FC236}">
                <a16:creationId xmlns:a16="http://schemas.microsoft.com/office/drawing/2014/main" id="{8A68780E-39F3-7F05-4A32-C5591F11B378}"/>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5F7857E8-09C8-5167-118A-34170B06C1CC}"/>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914409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1792-D8F3-F6CD-506C-F5CFFD83436C}"/>
              </a:ext>
            </a:extLst>
          </p:cNvPr>
          <p:cNvSpPr>
            <a:spLocks noGrp="1"/>
          </p:cNvSpPr>
          <p:nvPr>
            <p:ph type="title"/>
          </p:nvPr>
        </p:nvSpPr>
        <p:spPr/>
        <p:txBody>
          <a:bodyPr/>
          <a:lstStyle/>
          <a:p>
            <a:r>
              <a:rPr lang="en-US" sz="3600" b="1" dirty="0"/>
              <a:t>The system approach </a:t>
            </a:r>
            <a:br>
              <a:rPr lang="en-US" sz="3600" b="1" dirty="0"/>
            </a:br>
            <a:r>
              <a:rPr lang="en-US" sz="3600" b="1" dirty="0"/>
              <a:t>of organizations </a:t>
            </a:r>
            <a:r>
              <a:rPr lang="en-US" sz="2000" dirty="0"/>
              <a:t>(2 of 6)</a:t>
            </a:r>
          </a:p>
        </p:txBody>
      </p:sp>
      <p:graphicFrame>
        <p:nvGraphicFramePr>
          <p:cNvPr id="6" name="Content Placeholder 5">
            <a:extLst>
              <a:ext uri="{FF2B5EF4-FFF2-40B4-BE49-F238E27FC236}">
                <a16:creationId xmlns:a16="http://schemas.microsoft.com/office/drawing/2014/main" id="{3F0FEA96-1645-4A9C-7B14-555962E8742F}"/>
              </a:ext>
            </a:extLst>
          </p:cNvPr>
          <p:cNvGraphicFramePr>
            <a:graphicFrameLocks noGrp="1"/>
          </p:cNvGraphicFramePr>
          <p:nvPr>
            <p:ph idx="1"/>
            <p:extLst>
              <p:ext uri="{D42A27DB-BD31-4B8C-83A1-F6EECF244321}">
                <p14:modId xmlns:p14="http://schemas.microsoft.com/office/powerpoint/2010/main" val="127667710"/>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9CBA1704-BAA1-81A4-C672-B2B2E1A4044E}"/>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6109E70-E29F-E7E1-64EB-E9B0924E046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567013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41E2D-238C-80E6-8D84-CDFB34773612}"/>
              </a:ext>
            </a:extLst>
          </p:cNvPr>
          <p:cNvSpPr>
            <a:spLocks noGrp="1"/>
          </p:cNvSpPr>
          <p:nvPr>
            <p:ph type="title"/>
          </p:nvPr>
        </p:nvSpPr>
        <p:spPr/>
        <p:txBody>
          <a:bodyPr/>
          <a:lstStyle/>
          <a:p>
            <a:r>
              <a:rPr lang="en-US" sz="3600" b="1" dirty="0"/>
              <a:t>Inputs</a:t>
            </a:r>
            <a:r>
              <a:rPr lang="en-US" dirty="0"/>
              <a:t> </a:t>
            </a:r>
            <a:r>
              <a:rPr lang="en-US" sz="2000" dirty="0"/>
              <a:t>(3 of 6)</a:t>
            </a:r>
            <a:endParaRPr lang="en-US" dirty="0"/>
          </a:p>
        </p:txBody>
      </p:sp>
      <p:sp>
        <p:nvSpPr>
          <p:cNvPr id="3" name="Content Placeholder 2">
            <a:extLst>
              <a:ext uri="{FF2B5EF4-FFF2-40B4-BE49-F238E27FC236}">
                <a16:creationId xmlns:a16="http://schemas.microsoft.com/office/drawing/2014/main" id="{837BAEB1-F00D-4943-F435-FE876DDBBD79}"/>
              </a:ext>
            </a:extLst>
          </p:cNvPr>
          <p:cNvSpPr>
            <a:spLocks noGrp="1"/>
          </p:cNvSpPr>
          <p:nvPr>
            <p:ph idx="1"/>
          </p:nvPr>
        </p:nvSpPr>
        <p:spPr>
          <a:xfrm>
            <a:off x="457200" y="1484784"/>
            <a:ext cx="8229600" cy="3917032"/>
          </a:xfrm>
        </p:spPr>
        <p:txBody>
          <a:bodyPr/>
          <a:lstStyle/>
          <a:p>
            <a:pPr marL="0" indent="0" algn="l">
              <a:buNone/>
            </a:pPr>
            <a:r>
              <a:rPr lang="en-GB" sz="2400" dirty="0"/>
              <a:t>Inputs are the resources, data, or elements that are introduced into a system to initiate a process. Inputs serve as the starting point for the organization's operations. They can come in various forms, depending on the nature of the organization. For example:</a:t>
            </a:r>
          </a:p>
          <a:p>
            <a:pPr algn="l">
              <a:buFont typeface="Arial" panose="020B0604020202020204" pitchFamily="34" charset="0"/>
              <a:buChar char="•"/>
            </a:pPr>
            <a:r>
              <a:rPr lang="en-GB" sz="2400" dirty="0"/>
              <a:t>In a clothing manufacturing context, inputs might include raw materials (fabric), components (buttons, zips), and machinery.</a:t>
            </a:r>
          </a:p>
          <a:p>
            <a:endParaRPr lang="en-US" sz="1800" dirty="0"/>
          </a:p>
        </p:txBody>
      </p:sp>
      <p:sp>
        <p:nvSpPr>
          <p:cNvPr id="4" name="Date Placeholder 3">
            <a:extLst>
              <a:ext uri="{FF2B5EF4-FFF2-40B4-BE49-F238E27FC236}">
                <a16:creationId xmlns:a16="http://schemas.microsoft.com/office/drawing/2014/main" id="{5E09D4D8-5A8B-577B-CA5E-102E7267DFBF}"/>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F1827C46-C5E2-A1D9-18E0-9227ACBF3AFC}"/>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26491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3A3C6-2F2C-84E2-65C0-B912D14E0BC9}"/>
              </a:ext>
            </a:extLst>
          </p:cNvPr>
          <p:cNvSpPr>
            <a:spLocks noGrp="1"/>
          </p:cNvSpPr>
          <p:nvPr>
            <p:ph type="title"/>
          </p:nvPr>
        </p:nvSpPr>
        <p:spPr/>
        <p:txBody>
          <a:bodyPr/>
          <a:lstStyle/>
          <a:p>
            <a:r>
              <a:rPr lang="en-US" sz="3600" b="1" dirty="0"/>
              <a:t>Process</a:t>
            </a:r>
            <a:r>
              <a:rPr lang="en-US" dirty="0"/>
              <a:t> </a:t>
            </a:r>
            <a:r>
              <a:rPr lang="en-US" sz="2000" dirty="0"/>
              <a:t>(4 of 6)</a:t>
            </a:r>
            <a:endParaRPr lang="en-US" dirty="0"/>
          </a:p>
        </p:txBody>
      </p:sp>
      <p:sp>
        <p:nvSpPr>
          <p:cNvPr id="3" name="Content Placeholder 2">
            <a:extLst>
              <a:ext uri="{FF2B5EF4-FFF2-40B4-BE49-F238E27FC236}">
                <a16:creationId xmlns:a16="http://schemas.microsoft.com/office/drawing/2014/main" id="{8184999A-B755-2C8C-CA5A-8C2DD485E43A}"/>
              </a:ext>
            </a:extLst>
          </p:cNvPr>
          <p:cNvSpPr>
            <a:spLocks noGrp="1"/>
          </p:cNvSpPr>
          <p:nvPr>
            <p:ph idx="1"/>
          </p:nvPr>
        </p:nvSpPr>
        <p:spPr/>
        <p:txBody>
          <a:bodyPr/>
          <a:lstStyle/>
          <a:p>
            <a:pPr marL="0" indent="0" algn="l">
              <a:buNone/>
            </a:pPr>
            <a:r>
              <a:rPr lang="en-GB" sz="2400" dirty="0"/>
              <a:t>Processes are the activities, transformations, or interactions that occur within the system using the inputs. Processes can be thought of as the set of actions that the system performs on the inputs to generate outputs. These processes can involve various stages, operations, or steps. For example:</a:t>
            </a:r>
          </a:p>
          <a:p>
            <a:pPr algn="l">
              <a:buFont typeface="Arial" panose="020B0604020202020204" pitchFamily="34" charset="0"/>
              <a:buChar char="•"/>
            </a:pPr>
            <a:r>
              <a:rPr lang="en-GB" sz="2400" dirty="0"/>
              <a:t>In a clothing manufacturing, processes might involve assembly, fabrication, and quality control.</a:t>
            </a:r>
          </a:p>
        </p:txBody>
      </p:sp>
      <p:sp>
        <p:nvSpPr>
          <p:cNvPr id="4" name="Date Placeholder 3">
            <a:extLst>
              <a:ext uri="{FF2B5EF4-FFF2-40B4-BE49-F238E27FC236}">
                <a16:creationId xmlns:a16="http://schemas.microsoft.com/office/drawing/2014/main" id="{48244B56-160C-7454-B4B5-56AFF05B5715}"/>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23E86740-820F-E2EC-1AC6-9416D8B6F66C}"/>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1703876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A069-8D63-9D27-6D7D-CADD6DC6CBC3}"/>
              </a:ext>
            </a:extLst>
          </p:cNvPr>
          <p:cNvSpPr>
            <a:spLocks noGrp="1"/>
          </p:cNvSpPr>
          <p:nvPr>
            <p:ph type="title"/>
          </p:nvPr>
        </p:nvSpPr>
        <p:spPr/>
        <p:txBody>
          <a:bodyPr/>
          <a:lstStyle/>
          <a:p>
            <a:r>
              <a:rPr lang="en-US" sz="3600" b="1" dirty="0"/>
              <a:t>Outputs</a:t>
            </a:r>
            <a:r>
              <a:rPr lang="en-US" dirty="0"/>
              <a:t> </a:t>
            </a:r>
            <a:r>
              <a:rPr lang="en-US" sz="2000" dirty="0"/>
              <a:t>(5 of 6)</a:t>
            </a:r>
            <a:endParaRPr lang="en-US" dirty="0"/>
          </a:p>
        </p:txBody>
      </p:sp>
      <p:sp>
        <p:nvSpPr>
          <p:cNvPr id="3" name="Content Placeholder 2">
            <a:extLst>
              <a:ext uri="{FF2B5EF4-FFF2-40B4-BE49-F238E27FC236}">
                <a16:creationId xmlns:a16="http://schemas.microsoft.com/office/drawing/2014/main" id="{DC3C1DFE-34AE-EF5D-B6CC-CF586C5A4F3A}"/>
              </a:ext>
            </a:extLst>
          </p:cNvPr>
          <p:cNvSpPr>
            <a:spLocks noGrp="1"/>
          </p:cNvSpPr>
          <p:nvPr>
            <p:ph idx="1"/>
          </p:nvPr>
        </p:nvSpPr>
        <p:spPr/>
        <p:txBody>
          <a:bodyPr/>
          <a:lstStyle/>
          <a:p>
            <a:pPr marL="0" indent="0" algn="l">
              <a:buNone/>
            </a:pPr>
            <a:r>
              <a:rPr lang="en-GB" sz="2400" dirty="0"/>
              <a:t>Outputs are the results, products, or outcomes generated by the processes using the inputs. Outputs are the tangible or intangible outcomes that result from the system's operations. The nature of outputs depends on the goals and purpose of the organisation. For example:</a:t>
            </a:r>
          </a:p>
          <a:p>
            <a:pPr algn="l">
              <a:buFont typeface="Arial" panose="020B0604020202020204" pitchFamily="34" charset="0"/>
              <a:buChar char="•"/>
            </a:pPr>
            <a:r>
              <a:rPr lang="en-GB" sz="2400" dirty="0"/>
              <a:t>In a clothing manufacturing context, the output might be men and women goods such as t-shirts, trousers, dresses, hats, bags and so on.</a:t>
            </a:r>
          </a:p>
          <a:p>
            <a:endParaRPr lang="en-US" dirty="0"/>
          </a:p>
        </p:txBody>
      </p:sp>
      <p:sp>
        <p:nvSpPr>
          <p:cNvPr id="4" name="Date Placeholder 3">
            <a:extLst>
              <a:ext uri="{FF2B5EF4-FFF2-40B4-BE49-F238E27FC236}">
                <a16:creationId xmlns:a16="http://schemas.microsoft.com/office/drawing/2014/main" id="{22933EF2-5B82-4FB7-FBD4-DFEDF6F0FC05}"/>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E92EF4B1-5F75-A6EA-2136-B2F9DDFFEE05}"/>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2651961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1792-D8F3-F6CD-506C-F5CFFD83436C}"/>
              </a:ext>
            </a:extLst>
          </p:cNvPr>
          <p:cNvSpPr>
            <a:spLocks noGrp="1"/>
          </p:cNvSpPr>
          <p:nvPr>
            <p:ph type="title"/>
          </p:nvPr>
        </p:nvSpPr>
        <p:spPr/>
        <p:txBody>
          <a:bodyPr/>
          <a:lstStyle/>
          <a:p>
            <a:r>
              <a:rPr lang="en-US" sz="3600" b="1" dirty="0"/>
              <a:t>The system approach </a:t>
            </a:r>
            <a:br>
              <a:rPr lang="en-US" sz="3600" b="1" dirty="0"/>
            </a:br>
            <a:r>
              <a:rPr lang="en-US" sz="3600" b="1" dirty="0"/>
              <a:t>of organizations </a:t>
            </a:r>
            <a:r>
              <a:rPr lang="en-US" sz="2000" dirty="0"/>
              <a:t>(6 of 6)</a:t>
            </a:r>
          </a:p>
        </p:txBody>
      </p:sp>
      <p:graphicFrame>
        <p:nvGraphicFramePr>
          <p:cNvPr id="6" name="Content Placeholder 5">
            <a:extLst>
              <a:ext uri="{FF2B5EF4-FFF2-40B4-BE49-F238E27FC236}">
                <a16:creationId xmlns:a16="http://schemas.microsoft.com/office/drawing/2014/main" id="{3F0FEA96-1645-4A9C-7B14-555962E8742F}"/>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9CBA1704-BAA1-81A4-C672-B2B2E1A4044E}"/>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6109E70-E29F-E7E1-64EB-E9B0924E046A}"/>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31827765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F3AD8-F658-40A4-6591-349CEAFEA7D5}"/>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9D5EAD63-CF91-2917-822A-8D59CB9D255C}"/>
              </a:ext>
            </a:extLst>
          </p:cNvPr>
          <p:cNvSpPr>
            <a:spLocks noGrp="1"/>
          </p:cNvSpPr>
          <p:nvPr>
            <p:ph idx="1"/>
          </p:nvPr>
        </p:nvSpPr>
        <p:spPr/>
        <p:txBody>
          <a:bodyPr/>
          <a:lstStyle/>
          <a:p>
            <a:r>
              <a:rPr lang="en-US" sz="2400" dirty="0"/>
              <a:t>In pairs, choose an organization from the following: </a:t>
            </a:r>
            <a:r>
              <a:rPr lang="en-US" sz="2400" b="1" dirty="0"/>
              <a:t>Costa, Macdonald’s, Volvo, Tesla, Zara, Levy’s, Tesco, Ibis Hotel, Apple</a:t>
            </a:r>
            <a:r>
              <a:rPr lang="en-US" sz="2400" dirty="0"/>
              <a:t>, or any similar organizations.</a:t>
            </a:r>
          </a:p>
          <a:p>
            <a:r>
              <a:rPr lang="en-US" sz="2400" dirty="0"/>
              <a:t>Attempt to construct a system approach showing the input -&gt; process -&gt; output steps </a:t>
            </a:r>
            <a:r>
              <a:rPr lang="en-US" sz="2400"/>
              <a:t>and components.</a:t>
            </a:r>
            <a:endParaRPr lang="en-US" sz="2400" dirty="0"/>
          </a:p>
          <a:p>
            <a:pPr marL="0" indent="0">
              <a:buNone/>
            </a:pPr>
            <a:r>
              <a:rPr lang="en-US" dirty="0"/>
              <a:t> </a:t>
            </a:r>
          </a:p>
        </p:txBody>
      </p:sp>
      <p:sp>
        <p:nvSpPr>
          <p:cNvPr id="4" name="Date Placeholder 3">
            <a:extLst>
              <a:ext uri="{FF2B5EF4-FFF2-40B4-BE49-F238E27FC236}">
                <a16:creationId xmlns:a16="http://schemas.microsoft.com/office/drawing/2014/main" id="{5E890BF9-E36A-DF79-B523-C19F4AA5EE17}"/>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DD74181A-E49C-4832-4EB2-8BB98B9B88A2}"/>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2211036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4140-DB64-10A5-863F-E9B6E471C101}"/>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E923F13-B2AB-DA65-2B3E-17929B7113D0}"/>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pPr marL="0" indent="0">
              <a:buNone/>
            </a:pPr>
            <a:r>
              <a:rPr lang="en-US" sz="2000" dirty="0"/>
              <a:t>OECD (2023), Enterprises by business size (indicator). </a:t>
            </a:r>
            <a:r>
              <a:rPr lang="en-US" sz="2000" dirty="0" err="1"/>
              <a:t>doi</a:t>
            </a:r>
            <a:r>
              <a:rPr lang="en-US" sz="2000" dirty="0"/>
              <a:t>: 10.1787/31d5eeaf-en (Accessed on 23 August 2023)</a:t>
            </a:r>
          </a:p>
        </p:txBody>
      </p:sp>
      <p:sp>
        <p:nvSpPr>
          <p:cNvPr id="4" name="Date Placeholder 3">
            <a:extLst>
              <a:ext uri="{FF2B5EF4-FFF2-40B4-BE49-F238E27FC236}">
                <a16:creationId xmlns:a16="http://schemas.microsoft.com/office/drawing/2014/main" id="{A29574FA-7031-B207-89F3-88EF4363E467}"/>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A891B328-52C2-0456-3767-DD02AD50FCEB}"/>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36968236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1489</TotalTime>
  <Words>1865</Words>
  <Application>Microsoft Macintosh PowerPoint</Application>
  <PresentationFormat>On-screen Show (4:3)</PresentationFormat>
  <Paragraphs>221</Paragraphs>
  <Slides>25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Bernini</vt:lpstr>
      <vt:lpstr>Myriad Pro</vt:lpstr>
      <vt:lpstr>Söhne</vt:lpstr>
      <vt:lpstr>Verdana</vt:lpstr>
      <vt:lpstr>Wingdings</vt:lpstr>
      <vt:lpstr>20140311PresentationUWTSDTemplate</vt:lpstr>
      <vt:lpstr>Forms of Organizations  LCBB4007          Week 2 – Session 1 </vt:lpstr>
      <vt:lpstr>Content of the session</vt:lpstr>
      <vt:lpstr>Forms of organizations</vt:lpstr>
      <vt:lpstr>Public sector organizations</vt:lpstr>
      <vt:lpstr>Examples of public sector organizations</vt:lpstr>
      <vt:lpstr>Private sector organizations</vt:lpstr>
      <vt:lpstr>Examples of private sector organizations</vt:lpstr>
      <vt:lpstr>Voluntary sector organizations</vt:lpstr>
      <vt:lpstr>Example of voluntary sector organizations</vt:lpstr>
      <vt:lpstr>Activity 1:  Check your understanding</vt:lpstr>
      <vt:lpstr>Business Size</vt:lpstr>
      <vt:lpstr>Enterprises by business size</vt:lpstr>
      <vt:lpstr>Micro enterprise </vt:lpstr>
      <vt:lpstr>Small enterprise</vt:lpstr>
      <vt:lpstr>Medium sized enterprise</vt:lpstr>
      <vt:lpstr>Large enterprise</vt:lpstr>
      <vt:lpstr>PowerPoint Presentation</vt:lpstr>
      <vt:lpstr>The System Approach (1 of 6)</vt:lpstr>
      <vt:lpstr>The system approach  of organizations (2 of 6)</vt:lpstr>
      <vt:lpstr>Inputs (3 of 6)</vt:lpstr>
      <vt:lpstr>Process (4 of 6)</vt:lpstr>
      <vt:lpstr>Outputs (5 of 6)</vt:lpstr>
      <vt:lpstr>The system approach  of organizations (6 of 6)</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114</cp:revision>
  <cp:lastPrinted>2018-07-02T15:32:24Z</cp:lastPrinted>
  <dcterms:created xsi:type="dcterms:W3CDTF">2002-10-07T19:43:58Z</dcterms:created>
  <dcterms:modified xsi:type="dcterms:W3CDTF">2023-10-08T17:36:45Z</dcterms:modified>
</cp:coreProperties>
</file>