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7"/>
  </p:notesMasterIdLst>
  <p:sldIdLst>
    <p:sldId id="256" r:id="rId3"/>
    <p:sldId id="339" r:id="rId4"/>
    <p:sldId id="431" r:id="rId5"/>
    <p:sldId id="380" r:id="rId6"/>
    <p:sldId id="411" r:id="rId7"/>
    <p:sldId id="412" r:id="rId8"/>
    <p:sldId id="413" r:id="rId9"/>
    <p:sldId id="414" r:id="rId10"/>
    <p:sldId id="415" r:id="rId11"/>
    <p:sldId id="416" r:id="rId12"/>
    <p:sldId id="424" r:id="rId13"/>
    <p:sldId id="417" r:id="rId14"/>
    <p:sldId id="418" r:id="rId15"/>
    <p:sldId id="377" r:id="rId16"/>
    <p:sldId id="420" r:id="rId17"/>
    <p:sldId id="422" r:id="rId18"/>
    <p:sldId id="423" r:id="rId19"/>
    <p:sldId id="425" r:id="rId20"/>
    <p:sldId id="426" r:id="rId21"/>
    <p:sldId id="427" r:id="rId22"/>
    <p:sldId id="428" r:id="rId23"/>
    <p:sldId id="429" r:id="rId24"/>
    <p:sldId id="430" r:id="rId25"/>
    <p:sldId id="281" r:id="rId26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26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0" Type="http://schemas.openxmlformats.org/officeDocument/2006/relationships/tableStyles" Target="tableStyles.xml"/><Relationship Id="rId3" Type="http://schemas.openxmlformats.org/officeDocument/2006/relationships/slide" Target="slides/slide1.xml"/><Relationship Id="rId29" Type="http://schemas.openxmlformats.org/officeDocument/2006/relationships/viewProps" Target="viewProps.xml"/><Relationship Id="rId28" Type="http://schemas.openxmlformats.org/officeDocument/2006/relationships/presProps" Target="presProps.xml"/><Relationship Id="rId27" Type="http://schemas.openxmlformats.org/officeDocument/2006/relationships/notesMaster" Target="notesMasters/notesMaster1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457835" y="1640840"/>
            <a:ext cx="1053973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40000"/>
              </a:lnSpc>
              <a:buClrTx/>
              <a:buSzTx/>
              <a:buFontTx/>
            </a:pPr>
            <a:r>
              <a:rPr lang="zh-CN" sz="40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 Study of the Practice and Application of “Giving Paramita”</a:t>
            </a:r>
            <a:endParaRPr lang="zh-CN" sz="4000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053070" y="3588385"/>
            <a:ext cx="3399790" cy="279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lang="en-GB" altLang="zh-CN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</a:t>
            </a: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dule Code</a:t>
            </a: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: </a:t>
            </a:r>
            <a:endParaRPr lang="en-US" altLang="en-GB" sz="20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      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SICH6010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totor: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Venerable. Shengmiao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Student Name: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       Taiyu Cao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1706350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16/12/2021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95655"/>
            <a:ext cx="10805795" cy="487743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Intro</a:t>
            </a:r>
            <a:r>
              <a:rPr lang="zh-CN" altLang="en-US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endParaRPr lang="zh-CN" altLang="en-US" sz="4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</a:t>
            </a:r>
            <a:b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r>
              <a:rPr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Six Paramitas</a:t>
            </a:r>
            <a:r>
              <a:rPr lang="zh-CN"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endParaRPr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Giving, Following Precepts, Patience, Perseverance, Meditative concentration and Wisdom.</a:t>
            </a:r>
            <a:endParaRPr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endParaRPr sz="32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sz="32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Practice of “Giving” can be considered as the foundation of the other five practices.</a:t>
            </a:r>
            <a:br>
              <a:rPr lang="en-US" altLang="zh-CN" sz="48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</a:t>
            </a: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95655"/>
            <a:ext cx="10805795" cy="487743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Outline</a:t>
            </a:r>
            <a:r>
              <a:rPr lang="zh-CN" altLang="en-US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endParaRPr lang="zh-CN" altLang="en-US" sz="44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</a:t>
            </a:r>
            <a:b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 </a:t>
            </a:r>
            <a:r>
              <a:rPr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 and the Proper</a:t>
            </a:r>
            <a:r>
              <a:rPr lang="en-US"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Approach </a:t>
            </a:r>
            <a:b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</a:br>
            <a:b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</a:br>
            <a: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2. </a:t>
            </a:r>
            <a:r>
              <a:rPr lang="en-US" altLang="zh-CN" sz="36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b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</a:t>
            </a: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 marL="0" indent="0">
              <a:lnSpc>
                <a:spcPct val="110000"/>
              </a:lnSpc>
              <a:buNone/>
            </a:pP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Dana Paramita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: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 Sanskrit term for “The Giving Perfection”. Paramita means ‘perfection’ or ‘completeness’, and Dana means “to happily give” or “to donate material goods.’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enefit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ing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 those in need 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B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y giving one’s wealth, knowledge, skills, physical support and words of encouragement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《發菩提心經論．檀波羅蜜品》：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菩薩為欲調伏眾生令離苦惱 ，是故行施 ……一 以法施 ，二無 畏施 ，三財物施</a:t>
            </a:r>
            <a:r>
              <a:rPr lang="zh-CN"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</a:t>
            </a:r>
            <a:r>
              <a:rPr>
                <a:latin typeface="Times New Roman" panose="02020603050405020304" charset="0"/>
                <a:cs typeface="Times New Roman" panose="02020603050405020304" charset="0"/>
                <a:sym typeface="+mn-ea"/>
              </a:rPr>
              <a:t>财物施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  <a:sym typeface="+mn-ea"/>
              </a:rPr>
              <a:t>无畏施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  <a:sym typeface="+mn-ea"/>
              </a:rPr>
              <a:t>法施</a:t>
            </a:r>
            <a:endParaRPr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Giving of wealth</a:t>
            </a:r>
            <a:r>
              <a:rPr lang="en-US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</a:t>
            </a:r>
            <a:r>
              <a:rPr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Giving of Dharma</a:t>
            </a:r>
            <a:r>
              <a:rPr lang="en-US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</a:t>
            </a:r>
            <a:r>
              <a:rPr lang="en-US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</a:t>
            </a:r>
            <a:r>
              <a:rPr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Giving of Freedom from Fear</a:t>
            </a:r>
            <a:endParaRPr sz="2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20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 marL="0" indent="0">
              <a:lnSpc>
                <a:spcPct val="110000"/>
              </a:lnSpc>
              <a:buNone/>
            </a:pPr>
            <a:r>
              <a:rPr lang="en-US"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W</a:t>
            </a: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ealth giving</a:t>
            </a:r>
            <a:r>
              <a:rPr lang="zh-CN"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 lang="zh-CN"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zh-CN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             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I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nternal and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E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xternal wealth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  <a:sym typeface="+mn-ea"/>
              </a:rPr>
              <a:t>External Wealth Giving</a:t>
            </a:r>
            <a:r>
              <a:rPr lang="zh-CN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   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Helping others with money or material goods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Internal Wealth Giving</a:t>
            </a:r>
            <a:r>
              <a:rPr lang="zh-CN"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C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ontribution of physical  support, skills and ability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>
              <a:lnSpc>
                <a:spcPct val="110000"/>
              </a:lnSpc>
              <a:buNone/>
            </a:pP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ii. The Giving of Freedom from Fear</a:t>
            </a:r>
            <a:r>
              <a:rPr lang="en-US" altLang="zh-CN"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    </a:t>
            </a: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                      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T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he giving of courage and comfort for one’s emotional pain or fear.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Also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>
                <a:latin typeface="Times New Roman" panose="02020603050405020304" charset="0"/>
                <a:cs typeface="Times New Roman" panose="02020603050405020304" charset="0"/>
              </a:rPr>
              <a:t>Buddhists follow the five precepts of refraining from killing, stealing, committing adultery, wrong speech and intoxicants that cloud the mind</a:t>
            </a:r>
            <a:endParaRPr lang="zh-CN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>
              <a:lnSpc>
                <a:spcPct val="110000"/>
              </a:lnSpc>
              <a:buNone/>
            </a:pP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iii. The Giving of Dharma</a:t>
            </a:r>
            <a:endParaRPr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T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he sharing of one’s knowledge and appreciation of the Buddha’s teachings 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                                     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                                     T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wo aspects</a:t>
            </a:r>
            <a:r>
              <a:rPr lang="zh-CN"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             W</a:t>
            </a:r>
            <a:r>
              <a:rPr>
                <a:latin typeface="Times New Roman" panose="02020603050405020304" charset="0"/>
                <a:cs typeface="Times New Roman" panose="02020603050405020304" charset="0"/>
              </a:rPr>
              <a:t>orldly laws and super-mundane dharma.</a:t>
            </a:r>
            <a:endParaRPr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 algn="ctr">
              <a:lnSpc>
                <a:spcPct val="110000"/>
              </a:lnSpc>
              <a:buNone/>
            </a:pP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iii. The Giving of Dharma</a:t>
            </a:r>
            <a:endParaRPr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Worldly law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Imparting knowledge and skills to others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The receivers can use the skills to improve their job opportunities and living conditions, hence overcome hardship such as poverty. 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 algn="ctr">
              <a:lnSpc>
                <a:spcPct val="110000"/>
              </a:lnSpc>
              <a:buNone/>
            </a:pP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iii. The Giving of Dharma</a:t>
            </a:r>
            <a:endParaRPr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Super-mundane Dharma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Explaining to others the teachings of Buddhist Dharma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《無量壽經》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普濟諸窮苦，令彼諸群生，長夜無憂惱，出生眾善根，成就菩提果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I wish to give grand offerings, to help all beings with their afflictions, to liberate them from endless distress; may virtuous roots grow and the fruition of Bodhi be attained.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Three Main Types of “Giving”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 algn="ctr">
              <a:lnSpc>
                <a:spcPct val="110000"/>
              </a:lnSpc>
              <a:buNone/>
            </a:pPr>
            <a:r>
              <a:rPr>
                <a:solidFill>
                  <a:srgbClr val="0070C0"/>
                </a:solidFill>
                <a:latin typeface="Times New Roman" panose="02020603050405020304" charset="0"/>
                <a:cs typeface="Times New Roman" panose="02020603050405020304" charset="0"/>
              </a:rPr>
              <a:t>iii. The Giving of Dharma</a:t>
            </a:r>
            <a:endParaRPr>
              <a:solidFill>
                <a:srgbClr val="0070C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      Teaching by example is more efficient than teaching by words.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2.</a:t>
            </a:r>
            <a:r>
              <a:rPr sz="3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Proper Approach to Practice Giving Paramita</a:t>
            </a:r>
            <a:endParaRPr sz="36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 algn="just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《金剛經》：</a:t>
            </a:r>
            <a:endParaRPr 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>
                <a:latin typeface="Times New Roman" panose="02020603050405020304" charset="0"/>
                <a:cs typeface="Times New Roman" panose="02020603050405020304" charset="0"/>
              </a:rPr>
              <a:t>須菩提，菩薩於法應無所住行於布施。所謂不住色布施，不住聲、香、味、觸、法布施。須菩提，菩薩應如是布施，不住於相。何以故？若菩薩不住相布施，其福德不可思量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A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s to the act of giving, a Bodhisattva should not dwell anywhere when he gives. He should not dwell in forms, sounds, smells, tastes, tangible objects, or mental constructs … And why? If a Bodhisattva does not dwell in phenomena when he gives, his blessings and virtues are immeasurable.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2.</a:t>
            </a:r>
            <a:r>
              <a:rPr sz="36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The Proper Approach to Practice Giving Paramita</a:t>
            </a:r>
            <a:endParaRPr sz="3600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The Buddhist approach of “Giving” is not an investment that seeks for higher return, the true act of “Giving” is free of desire for profit. </a:t>
            </a:r>
            <a:endParaRPr 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endParaRPr lang="en-US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55065" y="1911350"/>
            <a:ext cx="9561195" cy="191516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40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40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The “Ten Wholesome Deeds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 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No killing , no stealing, no misconduct, </a:t>
            </a:r>
            <a:endParaRPr 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No lying, no slandering, no harsh speech, no blandish speech, No greed, no hatred, no delusion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Thought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en-US" sz="3200">
                <a:highlight>
                  <a:srgbClr val="FF0000"/>
                </a:highlight>
                <a:latin typeface="Times New Roman" panose="02020603050405020304" charset="0"/>
                <a:cs typeface="Times New Roman" panose="02020603050405020304" charset="0"/>
              </a:rPr>
              <a:t> No greed</a:t>
            </a: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, no hatred, no delusion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。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Venerable Master Chin Kung once taught that the practice of ‘Giving Paramita’is an important way to treat “greed”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sz="3200">
                <a:latin typeface="Times New Roman" panose="02020603050405020304" charset="0"/>
                <a:cs typeface="Times New Roman" panose="02020603050405020304" charset="0"/>
              </a:rPr>
              <a:t>Greed is a desire for possession, wanting to have more and more benefits, such as fame or wealth. </a:t>
            </a:r>
            <a:endParaRPr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endParaRPr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sz="3200">
                <a:latin typeface="Times New Roman" panose="02020603050405020304" charset="0"/>
                <a:cs typeface="Times New Roman" panose="02020603050405020304" charset="0"/>
              </a:rPr>
              <a:t>“Giving Paramita” is an act of devoting or giving up something, so it is the total opposite to the desire to possess. </a:t>
            </a:r>
            <a:endParaRPr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Thought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 No greed, </a:t>
            </a:r>
            <a:r>
              <a:rPr lang="en-US" sz="3200">
                <a:highlight>
                  <a:srgbClr val="FF0000"/>
                </a:highlight>
                <a:latin typeface="Times New Roman" panose="02020603050405020304" charset="0"/>
                <a:cs typeface="Times New Roman" panose="02020603050405020304" charset="0"/>
              </a:rPr>
              <a:t>no hatred, no delusion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In general, it is understood that “hatred” and “delusion” formed by thought can be treated by the practice of “patience” and “wisdom” in the Six Paramitas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W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hen we are “giving Freedom from Fear” to help others overcome their hardship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W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e will try and think from their perspectives to avoid blaming and misunderstanding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altLang="zh-CN" sz="3200">
                <a:highlight>
                  <a:srgbClr val="FF0000"/>
                </a:highlight>
                <a:latin typeface="Times New Roman" panose="02020603050405020304" charset="0"/>
                <a:cs typeface="Times New Roman" panose="02020603050405020304" charset="0"/>
              </a:rPr>
              <a:t>Result</a:t>
            </a:r>
            <a:r>
              <a:rPr lang="zh-CN" altLang="en-US" sz="3200">
                <a:highlight>
                  <a:srgbClr val="FF0000"/>
                </a:highlight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 lang="en-US" altLang="zh-CN" sz="3200">
              <a:highlight>
                <a:srgbClr val="FF0000"/>
              </a:highlight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Feelings of hatred will not develop</a:t>
            </a:r>
            <a:endParaRPr lang="en-US" altLang="zh-CN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Thought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：</a:t>
            </a: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 No greed, no hatred, </a:t>
            </a:r>
            <a:r>
              <a:rPr lang="en-US" sz="3200">
                <a:highlight>
                  <a:srgbClr val="FF0000"/>
                </a:highlight>
                <a:latin typeface="Times New Roman" panose="02020603050405020304" charset="0"/>
                <a:cs typeface="Times New Roman" panose="02020603050405020304" charset="0"/>
              </a:rPr>
              <a:t>no delusion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W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hen we are practicing the “Giving of Dharma”, we would need wisdom to be able to impart knowledge of Buddha’s teachings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W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e would keep learning to extend this wisdom; if we keep this practice in mind, we would naturally stay away from “delusion” and ignorance.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Bodily and speech action</a:t>
            </a:r>
            <a:r>
              <a:rPr lang="zh-CN" altLang="en-US" sz="3200">
                <a:latin typeface="Times New Roman" panose="02020603050405020304" charset="0"/>
                <a:cs typeface="Times New Roman" panose="02020603050405020304" charset="0"/>
              </a:rPr>
              <a:t>：</a:t>
            </a:r>
            <a:endParaRPr 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No killing , no stealing, no misconduct, </a:t>
            </a:r>
            <a:endParaRPr lang="en-US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lnSpc>
                <a:spcPct val="130000"/>
              </a:lnSpc>
              <a:buNone/>
            </a:pPr>
            <a:r>
              <a:rPr lang="en-US" sz="3200">
                <a:latin typeface="Times New Roman" panose="02020603050405020304" charset="0"/>
                <a:cs typeface="Times New Roman" panose="02020603050405020304" charset="0"/>
              </a:rPr>
              <a:t>No lying, no slandering, no harsh speech, no blandish speech, </a:t>
            </a:r>
            <a:endParaRPr lang="zh-CN" altLang="en-US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 sz="32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Relationship Between “Giving Paramita” And the “Ten Wholesome Deeds”</a:t>
            </a:r>
            <a:endParaRPr lang="en-US" altLang="zh-CN" sz="3200">
              <a:solidFill>
                <a:srgbClr val="0070C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 algn="ctr">
              <a:lnSpc>
                <a:spcPct val="130000"/>
              </a:lnSpc>
              <a:buNone/>
            </a:pPr>
            <a:endParaRPr lang="en-US" altLang="zh-CN" sz="32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lnSpc>
                <a:spcPct val="130000"/>
              </a:lnSpc>
              <a:buNone/>
            </a:pPr>
            <a:r>
              <a:rPr lang="en-US" altLang="zh-CN" sz="3200">
                <a:latin typeface="Times New Roman" panose="02020603050405020304" charset="0"/>
                <a:cs typeface="Times New Roman" panose="02020603050405020304" charset="0"/>
              </a:rPr>
              <a:t>Own experience</a:t>
            </a:r>
            <a:endParaRPr lang="en-US" altLang="zh-CN" sz="32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55065" y="1911350"/>
            <a:ext cx="9561195" cy="991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40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  <a:sym typeface="+mn-ea"/>
              </a:rPr>
              <a:t>Conclusion</a:t>
            </a:r>
            <a:endParaRPr lang="en-US" altLang="zh-CN" sz="40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289685" y="1145540"/>
            <a:ext cx="9144000" cy="4566285"/>
          </a:xfrm>
        </p:spPr>
        <p:txBody>
          <a:bodyPr>
            <a:normAutofit/>
          </a:bodyPr>
          <a:p>
            <a:r>
              <a:rPr lang="en-US" altLang="zh-CN" sz="6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Thank  you </a:t>
            </a:r>
            <a:endParaRPr lang="en-US" altLang="zh-CN" sz="6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6600" b="1">
                <a:solidFill>
                  <a:srgbClr val="FF0000"/>
                </a:solidFill>
              </a:rPr>
              <a:t> </a:t>
            </a:r>
            <a:endParaRPr lang="en-US" altLang="zh-CN" sz="6600" b="1">
              <a:solidFill>
                <a:srgbClr val="FF0000"/>
              </a:solidFill>
            </a:endParaRPr>
          </a:p>
          <a:p>
            <a:pPr algn="just"/>
            <a:r>
              <a:rPr lang="en-US" altLang="zh-CN" sz="4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  </a:t>
            </a:r>
            <a:r>
              <a:rPr lang="en-US" altLang="zh-CN" sz="36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Any feedback is appreciated</a:t>
            </a:r>
            <a:endParaRPr lang="en-US" altLang="zh-CN" sz="36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5531</Words>
  <Application>WPS 演示</Application>
  <PresentationFormat>Custom</PresentationFormat>
  <Paragraphs>161</Paragraphs>
  <Slides>24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34" baseType="lpstr">
      <vt:lpstr>Arial</vt:lpstr>
      <vt:lpstr>宋体</vt:lpstr>
      <vt:lpstr>Wingdings</vt:lpstr>
      <vt:lpstr>Times New Roman</vt:lpstr>
      <vt:lpstr>微软雅黑</vt:lpstr>
      <vt:lpstr>楷体</vt:lpstr>
      <vt:lpstr>Arial Unicode MS</vt:lpstr>
      <vt:lpstr>Calibri Light</vt:lpstr>
      <vt:lpstr>Calibri</vt:lpstr>
      <vt:lpstr>www.33ppt.com</vt:lpstr>
      <vt:lpstr>PowerPoint 演示文稿</vt:lpstr>
      <vt:lpstr>PowerPoint 演示文稿</vt:lpstr>
      <vt:lpstr>PowerPoint 演示文稿</vt:lpstr>
      <vt:lpstr>1.The Three Main Types of “Giving”</vt:lpstr>
      <vt:lpstr>1.The Three Main Types of “Giving”</vt:lpstr>
      <vt:lpstr>1.The Three Main Types of “Giving”</vt:lpstr>
      <vt:lpstr>1.The Three Main Types of “Giving”</vt:lpstr>
      <vt:lpstr>1.The Three Main Types of “Giving”</vt:lpstr>
      <vt:lpstr>1.The Three Main Types of “Giving”</vt:lpstr>
      <vt:lpstr>1.The Three Main Types of “Giving”</vt:lpstr>
      <vt:lpstr>1.The Three Main Types of “Giving”</vt:lpstr>
      <vt:lpstr>2.The Proper Approach to Practice Giving Paramita</vt:lpstr>
      <vt:lpstr>2.The Proper Approach to Practice Giving Paramita</vt:lpstr>
      <vt:lpstr>PowerPoint 演示文稿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The Relationship Between “Giving Paramita” And the “Ten Wholesome Deeds”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36</cp:revision>
  <dcterms:created xsi:type="dcterms:W3CDTF">2017-03-03T07:14:00Z</dcterms:created>
  <dcterms:modified xsi:type="dcterms:W3CDTF">2021-12-16T11:35:48Z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2052-11.1.0.11115</vt:lpwstr>
  </property>
  <property fmtid="{D5CDD505-2E9C-101B-9397-08002B2CF9AE}" pid="3" name="ICV">
    <vt:lpwstr>06384F205DDB438792A37485724DC5DC</vt:lpwstr>
  </property>
</Properties>
</file>