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7" r:id="rId2"/>
    <p:sldId id="269" r:id="rId3"/>
    <p:sldId id="270" r:id="rId4"/>
    <p:sldId id="268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834" autoAdjust="0"/>
  </p:normalViewPr>
  <p:slideViewPr>
    <p:cSldViewPr>
      <p:cViewPr varScale="1">
        <p:scale>
          <a:sx n="80" d="100"/>
          <a:sy n="80" d="100"/>
        </p:scale>
        <p:origin x="50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8AE41B-42CF-4053-B40C-A220829C1FF2}" type="datetimeFigureOut">
              <a:rPr lang="en-US" smtClean="0"/>
              <a:pPr/>
              <a:t>3/17/2022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DED883-0DD6-48F9-AD95-8503ABA6E87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8151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5A83-66A2-4C0A-A303-466DF8260043}" type="datetimeFigureOut">
              <a:rPr lang="en-US" smtClean="0"/>
              <a:pPr/>
              <a:t>3/17/2022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DDD06-A215-4B89-A6F0-F58BA0197A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5A83-66A2-4C0A-A303-466DF8260043}" type="datetimeFigureOut">
              <a:rPr lang="en-US" smtClean="0"/>
              <a:pPr/>
              <a:t>3/17/2022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DDD06-A215-4B89-A6F0-F58BA0197A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5A83-66A2-4C0A-A303-466DF8260043}" type="datetimeFigureOut">
              <a:rPr lang="en-US" smtClean="0"/>
              <a:pPr/>
              <a:t>3/17/2022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DDD06-A215-4B89-A6F0-F58BA0197A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5A83-66A2-4C0A-A303-466DF8260043}" type="datetimeFigureOut">
              <a:rPr lang="en-US" smtClean="0"/>
              <a:pPr/>
              <a:t>3/17/2022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DDD06-A215-4B89-A6F0-F58BA0197A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5A83-66A2-4C0A-A303-466DF8260043}" type="datetimeFigureOut">
              <a:rPr lang="en-US" smtClean="0"/>
              <a:pPr/>
              <a:t>3/17/2022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DDD06-A215-4B89-A6F0-F58BA0197A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5A83-66A2-4C0A-A303-466DF8260043}" type="datetimeFigureOut">
              <a:rPr lang="en-US" smtClean="0"/>
              <a:pPr/>
              <a:t>3/17/2022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DDD06-A215-4B89-A6F0-F58BA0197A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5A83-66A2-4C0A-A303-466DF8260043}" type="datetimeFigureOut">
              <a:rPr lang="en-US" smtClean="0"/>
              <a:pPr/>
              <a:t>3/17/2022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DDD06-A215-4B89-A6F0-F58BA0197A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5A83-66A2-4C0A-A303-466DF8260043}" type="datetimeFigureOut">
              <a:rPr lang="en-US" smtClean="0"/>
              <a:pPr/>
              <a:t>3/17/2022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DDD06-A215-4B89-A6F0-F58BA0197A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5A83-66A2-4C0A-A303-466DF8260043}" type="datetimeFigureOut">
              <a:rPr lang="en-US" smtClean="0"/>
              <a:pPr/>
              <a:t>3/17/2022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87DDD06-A215-4B89-A6F0-F58BA0197A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5A83-66A2-4C0A-A303-466DF8260043}" type="datetimeFigureOut">
              <a:rPr lang="en-US" smtClean="0"/>
              <a:pPr/>
              <a:t>3/17/2022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DDD06-A215-4B89-A6F0-F58BA0197A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5A83-66A2-4C0A-A303-466DF8260043}" type="datetimeFigureOut">
              <a:rPr lang="en-US" smtClean="0"/>
              <a:pPr/>
              <a:t>3/17/2022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DDD06-A215-4B89-A6F0-F58BA0197A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CC95A83-66A2-4C0A-A303-466DF8260043}" type="datetimeFigureOut">
              <a:rPr lang="en-US" smtClean="0"/>
              <a:pPr/>
              <a:t>3/17/2022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87DDD06-A215-4B89-A6F0-F58BA0197A38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Blockchain </a:t>
            </a:r>
            <a:r>
              <a:rPr lang="en-US" dirty="0" err="1"/>
              <a:t>inProcurement</a:t>
            </a:r>
            <a:endParaRPr lang="en-GB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F10D0311-EE28-4DBF-88A0-FBFD421E40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1858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704088"/>
            <a:ext cx="8229600" cy="554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2939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Image result for blockchain in procuremen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704088"/>
            <a:ext cx="8229600" cy="562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34867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Blockchain Technology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Global complexity in supply chain management has led organizations to look towards technology as their silver bullet; serving as the missing link between people (supply chain actors) and the ability to collaborate at scale.</a:t>
            </a:r>
          </a:p>
          <a:p>
            <a:r>
              <a:rPr lang="en-GB" dirty="0"/>
              <a:t>Blockchain technology is one of the most hyped amongst the currently developing technologies, hypothesized to make one of the greatest impacts in supply chain management — especially procurement  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86242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Blockchain in Procurement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3100" dirty="0"/>
              <a:t>Procurement and sourcing may very well be two of the greatest potential areas for impact when talking about blockchain application within supply chain management and procurement</a:t>
            </a:r>
          </a:p>
          <a:p>
            <a:r>
              <a:rPr lang="en-GB" sz="3100" dirty="0"/>
              <a:t>Transparency, reliability and trust are issues that  should be considered in procurement. </a:t>
            </a:r>
          </a:p>
          <a:p>
            <a:r>
              <a:rPr lang="en-GB" sz="3100" dirty="0"/>
              <a:t>And, this is not at the fault of procurement professionals, but rather their current lack of technological application. </a:t>
            </a:r>
          </a:p>
          <a:p>
            <a:r>
              <a:rPr lang="en-GB" sz="3100" dirty="0"/>
              <a:t>Procurement excellence is highly reliant upon the compliance of first-tier, second-tier and even third-tier suppliers; the more parties involved in the process, the more complex collaboration becomes.</a:t>
            </a:r>
          </a:p>
          <a:p>
            <a:r>
              <a:rPr lang="en-GB" sz="3100" dirty="0"/>
              <a:t>Technology is the link between people and collaboration at a large scale. </a:t>
            </a:r>
          </a:p>
          <a:p>
            <a:pPr marL="0" indent="0">
              <a:buNone/>
            </a:pP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3124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Blockchain in Procurement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Procurement is most valuable when people (suppliers and buyers) are collaborating together and innovatively. </a:t>
            </a:r>
          </a:p>
          <a:p>
            <a:r>
              <a:rPr lang="en-GB" dirty="0"/>
              <a:t>To collaborate efficiently  we should look to apply the most innovative technology.</a:t>
            </a:r>
          </a:p>
          <a:p>
            <a:r>
              <a:rPr lang="en-GB" dirty="0"/>
              <a:t>Blockchain could offer that innovative edge that most procurement teams are looking for in both operational and strategic performance. </a:t>
            </a:r>
          </a:p>
          <a:p>
            <a:r>
              <a:rPr lang="en-GB" dirty="0"/>
              <a:t>We must remain realistic: Technology is a means to better performance in a value chain, but without the human knowledge or ability to utilize certain technologies, technology becomes a hindrance.</a:t>
            </a:r>
          </a:p>
          <a:p>
            <a:r>
              <a:rPr lang="en-GB" dirty="0"/>
              <a:t>The acceptance/application of blockchain technology in procurement requires additional studies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19025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Blockchain in Procurement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Despite advancements in digital technologies, procurement processes are  challenging by lack of transparency, data inconsistency, trust, and time sensitivity.</a:t>
            </a:r>
          </a:p>
          <a:p>
            <a:r>
              <a:rPr lang="en-GB" dirty="0"/>
              <a:t>Paper-based processes are still common, resulting in reduced transparency across networks. </a:t>
            </a:r>
          </a:p>
          <a:p>
            <a:r>
              <a:rPr lang="en-GB" dirty="0"/>
              <a:t>Companies facing these challenges are using analytics, IT, and big data to improve supply chain visibility. </a:t>
            </a:r>
          </a:p>
          <a:p>
            <a:r>
              <a:rPr lang="en-GB" dirty="0"/>
              <a:t>Newer technologies are replacing older EDI technologies used in the supply chain.</a:t>
            </a:r>
            <a:endParaRPr lang="en-GB" b="1" dirty="0"/>
          </a:p>
          <a:p>
            <a:r>
              <a:rPr lang="en-GB" b="1" dirty="0"/>
              <a:t>Tendering</a:t>
            </a:r>
          </a:p>
          <a:p>
            <a:r>
              <a:rPr lang="en-GB" b="1" dirty="0"/>
              <a:t>Anonymous, yet Transparent</a:t>
            </a:r>
          </a:p>
          <a:p>
            <a:r>
              <a:rPr lang="en-GB" b="1" dirty="0"/>
              <a:t>Auditing and Governance</a:t>
            </a:r>
          </a:p>
          <a:p>
            <a:r>
              <a:rPr lang="en-GB" b="1" dirty="0"/>
              <a:t>Smart Contracting</a:t>
            </a:r>
          </a:p>
          <a:p>
            <a:r>
              <a:rPr lang="en-GB" b="1" dirty="0"/>
              <a:t>Supplier Relationship Management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11435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		Tendering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On the more operational side of procurement-based activities, blockchain technology could be applied to enhance tendering for the best suppliers; leading to reduced costs and better quality/performance.</a:t>
            </a:r>
          </a:p>
          <a:p>
            <a:r>
              <a:rPr lang="en-GB" dirty="0"/>
              <a:t>In fact, there is already a start-up that is already beginning the development of such a blockchain solution is working on a blockchain solution that enables smart tendering across the supply chain. </a:t>
            </a:r>
          </a:p>
          <a:p>
            <a:r>
              <a:rPr lang="en-GB" dirty="0"/>
              <a:t>Pallets equipped with RFID tags publish their need to get from point A to point B on the ledger. </a:t>
            </a:r>
          </a:p>
          <a:p>
            <a:r>
              <a:rPr lang="en-GB" dirty="0"/>
              <a:t>Carrier mining applications will then place bids to win the move.</a:t>
            </a:r>
          </a:p>
          <a:p>
            <a:r>
              <a:rPr lang="en-GB" dirty="0"/>
              <a:t>The RFID will then award the job to the bidder with the most suitable conditions and the transaction will be registered on the blockchain. </a:t>
            </a:r>
          </a:p>
          <a:p>
            <a:r>
              <a:rPr lang="en-GB" dirty="0"/>
              <a:t>The shipment will be progressively tracked as the tag moves down the supply chain.</a:t>
            </a:r>
          </a:p>
        </p:txBody>
      </p:sp>
    </p:spTree>
    <p:extLst>
      <p:ext uri="{BB962C8B-B14F-4D97-AF65-F5344CB8AC3E}">
        <p14:creationId xmlns:p14="http://schemas.microsoft.com/office/powerpoint/2010/main" val="14118524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Anonymous and Transparent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Traders, agents and producers are aware of the necessity of supply chain transparency, but that doesn’t always mean they want to share sensitive information about their suppliers.</a:t>
            </a:r>
          </a:p>
          <a:p>
            <a:r>
              <a:rPr lang="en-GB" dirty="0"/>
              <a:t>Blockchain technology offers the ability to balance transparency with anonymity.</a:t>
            </a:r>
          </a:p>
          <a:p>
            <a:r>
              <a:rPr lang="en-GB" dirty="0"/>
              <a:t>Many larger producers do not want to reveal provenance of their goods for fear of losing a competitive advantage.</a:t>
            </a:r>
          </a:p>
          <a:p>
            <a:r>
              <a:rPr lang="en-GB" dirty="0"/>
              <a:t>Blockchain allows information to be transferred in a trustworthy and anonymous way, essentially providing a trust network that allows information to cascade down the chain from raw material onwards, without revealing who people are.</a:t>
            </a:r>
          </a:p>
        </p:txBody>
      </p:sp>
    </p:spTree>
    <p:extLst>
      <p:ext uri="{BB962C8B-B14F-4D97-AF65-F5344CB8AC3E}">
        <p14:creationId xmlns:p14="http://schemas.microsoft.com/office/powerpoint/2010/main" val="24392922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Auditing and Governance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The permanency of data sets/efficiency of data entry onto blockchain networks offers opportunities for easy governance.</a:t>
            </a:r>
          </a:p>
          <a:p>
            <a:r>
              <a:rPr lang="en-GB" dirty="0"/>
              <a:t>This will help procurement teams to eradicate their supplier networks of defective supplier relationships.</a:t>
            </a:r>
          </a:p>
          <a:p>
            <a:r>
              <a:rPr lang="en-GB" dirty="0"/>
              <a:t>It facilitates greater fraud control, and it will also offer transparency into issues of legality such as money laundering and the use of child labour.</a:t>
            </a:r>
          </a:p>
          <a:p>
            <a:r>
              <a:rPr lang="en-GB" dirty="0"/>
              <a:t>While blockchain safeguards fraud control in your suppliers’ organizations, it can also ensure authenticity of your physical production and eliminate counterfeiting.</a:t>
            </a:r>
          </a:p>
          <a:p>
            <a:r>
              <a:rPr lang="en-GB" dirty="0"/>
              <a:t>When your procurement team is able to manage risk, secure sustainable development, safeguard brand value and enhance performance, it’s a pretty good day at the office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1729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/>
              <a:t>Smart Contracting:- </a:t>
            </a:r>
            <a:r>
              <a:rPr lang="en-GB" sz="1300" dirty="0"/>
              <a:t>This is a hypothesis of application within a P2P solution, but a feasible one nonetheless. Smart contracting creates an ecosystem of financial reliability for procurement professionals and their supplier base.</a:t>
            </a:r>
          </a:p>
        </p:txBody>
      </p:sp>
      <p:pic>
        <p:nvPicPr>
          <p:cNvPr id="1026" name="Picture 2" descr="https://i2.wp.com/cdn-images-1.medium.com/max/800/1*PikMCC2w2nH3zZOna5SuJg.png?w=1170&amp;ssl=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935163"/>
            <a:ext cx="8153400" cy="4389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9080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Smart Contracting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Purchase-to-pay will never be the same again once technological vendors unlock the key to implementing blockchain networks at scale.</a:t>
            </a:r>
          </a:p>
          <a:p>
            <a:r>
              <a:rPr lang="en-GB" dirty="0"/>
              <a:t>Using smart contracts, where the terms are payable upon receipt, a proof of delivery from a logistics carrier will immediately trigger automatic digital invoicing and payments through the banking system, with no analog gap between customer and supplier. </a:t>
            </a:r>
          </a:p>
          <a:p>
            <a:r>
              <a:rPr lang="en-GB" dirty="0"/>
              <a:t>The result has the potential to radically reduce working capital requirements and dramatically simplify finance operations, with a direct impact to the bottom line.</a:t>
            </a:r>
          </a:p>
          <a:p>
            <a:pPr marL="0" indent="0">
              <a:buNone/>
            </a:pP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1007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Supplier Relationship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Blockchain technology builds transparency, but also accountability.</a:t>
            </a:r>
          </a:p>
          <a:p>
            <a:r>
              <a:rPr lang="en-GB" dirty="0"/>
              <a:t>Ensuring that suppliers are accountable for their actions builds a platform for compliance and trustworthy relationships. </a:t>
            </a:r>
          </a:p>
          <a:p>
            <a:r>
              <a:rPr lang="en-GB" dirty="0"/>
              <a:t>Due diligence and risk management are inherent elements of a decentralized ledger for data entry. Put a bit simpler… trust recognizes trust.</a:t>
            </a:r>
          </a:p>
          <a:p>
            <a:r>
              <a:rPr lang="en-GB" dirty="0"/>
              <a:t>Distributed data sets, over time, will allow procurement professionals and their suppliers to share a special collaboration, built upon a history of reliable performance data.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88615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		</a:t>
            </a:r>
            <a:r>
              <a:rPr lang="en-US" b="1" dirty="0"/>
              <a:t>Conclusion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Procurement teams can see the bigger picture, and will be open with distributing blockchain networks beyond their own organizations, and develop/join cross-organizational blockchain information networks. </a:t>
            </a:r>
          </a:p>
          <a:p>
            <a:r>
              <a:rPr lang="en-GB" dirty="0"/>
              <a:t>This could reduce competitive edge, allowing other competitor organizations to know what suppliers you’re working with, but it could also prove fruitful — eliminating/ousting untrustworthy suppliers within an entire industry sector</a:t>
            </a:r>
          </a:p>
        </p:txBody>
      </p:sp>
    </p:spTree>
    <p:extLst>
      <p:ext uri="{BB962C8B-B14F-4D97-AF65-F5344CB8AC3E}">
        <p14:creationId xmlns:p14="http://schemas.microsoft.com/office/powerpoint/2010/main" val="5313851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1298</TotalTime>
  <Words>1001</Words>
  <Application>Microsoft Office PowerPoint</Application>
  <PresentationFormat>On-screen Show (4:3)</PresentationFormat>
  <Paragraphs>59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Calibri</vt:lpstr>
      <vt:lpstr>Constantia</vt:lpstr>
      <vt:lpstr>Wingdings 2</vt:lpstr>
      <vt:lpstr>Flow</vt:lpstr>
      <vt:lpstr>Blockchain inProcurement</vt:lpstr>
      <vt:lpstr>PowerPoint Presentation</vt:lpstr>
      <vt:lpstr>PowerPoint Presentation</vt:lpstr>
      <vt:lpstr>Blockchain Technology</vt:lpstr>
      <vt:lpstr>Blockchain in Procurement</vt:lpstr>
      <vt:lpstr>Blockchain in Procurement</vt:lpstr>
      <vt:lpstr>Blockchain in Procurement</vt:lpstr>
      <vt:lpstr>  Tendering</vt:lpstr>
      <vt:lpstr>Anonymous and Transparent</vt:lpstr>
      <vt:lpstr>Auditing and Governance</vt:lpstr>
      <vt:lpstr>Smart Contracting:- This is a hypothesis of application within a P2P solution, but a feasible one nonetheless. Smart contracting creates an ecosystem of financial reliability for procurement professionals and their supplier base.</vt:lpstr>
      <vt:lpstr>Smart Contracting</vt:lpstr>
      <vt:lpstr>Supplier Relationship Management</vt:lpstr>
      <vt:lpstr>  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ss</dc:creator>
  <cp:lastModifiedBy>Irina Neaga</cp:lastModifiedBy>
  <cp:revision>382</cp:revision>
  <dcterms:created xsi:type="dcterms:W3CDTF">2014-09-19T23:52:07Z</dcterms:created>
  <dcterms:modified xsi:type="dcterms:W3CDTF">2022-03-17T08:29:27Z</dcterms:modified>
</cp:coreProperties>
</file>