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slideLayouts/slideLayout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5.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6" r:id="rId3"/>
    <p:sldMasterId id="2147483668" r:id="rId4"/>
    <p:sldMasterId id="2147483669" r:id="rId5"/>
    <p:sldMasterId id="2147483768" r:id="rId6"/>
    <p:sldMasterId id="2147483778" r:id="rId7"/>
    <p:sldMasterId id="2147483788" r:id="rId8"/>
    <p:sldMasterId id="2147483798" r:id="rId9"/>
    <p:sldMasterId id="2147483752" r:id="rId10"/>
    <p:sldMasterId id="2147483754" r:id="rId11"/>
    <p:sldMasterId id="2147483756" r:id="rId12"/>
    <p:sldMasterId id="2147483758" r:id="rId13"/>
    <p:sldMasterId id="2147483760" r:id="rId14"/>
    <p:sldMasterId id="2147483762" r:id="rId15"/>
    <p:sldMasterId id="2147483764" r:id="rId16"/>
    <p:sldMasterId id="2147483766" r:id="rId17"/>
    <p:sldMasterId id="2147483740" r:id="rId18"/>
  </p:sldMasterIdLst>
  <p:notesMasterIdLst>
    <p:notesMasterId r:id="rId67"/>
  </p:notesMasterIdLst>
  <p:sldIdLst>
    <p:sldId id="257" r:id="rId19"/>
    <p:sldId id="258" r:id="rId20"/>
    <p:sldId id="285" r:id="rId21"/>
    <p:sldId id="327" r:id="rId22"/>
    <p:sldId id="291" r:id="rId23"/>
    <p:sldId id="329" r:id="rId24"/>
    <p:sldId id="318" r:id="rId25"/>
    <p:sldId id="437" r:id="rId26"/>
    <p:sldId id="330" r:id="rId27"/>
    <p:sldId id="445" r:id="rId28"/>
    <p:sldId id="438" r:id="rId29"/>
    <p:sldId id="439" r:id="rId30"/>
    <p:sldId id="464" r:id="rId31"/>
    <p:sldId id="343" r:id="rId32"/>
    <p:sldId id="465" r:id="rId33"/>
    <p:sldId id="466" r:id="rId34"/>
    <p:sldId id="441" r:id="rId35"/>
    <p:sldId id="457" r:id="rId36"/>
    <p:sldId id="458" r:id="rId37"/>
    <p:sldId id="459" r:id="rId38"/>
    <p:sldId id="467" r:id="rId39"/>
    <p:sldId id="324" r:id="rId40"/>
    <p:sldId id="442" r:id="rId41"/>
    <p:sldId id="443" r:id="rId42"/>
    <p:sldId id="319" r:id="rId43"/>
    <p:sldId id="342" r:id="rId44"/>
    <p:sldId id="450" r:id="rId45"/>
    <p:sldId id="444" r:id="rId46"/>
    <p:sldId id="347" r:id="rId47"/>
    <p:sldId id="430" r:id="rId48"/>
    <p:sldId id="451" r:id="rId49"/>
    <p:sldId id="434" r:id="rId50"/>
    <p:sldId id="309" r:id="rId51"/>
    <p:sldId id="435" r:id="rId52"/>
    <p:sldId id="456" r:id="rId53"/>
    <p:sldId id="436" r:id="rId54"/>
    <p:sldId id="448" r:id="rId55"/>
    <p:sldId id="460" r:id="rId56"/>
    <p:sldId id="461" r:id="rId57"/>
    <p:sldId id="300" r:id="rId58"/>
    <p:sldId id="452" r:id="rId59"/>
    <p:sldId id="454" r:id="rId60"/>
    <p:sldId id="449" r:id="rId61"/>
    <p:sldId id="463" r:id="rId62"/>
    <p:sldId id="455" r:id="rId63"/>
    <p:sldId id="447" r:id="rId64"/>
    <p:sldId id="336" r:id="rId65"/>
    <p:sldId id="468" r:id="rId6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34507" autoAdjust="0"/>
  </p:normalViewPr>
  <p:slideViewPr>
    <p:cSldViewPr snapToGrid="0" snapToObjects="1">
      <p:cViewPr varScale="1">
        <p:scale>
          <a:sx n="30" d="100"/>
          <a:sy n="30" d="100"/>
        </p:scale>
        <p:origin x="2277" y="21"/>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8.xml"/><Relationship Id="rId21" Type="http://schemas.openxmlformats.org/officeDocument/2006/relationships/slide" Target="slides/slide3.xml"/><Relationship Id="rId42" Type="http://schemas.openxmlformats.org/officeDocument/2006/relationships/slide" Target="slides/slide24.xml"/><Relationship Id="rId47" Type="http://schemas.openxmlformats.org/officeDocument/2006/relationships/slide" Target="slides/slide29.xml"/><Relationship Id="rId63" Type="http://schemas.openxmlformats.org/officeDocument/2006/relationships/slide" Target="slides/slide45.xml"/><Relationship Id="rId6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1.xml"/><Relationship Id="rId11" Type="http://schemas.openxmlformats.org/officeDocument/2006/relationships/slideMaster" Target="slideMasters/slideMaster11.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66" Type="http://schemas.openxmlformats.org/officeDocument/2006/relationships/slide" Target="slides/slide48.xml"/><Relationship Id="rId74" Type="http://schemas.openxmlformats.org/officeDocument/2006/relationships/customXml" Target="../customXml/item2.xml"/><Relationship Id="rId5" Type="http://schemas.openxmlformats.org/officeDocument/2006/relationships/slideMaster" Target="slideMasters/slideMaster5.xml"/><Relationship Id="rId61" Type="http://schemas.openxmlformats.org/officeDocument/2006/relationships/slide" Target="slides/slide43.xml"/><Relationship Id="rId19" Type="http://schemas.openxmlformats.org/officeDocument/2006/relationships/slide" Target="slides/slide1.xml"/><Relationship Id="rId14" Type="http://schemas.openxmlformats.org/officeDocument/2006/relationships/slideMaster" Target="slideMasters/slideMaster14.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slide" Target="slides/slide46.xml"/><Relationship Id="rId69"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33.xml"/><Relationship Id="rId72"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 Id="rId67" Type="http://schemas.openxmlformats.org/officeDocument/2006/relationships/notesMaster" Target="notesMasters/notesMaster1.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slide" Target="slides/slide44.xml"/><Relationship Id="rId70" Type="http://schemas.openxmlformats.org/officeDocument/2006/relationships/theme" Target="theme/theme1.xml"/><Relationship Id="rId75"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10.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slide" Target="slides/slide47.xml"/><Relationship Id="rId73" Type="http://schemas.openxmlformats.org/officeDocument/2006/relationships/customXml" Target="../customXml/item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1.xml"/><Relationship Id="rId34" Type="http://schemas.openxmlformats.org/officeDocument/2006/relationships/slide" Target="slides/slide16.xml"/><Relationship Id="rId50" Type="http://schemas.openxmlformats.org/officeDocument/2006/relationships/slide" Target="slides/slide32.xml"/><Relationship Id="rId55" Type="http://schemas.openxmlformats.org/officeDocument/2006/relationships/slide" Target="slides/slide37.xml"/><Relationship Id="rId7" Type="http://schemas.openxmlformats.org/officeDocument/2006/relationships/slideMaster" Target="slideMasters/slideMaster7.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EC69CB70-0D53-4724-A098-3F2674A4AD9A}"/>
    <pc:docChg chg="modSld">
      <pc:chgData name="Alison Rees-Edwards" userId="6ddc9a34-5fd4-438d-87b4-9c8b83b97512" providerId="ADAL" clId="{EC69CB70-0D53-4724-A098-3F2674A4AD9A}" dt="2024-10-25T12:41:53.369" v="31" actId="6549"/>
      <pc:docMkLst>
        <pc:docMk/>
      </pc:docMkLst>
      <pc:sldChg chg="modNotesTx">
        <pc:chgData name="Alison Rees-Edwards" userId="6ddc9a34-5fd4-438d-87b4-9c8b83b97512" providerId="ADAL" clId="{EC69CB70-0D53-4724-A098-3F2674A4AD9A}" dt="2024-10-25T12:41:41.078" v="28" actId="6549"/>
        <pc:sldMkLst>
          <pc:docMk/>
          <pc:sldMk cId="1304896171" sldId="300"/>
        </pc:sldMkLst>
      </pc:sldChg>
      <pc:sldChg chg="modNotesTx">
        <pc:chgData name="Alison Rees-Edwards" userId="6ddc9a34-5fd4-438d-87b4-9c8b83b97512" providerId="ADAL" clId="{EC69CB70-0D53-4724-A098-3F2674A4AD9A}" dt="2024-10-25T12:41:12.003" v="20" actId="6549"/>
        <pc:sldMkLst>
          <pc:docMk/>
          <pc:sldMk cId="3463520159" sldId="309"/>
        </pc:sldMkLst>
      </pc:sldChg>
      <pc:sldChg chg="modNotesTx">
        <pc:chgData name="Alison Rees-Edwards" userId="6ddc9a34-5fd4-438d-87b4-9c8b83b97512" providerId="ADAL" clId="{EC69CB70-0D53-4724-A098-3F2674A4AD9A}" dt="2024-10-25T12:39:45.423" v="0" actId="6549"/>
        <pc:sldMkLst>
          <pc:docMk/>
          <pc:sldMk cId="403201638" sldId="318"/>
        </pc:sldMkLst>
      </pc:sldChg>
      <pc:sldChg chg="modNotesTx">
        <pc:chgData name="Alison Rees-Edwards" userId="6ddc9a34-5fd4-438d-87b4-9c8b83b97512" providerId="ADAL" clId="{EC69CB70-0D53-4724-A098-3F2674A4AD9A}" dt="2024-10-25T12:40:52.238" v="16" actId="6549"/>
        <pc:sldMkLst>
          <pc:docMk/>
          <pc:sldMk cId="3117023597" sldId="319"/>
        </pc:sldMkLst>
      </pc:sldChg>
      <pc:sldChg chg="modNotesTx">
        <pc:chgData name="Alison Rees-Edwards" userId="6ddc9a34-5fd4-438d-87b4-9c8b83b97512" providerId="ADAL" clId="{EC69CB70-0D53-4724-A098-3F2674A4AD9A}" dt="2024-10-25T12:40:38.365" v="12" actId="6549"/>
        <pc:sldMkLst>
          <pc:docMk/>
          <pc:sldMk cId="4290721994" sldId="324"/>
        </pc:sldMkLst>
      </pc:sldChg>
      <pc:sldChg chg="modNotesTx">
        <pc:chgData name="Alison Rees-Edwards" userId="6ddc9a34-5fd4-438d-87b4-9c8b83b97512" providerId="ADAL" clId="{EC69CB70-0D53-4724-A098-3F2674A4AD9A}" dt="2024-10-25T12:39:52.433" v="2" actId="6549"/>
        <pc:sldMkLst>
          <pc:docMk/>
          <pc:sldMk cId="1184760701" sldId="330"/>
        </pc:sldMkLst>
      </pc:sldChg>
      <pc:sldChg chg="modNotesTx">
        <pc:chgData name="Alison Rees-Edwards" userId="6ddc9a34-5fd4-438d-87b4-9c8b83b97512" providerId="ADAL" clId="{EC69CB70-0D53-4724-A098-3F2674A4AD9A}" dt="2024-10-25T12:40:06.505" v="5" actId="6549"/>
        <pc:sldMkLst>
          <pc:docMk/>
          <pc:sldMk cId="3836406389" sldId="343"/>
        </pc:sldMkLst>
      </pc:sldChg>
      <pc:sldChg chg="modNotesTx">
        <pc:chgData name="Alison Rees-Edwards" userId="6ddc9a34-5fd4-438d-87b4-9c8b83b97512" providerId="ADAL" clId="{EC69CB70-0D53-4724-A098-3F2674A4AD9A}" dt="2024-10-25T12:41:01.139" v="17" actId="6549"/>
        <pc:sldMkLst>
          <pc:docMk/>
          <pc:sldMk cId="587673813" sldId="430"/>
        </pc:sldMkLst>
      </pc:sldChg>
      <pc:sldChg chg="modNotesTx">
        <pc:chgData name="Alison Rees-Edwards" userId="6ddc9a34-5fd4-438d-87b4-9c8b83b97512" providerId="ADAL" clId="{EC69CB70-0D53-4724-A098-3F2674A4AD9A}" dt="2024-10-25T12:41:08.629" v="19" actId="6549"/>
        <pc:sldMkLst>
          <pc:docMk/>
          <pc:sldMk cId="87957784" sldId="434"/>
        </pc:sldMkLst>
      </pc:sldChg>
      <pc:sldChg chg="modNotesTx">
        <pc:chgData name="Alison Rees-Edwards" userId="6ddc9a34-5fd4-438d-87b4-9c8b83b97512" providerId="ADAL" clId="{EC69CB70-0D53-4724-A098-3F2674A4AD9A}" dt="2024-10-25T12:41:16.732" v="21" actId="6549"/>
        <pc:sldMkLst>
          <pc:docMk/>
          <pc:sldMk cId="475024176" sldId="435"/>
        </pc:sldMkLst>
      </pc:sldChg>
      <pc:sldChg chg="modNotesTx">
        <pc:chgData name="Alison Rees-Edwards" userId="6ddc9a34-5fd4-438d-87b4-9c8b83b97512" providerId="ADAL" clId="{EC69CB70-0D53-4724-A098-3F2674A4AD9A}" dt="2024-10-25T12:41:26.665" v="24" actId="6549"/>
        <pc:sldMkLst>
          <pc:docMk/>
          <pc:sldMk cId="2543253204" sldId="436"/>
        </pc:sldMkLst>
      </pc:sldChg>
      <pc:sldChg chg="modNotesTx">
        <pc:chgData name="Alison Rees-Edwards" userId="6ddc9a34-5fd4-438d-87b4-9c8b83b97512" providerId="ADAL" clId="{EC69CB70-0D53-4724-A098-3F2674A4AD9A}" dt="2024-10-25T12:39:48.908" v="1" actId="6549"/>
        <pc:sldMkLst>
          <pc:docMk/>
          <pc:sldMk cId="1355291840" sldId="437"/>
        </pc:sldMkLst>
      </pc:sldChg>
      <pc:sldChg chg="modNotesTx">
        <pc:chgData name="Alison Rees-Edwards" userId="6ddc9a34-5fd4-438d-87b4-9c8b83b97512" providerId="ADAL" clId="{EC69CB70-0D53-4724-A098-3F2674A4AD9A}" dt="2024-10-25T12:40:17.273" v="8" actId="6549"/>
        <pc:sldMkLst>
          <pc:docMk/>
          <pc:sldMk cId="297274431" sldId="441"/>
        </pc:sldMkLst>
      </pc:sldChg>
      <pc:sldChg chg="modNotesTx">
        <pc:chgData name="Alison Rees-Edwards" userId="6ddc9a34-5fd4-438d-87b4-9c8b83b97512" providerId="ADAL" clId="{EC69CB70-0D53-4724-A098-3F2674A4AD9A}" dt="2024-10-25T12:40:44.323" v="14" actId="6549"/>
        <pc:sldMkLst>
          <pc:docMk/>
          <pc:sldMk cId="3611531456" sldId="442"/>
        </pc:sldMkLst>
      </pc:sldChg>
      <pc:sldChg chg="modNotesTx">
        <pc:chgData name="Alison Rees-Edwards" userId="6ddc9a34-5fd4-438d-87b4-9c8b83b97512" providerId="ADAL" clId="{EC69CB70-0D53-4724-A098-3F2674A4AD9A}" dt="2024-10-25T12:40:48.666" v="15" actId="6549"/>
        <pc:sldMkLst>
          <pc:docMk/>
          <pc:sldMk cId="3054881751" sldId="443"/>
        </pc:sldMkLst>
      </pc:sldChg>
      <pc:sldChg chg="modNotesTx">
        <pc:chgData name="Alison Rees-Edwards" userId="6ddc9a34-5fd4-438d-87b4-9c8b83b97512" providerId="ADAL" clId="{EC69CB70-0D53-4724-A098-3F2674A4AD9A}" dt="2024-10-25T12:39:55.985" v="3" actId="6549"/>
        <pc:sldMkLst>
          <pc:docMk/>
          <pc:sldMk cId="3437024034" sldId="445"/>
        </pc:sldMkLst>
      </pc:sldChg>
      <pc:sldChg chg="modNotesTx">
        <pc:chgData name="Alison Rees-Edwards" userId="6ddc9a34-5fd4-438d-87b4-9c8b83b97512" providerId="ADAL" clId="{EC69CB70-0D53-4724-A098-3F2674A4AD9A}" dt="2024-10-25T12:41:29.623" v="25" actId="6549"/>
        <pc:sldMkLst>
          <pc:docMk/>
          <pc:sldMk cId="3723995490" sldId="448"/>
        </pc:sldMkLst>
      </pc:sldChg>
      <pc:sldChg chg="modNotesTx">
        <pc:chgData name="Alison Rees-Edwards" userId="6ddc9a34-5fd4-438d-87b4-9c8b83b97512" providerId="ADAL" clId="{EC69CB70-0D53-4724-A098-3F2674A4AD9A}" dt="2024-10-25T12:41:53.369" v="31" actId="6549"/>
        <pc:sldMkLst>
          <pc:docMk/>
          <pc:sldMk cId="1355401476" sldId="449"/>
        </pc:sldMkLst>
      </pc:sldChg>
      <pc:sldChg chg="modNotesTx">
        <pc:chgData name="Alison Rees-Edwards" userId="6ddc9a34-5fd4-438d-87b4-9c8b83b97512" providerId="ADAL" clId="{EC69CB70-0D53-4724-A098-3F2674A4AD9A}" dt="2024-10-25T12:41:04.766" v="18" actId="6549"/>
        <pc:sldMkLst>
          <pc:docMk/>
          <pc:sldMk cId="3340334979" sldId="451"/>
        </pc:sldMkLst>
      </pc:sldChg>
      <pc:sldChg chg="modNotesTx">
        <pc:chgData name="Alison Rees-Edwards" userId="6ddc9a34-5fd4-438d-87b4-9c8b83b97512" providerId="ADAL" clId="{EC69CB70-0D53-4724-A098-3F2674A4AD9A}" dt="2024-10-25T12:41:44.727" v="29" actId="6549"/>
        <pc:sldMkLst>
          <pc:docMk/>
          <pc:sldMk cId="708200899" sldId="452"/>
        </pc:sldMkLst>
      </pc:sldChg>
      <pc:sldChg chg="modNotesTx">
        <pc:chgData name="Alison Rees-Edwards" userId="6ddc9a34-5fd4-438d-87b4-9c8b83b97512" providerId="ADAL" clId="{EC69CB70-0D53-4724-A098-3F2674A4AD9A}" dt="2024-10-25T12:41:49.199" v="30" actId="6549"/>
        <pc:sldMkLst>
          <pc:docMk/>
          <pc:sldMk cId="2025638189" sldId="454"/>
        </pc:sldMkLst>
      </pc:sldChg>
      <pc:sldChg chg="modNotesTx">
        <pc:chgData name="Alison Rees-Edwards" userId="6ddc9a34-5fd4-438d-87b4-9c8b83b97512" providerId="ADAL" clId="{EC69CB70-0D53-4724-A098-3F2674A4AD9A}" dt="2024-10-25T12:41:22.925" v="23" actId="6549"/>
        <pc:sldMkLst>
          <pc:docMk/>
          <pc:sldMk cId="4036344000" sldId="456"/>
        </pc:sldMkLst>
      </pc:sldChg>
      <pc:sldChg chg="modNotesTx">
        <pc:chgData name="Alison Rees-Edwards" userId="6ddc9a34-5fd4-438d-87b4-9c8b83b97512" providerId="ADAL" clId="{EC69CB70-0D53-4724-A098-3F2674A4AD9A}" dt="2024-10-25T12:40:21.778" v="9" actId="6549"/>
        <pc:sldMkLst>
          <pc:docMk/>
          <pc:sldMk cId="2830587878" sldId="457"/>
        </pc:sldMkLst>
      </pc:sldChg>
      <pc:sldChg chg="modNotesTx">
        <pc:chgData name="Alison Rees-Edwards" userId="6ddc9a34-5fd4-438d-87b4-9c8b83b97512" providerId="ADAL" clId="{EC69CB70-0D53-4724-A098-3F2674A4AD9A}" dt="2024-10-25T12:40:26.666" v="10" actId="6549"/>
        <pc:sldMkLst>
          <pc:docMk/>
          <pc:sldMk cId="1575600379" sldId="459"/>
        </pc:sldMkLst>
      </pc:sldChg>
      <pc:sldChg chg="modNotesTx">
        <pc:chgData name="Alison Rees-Edwards" userId="6ddc9a34-5fd4-438d-87b4-9c8b83b97512" providerId="ADAL" clId="{EC69CB70-0D53-4724-A098-3F2674A4AD9A}" dt="2024-10-25T12:41:33.569" v="26" actId="6549"/>
        <pc:sldMkLst>
          <pc:docMk/>
          <pc:sldMk cId="2000919649" sldId="460"/>
        </pc:sldMkLst>
      </pc:sldChg>
      <pc:sldChg chg="modNotesTx">
        <pc:chgData name="Alison Rees-Edwards" userId="6ddc9a34-5fd4-438d-87b4-9c8b83b97512" providerId="ADAL" clId="{EC69CB70-0D53-4724-A098-3F2674A4AD9A}" dt="2024-10-25T12:41:36.728" v="27" actId="6549"/>
        <pc:sldMkLst>
          <pc:docMk/>
          <pc:sldMk cId="3902447162" sldId="461"/>
        </pc:sldMkLst>
      </pc:sldChg>
      <pc:sldChg chg="modNotesTx">
        <pc:chgData name="Alison Rees-Edwards" userId="6ddc9a34-5fd4-438d-87b4-9c8b83b97512" providerId="ADAL" clId="{EC69CB70-0D53-4724-A098-3F2674A4AD9A}" dt="2024-10-25T12:40:02.795" v="4" actId="6549"/>
        <pc:sldMkLst>
          <pc:docMk/>
          <pc:sldMk cId="1268752668" sldId="464"/>
        </pc:sldMkLst>
      </pc:sldChg>
      <pc:sldChg chg="modNotesTx">
        <pc:chgData name="Alison Rees-Edwards" userId="6ddc9a34-5fd4-438d-87b4-9c8b83b97512" providerId="ADAL" clId="{EC69CB70-0D53-4724-A098-3F2674A4AD9A}" dt="2024-10-25T12:40:10.154" v="6" actId="6549"/>
        <pc:sldMkLst>
          <pc:docMk/>
          <pc:sldMk cId="2245549173" sldId="465"/>
        </pc:sldMkLst>
      </pc:sldChg>
      <pc:sldChg chg="modNotesTx">
        <pc:chgData name="Alison Rees-Edwards" userId="6ddc9a34-5fd4-438d-87b4-9c8b83b97512" providerId="ADAL" clId="{EC69CB70-0D53-4724-A098-3F2674A4AD9A}" dt="2024-10-25T12:40:13.465" v="7" actId="6549"/>
        <pc:sldMkLst>
          <pc:docMk/>
          <pc:sldMk cId="3764375294" sldId="466"/>
        </pc:sldMkLst>
      </pc:sldChg>
      <pc:sldChg chg="modNotesTx">
        <pc:chgData name="Alison Rees-Edwards" userId="6ddc9a34-5fd4-438d-87b4-9c8b83b97512" providerId="ADAL" clId="{EC69CB70-0D53-4724-A098-3F2674A4AD9A}" dt="2024-10-25T12:40:30.807" v="11" actId="6549"/>
        <pc:sldMkLst>
          <pc:docMk/>
          <pc:sldMk cId="1190131939" sldId="4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10/25/2024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EEAB0F1-3A97-4448-AAED-205D114AAEB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366569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4258586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7</a:t>
            </a:fld>
            <a:endParaRPr lang="en-GB"/>
          </a:p>
        </p:txBody>
      </p:sp>
    </p:spTree>
    <p:extLst>
      <p:ext uri="{BB962C8B-B14F-4D97-AF65-F5344CB8AC3E}">
        <p14:creationId xmlns:p14="http://schemas.microsoft.com/office/powerpoint/2010/main" val="4130510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8</a:t>
            </a:fld>
            <a:endParaRPr lang="en-GB"/>
          </a:p>
        </p:txBody>
      </p:sp>
    </p:spTree>
    <p:extLst>
      <p:ext uri="{BB962C8B-B14F-4D97-AF65-F5344CB8AC3E}">
        <p14:creationId xmlns:p14="http://schemas.microsoft.com/office/powerpoint/2010/main" val="1925165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9</a:t>
            </a:fld>
            <a:endParaRPr lang="en-GB"/>
          </a:p>
        </p:txBody>
      </p:sp>
    </p:spTree>
    <p:extLst>
      <p:ext uri="{BB962C8B-B14F-4D97-AF65-F5344CB8AC3E}">
        <p14:creationId xmlns:p14="http://schemas.microsoft.com/office/powerpoint/2010/main" val="3633894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578170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11</a:t>
            </a:fld>
            <a:endParaRPr lang="en-GB"/>
          </a:p>
        </p:txBody>
      </p:sp>
    </p:spTree>
    <p:extLst>
      <p:ext uri="{BB962C8B-B14F-4D97-AF65-F5344CB8AC3E}">
        <p14:creationId xmlns:p14="http://schemas.microsoft.com/office/powerpoint/2010/main" val="27740939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12</a:t>
            </a:fld>
            <a:endParaRPr lang="en-GB"/>
          </a:p>
        </p:txBody>
      </p:sp>
    </p:spTree>
    <p:extLst>
      <p:ext uri="{BB962C8B-B14F-4D97-AF65-F5344CB8AC3E}">
        <p14:creationId xmlns:p14="http://schemas.microsoft.com/office/powerpoint/2010/main" val="13706101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892156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14</a:t>
            </a:fld>
            <a:endParaRPr lang="en-GB"/>
          </a:p>
        </p:txBody>
      </p:sp>
    </p:spTree>
    <p:extLst>
      <p:ext uri="{BB962C8B-B14F-4D97-AF65-F5344CB8AC3E}">
        <p14:creationId xmlns:p14="http://schemas.microsoft.com/office/powerpoint/2010/main" val="42310306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317597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8297838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17</a:t>
            </a:fld>
            <a:endParaRPr lang="en-GB"/>
          </a:p>
        </p:txBody>
      </p:sp>
    </p:spTree>
    <p:extLst>
      <p:ext uri="{BB962C8B-B14F-4D97-AF65-F5344CB8AC3E}">
        <p14:creationId xmlns:p14="http://schemas.microsoft.com/office/powerpoint/2010/main" val="42284470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744663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4630036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549850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6926632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22</a:t>
            </a:fld>
            <a:endParaRPr lang="en-GB"/>
          </a:p>
        </p:txBody>
      </p:sp>
    </p:spTree>
    <p:extLst>
      <p:ext uri="{BB962C8B-B14F-4D97-AF65-F5344CB8AC3E}">
        <p14:creationId xmlns:p14="http://schemas.microsoft.com/office/powerpoint/2010/main" val="1944023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23</a:t>
            </a:fld>
            <a:endParaRPr lang="en-GB"/>
          </a:p>
        </p:txBody>
      </p:sp>
    </p:spTree>
    <p:extLst>
      <p:ext uri="{BB962C8B-B14F-4D97-AF65-F5344CB8AC3E}">
        <p14:creationId xmlns:p14="http://schemas.microsoft.com/office/powerpoint/2010/main" val="1675186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24</a:t>
            </a:fld>
            <a:endParaRPr lang="en-GB"/>
          </a:p>
        </p:txBody>
      </p:sp>
    </p:spTree>
    <p:extLst>
      <p:ext uri="{BB962C8B-B14F-4D97-AF65-F5344CB8AC3E}">
        <p14:creationId xmlns:p14="http://schemas.microsoft.com/office/powerpoint/2010/main" val="28880772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8A1E105F-8527-4319-AD10-2196F5B20ABD}" type="slidenum">
              <a:rPr lang="en-GB" smtClean="0"/>
              <a:t>25</a:t>
            </a:fld>
            <a:endParaRPr lang="en-GB"/>
          </a:p>
        </p:txBody>
      </p:sp>
    </p:spTree>
    <p:extLst>
      <p:ext uri="{BB962C8B-B14F-4D97-AF65-F5344CB8AC3E}">
        <p14:creationId xmlns:p14="http://schemas.microsoft.com/office/powerpoint/2010/main" val="26341059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26</a:t>
            </a:fld>
            <a:endParaRPr lang="en-GB"/>
          </a:p>
        </p:txBody>
      </p:sp>
    </p:spTree>
    <p:extLst>
      <p:ext uri="{BB962C8B-B14F-4D97-AF65-F5344CB8AC3E}">
        <p14:creationId xmlns:p14="http://schemas.microsoft.com/office/powerpoint/2010/main" val="13749740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29</a:t>
            </a:fld>
            <a:endParaRPr lang="en-GB"/>
          </a:p>
        </p:txBody>
      </p:sp>
    </p:spTree>
    <p:extLst>
      <p:ext uri="{BB962C8B-B14F-4D97-AF65-F5344CB8AC3E}">
        <p14:creationId xmlns:p14="http://schemas.microsoft.com/office/powerpoint/2010/main" val="6980405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41530550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9158886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24529495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9100163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093816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4103853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2183375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15626272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39275836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37100953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1544943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8461997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dirty="0"/>
          </a:p>
        </p:txBody>
      </p:sp>
    </p:spTree>
    <p:extLst>
      <p:ext uri="{BB962C8B-B14F-4D97-AF65-F5344CB8AC3E}">
        <p14:creationId xmlns:p14="http://schemas.microsoft.com/office/powerpoint/2010/main" val="22288317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4307845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44</a:t>
            </a:fld>
            <a:endParaRPr lang="en-US"/>
          </a:p>
        </p:txBody>
      </p:sp>
    </p:spTree>
    <p:extLst>
      <p:ext uri="{BB962C8B-B14F-4D97-AF65-F5344CB8AC3E}">
        <p14:creationId xmlns:p14="http://schemas.microsoft.com/office/powerpoint/2010/main" val="27844951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51732093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46</a:t>
            </a:fld>
            <a:endParaRPr lang="en-GB"/>
          </a:p>
        </p:txBody>
      </p:sp>
    </p:spTree>
    <p:extLst>
      <p:ext uri="{BB962C8B-B14F-4D97-AF65-F5344CB8AC3E}">
        <p14:creationId xmlns:p14="http://schemas.microsoft.com/office/powerpoint/2010/main" val="31309180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47</a:t>
            </a:fld>
            <a:endParaRPr lang="en-US"/>
          </a:p>
        </p:txBody>
      </p:sp>
    </p:spTree>
    <p:extLst>
      <p:ext uri="{BB962C8B-B14F-4D97-AF65-F5344CB8AC3E}">
        <p14:creationId xmlns:p14="http://schemas.microsoft.com/office/powerpoint/2010/main" val="157772970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48</a:t>
            </a:fld>
            <a:endParaRPr lang="en-US"/>
          </a:p>
        </p:txBody>
      </p:sp>
    </p:spTree>
    <p:extLst>
      <p:ext uri="{BB962C8B-B14F-4D97-AF65-F5344CB8AC3E}">
        <p14:creationId xmlns:p14="http://schemas.microsoft.com/office/powerpoint/2010/main" val="3785305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2.xml"/></Relationships>
</file>

<file path=ppt/slideMasters/_rels/slideMaster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theme" Target="../theme/theme7.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8.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21.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10/25/2024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10/25/2024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10/25/2024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5.jfif"/><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7.jfif"/><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8.jfif"/><Relationship Id="rId2" Type="http://schemas.openxmlformats.org/officeDocument/2006/relationships/notesSlide" Target="../notesSlides/notesSlide16.xml"/><Relationship Id="rId1" Type="http://schemas.openxmlformats.org/officeDocument/2006/relationships/slideLayout" Target="../slideLayouts/slideLayout9.xml"/><Relationship Id="rId4" Type="http://schemas.openxmlformats.org/officeDocument/2006/relationships/image" Target="../media/image29.jfif"/></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ezproxy.uwtsd.ac.uk/10.1080/00094056.2023.2255113" TargetMode="External"/><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31.jfif"/><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32.jfif"/><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33.jfif"/><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hyperlink" Target="https://ojs.lib.unideb.hu/kulonlegesbanasmod/article/view/15078/12999" TargetMode="External"/><Relationship Id="rId2" Type="http://schemas.openxmlformats.org/officeDocument/2006/relationships/notesSlide" Target="../notesSlides/notesSlide41.xml"/><Relationship Id="rId1" Type="http://schemas.openxmlformats.org/officeDocument/2006/relationships/slideLayout" Target="../slideLayouts/slideLayout8.xml"/><Relationship Id="rId4" Type="http://schemas.openxmlformats.org/officeDocument/2006/relationships/hyperlink" Target="https://www.taylorfrancis.com/chapters/oa-edit/10.1201/9781032676043-64/teaching-method-primary-secondary-school-classrooms-theory-multiple-intelligences-tianyu-qiu"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hyperlink" Target="https://www.proquest.com/docview/2008816981/fulltextPDF/22BF57F5D8E1476CPQ/1?accountid=130472&amp;sourcetype=Scholarly%20Journals" TargetMode="External"/><Relationship Id="rId2" Type="http://schemas.openxmlformats.org/officeDocument/2006/relationships/notesSlide" Target="../notesSlides/notesSlide43.xml"/><Relationship Id="rId1" Type="http://schemas.openxmlformats.org/officeDocument/2006/relationships/slideLayout" Target="../slideLayouts/slideLayout8.xml"/><Relationship Id="rId5" Type="http://schemas.openxmlformats.org/officeDocument/2006/relationships/hyperlink" Target="https://link.springer.com/article/10.1007/s10643-022-01307-4" TargetMode="External"/><Relationship Id="rId4" Type="http://schemas.openxmlformats.org/officeDocument/2006/relationships/hyperlink" Target="https://doi.org/10.18848/2327-011X/CGP"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files.eric.ed.gov/fulltext/ED340518.pdf" TargetMode="External"/><Relationship Id="rId2" Type="http://schemas.openxmlformats.org/officeDocument/2006/relationships/notesSlide" Target="../notesSlides/notesSlide44.xml"/><Relationship Id="rId1" Type="http://schemas.openxmlformats.org/officeDocument/2006/relationships/slideLayout" Target="../slideLayouts/slideLayout8.xml"/><Relationship Id="rId4" Type="http://schemas.openxmlformats.org/officeDocument/2006/relationships/hyperlink" Target="https://doi.org/10.3389/fpsyg.2023.1217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cy-GB" sz="3600" b="1" dirty="0"/>
              <a:t>ECCP7007C</a:t>
            </a:r>
            <a:br>
              <a:rPr lang="cy-GB" sz="3600" dirty="0"/>
            </a:br>
            <a:r>
              <a:rPr lang="cy-GB" sz="3600" dirty="0"/>
              <a:t>Dysgu Cynnar Plant</a:t>
            </a:r>
            <a:br>
              <a:rPr lang="cy-GB" sz="3600" dirty="0"/>
            </a:br>
            <a:br>
              <a:rPr lang="cy-GB" sz="3600" dirty="0"/>
            </a:br>
            <a:br>
              <a:rPr lang="cy-GB" sz="3600" dirty="0"/>
            </a:br>
            <a:r>
              <a:rPr lang="cy-GB" sz="3600" dirty="0"/>
              <a:t>Ymagweddau a Deallusrwydd</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a:t>
            </a:r>
            <a:r>
              <a:rPr lang="en-GB" sz="3600" b="1" kern="0" dirty="0">
                <a:solidFill>
                  <a:schemeClr val="accent4">
                    <a:lumMod val="20000"/>
                    <a:lumOff val="80000"/>
                  </a:schemeClr>
                </a:solidFill>
                <a:ea typeface="ＭＳ Ｐゴシック" charset="-128"/>
              </a:rPr>
              <a:t>CP7007</a:t>
            </a:r>
            <a:endParaRPr lang="en-GB" sz="3600" b="1"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Young Children’s Learning</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ea typeface="ＭＳ Ｐゴシック" charset="-128"/>
              </a:rPr>
              <a:t>Dispositions and Intelligence</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Ymagweddau dysgu;</a:t>
            </a:r>
          </a:p>
          <a:p>
            <a:r>
              <a:rPr lang="cy-GB" dirty="0" err="1">
                <a:latin typeface="Arial" panose="020B0604020202020204" pitchFamily="34" charset="0"/>
                <a:cs typeface="Arial" panose="020B0604020202020204" pitchFamily="34" charset="0"/>
              </a:rPr>
              <a:t>Lilian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Katz</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Deallusrwydd lluosog;</a:t>
            </a:r>
          </a:p>
          <a:p>
            <a:r>
              <a:rPr lang="cy-GB" dirty="0">
                <a:latin typeface="Arial" panose="020B0604020202020204" pitchFamily="34" charset="0"/>
                <a:cs typeface="Arial" panose="020B0604020202020204" pitchFamily="34" charset="0"/>
              </a:rPr>
              <a:t>Howard Gardner;</a:t>
            </a:r>
          </a:p>
          <a:p>
            <a:r>
              <a:rPr lang="cy-GB" dirty="0">
                <a:latin typeface="Arial" panose="020B0604020202020204" pitchFamily="34" charset="0"/>
                <a:cs typeface="Arial" panose="020B0604020202020204" pitchFamily="34" charset="0"/>
              </a:rPr>
              <a:t>Damcaniaeth;</a:t>
            </a:r>
          </a:p>
          <a:p>
            <a:r>
              <a:rPr lang="cy-GB" dirty="0">
                <a:latin typeface="Arial" panose="020B0604020202020204" pitchFamily="34" charset="0"/>
                <a:cs typeface="Arial" panose="020B0604020202020204" pitchFamily="34" charset="0"/>
              </a:rPr>
              <a:t>Ymchwil.</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Learning dispositions;</a:t>
            </a:r>
          </a:p>
          <a:p>
            <a:r>
              <a:rPr lang="en-GB" dirty="0">
                <a:solidFill>
                  <a:srgbClr val="0070C0"/>
                </a:solidFill>
                <a:latin typeface="Arial" panose="020B0604020202020204" pitchFamily="34" charset="0"/>
                <a:cs typeface="Arial" panose="020B0604020202020204" pitchFamily="34" charset="0"/>
              </a:rPr>
              <a:t>Lilian Katz;</a:t>
            </a:r>
          </a:p>
          <a:p>
            <a:r>
              <a:rPr lang="en-GB" dirty="0">
                <a:solidFill>
                  <a:srgbClr val="0070C0"/>
                </a:solidFill>
                <a:latin typeface="Arial" panose="020B0604020202020204" pitchFamily="34" charset="0"/>
                <a:cs typeface="Arial" panose="020B0604020202020204" pitchFamily="34" charset="0"/>
              </a:rPr>
              <a:t>Multiple intelligences;</a:t>
            </a:r>
          </a:p>
          <a:p>
            <a:r>
              <a:rPr lang="en-GB" dirty="0">
                <a:solidFill>
                  <a:srgbClr val="0070C0"/>
                </a:solidFill>
                <a:latin typeface="Arial" panose="020B0604020202020204" pitchFamily="34" charset="0"/>
                <a:cs typeface="Arial" panose="020B0604020202020204" pitchFamily="34" charset="0"/>
              </a:rPr>
              <a:t>Howard Gardner;</a:t>
            </a:r>
          </a:p>
          <a:p>
            <a:r>
              <a:rPr lang="en-GB" dirty="0">
                <a:solidFill>
                  <a:srgbClr val="0070C0"/>
                </a:solidFill>
                <a:latin typeface="Arial" panose="020B0604020202020204" pitchFamily="34" charset="0"/>
                <a:cs typeface="Arial" panose="020B0604020202020204" pitchFamily="34" charset="0"/>
              </a:rPr>
              <a:t>Theory; </a:t>
            </a:r>
          </a:p>
          <a:p>
            <a:r>
              <a:rPr lang="en-GB" dirty="0">
                <a:solidFill>
                  <a:srgbClr val="0070C0"/>
                </a:solidFill>
                <a:latin typeface="Arial" panose="020B0604020202020204" pitchFamily="34" charset="0"/>
                <a:cs typeface="Arial" panose="020B0604020202020204" pitchFamily="34" charset="0"/>
              </a:rPr>
              <a:t>Research.</a:t>
            </a:r>
          </a:p>
          <a:p>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en-GB" sz="4000" dirty="0" err="1">
                <a:latin typeface="Arial" panose="020B0604020202020204" pitchFamily="34" charset="0"/>
              </a:rPr>
              <a:t>Sgiliau</a:t>
            </a:r>
            <a:r>
              <a:rPr lang="en-GB" sz="4000" dirty="0">
                <a:latin typeface="Arial" panose="020B0604020202020204" pitchFamily="34" charset="0"/>
              </a:rPr>
              <a:t> </a:t>
            </a:r>
            <a:r>
              <a:rPr lang="en-GB" sz="4000" dirty="0" err="1">
                <a:latin typeface="Arial" panose="020B0604020202020204" pitchFamily="34" charset="0"/>
              </a:rPr>
              <a:t>Cyflogadwyedd</a:t>
            </a:r>
            <a:r>
              <a:rPr lang="en-GB" sz="4000" dirty="0">
                <a:latin typeface="Arial" panose="020B0604020202020204" pitchFamily="34" charset="0"/>
              </a:rPr>
              <a:t>/</a:t>
            </a:r>
            <a:r>
              <a:rPr lang="en-GB" sz="4000" dirty="0" err="1">
                <a:latin typeface="Arial" panose="020B0604020202020204" pitchFamily="34" charset="0"/>
              </a:rPr>
              <a:t>Trosglwyddadwy</a:t>
            </a:r>
            <a:br>
              <a:rPr lang="en-GB" sz="4000" dirty="0">
                <a:latin typeface="Arial" panose="020B0604020202020204" pitchFamily="34" charset="0"/>
              </a:rPr>
            </a:br>
            <a:r>
              <a:rPr lang="en-GB" sz="4000" dirty="0">
                <a:solidFill>
                  <a:srgbClr val="0070C0"/>
                </a:solidFill>
                <a:latin typeface="Arial" panose="020B0604020202020204" pitchFamily="34" charset="0"/>
              </a:rPr>
              <a:t>Employability/Transferable Skills</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p:txBody>
          <a:bodyPr>
            <a:normAutofit/>
          </a:bodyPr>
          <a:lstStyle/>
          <a:p>
            <a:r>
              <a:rPr lang="en-GB" dirty="0">
                <a:latin typeface="Arial" panose="020B0604020202020204" pitchFamily="34" charset="0"/>
              </a:rPr>
              <a:t>Trefnu;</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375672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p:txBody>
          <a:bodyPr>
            <a:noAutofit/>
          </a:bodyPr>
          <a:lstStyle/>
          <a:p>
            <a:pPr algn="l" eaLnBrk="1" hangingPunct="1"/>
            <a:r>
              <a:rPr lang="en-GB" altLang="cy-GB" dirty="0" err="1">
                <a:latin typeface="Arial" panose="020B0604020202020204" pitchFamily="34" charset="0"/>
              </a:rPr>
              <a:t>Termau</a:t>
            </a:r>
            <a:br>
              <a:rPr lang="en-GB" altLang="cy-GB" dirty="0">
                <a:solidFill>
                  <a:srgbClr val="0070C0"/>
                </a:solidFill>
                <a:latin typeface="Arial" panose="020B0604020202020204" pitchFamily="34" charset="0"/>
              </a:rPr>
            </a:br>
            <a:r>
              <a:rPr lang="en-GB" altLang="cy-GB" dirty="0">
                <a:solidFill>
                  <a:srgbClr val="0070C0"/>
                </a:solidFill>
                <a:latin typeface="Arial" panose="020B0604020202020204" pitchFamily="34" charset="0"/>
              </a:rPr>
              <a:t>Glossary</a:t>
            </a:r>
          </a:p>
        </p:txBody>
      </p:sp>
      <p:sp>
        <p:nvSpPr>
          <p:cNvPr id="10245" name="Rectangle 5"/>
          <p:cNvSpPr>
            <a:spLocks noGrp="1" noChangeArrowheads="1"/>
          </p:cNvSpPr>
          <p:nvPr>
            <p:ph sz="half" idx="1"/>
          </p:nvPr>
        </p:nvSpPr>
        <p:spPr/>
        <p:txBody>
          <a:bodyPr>
            <a:normAutofit/>
          </a:bodyPr>
          <a:lstStyle/>
          <a:p>
            <a:pPr>
              <a:spcBef>
                <a:spcPts val="0"/>
              </a:spcBef>
              <a:defRPr/>
            </a:pPr>
            <a:r>
              <a:rPr lang="en-GB" altLang="cy-GB" dirty="0" err="1">
                <a:latin typeface="Arial" panose="020B0604020202020204" pitchFamily="34" charset="0"/>
              </a:rPr>
              <a:t>Ymagwedd</a:t>
            </a:r>
            <a:r>
              <a:rPr lang="en-GB" altLang="cy-GB" dirty="0">
                <a:latin typeface="Arial" panose="020B0604020202020204" pitchFamily="34" charset="0"/>
              </a:rPr>
              <a:t>;</a:t>
            </a:r>
          </a:p>
          <a:p>
            <a:pPr>
              <a:spcBef>
                <a:spcPts val="0"/>
              </a:spcBef>
              <a:defRPr/>
            </a:pPr>
            <a:endParaRPr lang="en-GB" altLang="cy-GB" dirty="0">
              <a:latin typeface="Arial" panose="020B0604020202020204" pitchFamily="34" charset="0"/>
            </a:endParaRPr>
          </a:p>
          <a:p>
            <a:pPr>
              <a:spcBef>
                <a:spcPts val="0"/>
              </a:spcBef>
              <a:defRPr/>
            </a:pPr>
            <a:r>
              <a:rPr lang="en-GB" altLang="cy-GB" dirty="0" err="1">
                <a:latin typeface="Arial" panose="020B0604020202020204" pitchFamily="34" charset="0"/>
              </a:rPr>
              <a:t>Deallusrwydd</a:t>
            </a:r>
            <a:r>
              <a:rPr lang="en-GB" altLang="cy-GB" dirty="0">
                <a:latin typeface="Arial" panose="020B0604020202020204" pitchFamily="34" charset="0"/>
              </a:rPr>
              <a:t>;</a:t>
            </a:r>
          </a:p>
          <a:p>
            <a:pPr>
              <a:spcBef>
                <a:spcPts val="0"/>
              </a:spcBef>
              <a:defRPr/>
            </a:pPr>
            <a:endParaRPr lang="en-GB" altLang="cy-GB" dirty="0">
              <a:latin typeface="Arial" panose="020B0604020202020204" pitchFamily="34" charset="0"/>
            </a:endParaRPr>
          </a:p>
          <a:p>
            <a:pPr>
              <a:spcBef>
                <a:spcPts val="0"/>
              </a:spcBef>
              <a:defRPr/>
            </a:pPr>
            <a:r>
              <a:rPr lang="en-GB" altLang="cy-GB" dirty="0" err="1">
                <a:latin typeface="Arial" panose="020B0604020202020204" pitchFamily="34" charset="0"/>
              </a:rPr>
              <a:t>Addysgeg</a:t>
            </a:r>
            <a:r>
              <a:rPr lang="en-GB" altLang="cy-GB" dirty="0">
                <a:latin typeface="Arial" panose="020B0604020202020204" pitchFamily="34" charset="0"/>
              </a:rPr>
              <a:t>.</a:t>
            </a:r>
          </a:p>
          <a:p>
            <a:pPr marL="457200" lvl="1" indent="0" eaLnBrk="1" hangingPunct="1">
              <a:lnSpc>
                <a:spcPct val="90000"/>
              </a:lnSpc>
              <a:buFontTx/>
              <a:buNone/>
              <a:defRPr/>
            </a:pPr>
            <a:endParaRPr lang="en-GB" altLang="cy-GB" sz="2600" b="1" dirty="0">
              <a:latin typeface="Arial" panose="020B0604020202020204" pitchFamily="34" charset="0"/>
            </a:endParaRPr>
          </a:p>
          <a:p>
            <a:pPr marL="0" indent="0" eaLnBrk="1" hangingPunct="1">
              <a:lnSpc>
                <a:spcPct val="90000"/>
              </a:lnSpc>
              <a:buNone/>
              <a:defRPr/>
            </a:pPr>
            <a:endParaRPr lang="en-GB" altLang="cy-GB" sz="3000" b="1" dirty="0"/>
          </a:p>
        </p:txBody>
      </p:sp>
      <p:sp>
        <p:nvSpPr>
          <p:cNvPr id="10246" name="Rectangle 6"/>
          <p:cNvSpPr>
            <a:spLocks noGrp="1" noChangeArrowheads="1"/>
          </p:cNvSpPr>
          <p:nvPr>
            <p:ph sz="half" idx="2"/>
          </p:nvPr>
        </p:nvSpPr>
        <p:spPr/>
        <p:txBody>
          <a:bodyPr>
            <a:normAutofit/>
          </a:bodyPr>
          <a:lstStyle/>
          <a:p>
            <a:pPr lvl="1">
              <a:spcBef>
                <a:spcPts val="0"/>
              </a:spcBef>
              <a:defRPr/>
            </a:pPr>
            <a:r>
              <a:rPr lang="en-GB" altLang="cy-GB" sz="2800" dirty="0">
                <a:solidFill>
                  <a:srgbClr val="0070C0"/>
                </a:solidFill>
                <a:latin typeface="Arial" panose="020B0604020202020204" pitchFamily="34" charset="0"/>
              </a:rPr>
              <a:t>Disposition;</a:t>
            </a:r>
          </a:p>
          <a:p>
            <a:pPr marL="457200" lvl="1" indent="0">
              <a:spcBef>
                <a:spcPts val="0"/>
              </a:spcBef>
              <a:buNone/>
              <a:defRPr/>
            </a:pPr>
            <a:r>
              <a:rPr lang="en-GB" altLang="cy-GB" sz="2800" dirty="0">
                <a:solidFill>
                  <a:srgbClr val="0070C0"/>
                </a:solidFill>
                <a:latin typeface="Arial" panose="020B0604020202020204" pitchFamily="34" charset="0"/>
              </a:rPr>
              <a:t> </a:t>
            </a:r>
          </a:p>
          <a:p>
            <a:pPr lvl="1">
              <a:spcBef>
                <a:spcPts val="0"/>
              </a:spcBef>
              <a:defRPr/>
            </a:pPr>
            <a:r>
              <a:rPr lang="en-GB" altLang="cy-GB" sz="2800" dirty="0">
                <a:solidFill>
                  <a:srgbClr val="0070C0"/>
                </a:solidFill>
                <a:latin typeface="Arial" panose="020B0604020202020204" pitchFamily="34" charset="0"/>
              </a:rPr>
              <a:t>Intelligence;</a:t>
            </a:r>
          </a:p>
          <a:p>
            <a:pPr lvl="1">
              <a:spcBef>
                <a:spcPts val="0"/>
              </a:spcBef>
              <a:defRPr/>
            </a:pPr>
            <a:endParaRPr lang="en-GB" altLang="cy-GB" sz="2800" dirty="0">
              <a:solidFill>
                <a:srgbClr val="0070C0"/>
              </a:solidFill>
              <a:latin typeface="Arial" panose="020B0604020202020204" pitchFamily="34" charset="0"/>
            </a:endParaRPr>
          </a:p>
          <a:p>
            <a:pPr lvl="1">
              <a:spcBef>
                <a:spcPts val="0"/>
              </a:spcBef>
              <a:defRPr/>
            </a:pPr>
            <a:r>
              <a:rPr lang="en-GB" altLang="cy-GB" sz="2800" dirty="0">
                <a:solidFill>
                  <a:srgbClr val="0070C0"/>
                </a:solidFill>
                <a:latin typeface="Arial" panose="020B0604020202020204" pitchFamily="34" charset="0"/>
              </a:rPr>
              <a:t>Pedagogy.</a:t>
            </a:r>
          </a:p>
          <a:p>
            <a:pPr lvl="1">
              <a:spcBef>
                <a:spcPts val="0"/>
              </a:spcBef>
              <a:defRPr/>
            </a:pPr>
            <a:endParaRPr lang="en-GB" altLang="cy-GB" sz="2800" dirty="0">
              <a:solidFill>
                <a:srgbClr val="0070C0"/>
              </a:solidFill>
              <a:latin typeface="Arial" panose="020B0604020202020204" pitchFamily="34" charset="0"/>
            </a:endParaRPr>
          </a:p>
          <a:p>
            <a:pPr marL="457200" lvl="1" indent="0" eaLnBrk="1" hangingPunct="1">
              <a:lnSpc>
                <a:spcPct val="90000"/>
              </a:lnSpc>
              <a:buFontTx/>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31949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3B9A-3563-03DE-E7A2-4B4ECD29C974}"/>
              </a:ext>
            </a:extLst>
          </p:cNvPr>
          <p:cNvSpPr>
            <a:spLocks noGrp="1"/>
          </p:cNvSpPr>
          <p:nvPr>
            <p:ph type="title"/>
          </p:nvPr>
        </p:nvSpPr>
        <p:spPr/>
        <p:txBody>
          <a:bodyPr>
            <a:normAutofit/>
          </a:bodyPr>
          <a:lstStyle/>
          <a:p>
            <a:pPr algn="ctr"/>
            <a:r>
              <a:rPr lang="en-GB" altLang="cy-GB" dirty="0" err="1">
                <a:latin typeface="Arial" panose="020B0604020202020204" pitchFamily="34" charset="0"/>
              </a:rPr>
              <a:t>Diffinio</a:t>
            </a:r>
            <a:r>
              <a:rPr lang="en-GB" altLang="cy-GB" dirty="0">
                <a:latin typeface="Arial" panose="020B0604020202020204" pitchFamily="34" charset="0"/>
              </a:rPr>
              <a:t>…</a:t>
            </a:r>
            <a:br>
              <a:rPr lang="en-GB" altLang="cy-GB" dirty="0">
                <a:latin typeface="Arial" panose="020B0604020202020204" pitchFamily="34" charset="0"/>
              </a:rPr>
            </a:br>
            <a:r>
              <a:rPr lang="en-GB" altLang="cy-GB" dirty="0">
                <a:solidFill>
                  <a:srgbClr val="0070C0"/>
                </a:solidFill>
                <a:latin typeface="Arial" panose="020B0604020202020204" pitchFamily="34" charset="0"/>
              </a:rPr>
              <a:t>Defining…</a:t>
            </a:r>
            <a:endParaRPr lang="en-GB" dirty="0"/>
          </a:p>
        </p:txBody>
      </p:sp>
      <p:sp>
        <p:nvSpPr>
          <p:cNvPr id="3" name="Content Placeholder 2">
            <a:extLst>
              <a:ext uri="{FF2B5EF4-FFF2-40B4-BE49-F238E27FC236}">
                <a16:creationId xmlns:a16="http://schemas.microsoft.com/office/drawing/2014/main" id="{7538640E-0FC1-B902-803E-FBC065D1B928}"/>
              </a:ext>
            </a:extLst>
          </p:cNvPr>
          <p:cNvSpPr>
            <a:spLocks noGrp="1"/>
          </p:cNvSpPr>
          <p:nvPr>
            <p:ph sz="half" idx="1"/>
          </p:nvPr>
        </p:nvSpPr>
        <p:spPr>
          <a:xfrm>
            <a:off x="628650" y="2355273"/>
            <a:ext cx="3867150" cy="3280214"/>
          </a:xfrm>
        </p:spPr>
        <p:txBody>
          <a:bodyPr/>
          <a:lstStyle/>
          <a:p>
            <a:r>
              <a:rPr lang="cy-GB" dirty="0">
                <a:latin typeface="Arial" panose="020B0604020202020204" pitchFamily="34" charset="0"/>
              </a:rPr>
              <a:t>Beth mae ‘ymagweddau dysgu' yn ei olygu i chi?</a:t>
            </a:r>
            <a:endParaRPr lang="en-GB" dirty="0"/>
          </a:p>
        </p:txBody>
      </p:sp>
      <p:sp>
        <p:nvSpPr>
          <p:cNvPr id="4" name="Content Placeholder 3">
            <a:extLst>
              <a:ext uri="{FF2B5EF4-FFF2-40B4-BE49-F238E27FC236}">
                <a16:creationId xmlns:a16="http://schemas.microsoft.com/office/drawing/2014/main" id="{CA0C5597-62EF-935E-06DA-BBCA85E9D05F}"/>
              </a:ext>
            </a:extLst>
          </p:cNvPr>
          <p:cNvSpPr>
            <a:spLocks noGrp="1"/>
          </p:cNvSpPr>
          <p:nvPr>
            <p:ph sz="half" idx="2"/>
          </p:nvPr>
        </p:nvSpPr>
        <p:spPr>
          <a:xfrm>
            <a:off x="4648200" y="2355273"/>
            <a:ext cx="3867150" cy="3280214"/>
          </a:xfrm>
        </p:spPr>
        <p:txBody>
          <a:bodyPr/>
          <a:lstStyle/>
          <a:p>
            <a:r>
              <a:rPr lang="en-GB" dirty="0">
                <a:solidFill>
                  <a:srgbClr val="0070C0"/>
                </a:solidFill>
                <a:latin typeface="Arial" panose="020B0604020202020204" pitchFamily="34" charset="0"/>
              </a:rPr>
              <a:t>What do ‘learning dispositions’ mean to you?</a:t>
            </a:r>
          </a:p>
          <a:p>
            <a:endParaRPr lang="en-GB" dirty="0"/>
          </a:p>
        </p:txBody>
      </p:sp>
    </p:spTree>
    <p:extLst>
      <p:ext uri="{BB962C8B-B14F-4D97-AF65-F5344CB8AC3E}">
        <p14:creationId xmlns:p14="http://schemas.microsoft.com/office/powerpoint/2010/main" val="2278344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3B9A-3563-03DE-E7A2-4B4ECD29C974}"/>
              </a:ext>
            </a:extLst>
          </p:cNvPr>
          <p:cNvSpPr>
            <a:spLocks noGrp="1"/>
          </p:cNvSpPr>
          <p:nvPr>
            <p:ph type="title"/>
          </p:nvPr>
        </p:nvSpPr>
        <p:spPr>
          <a:xfrm>
            <a:off x="628650" y="365126"/>
            <a:ext cx="7886700" cy="672646"/>
          </a:xfrm>
        </p:spPr>
        <p:txBody>
          <a:bodyPr>
            <a:normAutofit fontScale="90000"/>
          </a:bodyPr>
          <a:lstStyle/>
          <a:p>
            <a:pPr algn="ctr"/>
            <a:r>
              <a:rPr lang="en-GB" altLang="cy-GB" dirty="0">
                <a:latin typeface="Arial" panose="020B0604020202020204" pitchFamily="34" charset="0"/>
              </a:rPr>
              <a:t>Lilian Katz</a:t>
            </a:r>
            <a:endParaRPr lang="en-GB" dirty="0"/>
          </a:p>
        </p:txBody>
      </p:sp>
      <p:sp>
        <p:nvSpPr>
          <p:cNvPr id="4" name="Content Placeholder 3">
            <a:extLst>
              <a:ext uri="{FF2B5EF4-FFF2-40B4-BE49-F238E27FC236}">
                <a16:creationId xmlns:a16="http://schemas.microsoft.com/office/drawing/2014/main" id="{CA0C5597-62EF-935E-06DA-BBCA85E9D05F}"/>
              </a:ext>
            </a:extLst>
          </p:cNvPr>
          <p:cNvSpPr>
            <a:spLocks noGrp="1"/>
          </p:cNvSpPr>
          <p:nvPr>
            <p:ph sz="half" idx="2"/>
          </p:nvPr>
        </p:nvSpPr>
        <p:spPr>
          <a:xfrm>
            <a:off x="3759199" y="1320800"/>
            <a:ext cx="5290457" cy="4608285"/>
          </a:xfrm>
        </p:spPr>
        <p:txBody>
          <a:bodyPr>
            <a:normAutofit/>
          </a:bodyPr>
          <a:lstStyle/>
          <a:p>
            <a:r>
              <a:rPr lang="cy-GB" dirty="0">
                <a:latin typeface="Arial" panose="020B0604020202020204" pitchFamily="34" charset="0"/>
              </a:rPr>
              <a:t>Awdur a darlithydd;</a:t>
            </a:r>
          </a:p>
          <a:p>
            <a:r>
              <a:rPr lang="cy-GB" dirty="0">
                <a:latin typeface="Arial" panose="020B0604020202020204" pitchFamily="34" charset="0"/>
              </a:rPr>
              <a:t>Ymagweddau dysgu;</a:t>
            </a:r>
          </a:p>
          <a:p>
            <a:r>
              <a:rPr lang="cy-GB" dirty="0">
                <a:latin typeface="Arial" panose="020B0604020202020204" pitchFamily="34" charset="0"/>
              </a:rPr>
              <a:t>Y Dull Prosiect;</a:t>
            </a:r>
          </a:p>
          <a:p>
            <a:r>
              <a:rPr lang="cy-GB" dirty="0">
                <a:latin typeface="Arial" panose="020B0604020202020204" pitchFamily="34" charset="0"/>
              </a:rPr>
              <a:t>Datblygiad proffesiynol.</a:t>
            </a:r>
          </a:p>
          <a:p>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Author and lecturer;</a:t>
            </a:r>
          </a:p>
          <a:p>
            <a:r>
              <a:rPr lang="en-GB" dirty="0">
                <a:solidFill>
                  <a:srgbClr val="0070C0"/>
                </a:solidFill>
                <a:latin typeface="Arial" panose="020B0604020202020204" pitchFamily="34" charset="0"/>
              </a:rPr>
              <a:t>Learning dispositions;</a:t>
            </a:r>
          </a:p>
          <a:p>
            <a:r>
              <a:rPr lang="en-GB" dirty="0">
                <a:solidFill>
                  <a:srgbClr val="0070C0"/>
                </a:solidFill>
                <a:latin typeface="Arial" panose="020B0604020202020204" pitchFamily="34" charset="0"/>
              </a:rPr>
              <a:t>The Project Approach;</a:t>
            </a:r>
          </a:p>
          <a:p>
            <a:r>
              <a:rPr lang="en-GB" dirty="0">
                <a:solidFill>
                  <a:srgbClr val="0070C0"/>
                </a:solidFill>
                <a:latin typeface="Arial" panose="020B0604020202020204" pitchFamily="34" charset="0"/>
              </a:rPr>
              <a:t>Professional development.</a:t>
            </a:r>
          </a:p>
          <a:p>
            <a:pPr marL="0" indent="0">
              <a:buNone/>
            </a:pPr>
            <a:endParaRPr lang="en-GB" dirty="0"/>
          </a:p>
        </p:txBody>
      </p:sp>
      <p:pic>
        <p:nvPicPr>
          <p:cNvPr id="6" name="Picture 5" descr="A close-up of a person&#10;&#10;Description automatically generated">
            <a:extLst>
              <a:ext uri="{FF2B5EF4-FFF2-40B4-BE49-F238E27FC236}">
                <a16:creationId xmlns:a16="http://schemas.microsoft.com/office/drawing/2014/main" id="{565F10B1-7CD4-C005-4921-A3BBEDCAB912}"/>
              </a:ext>
            </a:extLst>
          </p:cNvPr>
          <p:cNvPicPr>
            <a:picLocks noChangeAspect="1"/>
          </p:cNvPicPr>
          <p:nvPr/>
        </p:nvPicPr>
        <p:blipFill>
          <a:blip r:embed="rId3"/>
          <a:stretch>
            <a:fillRect/>
          </a:stretch>
        </p:blipFill>
        <p:spPr>
          <a:xfrm>
            <a:off x="628650" y="1416957"/>
            <a:ext cx="2857500" cy="3429000"/>
          </a:xfrm>
          <a:prstGeom prst="rect">
            <a:avLst/>
          </a:prstGeom>
        </p:spPr>
      </p:pic>
      <p:sp>
        <p:nvSpPr>
          <p:cNvPr id="9" name="TextBox 8">
            <a:extLst>
              <a:ext uri="{FF2B5EF4-FFF2-40B4-BE49-F238E27FC236}">
                <a16:creationId xmlns:a16="http://schemas.microsoft.com/office/drawing/2014/main" id="{2D80FEF5-5421-052F-2B3F-89FB2BCB78EE}"/>
              </a:ext>
            </a:extLst>
          </p:cNvPr>
          <p:cNvSpPr txBox="1"/>
          <p:nvPr/>
        </p:nvSpPr>
        <p:spPr>
          <a:xfrm>
            <a:off x="628649" y="5087257"/>
            <a:ext cx="2857499" cy="400110"/>
          </a:xfrm>
          <a:prstGeom prst="rect">
            <a:avLst/>
          </a:prstGeom>
          <a:noFill/>
        </p:spPr>
        <p:txBody>
          <a:bodyPr wrap="square" rtlCol="0">
            <a:spAutoFit/>
          </a:bodyPr>
          <a:lstStyle/>
          <a:p>
            <a:pPr algn="ctr"/>
            <a:r>
              <a:rPr lang="en-GB" dirty="0"/>
              <a:t>       </a:t>
            </a: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Alchetron</a:t>
            </a:r>
            <a:r>
              <a:rPr lang="en-GB" sz="2000" dirty="0">
                <a:latin typeface="Arial" panose="020B0604020202020204" pitchFamily="34" charset="0"/>
                <a:cs typeface="Arial" panose="020B0604020202020204" pitchFamily="34" charset="0"/>
              </a:rPr>
              <a:t>, 2024)</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1322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01674"/>
          </a:xfrm>
        </p:spPr>
        <p:txBody>
          <a:bodyPr>
            <a:normAutofit/>
          </a:bodyPr>
          <a:lstStyle/>
          <a:p>
            <a:pPr algn="ctr"/>
            <a:r>
              <a:rPr lang="en-GB" dirty="0" err="1">
                <a:latin typeface="Arial" panose="020B0604020202020204" pitchFamily="34" charset="0"/>
              </a:rPr>
              <a:t>Wedi’i</a:t>
            </a:r>
            <a:r>
              <a:rPr lang="en-GB" dirty="0">
                <a:latin typeface="Arial" panose="020B0604020202020204" pitchFamily="34" charset="0"/>
              </a:rPr>
              <a:t> </a:t>
            </a:r>
            <a:r>
              <a:rPr lang="en-GB" dirty="0" err="1">
                <a:latin typeface="Arial" panose="020B0604020202020204" pitchFamily="34" charset="0"/>
              </a:rPr>
              <a:t>dylanwadu</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a:t>
            </a:r>
          </a:p>
        </p:txBody>
      </p:sp>
      <p:sp>
        <p:nvSpPr>
          <p:cNvPr id="3" name="Content Placeholder 2"/>
          <p:cNvSpPr>
            <a:spLocks noGrp="1"/>
          </p:cNvSpPr>
          <p:nvPr>
            <p:ph idx="1"/>
          </p:nvPr>
        </p:nvSpPr>
        <p:spPr>
          <a:xfrm>
            <a:off x="304800" y="1727200"/>
            <a:ext cx="8686800" cy="4274457"/>
          </a:xfrm>
        </p:spPr>
        <p:txBody>
          <a:bodyPr>
            <a:normAutofit/>
          </a:bodyPr>
          <a:lstStyle/>
          <a:p>
            <a:r>
              <a:rPr lang="en-GB" dirty="0">
                <a:latin typeface="Arial" panose="020B0604020202020204" pitchFamily="34" charset="0"/>
                <a:cs typeface="Arial" panose="020B0604020202020204" pitchFamily="34" charset="0"/>
              </a:rPr>
              <a:t>John Dewey – </a:t>
            </a:r>
            <a:r>
              <a:rPr lang="en-GB" dirty="0" err="1">
                <a:latin typeface="Arial" panose="020B0604020202020204" pitchFamily="34" charset="0"/>
                <a:cs typeface="Arial" panose="020B0604020202020204" pitchFamily="34" charset="0"/>
              </a:rPr>
              <a:t>athroniaeth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Erik Erikson – </a:t>
            </a:r>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seicogymdeithasol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Urie</a:t>
            </a:r>
            <a:r>
              <a:rPr lang="en-GB" dirty="0">
                <a:latin typeface="Arial" panose="020B0604020202020204" pitchFamily="34" charset="0"/>
                <a:cs typeface="Arial" panose="020B0604020202020204" pitchFamily="34" charset="0"/>
              </a:rPr>
              <a:t> Bronfenbrenner – </a:t>
            </a:r>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systemau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ecolegol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Jean Piaget –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Lev Vygotsky – </a:t>
            </a:r>
            <a:r>
              <a:rPr lang="en-GB" dirty="0" err="1">
                <a:latin typeface="Arial" panose="020B0604020202020204" pitchFamily="34" charset="0"/>
                <a:cs typeface="Arial" panose="020B0604020202020204" pitchFamily="34" charset="0"/>
              </a:rPr>
              <a:t>adeiladaeth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gymdeithasol</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03201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01674"/>
          </a:xfrm>
        </p:spPr>
        <p:txBody>
          <a:bodyPr>
            <a:normAutofit/>
          </a:bodyPr>
          <a:lstStyle/>
          <a:p>
            <a:pPr algn="ctr"/>
            <a:r>
              <a:rPr lang="en-GB" dirty="0">
                <a:solidFill>
                  <a:srgbClr val="0070C0"/>
                </a:solidFill>
                <a:latin typeface="Arial" panose="020B0604020202020204" pitchFamily="34" charset="0"/>
              </a:rPr>
              <a:t>Influenced by…</a:t>
            </a:r>
            <a:endParaRPr lang="en-GB" dirty="0">
              <a:latin typeface="Arial" panose="020B0604020202020204" pitchFamily="34" charset="0"/>
            </a:endParaRPr>
          </a:p>
        </p:txBody>
      </p:sp>
      <p:sp>
        <p:nvSpPr>
          <p:cNvPr id="3" name="Content Placeholder 2"/>
          <p:cNvSpPr>
            <a:spLocks noGrp="1"/>
          </p:cNvSpPr>
          <p:nvPr>
            <p:ph idx="1"/>
          </p:nvPr>
        </p:nvSpPr>
        <p:spPr>
          <a:xfrm>
            <a:off x="304800" y="1727200"/>
            <a:ext cx="8686800" cy="4274457"/>
          </a:xfrm>
        </p:spPr>
        <p:txBody>
          <a:bodyPr>
            <a:normAutofit/>
          </a:bodyPr>
          <a:lstStyle/>
          <a:p>
            <a:r>
              <a:rPr lang="en-GB" dirty="0">
                <a:solidFill>
                  <a:srgbClr val="0070C0"/>
                </a:solidFill>
                <a:latin typeface="Arial" panose="020B0604020202020204" pitchFamily="34" charset="0"/>
                <a:cs typeface="Arial" panose="020B0604020202020204" pitchFamily="34" charset="0"/>
              </a:rPr>
              <a:t>John Dewey – philosophy of education;</a:t>
            </a:r>
          </a:p>
          <a:p>
            <a:r>
              <a:rPr lang="en-GB" dirty="0">
                <a:solidFill>
                  <a:srgbClr val="0070C0"/>
                </a:solidFill>
                <a:latin typeface="Arial" panose="020B0604020202020204" pitchFamily="34" charset="0"/>
                <a:cs typeface="Arial" panose="020B0604020202020204" pitchFamily="34" charset="0"/>
              </a:rPr>
              <a:t>Erik Erikson – psychosocial development theory;</a:t>
            </a:r>
          </a:p>
          <a:p>
            <a:r>
              <a:rPr lang="en-GB" dirty="0" err="1">
                <a:solidFill>
                  <a:srgbClr val="0070C0"/>
                </a:solidFill>
                <a:latin typeface="Arial" panose="020B0604020202020204" pitchFamily="34" charset="0"/>
                <a:cs typeface="Arial" panose="020B0604020202020204" pitchFamily="34" charset="0"/>
              </a:rPr>
              <a:t>Urie</a:t>
            </a:r>
            <a:r>
              <a:rPr lang="en-GB" dirty="0">
                <a:solidFill>
                  <a:srgbClr val="0070C0"/>
                </a:solidFill>
                <a:latin typeface="Arial" panose="020B0604020202020204" pitchFamily="34" charset="0"/>
                <a:cs typeface="Arial" panose="020B0604020202020204" pitchFamily="34" charset="0"/>
              </a:rPr>
              <a:t> Bronfenbrenner – ecological systems theory;</a:t>
            </a:r>
          </a:p>
          <a:p>
            <a:r>
              <a:rPr lang="en-GB" dirty="0">
                <a:solidFill>
                  <a:srgbClr val="0070C0"/>
                </a:solidFill>
                <a:latin typeface="Arial" panose="020B0604020202020204" pitchFamily="34" charset="0"/>
                <a:cs typeface="Arial" panose="020B0604020202020204" pitchFamily="34" charset="0"/>
              </a:rPr>
              <a:t>Jean Piaget – active learning;</a:t>
            </a:r>
          </a:p>
          <a:p>
            <a:r>
              <a:rPr lang="en-GB" dirty="0">
                <a:solidFill>
                  <a:srgbClr val="0070C0"/>
                </a:solidFill>
                <a:latin typeface="Arial" panose="020B0604020202020204" pitchFamily="34" charset="0"/>
                <a:cs typeface="Arial" panose="020B0604020202020204" pitchFamily="34" charset="0"/>
              </a:rPr>
              <a:t>Lev Vygotsky – social constructivism.</a:t>
            </a:r>
          </a:p>
        </p:txBody>
      </p:sp>
    </p:spTree>
    <p:extLst>
      <p:ext uri="{BB962C8B-B14F-4D97-AF65-F5344CB8AC3E}">
        <p14:creationId xmlns:p14="http://schemas.microsoft.com/office/powerpoint/2010/main" val="1355291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latin typeface="Arial" panose="020B0604020202020204" pitchFamily="34" charset="0"/>
              </a:rPr>
              <a:t>Ymagweddau</a:t>
            </a:r>
            <a:r>
              <a:rPr lang="en-GB" dirty="0">
                <a:latin typeface="Arial" panose="020B0604020202020204" pitchFamily="34" charset="0"/>
              </a:rPr>
              <a:t> </a:t>
            </a:r>
            <a:r>
              <a:rPr lang="en-GB" dirty="0" err="1">
                <a:latin typeface="Arial" panose="020B0604020202020204" pitchFamily="34" charset="0"/>
              </a:rPr>
              <a:t>dysgu</a:t>
            </a:r>
            <a:br>
              <a:rPr lang="en-GB" dirty="0">
                <a:latin typeface="Arial" panose="020B0604020202020204" pitchFamily="34" charset="0"/>
              </a:rPr>
            </a:br>
            <a:r>
              <a:rPr lang="en-GB" dirty="0">
                <a:solidFill>
                  <a:srgbClr val="0070C0"/>
                </a:solidFill>
                <a:latin typeface="Arial" panose="020B0604020202020204" pitchFamily="34" charset="0"/>
              </a:rPr>
              <a:t>Learning dispositions</a:t>
            </a:r>
          </a:p>
        </p:txBody>
      </p:sp>
      <p:sp>
        <p:nvSpPr>
          <p:cNvPr id="4" name="Content Placeholder 3">
            <a:extLst>
              <a:ext uri="{FF2B5EF4-FFF2-40B4-BE49-F238E27FC236}">
                <a16:creationId xmlns:a16="http://schemas.microsoft.com/office/drawing/2014/main" id="{C0BAA469-7638-E069-6A73-3A34CAE2B76F}"/>
              </a:ext>
            </a:extLst>
          </p:cNvPr>
          <p:cNvSpPr>
            <a:spLocks noGrp="1"/>
          </p:cNvSpPr>
          <p:nvPr>
            <p:ph sz="half" idx="1"/>
          </p:nvPr>
        </p:nvSpPr>
        <p:spPr>
          <a:xfrm>
            <a:off x="628650" y="2216727"/>
            <a:ext cx="3867150" cy="3418760"/>
          </a:xfrm>
        </p:spPr>
        <p:txBody>
          <a:bodyPr/>
          <a:lstStyle/>
          <a:p>
            <a:r>
              <a:rPr lang="cy-GB" dirty="0">
                <a:latin typeface="Arial" panose="020B0604020202020204" pitchFamily="34" charset="0"/>
                <a:cs typeface="Arial" panose="020B0604020202020204" pitchFamily="34" charset="0"/>
              </a:rPr>
              <a:t>Chwilfrydedd;</a:t>
            </a:r>
          </a:p>
          <a:p>
            <a:r>
              <a:rPr lang="cy-GB" dirty="0">
                <a:latin typeface="Arial" panose="020B0604020202020204" pitchFamily="34" charset="0"/>
                <a:cs typeface="Arial" panose="020B0604020202020204" pitchFamily="34" charset="0"/>
              </a:rPr>
              <a:t>Creadigrwydd;</a:t>
            </a:r>
          </a:p>
          <a:p>
            <a:r>
              <a:rPr lang="cy-GB" dirty="0">
                <a:latin typeface="Arial" panose="020B0604020202020204" pitchFamily="34" charset="0"/>
                <a:cs typeface="Arial" panose="020B0604020202020204" pitchFamily="34" charset="0"/>
              </a:rPr>
              <a:t>Dyfalbarhad;</a:t>
            </a:r>
          </a:p>
          <a:p>
            <a:r>
              <a:rPr lang="cy-GB" dirty="0">
                <a:latin typeface="Arial" panose="020B0604020202020204" pitchFamily="34" charset="0"/>
                <a:cs typeface="Arial" panose="020B0604020202020204" pitchFamily="34" charset="0"/>
              </a:rPr>
              <a:t>Cydweithrediad;</a:t>
            </a:r>
          </a:p>
          <a:p>
            <a:r>
              <a:rPr lang="cy-GB" dirty="0">
                <a:latin typeface="Arial" panose="020B0604020202020204" pitchFamily="34" charset="0"/>
                <a:cs typeface="Arial" panose="020B0604020202020204" pitchFamily="34" charset="0"/>
              </a:rPr>
              <a:t>Cyfrifoldeb.</a:t>
            </a:r>
          </a:p>
          <a:p>
            <a:pPr marL="0" indent="0">
              <a:buNone/>
            </a:pPr>
            <a:endParaRPr lang="en-GB" dirty="0"/>
          </a:p>
        </p:txBody>
      </p:sp>
      <p:sp>
        <p:nvSpPr>
          <p:cNvPr id="5" name="Content Placeholder 4">
            <a:extLst>
              <a:ext uri="{FF2B5EF4-FFF2-40B4-BE49-F238E27FC236}">
                <a16:creationId xmlns:a16="http://schemas.microsoft.com/office/drawing/2014/main" id="{E8A96C84-FB58-1182-6642-BC02E2F8ACDF}"/>
              </a:ext>
            </a:extLst>
          </p:cNvPr>
          <p:cNvSpPr>
            <a:spLocks noGrp="1"/>
          </p:cNvSpPr>
          <p:nvPr>
            <p:ph sz="half" idx="2"/>
          </p:nvPr>
        </p:nvSpPr>
        <p:spPr>
          <a:xfrm>
            <a:off x="4648200" y="2216727"/>
            <a:ext cx="3867150" cy="3418760"/>
          </a:xfrm>
        </p:spPr>
        <p:txBody>
          <a:bodyPr/>
          <a:lstStyle/>
          <a:p>
            <a:r>
              <a:rPr lang="en-GB" dirty="0">
                <a:solidFill>
                  <a:srgbClr val="0070C0"/>
                </a:solidFill>
                <a:latin typeface="Arial" panose="020B0604020202020204" pitchFamily="34" charset="0"/>
                <a:cs typeface="Arial" panose="020B0604020202020204" pitchFamily="34" charset="0"/>
              </a:rPr>
              <a:t>Curiosity;</a:t>
            </a:r>
          </a:p>
          <a:p>
            <a:r>
              <a:rPr lang="en-GB" dirty="0">
                <a:solidFill>
                  <a:srgbClr val="0070C0"/>
                </a:solidFill>
                <a:latin typeface="Arial" panose="020B0604020202020204" pitchFamily="34" charset="0"/>
                <a:cs typeface="Arial" panose="020B0604020202020204" pitchFamily="34" charset="0"/>
              </a:rPr>
              <a:t>Creativity;</a:t>
            </a:r>
          </a:p>
          <a:p>
            <a:r>
              <a:rPr lang="en-GB" dirty="0">
                <a:solidFill>
                  <a:srgbClr val="0070C0"/>
                </a:solidFill>
                <a:latin typeface="Arial" panose="020B0604020202020204" pitchFamily="34" charset="0"/>
                <a:cs typeface="Arial" panose="020B0604020202020204" pitchFamily="34" charset="0"/>
              </a:rPr>
              <a:t>Persistence;</a:t>
            </a:r>
          </a:p>
          <a:p>
            <a:r>
              <a:rPr lang="en-GB" dirty="0">
                <a:solidFill>
                  <a:srgbClr val="0070C0"/>
                </a:solidFill>
                <a:latin typeface="Arial" panose="020B0604020202020204" pitchFamily="34" charset="0"/>
                <a:cs typeface="Arial" panose="020B0604020202020204" pitchFamily="34" charset="0"/>
              </a:rPr>
              <a:t>Cooperation;</a:t>
            </a:r>
          </a:p>
          <a:p>
            <a:r>
              <a:rPr lang="en-GB" dirty="0">
                <a:solidFill>
                  <a:srgbClr val="0070C0"/>
                </a:solidFill>
                <a:latin typeface="Arial" panose="020B0604020202020204" pitchFamily="34" charset="0"/>
                <a:cs typeface="Arial" panose="020B0604020202020204" pitchFamily="34" charset="0"/>
              </a:rPr>
              <a:t>Responsibility.</a:t>
            </a:r>
          </a:p>
        </p:txBody>
      </p:sp>
    </p:spTree>
    <p:extLst>
      <p:ext uri="{BB962C8B-B14F-4D97-AF65-F5344CB8AC3E}">
        <p14:creationId xmlns:p14="http://schemas.microsoft.com/office/powerpoint/2010/main" val="1184760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8E1E-BB3B-957C-EEE3-202C4362050C}"/>
              </a:ext>
            </a:extLst>
          </p:cNvPr>
          <p:cNvSpPr>
            <a:spLocks noGrp="1"/>
          </p:cNvSpPr>
          <p:nvPr>
            <p:ph type="title"/>
          </p:nvPr>
        </p:nvSpPr>
        <p:spPr>
          <a:xfrm>
            <a:off x="628650" y="365126"/>
            <a:ext cx="7886700" cy="875846"/>
          </a:xfrm>
        </p:spPr>
        <p:txBody>
          <a:bodyPr>
            <a:normAutofit fontScale="90000"/>
          </a:bodyPr>
          <a:lstStyle/>
          <a:p>
            <a:pPr algn="ctr"/>
            <a:r>
              <a:rPr lang="en-GB" sz="3600" dirty="0">
                <a:latin typeface="Arial" panose="020B0604020202020204" pitchFamily="34" charset="0"/>
                <a:cs typeface="Arial" panose="020B0604020202020204" pitchFamily="34" charset="0"/>
              </a:rPr>
              <a:t>Olwyn </a:t>
            </a:r>
            <a:r>
              <a:rPr lang="en-GB" sz="3600" dirty="0" err="1">
                <a:latin typeface="Arial" panose="020B0604020202020204" pitchFamily="34" charset="0"/>
                <a:cs typeface="Arial" panose="020B0604020202020204" pitchFamily="34" charset="0"/>
              </a:rPr>
              <a:t>ymagweddau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dysgu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Learning dispositions wheel</a:t>
            </a:r>
          </a:p>
        </p:txBody>
      </p:sp>
      <p:pic>
        <p:nvPicPr>
          <p:cNvPr id="11" name="Content Placeholder 10" descr="A colorful wheel with text on it&#10;&#10;Description automatically generated">
            <a:extLst>
              <a:ext uri="{FF2B5EF4-FFF2-40B4-BE49-F238E27FC236}">
                <a16:creationId xmlns:a16="http://schemas.microsoft.com/office/drawing/2014/main" id="{86E1B885-0CCA-2B09-80F4-F80E145FEB6E}"/>
              </a:ext>
            </a:extLst>
          </p:cNvPr>
          <p:cNvPicPr>
            <a:picLocks noGrp="1" noChangeAspect="1"/>
          </p:cNvPicPr>
          <p:nvPr>
            <p:ph idx="1"/>
          </p:nvPr>
        </p:nvPicPr>
        <p:blipFill>
          <a:blip r:embed="rId3"/>
          <a:stretch>
            <a:fillRect/>
          </a:stretch>
        </p:blipFill>
        <p:spPr>
          <a:xfrm>
            <a:off x="1284514" y="1240972"/>
            <a:ext cx="6640286" cy="4767941"/>
          </a:xfrm>
        </p:spPr>
      </p:pic>
    </p:spTree>
    <p:extLst>
      <p:ext uri="{BB962C8B-B14F-4D97-AF65-F5344CB8AC3E}">
        <p14:creationId xmlns:p14="http://schemas.microsoft.com/office/powerpoint/2010/main" val="3437024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latin typeface="Arial" panose="020B0604020202020204" pitchFamily="34" charset="0"/>
              </a:rPr>
              <a:t>Ymagweddau</a:t>
            </a:r>
            <a:r>
              <a:rPr lang="en-GB" dirty="0">
                <a:latin typeface="Arial" panose="020B0604020202020204" pitchFamily="34" charset="0"/>
              </a:rPr>
              <a:t> </a:t>
            </a:r>
            <a:r>
              <a:rPr lang="en-GB" dirty="0" err="1">
                <a:latin typeface="Arial" panose="020B0604020202020204" pitchFamily="34" charset="0"/>
              </a:rPr>
              <a:t>dysgu</a:t>
            </a:r>
            <a:br>
              <a:rPr lang="en-GB" dirty="0">
                <a:latin typeface="Arial" panose="020B0604020202020204" pitchFamily="34" charset="0"/>
              </a:rPr>
            </a:br>
            <a:r>
              <a:rPr lang="en-GB" dirty="0">
                <a:solidFill>
                  <a:srgbClr val="0070C0"/>
                </a:solidFill>
                <a:latin typeface="Arial" panose="020B0604020202020204" pitchFamily="34" charset="0"/>
              </a:rPr>
              <a:t>Learning dispositions</a:t>
            </a:r>
          </a:p>
        </p:txBody>
      </p:sp>
      <p:sp>
        <p:nvSpPr>
          <p:cNvPr id="4" name="Content Placeholder 3">
            <a:extLst>
              <a:ext uri="{FF2B5EF4-FFF2-40B4-BE49-F238E27FC236}">
                <a16:creationId xmlns:a16="http://schemas.microsoft.com/office/drawing/2014/main" id="{C0BAA469-7638-E069-6A73-3A34CAE2B76F}"/>
              </a:ext>
            </a:extLst>
          </p:cNvPr>
          <p:cNvSpPr>
            <a:spLocks noGrp="1"/>
          </p:cNvSpPr>
          <p:nvPr>
            <p:ph sz="half" idx="1"/>
          </p:nvPr>
        </p:nvSpPr>
        <p:spPr>
          <a:xfrm>
            <a:off x="628650" y="2382981"/>
            <a:ext cx="3867150" cy="3252506"/>
          </a:xfrm>
        </p:spPr>
        <p:txBody>
          <a:bodyPr/>
          <a:lstStyle/>
          <a:p>
            <a:r>
              <a:rPr lang="cy-GB" dirty="0">
                <a:latin typeface="Arial" panose="020B0604020202020204" pitchFamily="34" charset="0"/>
                <a:cs typeface="Arial" panose="020B0604020202020204" pitchFamily="34" charset="0"/>
              </a:rPr>
              <a:t>Sut gallai 'amgylchedd/oedolyn sy’n galluogi' gefnogi gwarediadau dysgu plant?</a:t>
            </a:r>
            <a:endParaRPr lang="en-GB" dirty="0"/>
          </a:p>
        </p:txBody>
      </p:sp>
      <p:sp>
        <p:nvSpPr>
          <p:cNvPr id="5" name="Content Placeholder 4">
            <a:extLst>
              <a:ext uri="{FF2B5EF4-FFF2-40B4-BE49-F238E27FC236}">
                <a16:creationId xmlns:a16="http://schemas.microsoft.com/office/drawing/2014/main" id="{E8A96C84-FB58-1182-6642-BC02E2F8ACDF}"/>
              </a:ext>
            </a:extLst>
          </p:cNvPr>
          <p:cNvSpPr>
            <a:spLocks noGrp="1"/>
          </p:cNvSpPr>
          <p:nvPr>
            <p:ph sz="half" idx="2"/>
          </p:nvPr>
        </p:nvSpPr>
        <p:spPr>
          <a:xfrm>
            <a:off x="4648200" y="2382981"/>
            <a:ext cx="3867150" cy="3252505"/>
          </a:xfrm>
        </p:spPr>
        <p:txBody>
          <a:bodyPr/>
          <a:lstStyle/>
          <a:p>
            <a:r>
              <a:rPr lang="en-GB" dirty="0">
                <a:solidFill>
                  <a:srgbClr val="0070C0"/>
                </a:solidFill>
                <a:latin typeface="Arial" panose="020B0604020202020204" pitchFamily="34" charset="0"/>
                <a:cs typeface="Arial" panose="020B0604020202020204" pitchFamily="34" charset="0"/>
              </a:rPr>
              <a:t>How might an ‘enabling environment/adult’ support children’s learning dispositions?</a:t>
            </a:r>
          </a:p>
        </p:txBody>
      </p:sp>
    </p:spTree>
    <p:extLst>
      <p:ext uri="{BB962C8B-B14F-4D97-AF65-F5344CB8AC3E}">
        <p14:creationId xmlns:p14="http://schemas.microsoft.com/office/powerpoint/2010/main" val="782282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latin typeface="Arial" panose="020B0604020202020204" pitchFamily="34" charset="0"/>
              </a:rPr>
              <a:t>Ymagweddau</a:t>
            </a:r>
            <a:r>
              <a:rPr lang="en-GB" dirty="0">
                <a:latin typeface="Arial" panose="020B0604020202020204" pitchFamily="34" charset="0"/>
              </a:rPr>
              <a:t> </a:t>
            </a:r>
            <a:r>
              <a:rPr lang="en-GB" dirty="0" err="1">
                <a:latin typeface="Arial" panose="020B0604020202020204" pitchFamily="34" charset="0"/>
              </a:rPr>
              <a:t>dysgu</a:t>
            </a:r>
            <a:br>
              <a:rPr lang="en-GB" dirty="0">
                <a:latin typeface="Arial" panose="020B0604020202020204" pitchFamily="34" charset="0"/>
              </a:rPr>
            </a:br>
            <a:r>
              <a:rPr lang="en-GB" dirty="0">
                <a:solidFill>
                  <a:srgbClr val="0070C0"/>
                </a:solidFill>
                <a:latin typeface="Arial" panose="020B0604020202020204" pitchFamily="34" charset="0"/>
              </a:rPr>
              <a:t>Learning dispositions</a:t>
            </a:r>
          </a:p>
        </p:txBody>
      </p:sp>
      <p:sp>
        <p:nvSpPr>
          <p:cNvPr id="4" name="Content Placeholder 3">
            <a:extLst>
              <a:ext uri="{FF2B5EF4-FFF2-40B4-BE49-F238E27FC236}">
                <a16:creationId xmlns:a16="http://schemas.microsoft.com/office/drawing/2014/main" id="{C0BAA469-7638-E069-6A73-3A34CAE2B76F}"/>
              </a:ext>
            </a:extLst>
          </p:cNvPr>
          <p:cNvSpPr>
            <a:spLocks noGrp="1"/>
          </p:cNvSpPr>
          <p:nvPr>
            <p:ph sz="half" idx="1"/>
          </p:nvPr>
        </p:nvSpPr>
        <p:spPr>
          <a:xfrm>
            <a:off x="628650" y="2410691"/>
            <a:ext cx="3867150" cy="3224796"/>
          </a:xfrm>
        </p:spPr>
        <p:txBody>
          <a:bodyPr/>
          <a:lstStyle/>
          <a:p>
            <a:r>
              <a:rPr lang="cy-GB" dirty="0">
                <a:latin typeface="Arial" panose="020B0604020202020204" pitchFamily="34" charset="0"/>
                <a:cs typeface="Arial" panose="020B0604020202020204" pitchFamily="34" charset="0"/>
              </a:rPr>
              <a:t>A yw cwricwla cyfredol yn ystyried ymagweddau dysgu?</a:t>
            </a:r>
          </a:p>
          <a:p>
            <a:r>
              <a:rPr lang="cy-GB" dirty="0">
                <a:latin typeface="Arial" panose="020B0604020202020204" pitchFamily="34" charset="0"/>
                <a:cs typeface="Arial" panose="020B0604020202020204" pitchFamily="34" charset="0"/>
              </a:rPr>
              <a:t>Pam?</a:t>
            </a:r>
          </a:p>
        </p:txBody>
      </p:sp>
      <p:sp>
        <p:nvSpPr>
          <p:cNvPr id="5" name="Content Placeholder 4">
            <a:extLst>
              <a:ext uri="{FF2B5EF4-FFF2-40B4-BE49-F238E27FC236}">
                <a16:creationId xmlns:a16="http://schemas.microsoft.com/office/drawing/2014/main" id="{E8A96C84-FB58-1182-6642-BC02E2F8ACDF}"/>
              </a:ext>
            </a:extLst>
          </p:cNvPr>
          <p:cNvSpPr>
            <a:spLocks noGrp="1"/>
          </p:cNvSpPr>
          <p:nvPr>
            <p:ph sz="half" idx="2"/>
          </p:nvPr>
        </p:nvSpPr>
        <p:spPr>
          <a:xfrm>
            <a:off x="4648200" y="2410691"/>
            <a:ext cx="3867150" cy="3224796"/>
          </a:xfrm>
        </p:spPr>
        <p:txBody>
          <a:bodyPr/>
          <a:lstStyle/>
          <a:p>
            <a:r>
              <a:rPr lang="en-GB" dirty="0">
                <a:solidFill>
                  <a:srgbClr val="0070C0"/>
                </a:solidFill>
                <a:latin typeface="Arial" panose="020B0604020202020204" pitchFamily="34" charset="0"/>
                <a:cs typeface="Arial" panose="020B0604020202020204" pitchFamily="34" charset="0"/>
              </a:rPr>
              <a:t>Do current curricula consider learning dispositions?</a:t>
            </a:r>
          </a:p>
          <a:p>
            <a:r>
              <a:rPr lang="en-GB" dirty="0">
                <a:solidFill>
                  <a:srgbClr val="0070C0"/>
                </a:solidFill>
                <a:latin typeface="Arial" panose="020B0604020202020204" pitchFamily="34" charset="0"/>
                <a:cs typeface="Arial" panose="020B0604020202020204" pitchFamily="34" charset="0"/>
              </a:rPr>
              <a:t>Why?</a:t>
            </a:r>
          </a:p>
        </p:txBody>
      </p:sp>
    </p:spTree>
    <p:extLst>
      <p:ext uri="{BB962C8B-B14F-4D97-AF65-F5344CB8AC3E}">
        <p14:creationId xmlns:p14="http://schemas.microsoft.com/office/powerpoint/2010/main" val="612025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yellow school bus parked on a street&#10;&#10;Description automatically generated">
            <a:extLst>
              <a:ext uri="{FF2B5EF4-FFF2-40B4-BE49-F238E27FC236}">
                <a16:creationId xmlns:a16="http://schemas.microsoft.com/office/drawing/2014/main" id="{0B3F1464-6388-21C5-959D-E5D97134249A}"/>
              </a:ext>
            </a:extLst>
          </p:cNvPr>
          <p:cNvPicPr>
            <a:picLocks noChangeAspect="1"/>
          </p:cNvPicPr>
          <p:nvPr/>
        </p:nvPicPr>
        <p:blipFill>
          <a:blip r:embed="rId3"/>
          <a:stretch>
            <a:fillRect/>
          </a:stretch>
        </p:blipFill>
        <p:spPr>
          <a:xfrm>
            <a:off x="768359" y="572568"/>
            <a:ext cx="7845802" cy="5084747"/>
          </a:xfrm>
          <a:prstGeom prst="rect">
            <a:avLst/>
          </a:prstGeom>
        </p:spPr>
      </p:pic>
    </p:spTree>
    <p:extLst>
      <p:ext uri="{BB962C8B-B14F-4D97-AF65-F5344CB8AC3E}">
        <p14:creationId xmlns:p14="http://schemas.microsoft.com/office/powerpoint/2010/main" val="1268752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solidFill>
                  <a:srgbClr val="0070C0"/>
                </a:solidFill>
                <a:latin typeface="Arial" panose="020B0604020202020204" pitchFamily="34" charset="0"/>
              </a:rPr>
              <a:t>‘The Project Approach’</a:t>
            </a:r>
          </a:p>
        </p:txBody>
      </p:sp>
      <p:sp>
        <p:nvSpPr>
          <p:cNvPr id="4" name="Content Placeholder 3">
            <a:extLst>
              <a:ext uri="{FF2B5EF4-FFF2-40B4-BE49-F238E27FC236}">
                <a16:creationId xmlns:a16="http://schemas.microsoft.com/office/drawing/2014/main" id="{FDAD4AB7-04D6-569C-4B87-E8DFC61E6061}"/>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Dysgu sy'n canolbwyntio ar y plentyn;</a:t>
            </a:r>
          </a:p>
          <a:p>
            <a:r>
              <a:rPr lang="cy-GB" dirty="0">
                <a:latin typeface="Arial" panose="020B0604020202020204" pitchFamily="34" charset="0"/>
                <a:cs typeface="Arial" panose="020B0604020202020204" pitchFamily="34" charset="0"/>
              </a:rPr>
              <a:t>Archwiliad manwl;</a:t>
            </a:r>
          </a:p>
          <a:p>
            <a:r>
              <a:rPr lang="cy-GB" dirty="0">
                <a:latin typeface="Arial" panose="020B0604020202020204" pitchFamily="34" charset="0"/>
                <a:cs typeface="Arial" panose="020B0604020202020204" pitchFamily="34" charset="0"/>
              </a:rPr>
              <a:t>Cydweithio;</a:t>
            </a:r>
          </a:p>
          <a:p>
            <a:r>
              <a:rPr lang="cy-GB" dirty="0">
                <a:latin typeface="Arial" panose="020B0604020202020204" pitchFamily="34" charset="0"/>
                <a:cs typeface="Arial" panose="020B0604020202020204" pitchFamily="34" charset="0"/>
              </a:rPr>
              <a:t>Profiadau ymarferol;</a:t>
            </a:r>
          </a:p>
          <a:p>
            <a:r>
              <a:rPr lang="cy-GB" dirty="0">
                <a:latin typeface="Arial" panose="020B0604020202020204" pitchFamily="34" charset="0"/>
                <a:cs typeface="Arial" panose="020B0604020202020204" pitchFamily="34" charset="0"/>
              </a:rPr>
              <a:t>Dogfennaeth.</a:t>
            </a:r>
          </a:p>
          <a:p>
            <a:pPr marL="0" indent="0">
              <a:buNone/>
            </a:pPr>
            <a:endParaRPr lang="en-GB" dirty="0"/>
          </a:p>
        </p:txBody>
      </p:sp>
      <p:sp>
        <p:nvSpPr>
          <p:cNvPr id="5" name="Content Placeholder 4">
            <a:extLst>
              <a:ext uri="{FF2B5EF4-FFF2-40B4-BE49-F238E27FC236}">
                <a16:creationId xmlns:a16="http://schemas.microsoft.com/office/drawing/2014/main" id="{BBF0B504-1693-6090-49ED-45A9613075F0}"/>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Child-centred learning;</a:t>
            </a:r>
          </a:p>
          <a:p>
            <a:r>
              <a:rPr lang="en-GB" dirty="0">
                <a:solidFill>
                  <a:srgbClr val="0070C0"/>
                </a:solidFill>
                <a:latin typeface="Arial" panose="020B0604020202020204" pitchFamily="34" charset="0"/>
                <a:cs typeface="Arial" panose="020B0604020202020204" pitchFamily="34" charset="0"/>
              </a:rPr>
              <a:t>In-depth exploration;</a:t>
            </a:r>
          </a:p>
          <a:p>
            <a:r>
              <a:rPr lang="en-GB" dirty="0">
                <a:solidFill>
                  <a:srgbClr val="0070C0"/>
                </a:solidFill>
                <a:latin typeface="Arial" panose="020B0604020202020204" pitchFamily="34" charset="0"/>
                <a:cs typeface="Arial" panose="020B0604020202020204" pitchFamily="34" charset="0"/>
              </a:rPr>
              <a:t>Collaboration;</a:t>
            </a:r>
          </a:p>
          <a:p>
            <a:r>
              <a:rPr lang="en-GB" dirty="0">
                <a:solidFill>
                  <a:srgbClr val="0070C0"/>
                </a:solidFill>
                <a:latin typeface="Arial" panose="020B0604020202020204" pitchFamily="34" charset="0"/>
                <a:cs typeface="Arial" panose="020B0604020202020204" pitchFamily="34" charset="0"/>
              </a:rPr>
              <a:t>Hands-on experiences;</a:t>
            </a:r>
          </a:p>
          <a:p>
            <a:r>
              <a:rPr lang="en-GB" dirty="0">
                <a:solidFill>
                  <a:srgbClr val="0070C0"/>
                </a:solidFill>
                <a:latin typeface="Arial" panose="020B0604020202020204" pitchFamily="34" charset="0"/>
                <a:cs typeface="Arial" panose="020B0604020202020204" pitchFamily="34" charset="0"/>
              </a:rPr>
              <a:t>Documentation.</a:t>
            </a:r>
          </a:p>
        </p:txBody>
      </p:sp>
    </p:spTree>
    <p:extLst>
      <p:ext uri="{BB962C8B-B14F-4D97-AF65-F5344CB8AC3E}">
        <p14:creationId xmlns:p14="http://schemas.microsoft.com/office/powerpoint/2010/main" val="3836406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CC410-A3E3-0E08-6F94-CE6F76E18B08}"/>
              </a:ext>
            </a:extLst>
          </p:cNvPr>
          <p:cNvSpPr>
            <a:spLocks noGrp="1"/>
          </p:cNvSpPr>
          <p:nvPr>
            <p:ph type="title"/>
          </p:nvPr>
        </p:nvSpPr>
        <p:spPr>
          <a:xfrm>
            <a:off x="325120" y="365125"/>
            <a:ext cx="8524240" cy="1453515"/>
          </a:xfrm>
        </p:spPr>
        <p:txBody>
          <a:bodyPr>
            <a:normAutofit/>
          </a:bodyPr>
          <a:lstStyle/>
          <a:p>
            <a:pPr algn="ctr"/>
            <a:r>
              <a:rPr lang="en-GB" sz="4000" dirty="0" err="1">
                <a:latin typeface="Arial" panose="020B0604020202020204" pitchFamily="34" charset="0"/>
                <a:cs typeface="Arial" panose="020B0604020202020204" pitchFamily="34" charset="0"/>
              </a:rPr>
              <a:t>Ymgorffori’r</a:t>
            </a:r>
            <a:r>
              <a:rPr lang="en-GB" sz="4000" dirty="0">
                <a:latin typeface="Arial" panose="020B0604020202020204" pitchFamily="34" charset="0"/>
                <a:cs typeface="Arial" panose="020B0604020202020204" pitchFamily="34" charset="0"/>
              </a:rPr>
              <a:t> Dull </a:t>
            </a:r>
            <a:r>
              <a:rPr lang="en-GB" sz="4000" dirty="0" err="1">
                <a:latin typeface="Arial" panose="020B0604020202020204" pitchFamily="34" charset="0"/>
                <a:cs typeface="Arial" panose="020B0604020202020204" pitchFamily="34" charset="0"/>
              </a:rPr>
              <a:t>Prosiect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Incorporating the Project Approach</a:t>
            </a:r>
          </a:p>
        </p:txBody>
      </p:sp>
      <p:sp>
        <p:nvSpPr>
          <p:cNvPr id="3" name="Content Placeholder 2">
            <a:extLst>
              <a:ext uri="{FF2B5EF4-FFF2-40B4-BE49-F238E27FC236}">
                <a16:creationId xmlns:a16="http://schemas.microsoft.com/office/drawing/2014/main" id="{9FEE93BE-2A40-4F72-C982-F713217E342A}"/>
              </a:ext>
            </a:extLst>
          </p:cNvPr>
          <p:cNvSpPr>
            <a:spLocks noGrp="1"/>
          </p:cNvSpPr>
          <p:nvPr>
            <p:ph sz="half" idx="1"/>
          </p:nvPr>
        </p:nvSpPr>
        <p:spPr>
          <a:xfrm>
            <a:off x="628650" y="2336799"/>
            <a:ext cx="3867150" cy="3298687"/>
          </a:xfrm>
        </p:spPr>
        <p:txBody>
          <a:bodyPr>
            <a:normAutofit/>
          </a:bodyPr>
          <a:lstStyle/>
          <a:p>
            <a:r>
              <a:rPr lang="cy-GB" dirty="0">
                <a:latin typeface="Arial" panose="020B0604020202020204" pitchFamily="34" charset="0"/>
                <a:cs typeface="Arial" panose="020B0604020202020204" pitchFamily="34" charset="0"/>
              </a:rPr>
              <a:t>Cyflwyniad amrywiol;</a:t>
            </a:r>
          </a:p>
          <a:p>
            <a:r>
              <a:rPr lang="cy-GB" dirty="0">
                <a:latin typeface="Arial" panose="020B0604020202020204" pitchFamily="34" charset="0"/>
                <a:cs typeface="Arial" panose="020B0604020202020204" pitchFamily="34" charset="0"/>
              </a:rPr>
              <a:t>Ymateboldeb athrawon;</a:t>
            </a:r>
          </a:p>
          <a:p>
            <a:r>
              <a:rPr lang="cy-GB" dirty="0">
                <a:latin typeface="Arial" panose="020B0604020202020204" pitchFamily="34" charset="0"/>
                <a:cs typeface="Arial" panose="020B0604020202020204" pitchFamily="34" charset="0"/>
              </a:rPr>
              <a:t>Perthnasedd llorweddol.</a:t>
            </a:r>
          </a:p>
          <a:p>
            <a:pPr marL="0" indent="0">
              <a:buNone/>
            </a:pPr>
            <a:endParaRPr lang="en-GB" dirty="0"/>
          </a:p>
        </p:txBody>
      </p:sp>
      <p:sp>
        <p:nvSpPr>
          <p:cNvPr id="4" name="Content Placeholder 3">
            <a:extLst>
              <a:ext uri="{FF2B5EF4-FFF2-40B4-BE49-F238E27FC236}">
                <a16:creationId xmlns:a16="http://schemas.microsoft.com/office/drawing/2014/main" id="{ACC00179-ACB3-37E1-8D10-650AFAD5391A}"/>
              </a:ext>
            </a:extLst>
          </p:cNvPr>
          <p:cNvSpPr>
            <a:spLocks noGrp="1"/>
          </p:cNvSpPr>
          <p:nvPr>
            <p:ph sz="half" idx="2"/>
          </p:nvPr>
        </p:nvSpPr>
        <p:spPr>
          <a:xfrm>
            <a:off x="4648200" y="2336799"/>
            <a:ext cx="3867150" cy="3298687"/>
          </a:xfrm>
        </p:spPr>
        <p:txBody>
          <a:bodyPr>
            <a:normAutofit/>
          </a:bodyPr>
          <a:lstStyle/>
          <a:p>
            <a:r>
              <a:rPr lang="en-GB" dirty="0">
                <a:solidFill>
                  <a:srgbClr val="0070C0"/>
                </a:solidFill>
                <a:latin typeface="Arial" panose="020B0604020202020204" pitchFamily="34" charset="0"/>
                <a:cs typeface="Arial" panose="020B0604020202020204" pitchFamily="34" charset="0"/>
              </a:rPr>
              <a:t>Varied delivery;</a:t>
            </a:r>
          </a:p>
          <a:p>
            <a:r>
              <a:rPr lang="en-GB" dirty="0">
                <a:solidFill>
                  <a:srgbClr val="0070C0"/>
                </a:solidFill>
                <a:latin typeface="Arial" panose="020B0604020202020204" pitchFamily="34" charset="0"/>
                <a:cs typeface="Arial" panose="020B0604020202020204" pitchFamily="34" charset="0"/>
              </a:rPr>
              <a:t>Teacher responsiveness;</a:t>
            </a:r>
          </a:p>
          <a:p>
            <a:r>
              <a:rPr lang="en-GB" dirty="0">
                <a:solidFill>
                  <a:srgbClr val="0070C0"/>
                </a:solidFill>
                <a:latin typeface="Arial" panose="020B0604020202020204" pitchFamily="34" charset="0"/>
                <a:cs typeface="Arial" panose="020B0604020202020204" pitchFamily="34" charset="0"/>
              </a:rPr>
              <a:t>Horizontal relevance.</a:t>
            </a:r>
          </a:p>
          <a:p>
            <a:endParaRPr lang="en-GB" dirty="0"/>
          </a:p>
          <a:p>
            <a:pPr marL="0" indent="0">
              <a:buNone/>
            </a:pPr>
            <a:endParaRPr lang="en-GB" dirty="0"/>
          </a:p>
        </p:txBody>
      </p:sp>
    </p:spTree>
    <p:extLst>
      <p:ext uri="{BB962C8B-B14F-4D97-AF65-F5344CB8AC3E}">
        <p14:creationId xmlns:p14="http://schemas.microsoft.com/office/powerpoint/2010/main" val="2245549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079F4-9299-3B1A-0B2C-A00872BC66E2}"/>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Katz and Chard (2000: p.4)</a:t>
            </a:r>
          </a:p>
        </p:txBody>
      </p:sp>
      <p:sp>
        <p:nvSpPr>
          <p:cNvPr id="3" name="Content Placeholder 2">
            <a:extLst>
              <a:ext uri="{FF2B5EF4-FFF2-40B4-BE49-F238E27FC236}">
                <a16:creationId xmlns:a16="http://schemas.microsoft.com/office/drawing/2014/main" id="{872DC4C8-3A77-C54A-1290-7A614E52A834}"/>
              </a:ext>
            </a:extLst>
          </p:cNvPr>
          <p:cNvSpPr>
            <a:spLocks noGrp="1"/>
          </p:cNvSpPr>
          <p:nvPr>
            <p:ph sz="half" idx="1"/>
          </p:nvPr>
        </p:nvSpPr>
        <p:spPr>
          <a:xfrm>
            <a:off x="628650" y="2072639"/>
            <a:ext cx="7793990" cy="3562847"/>
          </a:xfrm>
        </p:spPr>
        <p:txBody>
          <a:bodyPr/>
          <a:lstStyle/>
          <a:p>
            <a:pPr marL="0" indent="0">
              <a:buNone/>
            </a:pPr>
            <a:r>
              <a:rPr lang="en-GB" dirty="0">
                <a:latin typeface="Arial" panose="020B0604020202020204" pitchFamily="34" charset="0"/>
                <a:cs typeface="Arial" panose="020B0604020202020204" pitchFamily="34" charset="0"/>
              </a:rPr>
              <a:t>“An overall aim of this approach is to cultivate the life of the young child’s mind. In its fullest sense, the term </a:t>
            </a:r>
            <a:r>
              <a:rPr lang="en-GB" i="1" dirty="0">
                <a:latin typeface="Arial" panose="020B0604020202020204" pitchFamily="34" charset="0"/>
                <a:cs typeface="Arial" panose="020B0604020202020204" pitchFamily="34" charset="0"/>
              </a:rPr>
              <a:t>mind </a:t>
            </a:r>
            <a:r>
              <a:rPr lang="en-GB" dirty="0">
                <a:latin typeface="Arial" panose="020B0604020202020204" pitchFamily="34" charset="0"/>
                <a:cs typeface="Arial" panose="020B0604020202020204" pitchFamily="34" charset="0"/>
              </a:rPr>
              <a:t>includes not only knowledge and skills, but also social, emotional, moral, aesthetic, and spiritual sensibilities.”</a:t>
            </a:r>
          </a:p>
          <a:p>
            <a:pPr marL="0" indent="0">
              <a:buNone/>
            </a:pPr>
            <a:endParaRPr lang="en-GB" dirty="0"/>
          </a:p>
        </p:txBody>
      </p:sp>
    </p:spTree>
    <p:extLst>
      <p:ext uri="{BB962C8B-B14F-4D97-AF65-F5344CB8AC3E}">
        <p14:creationId xmlns:p14="http://schemas.microsoft.com/office/powerpoint/2010/main" val="3764375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solidFill>
                  <a:srgbClr val="0070C0"/>
                </a:solidFill>
                <a:latin typeface="Arial" panose="020B0604020202020204" pitchFamily="34" charset="0"/>
              </a:rPr>
              <a:t>‘The Project Approach’</a:t>
            </a:r>
          </a:p>
        </p:txBody>
      </p:sp>
      <p:sp>
        <p:nvSpPr>
          <p:cNvPr id="4" name="Content Placeholder 3">
            <a:extLst>
              <a:ext uri="{FF2B5EF4-FFF2-40B4-BE49-F238E27FC236}">
                <a16:creationId xmlns:a16="http://schemas.microsoft.com/office/drawing/2014/main" id="{FDAD4AB7-04D6-569C-4B87-E8DFC61E6061}"/>
              </a:ext>
            </a:extLst>
          </p:cNvPr>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Sut gallai hyn ymwneud ag arfer?</a:t>
            </a:r>
          </a:p>
          <a:p>
            <a:r>
              <a:rPr lang="cy-GB" dirty="0">
                <a:latin typeface="Arial" panose="020B0604020202020204" pitchFamily="34" charset="0"/>
                <a:cs typeface="Arial" panose="020B0604020202020204" pitchFamily="34" charset="0"/>
              </a:rPr>
              <a:t>Enghreifftiau?</a:t>
            </a:r>
          </a:p>
          <a:p>
            <a:pPr marL="0" indent="0">
              <a:buNone/>
            </a:pPr>
            <a:endParaRPr lang="en-GB" dirty="0"/>
          </a:p>
        </p:txBody>
      </p:sp>
      <p:sp>
        <p:nvSpPr>
          <p:cNvPr id="5" name="Content Placeholder 4">
            <a:extLst>
              <a:ext uri="{FF2B5EF4-FFF2-40B4-BE49-F238E27FC236}">
                <a16:creationId xmlns:a16="http://schemas.microsoft.com/office/drawing/2014/main" id="{BBF0B504-1693-6090-49ED-45A9613075F0}"/>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How might this relate to practice?</a:t>
            </a:r>
          </a:p>
          <a:p>
            <a:r>
              <a:rPr lang="en-GB" dirty="0">
                <a:solidFill>
                  <a:srgbClr val="0070C0"/>
                </a:solidFill>
                <a:latin typeface="Arial" panose="020B0604020202020204" pitchFamily="34" charset="0"/>
                <a:cs typeface="Arial" panose="020B0604020202020204" pitchFamily="34" charset="0"/>
              </a:rPr>
              <a:t>Examples?</a:t>
            </a:r>
          </a:p>
        </p:txBody>
      </p:sp>
    </p:spTree>
    <p:extLst>
      <p:ext uri="{BB962C8B-B14F-4D97-AF65-F5344CB8AC3E}">
        <p14:creationId xmlns:p14="http://schemas.microsoft.com/office/powerpoint/2010/main" val="297274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54371-F6CB-56D6-20F2-AA2F367A9E95}"/>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t>
            </a:r>
            <a:r>
              <a:rPr lang="en-GB" sz="4000" dirty="0" err="1">
                <a:latin typeface="Arial" panose="020B0604020202020204" pitchFamily="34" charset="0"/>
                <a:cs typeface="Arial" panose="020B0604020202020204" pitchFamily="34" charset="0"/>
              </a:rPr>
              <a:t>Addysgeg</a:t>
            </a:r>
            <a:r>
              <a:rPr lang="en-GB" sz="4000" dirty="0">
                <a:latin typeface="Arial" panose="020B0604020202020204" pitchFamily="34" charset="0"/>
                <a:cs typeface="Arial" panose="020B0604020202020204" pitchFamily="34" charset="0"/>
              </a:rPr>
              <a:t> y </a:t>
            </a:r>
            <a:r>
              <a:rPr lang="en-GB" sz="4000" dirty="0" err="1">
                <a:latin typeface="Arial" panose="020B0604020202020204" pitchFamily="34" charset="0"/>
                <a:cs typeface="Arial" panose="020B0604020202020204" pitchFamily="34" charset="0"/>
              </a:rPr>
              <a:t>parasiwt</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“The pedagogy parachute”</a:t>
            </a:r>
          </a:p>
        </p:txBody>
      </p:sp>
      <p:pic>
        <p:nvPicPr>
          <p:cNvPr id="6" name="Content Placeholder 5" descr="A drawing of a person holding a kite&#10;&#10;Description automatically generated">
            <a:extLst>
              <a:ext uri="{FF2B5EF4-FFF2-40B4-BE49-F238E27FC236}">
                <a16:creationId xmlns:a16="http://schemas.microsoft.com/office/drawing/2014/main" id="{9710B61E-2929-18B0-7950-0D7C11FEF9A3}"/>
              </a:ext>
            </a:extLst>
          </p:cNvPr>
          <p:cNvPicPr>
            <a:picLocks noGrp="1" noChangeAspect="1"/>
          </p:cNvPicPr>
          <p:nvPr>
            <p:ph sz="half" idx="1"/>
          </p:nvPr>
        </p:nvPicPr>
        <p:blipFill>
          <a:blip r:embed="rId3"/>
          <a:stretch>
            <a:fillRect/>
          </a:stretch>
        </p:blipFill>
        <p:spPr>
          <a:xfrm>
            <a:off x="495656" y="1999716"/>
            <a:ext cx="3401225" cy="3691783"/>
          </a:xfrm>
        </p:spPr>
      </p:pic>
      <p:pic>
        <p:nvPicPr>
          <p:cNvPr id="8" name="Content Placeholder 7" descr="A person with a parachute&#10;&#10;Description automatically generated">
            <a:extLst>
              <a:ext uri="{FF2B5EF4-FFF2-40B4-BE49-F238E27FC236}">
                <a16:creationId xmlns:a16="http://schemas.microsoft.com/office/drawing/2014/main" id="{4AC18714-C9D2-3B53-8C30-D8A0B9956138}"/>
              </a:ext>
            </a:extLst>
          </p:cNvPr>
          <p:cNvPicPr>
            <a:picLocks noGrp="1" noChangeAspect="1"/>
          </p:cNvPicPr>
          <p:nvPr>
            <p:ph sz="half" idx="2"/>
          </p:nvPr>
        </p:nvPicPr>
        <p:blipFill>
          <a:blip r:embed="rId4"/>
          <a:stretch>
            <a:fillRect/>
          </a:stretch>
        </p:blipFill>
        <p:spPr>
          <a:xfrm>
            <a:off x="4973653" y="1999716"/>
            <a:ext cx="3541698" cy="3691783"/>
          </a:xfrm>
        </p:spPr>
      </p:pic>
    </p:spTree>
    <p:extLst>
      <p:ext uri="{BB962C8B-B14F-4D97-AF65-F5344CB8AC3E}">
        <p14:creationId xmlns:p14="http://schemas.microsoft.com/office/powerpoint/2010/main" val="2830587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9E66A-A38C-160B-31FB-3AA5DEE33D44}"/>
              </a:ext>
            </a:extLst>
          </p:cNvPr>
          <p:cNvSpPr>
            <a:spLocks noGrp="1"/>
          </p:cNvSpPr>
          <p:nvPr>
            <p:ph type="title"/>
          </p:nvPr>
        </p:nvSpPr>
        <p:spPr>
          <a:xfrm>
            <a:off x="628650" y="365126"/>
            <a:ext cx="7886700" cy="856924"/>
          </a:xfrm>
        </p:spPr>
        <p:txBody>
          <a:bodyPr>
            <a:normAutofit fontScale="90000"/>
          </a:bodyPr>
          <a:lstStyle/>
          <a:p>
            <a:pPr algn="ct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Addysgeg</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parasiwt</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“The pedagogy parachute”</a:t>
            </a:r>
            <a:endParaRPr lang="en-GB" sz="3600" dirty="0"/>
          </a:p>
        </p:txBody>
      </p:sp>
      <p:sp>
        <p:nvSpPr>
          <p:cNvPr id="5" name="Content Placeholder 4">
            <a:extLst>
              <a:ext uri="{FF2B5EF4-FFF2-40B4-BE49-F238E27FC236}">
                <a16:creationId xmlns:a16="http://schemas.microsoft.com/office/drawing/2014/main" id="{ECAF2CA6-6A0F-D201-6A65-B2EAFB6DD2CE}"/>
              </a:ext>
            </a:extLst>
          </p:cNvPr>
          <p:cNvSpPr>
            <a:spLocks noGrp="1"/>
          </p:cNvSpPr>
          <p:nvPr>
            <p:ph idx="1"/>
          </p:nvPr>
        </p:nvSpPr>
        <p:spPr>
          <a:xfrm>
            <a:off x="188007" y="1444238"/>
            <a:ext cx="8870535" cy="4401085"/>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“There are more explicit demands placed upon…teachers today. There continues to be an increase in the level of content and pedagogical knowledge expected of teachers to implement curriculum and instruction aligned to newer content standards and deeper learning goals. Teachers are called on to educate </a:t>
            </a:r>
            <a:r>
              <a:rPr lang="en-GB" b="1" dirty="0">
                <a:latin typeface="Arial" panose="020B0604020202020204" pitchFamily="34" charset="0"/>
                <a:cs typeface="Arial" panose="020B0604020202020204" pitchFamily="34" charset="0"/>
              </a:rPr>
              <a:t>an increasingly diverse student body</a:t>
            </a:r>
            <a:r>
              <a:rPr lang="en-GB" dirty="0">
                <a:latin typeface="Arial" panose="020B0604020202020204" pitchFamily="34" charset="0"/>
                <a:cs typeface="Arial" panose="020B0604020202020204" pitchFamily="34" charset="0"/>
              </a:rPr>
              <a:t>, to enact </a:t>
            </a:r>
            <a:r>
              <a:rPr lang="en-GB" b="1" dirty="0">
                <a:latin typeface="Arial" panose="020B0604020202020204" pitchFamily="34" charset="0"/>
                <a:cs typeface="Arial" panose="020B0604020202020204" pitchFamily="34" charset="0"/>
              </a:rPr>
              <a:t>culturally responsive pedagogies</a:t>
            </a:r>
            <a:r>
              <a:rPr lang="en-GB" dirty="0">
                <a:latin typeface="Arial" panose="020B0604020202020204" pitchFamily="34" charset="0"/>
                <a:cs typeface="Arial" panose="020B0604020202020204" pitchFamily="34" charset="0"/>
              </a:rPr>
              <a:t>, and to </a:t>
            </a:r>
            <a:r>
              <a:rPr lang="en-GB" b="1" dirty="0">
                <a:latin typeface="Arial" panose="020B0604020202020204" pitchFamily="34" charset="0"/>
                <a:cs typeface="Arial" panose="020B0604020202020204" pitchFamily="34" charset="0"/>
              </a:rPr>
              <a:t>have a deeper understanding of their students’ socioemotional growth</a:t>
            </a:r>
            <a:r>
              <a:rPr lang="en-GB" dirty="0">
                <a:latin typeface="Arial" panose="020B0604020202020204" pitchFamily="34" charset="0"/>
                <a:cs typeface="Arial" panose="020B0604020202020204" pitchFamily="34" charset="0"/>
              </a:rPr>
              <a:t>. Integrating these various, layered expectations places substantially </a:t>
            </a:r>
            <a:r>
              <a:rPr lang="en-GB" b="1" dirty="0">
                <a:latin typeface="Arial" panose="020B0604020202020204" pitchFamily="34" charset="0"/>
                <a:cs typeface="Arial" panose="020B0604020202020204" pitchFamily="34" charset="0"/>
              </a:rPr>
              <a:t>new demands </a:t>
            </a:r>
            <a:r>
              <a:rPr lang="en-GB" dirty="0">
                <a:latin typeface="Arial" panose="020B0604020202020204" pitchFamily="34" charset="0"/>
                <a:cs typeface="Arial" panose="020B0604020202020204" pitchFamily="34" charset="0"/>
              </a:rPr>
              <a:t>on teachers.”</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sz="1800" dirty="0">
                <a:latin typeface="Arial" panose="020B0604020202020204" pitchFamily="34" charset="0"/>
                <a:cs typeface="Arial" panose="020B0604020202020204" pitchFamily="34" charset="0"/>
              </a:rPr>
              <a:t>(US National Academy of Sciences, 2020, cited in Jefferson and Anderson, 2021). </a:t>
            </a:r>
          </a:p>
        </p:txBody>
      </p:sp>
    </p:spTree>
    <p:extLst>
      <p:ext uri="{BB962C8B-B14F-4D97-AF65-F5344CB8AC3E}">
        <p14:creationId xmlns:p14="http://schemas.microsoft.com/office/powerpoint/2010/main" val="2852290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n image of the pedagogy parachute; the parachute consists of terms associated with the theory.">
            <a:extLst>
              <a:ext uri="{FF2B5EF4-FFF2-40B4-BE49-F238E27FC236}">
                <a16:creationId xmlns:a16="http://schemas.microsoft.com/office/drawing/2014/main" id="{DF74C1B5-D970-423B-3205-8FE0347766B4}"/>
              </a:ext>
            </a:extLst>
          </p:cNvPr>
          <p:cNvPicPr>
            <a:picLocks noGrp="1" noChangeAspect="1"/>
          </p:cNvPicPr>
          <p:nvPr>
            <p:ph idx="1"/>
          </p:nvPr>
        </p:nvPicPr>
        <p:blipFill>
          <a:blip r:embed="rId3"/>
          <a:stretch>
            <a:fillRect/>
          </a:stretch>
        </p:blipFill>
        <p:spPr>
          <a:xfrm>
            <a:off x="307649" y="239282"/>
            <a:ext cx="8528702" cy="5682954"/>
          </a:xfrm>
        </p:spPr>
      </p:pic>
    </p:spTree>
    <p:extLst>
      <p:ext uri="{BB962C8B-B14F-4D97-AF65-F5344CB8AC3E}">
        <p14:creationId xmlns:p14="http://schemas.microsoft.com/office/powerpoint/2010/main" val="15756003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AAECE72-DB4B-C607-E1E4-CB5CE9821528}"/>
              </a:ext>
            </a:extLst>
          </p:cNvPr>
          <p:cNvGraphicFramePr>
            <a:graphicFrameLocks noGrp="1"/>
          </p:cNvGraphicFramePr>
          <p:nvPr>
            <p:ph idx="1"/>
            <p:extLst>
              <p:ext uri="{D42A27DB-BD31-4B8C-83A1-F6EECF244321}">
                <p14:modId xmlns:p14="http://schemas.microsoft.com/office/powerpoint/2010/main" val="1404466436"/>
              </p:ext>
            </p:extLst>
          </p:nvPr>
        </p:nvGraphicFramePr>
        <p:xfrm>
          <a:off x="335280" y="589280"/>
          <a:ext cx="8483600" cy="5130798"/>
        </p:xfrm>
        <a:graphic>
          <a:graphicData uri="http://schemas.openxmlformats.org/drawingml/2006/table">
            <a:tbl>
              <a:tblPr firstRow="1" bandRow="1">
                <a:tableStyleId>{5C22544A-7EE6-4342-B048-85BDC9FD1C3A}</a:tableStyleId>
              </a:tblPr>
              <a:tblGrid>
                <a:gridCol w="4241800">
                  <a:extLst>
                    <a:ext uri="{9D8B030D-6E8A-4147-A177-3AD203B41FA5}">
                      <a16:colId xmlns:a16="http://schemas.microsoft.com/office/drawing/2014/main" val="2028049761"/>
                    </a:ext>
                  </a:extLst>
                </a:gridCol>
                <a:gridCol w="4241800">
                  <a:extLst>
                    <a:ext uri="{9D8B030D-6E8A-4147-A177-3AD203B41FA5}">
                      <a16:colId xmlns:a16="http://schemas.microsoft.com/office/drawing/2014/main" val="1803694585"/>
                    </a:ext>
                  </a:extLst>
                </a:gridCol>
              </a:tblGrid>
              <a:tr h="855133">
                <a:tc>
                  <a:txBody>
                    <a:bodyPr/>
                    <a:lstStyle/>
                    <a:p>
                      <a:pPr algn="ctr"/>
                      <a:r>
                        <a:rPr lang="en-GB" sz="2800" dirty="0">
                          <a:latin typeface="Arial" panose="020B0604020202020204" pitchFamily="34" charset="0"/>
                          <a:cs typeface="Arial" panose="020B0604020202020204" pitchFamily="34" charset="0"/>
                        </a:rPr>
                        <a:t>Systematic Instruction</a:t>
                      </a:r>
                    </a:p>
                  </a:txBody>
                  <a:tcPr/>
                </a:tc>
                <a:tc>
                  <a:txBody>
                    <a:bodyPr/>
                    <a:lstStyle/>
                    <a:p>
                      <a:pPr algn="ctr"/>
                      <a:r>
                        <a:rPr lang="en-GB" sz="2800" dirty="0">
                          <a:latin typeface="Arial" panose="020B0604020202020204" pitchFamily="34" charset="0"/>
                          <a:cs typeface="Arial" panose="020B0604020202020204" pitchFamily="34" charset="0"/>
                        </a:rPr>
                        <a:t>Project Work</a:t>
                      </a:r>
                    </a:p>
                  </a:txBody>
                  <a:tcPr/>
                </a:tc>
                <a:extLst>
                  <a:ext uri="{0D108BD9-81ED-4DB2-BD59-A6C34878D82A}">
                    <a16:rowId xmlns:a16="http://schemas.microsoft.com/office/drawing/2014/main" val="155846813"/>
                  </a:ext>
                </a:extLst>
              </a:tr>
              <a:tr h="855133">
                <a:tc>
                  <a:txBody>
                    <a:bodyPr/>
                    <a:lstStyle/>
                    <a:p>
                      <a:r>
                        <a:rPr lang="en-GB" sz="2000" dirty="0">
                          <a:latin typeface="Arial" panose="020B0604020202020204" pitchFamily="34" charset="0"/>
                          <a:cs typeface="Arial" panose="020B0604020202020204" pitchFamily="34" charset="0"/>
                        </a:rPr>
                        <a:t>Teacher focuses on helping children acquire skills;</a:t>
                      </a:r>
                    </a:p>
                  </a:txBody>
                  <a:tcPr/>
                </a:tc>
                <a:tc>
                  <a:txBody>
                    <a:bodyPr/>
                    <a:lstStyle/>
                    <a:p>
                      <a:r>
                        <a:rPr lang="en-GB" sz="2000" dirty="0">
                          <a:latin typeface="Arial" panose="020B0604020202020204" pitchFamily="34" charset="0"/>
                          <a:cs typeface="Arial" panose="020B0604020202020204" pitchFamily="34" charset="0"/>
                        </a:rPr>
                        <a:t>Teacher provides opportunities for children to apply skills;</a:t>
                      </a:r>
                    </a:p>
                  </a:txBody>
                  <a:tcPr/>
                </a:tc>
                <a:extLst>
                  <a:ext uri="{0D108BD9-81ED-4DB2-BD59-A6C34878D82A}">
                    <a16:rowId xmlns:a16="http://schemas.microsoft.com/office/drawing/2014/main" val="1151718089"/>
                  </a:ext>
                </a:extLst>
              </a:tr>
              <a:tr h="855133">
                <a:tc>
                  <a:txBody>
                    <a:bodyPr/>
                    <a:lstStyle/>
                    <a:p>
                      <a:r>
                        <a:rPr lang="en-GB" sz="2000" dirty="0">
                          <a:latin typeface="Arial" panose="020B0604020202020204" pitchFamily="34" charset="0"/>
                          <a:cs typeface="Arial" panose="020B0604020202020204" pitchFamily="34" charset="0"/>
                        </a:rPr>
                        <a:t>Extrinsic motivation;</a:t>
                      </a:r>
                    </a:p>
                  </a:txBody>
                  <a:tcPr/>
                </a:tc>
                <a:tc>
                  <a:txBody>
                    <a:bodyPr/>
                    <a:lstStyle/>
                    <a:p>
                      <a:r>
                        <a:rPr lang="en-GB" sz="2000" dirty="0">
                          <a:latin typeface="Arial" panose="020B0604020202020204" pitchFamily="34" charset="0"/>
                          <a:cs typeface="Arial" panose="020B0604020202020204" pitchFamily="34" charset="0"/>
                        </a:rPr>
                        <a:t>Intrinsic motivation;</a:t>
                      </a:r>
                    </a:p>
                  </a:txBody>
                  <a:tcPr/>
                </a:tc>
                <a:extLst>
                  <a:ext uri="{0D108BD9-81ED-4DB2-BD59-A6C34878D82A}">
                    <a16:rowId xmlns:a16="http://schemas.microsoft.com/office/drawing/2014/main" val="1943701570"/>
                  </a:ext>
                </a:extLst>
              </a:tr>
              <a:tr h="855133">
                <a:tc>
                  <a:txBody>
                    <a:bodyPr/>
                    <a:lstStyle/>
                    <a:p>
                      <a:r>
                        <a:rPr lang="en-GB" sz="2000" dirty="0">
                          <a:latin typeface="Arial" panose="020B0604020202020204" pitchFamily="34" charset="0"/>
                          <a:cs typeface="Arial" panose="020B0604020202020204" pitchFamily="34" charset="0"/>
                        </a:rPr>
                        <a:t>Teacher chooses learning activities and provides materials;</a:t>
                      </a:r>
                    </a:p>
                  </a:txBody>
                  <a:tcPr/>
                </a:tc>
                <a:tc>
                  <a:txBody>
                    <a:bodyPr/>
                    <a:lstStyle/>
                    <a:p>
                      <a:r>
                        <a:rPr lang="en-GB" sz="2000" dirty="0">
                          <a:latin typeface="Arial" panose="020B0604020202020204" pitchFamily="34" charset="0"/>
                          <a:cs typeface="Arial" panose="020B0604020202020204" pitchFamily="34" charset="0"/>
                        </a:rPr>
                        <a:t>Children choose from a variety of activities provided by the teacher;</a:t>
                      </a:r>
                    </a:p>
                  </a:txBody>
                  <a:tcPr/>
                </a:tc>
                <a:extLst>
                  <a:ext uri="{0D108BD9-81ED-4DB2-BD59-A6C34878D82A}">
                    <a16:rowId xmlns:a16="http://schemas.microsoft.com/office/drawing/2014/main" val="3820878699"/>
                  </a:ext>
                </a:extLst>
              </a:tr>
              <a:tr h="855133">
                <a:tc>
                  <a:txBody>
                    <a:bodyPr/>
                    <a:lstStyle/>
                    <a:p>
                      <a:r>
                        <a:rPr lang="en-GB" sz="2000" dirty="0">
                          <a:latin typeface="Arial" panose="020B0604020202020204" pitchFamily="34" charset="0"/>
                          <a:cs typeface="Arial" panose="020B0604020202020204" pitchFamily="34" charset="0"/>
                        </a:rPr>
                        <a:t>Teacher is the expert;</a:t>
                      </a:r>
                    </a:p>
                  </a:txBody>
                  <a:tcPr/>
                </a:tc>
                <a:tc>
                  <a:txBody>
                    <a:bodyPr/>
                    <a:lstStyle/>
                    <a:p>
                      <a:r>
                        <a:rPr lang="en-GB" sz="2000" dirty="0">
                          <a:latin typeface="Arial" panose="020B0604020202020204" pitchFamily="34" charset="0"/>
                          <a:cs typeface="Arial" panose="020B0604020202020204" pitchFamily="34" charset="0"/>
                        </a:rPr>
                        <a:t>Children are the experts;</a:t>
                      </a:r>
                    </a:p>
                  </a:txBody>
                  <a:tcPr/>
                </a:tc>
                <a:extLst>
                  <a:ext uri="{0D108BD9-81ED-4DB2-BD59-A6C34878D82A}">
                    <a16:rowId xmlns:a16="http://schemas.microsoft.com/office/drawing/2014/main" val="913615383"/>
                  </a:ext>
                </a:extLst>
              </a:tr>
              <a:tr h="855133">
                <a:tc>
                  <a:txBody>
                    <a:bodyPr/>
                    <a:lstStyle/>
                    <a:p>
                      <a:r>
                        <a:rPr lang="en-GB" sz="2000" dirty="0">
                          <a:latin typeface="Arial" panose="020B0604020202020204" pitchFamily="34" charset="0"/>
                          <a:cs typeface="Arial" panose="020B0604020202020204" pitchFamily="34" charset="0"/>
                        </a:rPr>
                        <a:t>Teacher is accountable.</a:t>
                      </a:r>
                    </a:p>
                  </a:txBody>
                  <a:tcPr/>
                </a:tc>
                <a:tc>
                  <a:txBody>
                    <a:bodyPr/>
                    <a:lstStyle/>
                    <a:p>
                      <a:r>
                        <a:rPr lang="en-GB" sz="2000" dirty="0">
                          <a:latin typeface="Arial" panose="020B0604020202020204" pitchFamily="34" charset="0"/>
                          <a:cs typeface="Arial" panose="020B0604020202020204" pitchFamily="34" charset="0"/>
                        </a:rPr>
                        <a:t>Children and teacher share accountability. </a:t>
                      </a:r>
                    </a:p>
                  </a:txBody>
                  <a:tcPr/>
                </a:tc>
                <a:extLst>
                  <a:ext uri="{0D108BD9-81ED-4DB2-BD59-A6C34878D82A}">
                    <a16:rowId xmlns:a16="http://schemas.microsoft.com/office/drawing/2014/main" val="1253315952"/>
                  </a:ext>
                </a:extLst>
              </a:tr>
            </a:tbl>
          </a:graphicData>
        </a:graphic>
      </p:graphicFrame>
    </p:spTree>
    <p:extLst>
      <p:ext uri="{BB962C8B-B14F-4D97-AF65-F5344CB8AC3E}">
        <p14:creationId xmlns:p14="http://schemas.microsoft.com/office/powerpoint/2010/main" val="11901319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8274"/>
            <a:ext cx="7886700" cy="678403"/>
          </a:xfrm>
        </p:spPr>
        <p:txBody>
          <a:bodyPr>
            <a:noAutofit/>
          </a:bodyPr>
          <a:lstStyle/>
          <a:p>
            <a:pPr algn="ctr"/>
            <a:r>
              <a:rPr lang="en-GB" dirty="0" err="1">
                <a:latin typeface="Arial" panose="020B0604020202020204" pitchFamily="34" charset="0"/>
              </a:rPr>
              <a:t>Fodd</a:t>
            </a:r>
            <a:r>
              <a:rPr lang="en-GB" dirty="0">
                <a:latin typeface="Arial" panose="020B0604020202020204" pitchFamily="34" charset="0"/>
              </a:rPr>
              <a:t> </a:t>
            </a:r>
            <a:r>
              <a:rPr lang="en-GB" dirty="0" err="1">
                <a:latin typeface="Arial" panose="020B0604020202020204" pitchFamily="34" charset="0"/>
              </a:rPr>
              <a:t>bynnag</a:t>
            </a:r>
            <a:r>
              <a:rPr lang="en-GB" dirty="0">
                <a:latin typeface="Arial" panose="020B0604020202020204" pitchFamily="34" charset="0"/>
              </a:rPr>
              <a:t>…</a:t>
            </a:r>
            <a:br>
              <a:rPr lang="en-GB" dirty="0">
                <a:latin typeface="Arial" panose="020B0604020202020204" pitchFamily="34" charset="0"/>
              </a:rPr>
            </a:br>
            <a:r>
              <a:rPr lang="en-GB" dirty="0">
                <a:solidFill>
                  <a:srgbClr val="0070C0"/>
                </a:solidFill>
                <a:latin typeface="Arial" panose="020B0604020202020204" pitchFamily="34" charset="0"/>
              </a:rPr>
              <a:t>However…</a:t>
            </a:r>
          </a:p>
        </p:txBody>
      </p:sp>
      <p:sp>
        <p:nvSpPr>
          <p:cNvPr id="3" name="Content Placeholder 2"/>
          <p:cNvSpPr>
            <a:spLocks noGrp="1"/>
          </p:cNvSpPr>
          <p:nvPr>
            <p:ph sz="half" idx="1"/>
          </p:nvPr>
        </p:nvSpPr>
        <p:spPr>
          <a:xfrm>
            <a:off x="152400" y="2022764"/>
            <a:ext cx="4476750" cy="4015178"/>
          </a:xfrm>
        </p:spPr>
        <p:txBody>
          <a:bodyPr>
            <a:noAutofit/>
          </a:bodyPr>
          <a:lstStyle/>
          <a:p>
            <a:pPr marL="0" indent="0">
              <a:buNone/>
            </a:pPr>
            <a:r>
              <a:rPr lang="cy-GB" dirty="0">
                <a:latin typeface="Arial" panose="020B0604020202020204" pitchFamily="34" charset="0"/>
              </a:rPr>
              <a:t>Beirniadaeth o ddulliau ymchwil </a:t>
            </a:r>
            <a:r>
              <a:rPr lang="cy-GB" dirty="0" err="1">
                <a:latin typeface="Arial" panose="020B0604020202020204" pitchFamily="34" charset="0"/>
              </a:rPr>
              <a:t>Katz</a:t>
            </a:r>
            <a:r>
              <a:rPr lang="cy-GB" dirty="0">
                <a:latin typeface="Arial" panose="020B0604020202020204" pitchFamily="34" charset="0"/>
              </a:rPr>
              <a:t>:</a:t>
            </a:r>
          </a:p>
          <a:p>
            <a:endParaRPr lang="cy-GB" dirty="0">
              <a:latin typeface="Arial" panose="020B0604020202020204" pitchFamily="34" charset="0"/>
            </a:endParaRPr>
          </a:p>
          <a:p>
            <a:r>
              <a:rPr lang="cy-GB" dirty="0">
                <a:latin typeface="Arial" panose="020B0604020202020204" pitchFamily="34" charset="0"/>
              </a:rPr>
              <a:t>Samplau bach;</a:t>
            </a:r>
          </a:p>
          <a:p>
            <a:r>
              <a:rPr lang="cy-GB" dirty="0">
                <a:latin typeface="Arial" panose="020B0604020202020204" pitchFamily="34" charset="0"/>
              </a:rPr>
              <a:t>Diffyg amrywiaeth;</a:t>
            </a:r>
          </a:p>
          <a:p>
            <a:r>
              <a:rPr lang="cy-GB" dirty="0">
                <a:latin typeface="Arial" panose="020B0604020202020204" pitchFamily="34" charset="0"/>
              </a:rPr>
              <a:t>Rhagfarnau </a:t>
            </a:r>
            <a:r>
              <a:rPr lang="cy-GB" dirty="0" err="1">
                <a:latin typeface="Arial" panose="020B0604020202020204" pitchFamily="34" charset="0"/>
              </a:rPr>
              <a:t>arsylwadol</a:t>
            </a:r>
            <a:r>
              <a:rPr lang="cy-GB" dirty="0">
                <a:latin typeface="Arial" panose="020B0604020202020204" pitchFamily="34" charset="0"/>
              </a:rPr>
              <a:t>.</a:t>
            </a:r>
          </a:p>
        </p:txBody>
      </p:sp>
      <p:sp>
        <p:nvSpPr>
          <p:cNvPr id="4" name="Content Placeholder 3"/>
          <p:cNvSpPr>
            <a:spLocks noGrp="1"/>
          </p:cNvSpPr>
          <p:nvPr>
            <p:ph sz="half" idx="2"/>
          </p:nvPr>
        </p:nvSpPr>
        <p:spPr>
          <a:xfrm>
            <a:off x="4629150" y="2022764"/>
            <a:ext cx="4286250" cy="3811979"/>
          </a:xfrm>
        </p:spPr>
        <p:txBody>
          <a:bodyPr>
            <a:normAutofit/>
          </a:bodyPr>
          <a:lstStyle/>
          <a:p>
            <a:pPr marL="0" indent="0">
              <a:buNone/>
            </a:pPr>
            <a:r>
              <a:rPr lang="en-GB" dirty="0">
                <a:solidFill>
                  <a:srgbClr val="0070C0"/>
                </a:solidFill>
                <a:latin typeface="Arial" panose="020B0604020202020204" pitchFamily="34" charset="0"/>
              </a:rPr>
              <a:t>Criticisms of Katz’ research methods:</a:t>
            </a:r>
          </a:p>
          <a:p>
            <a:pPr marL="0" indent="0">
              <a:buNone/>
            </a:pPr>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Small sample sizes;</a:t>
            </a:r>
          </a:p>
          <a:p>
            <a:r>
              <a:rPr lang="en-GB" dirty="0">
                <a:solidFill>
                  <a:srgbClr val="0070C0"/>
                </a:solidFill>
                <a:latin typeface="Arial" panose="020B0604020202020204" pitchFamily="34" charset="0"/>
              </a:rPr>
              <a:t>Lack of diversity;</a:t>
            </a:r>
          </a:p>
          <a:p>
            <a:r>
              <a:rPr lang="en-GB" dirty="0">
                <a:solidFill>
                  <a:srgbClr val="0070C0"/>
                </a:solidFill>
                <a:latin typeface="Arial" panose="020B0604020202020204" pitchFamily="34" charset="0"/>
              </a:rPr>
              <a:t>Observational biases.</a:t>
            </a:r>
          </a:p>
          <a:p>
            <a:pPr marL="0" indent="0">
              <a:buNone/>
            </a:pPr>
            <a:endParaRPr lang="en-GB" dirty="0"/>
          </a:p>
        </p:txBody>
      </p:sp>
    </p:spTree>
    <p:extLst>
      <p:ext uri="{BB962C8B-B14F-4D97-AF65-F5344CB8AC3E}">
        <p14:creationId xmlns:p14="http://schemas.microsoft.com/office/powerpoint/2010/main" val="42907219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8274"/>
            <a:ext cx="7886700" cy="678403"/>
          </a:xfrm>
        </p:spPr>
        <p:txBody>
          <a:bodyPr>
            <a:noAutofit/>
          </a:bodyPr>
          <a:lstStyle/>
          <a:p>
            <a:pPr algn="ctr"/>
            <a:r>
              <a:rPr lang="en-GB" dirty="0" err="1">
                <a:latin typeface="Arial" panose="020B0604020202020204" pitchFamily="34" charset="0"/>
              </a:rPr>
              <a:t>Fodd</a:t>
            </a:r>
            <a:r>
              <a:rPr lang="en-GB" dirty="0">
                <a:latin typeface="Arial" panose="020B0604020202020204" pitchFamily="34" charset="0"/>
              </a:rPr>
              <a:t> </a:t>
            </a:r>
            <a:r>
              <a:rPr lang="en-GB" dirty="0" err="1">
                <a:latin typeface="Arial" panose="020B0604020202020204" pitchFamily="34" charset="0"/>
              </a:rPr>
              <a:t>bynnag</a:t>
            </a:r>
            <a:r>
              <a:rPr lang="en-GB" dirty="0">
                <a:latin typeface="Arial" panose="020B0604020202020204" pitchFamily="34" charset="0"/>
              </a:rPr>
              <a:t>…</a:t>
            </a:r>
            <a:br>
              <a:rPr lang="en-GB" dirty="0">
                <a:latin typeface="Arial" panose="020B0604020202020204" pitchFamily="34" charset="0"/>
              </a:rPr>
            </a:br>
            <a:r>
              <a:rPr lang="en-GB" dirty="0">
                <a:solidFill>
                  <a:srgbClr val="0070C0"/>
                </a:solidFill>
                <a:latin typeface="Arial" panose="020B0604020202020204" pitchFamily="34" charset="0"/>
              </a:rPr>
              <a:t>However…</a:t>
            </a:r>
          </a:p>
        </p:txBody>
      </p:sp>
      <p:sp>
        <p:nvSpPr>
          <p:cNvPr id="3" name="Content Placeholder 2"/>
          <p:cNvSpPr>
            <a:spLocks noGrp="1"/>
          </p:cNvSpPr>
          <p:nvPr>
            <p:ph sz="half" idx="1"/>
          </p:nvPr>
        </p:nvSpPr>
        <p:spPr>
          <a:xfrm>
            <a:off x="152400" y="1676399"/>
            <a:ext cx="4476750" cy="4361543"/>
          </a:xfrm>
        </p:spPr>
        <p:txBody>
          <a:bodyPr>
            <a:noAutofit/>
          </a:bodyPr>
          <a:lstStyle/>
          <a:p>
            <a:pPr marL="0" indent="0">
              <a:buNone/>
            </a:pPr>
            <a:r>
              <a:rPr lang="cy-GB" dirty="0">
                <a:latin typeface="Arial" panose="020B0604020202020204" pitchFamily="34" charset="0"/>
              </a:rPr>
              <a:t>Beirniadaeth o gysyniadau allweddol:</a:t>
            </a:r>
          </a:p>
          <a:p>
            <a:pPr marL="0" indent="0">
              <a:buNone/>
            </a:pPr>
            <a:endParaRPr lang="cy-GB" dirty="0">
              <a:latin typeface="Arial" panose="020B0604020202020204" pitchFamily="34" charset="0"/>
            </a:endParaRPr>
          </a:p>
          <a:p>
            <a:r>
              <a:rPr lang="cy-GB" dirty="0" err="1">
                <a:latin typeface="Arial" panose="020B0604020202020204" pitchFamily="34" charset="0"/>
              </a:rPr>
              <a:t>Gorbwyslais</a:t>
            </a:r>
            <a:r>
              <a:rPr lang="cy-GB" dirty="0">
                <a:latin typeface="Arial" panose="020B0604020202020204" pitchFamily="34" charset="0"/>
              </a:rPr>
              <a:t> ar ymagweddau;</a:t>
            </a:r>
          </a:p>
          <a:p>
            <a:r>
              <a:rPr lang="cy-GB" dirty="0">
                <a:latin typeface="Arial" panose="020B0604020202020204" pitchFamily="34" charset="0"/>
              </a:rPr>
              <a:t>Ystyriaeth gyfyngedig am wahaniaethau;</a:t>
            </a:r>
          </a:p>
          <a:p>
            <a:r>
              <a:rPr lang="cy-GB" dirty="0">
                <a:latin typeface="Arial" panose="020B0604020202020204" pitchFamily="34" charset="0"/>
              </a:rPr>
              <a:t>Diffyg sylw am ffactorau cymdeithasol.</a:t>
            </a:r>
          </a:p>
        </p:txBody>
      </p:sp>
      <p:sp>
        <p:nvSpPr>
          <p:cNvPr id="4" name="Content Placeholder 3"/>
          <p:cNvSpPr>
            <a:spLocks noGrp="1"/>
          </p:cNvSpPr>
          <p:nvPr>
            <p:ph sz="half" idx="2"/>
          </p:nvPr>
        </p:nvSpPr>
        <p:spPr>
          <a:xfrm>
            <a:off x="4629150" y="1676400"/>
            <a:ext cx="4286250" cy="4158343"/>
          </a:xfrm>
        </p:spPr>
        <p:txBody>
          <a:bodyPr>
            <a:normAutofit/>
          </a:bodyPr>
          <a:lstStyle/>
          <a:p>
            <a:pPr marL="0" indent="0">
              <a:buNone/>
            </a:pPr>
            <a:r>
              <a:rPr lang="en-GB" dirty="0">
                <a:solidFill>
                  <a:srgbClr val="0070C0"/>
                </a:solidFill>
                <a:latin typeface="Arial" panose="020B0604020202020204" pitchFamily="34" charset="0"/>
              </a:rPr>
              <a:t>Criticisms of key concepts:</a:t>
            </a:r>
          </a:p>
          <a:p>
            <a:pPr marL="0" indent="0">
              <a:buNone/>
            </a:pPr>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Overemphasis on dispositions;</a:t>
            </a:r>
          </a:p>
          <a:p>
            <a:r>
              <a:rPr lang="en-GB" dirty="0">
                <a:solidFill>
                  <a:srgbClr val="0070C0"/>
                </a:solidFill>
                <a:latin typeface="Arial" panose="020B0604020202020204" pitchFamily="34" charset="0"/>
              </a:rPr>
              <a:t>Limited consideration of individual differences;</a:t>
            </a:r>
          </a:p>
          <a:p>
            <a:r>
              <a:rPr lang="en-GB" dirty="0">
                <a:solidFill>
                  <a:srgbClr val="0070C0"/>
                </a:solidFill>
                <a:latin typeface="Arial" panose="020B0604020202020204" pitchFamily="34" charset="0"/>
              </a:rPr>
              <a:t>Insufficient attention to social factors.</a:t>
            </a:r>
          </a:p>
          <a:p>
            <a:pPr marL="0" indent="0">
              <a:buNone/>
            </a:pPr>
            <a:endParaRPr lang="en-GB" dirty="0"/>
          </a:p>
        </p:txBody>
      </p:sp>
    </p:spTree>
    <p:extLst>
      <p:ext uri="{BB962C8B-B14F-4D97-AF65-F5344CB8AC3E}">
        <p14:creationId xmlns:p14="http://schemas.microsoft.com/office/powerpoint/2010/main" val="3611531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8274"/>
            <a:ext cx="7886700" cy="678403"/>
          </a:xfrm>
        </p:spPr>
        <p:txBody>
          <a:bodyPr>
            <a:noAutofit/>
          </a:bodyPr>
          <a:lstStyle/>
          <a:p>
            <a:pPr algn="ctr"/>
            <a:r>
              <a:rPr lang="en-GB" dirty="0" err="1">
                <a:latin typeface="Arial" panose="020B0604020202020204" pitchFamily="34" charset="0"/>
              </a:rPr>
              <a:t>Fodd</a:t>
            </a:r>
            <a:r>
              <a:rPr lang="en-GB" dirty="0">
                <a:latin typeface="Arial" panose="020B0604020202020204" pitchFamily="34" charset="0"/>
              </a:rPr>
              <a:t> </a:t>
            </a:r>
            <a:r>
              <a:rPr lang="en-GB" dirty="0" err="1">
                <a:latin typeface="Arial" panose="020B0604020202020204" pitchFamily="34" charset="0"/>
              </a:rPr>
              <a:t>bynnag</a:t>
            </a:r>
            <a:r>
              <a:rPr lang="en-GB" dirty="0">
                <a:latin typeface="Arial" panose="020B0604020202020204" pitchFamily="34" charset="0"/>
              </a:rPr>
              <a:t>…</a:t>
            </a:r>
            <a:br>
              <a:rPr lang="en-GB" dirty="0">
                <a:latin typeface="Arial" panose="020B0604020202020204" pitchFamily="34" charset="0"/>
              </a:rPr>
            </a:br>
            <a:r>
              <a:rPr lang="en-GB" dirty="0">
                <a:solidFill>
                  <a:srgbClr val="0070C0"/>
                </a:solidFill>
                <a:latin typeface="Arial" panose="020B0604020202020204" pitchFamily="34" charset="0"/>
              </a:rPr>
              <a:t>However…</a:t>
            </a:r>
          </a:p>
        </p:txBody>
      </p:sp>
      <p:sp>
        <p:nvSpPr>
          <p:cNvPr id="3" name="Content Placeholder 2"/>
          <p:cNvSpPr>
            <a:spLocks noGrp="1"/>
          </p:cNvSpPr>
          <p:nvPr>
            <p:ph sz="half" idx="1"/>
          </p:nvPr>
        </p:nvSpPr>
        <p:spPr>
          <a:xfrm>
            <a:off x="152400" y="1995055"/>
            <a:ext cx="4476750" cy="4042887"/>
          </a:xfrm>
        </p:spPr>
        <p:txBody>
          <a:bodyPr>
            <a:noAutofit/>
          </a:bodyPr>
          <a:lstStyle/>
          <a:p>
            <a:pPr marL="0" indent="0">
              <a:buNone/>
            </a:pPr>
            <a:r>
              <a:rPr lang="cy-GB" dirty="0">
                <a:latin typeface="Arial" panose="020B0604020202020204" pitchFamily="34" charset="0"/>
              </a:rPr>
              <a:t>Cyfyngiadau cyd-destunol:</a:t>
            </a:r>
          </a:p>
          <a:p>
            <a:pPr marL="0" indent="0">
              <a:buNone/>
            </a:pPr>
            <a:endParaRPr lang="cy-GB" dirty="0">
              <a:latin typeface="Arial" panose="020B0604020202020204" pitchFamily="34" charset="0"/>
            </a:endParaRPr>
          </a:p>
          <a:p>
            <a:r>
              <a:rPr lang="cy-GB" dirty="0">
                <a:latin typeface="Arial" panose="020B0604020202020204" pitchFamily="34" charset="0"/>
              </a:rPr>
              <a:t>Gwahaniaethau diwylliannol mewn arferion magu plant;</a:t>
            </a:r>
          </a:p>
          <a:p>
            <a:r>
              <a:rPr lang="cy-GB" dirty="0">
                <a:latin typeface="Arial" panose="020B0604020202020204" pitchFamily="34" charset="0"/>
              </a:rPr>
              <a:t>Dylanwadau hanesyddol a chymdeithasol.</a:t>
            </a:r>
          </a:p>
        </p:txBody>
      </p:sp>
      <p:sp>
        <p:nvSpPr>
          <p:cNvPr id="4" name="Content Placeholder 3"/>
          <p:cNvSpPr>
            <a:spLocks noGrp="1"/>
          </p:cNvSpPr>
          <p:nvPr>
            <p:ph sz="half" idx="2"/>
          </p:nvPr>
        </p:nvSpPr>
        <p:spPr>
          <a:xfrm>
            <a:off x="4629150" y="1995055"/>
            <a:ext cx="4286250" cy="3839688"/>
          </a:xfrm>
        </p:spPr>
        <p:txBody>
          <a:bodyPr>
            <a:normAutofit/>
          </a:bodyPr>
          <a:lstStyle/>
          <a:p>
            <a:pPr marL="0" indent="0">
              <a:buNone/>
            </a:pPr>
            <a:r>
              <a:rPr lang="en-GB" dirty="0">
                <a:solidFill>
                  <a:srgbClr val="0070C0"/>
                </a:solidFill>
                <a:latin typeface="Arial" panose="020B0604020202020204" pitchFamily="34" charset="0"/>
              </a:rPr>
              <a:t>Contextual limitations:</a:t>
            </a:r>
          </a:p>
          <a:p>
            <a:pPr marL="0" indent="0">
              <a:buNone/>
            </a:pPr>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Cultural differences in child-rearing practices;</a:t>
            </a:r>
          </a:p>
          <a:p>
            <a:r>
              <a:rPr lang="en-GB" dirty="0">
                <a:solidFill>
                  <a:srgbClr val="0070C0"/>
                </a:solidFill>
                <a:latin typeface="Arial" panose="020B0604020202020204" pitchFamily="34" charset="0"/>
              </a:rPr>
              <a:t>Historical and societal influences.</a:t>
            </a:r>
          </a:p>
          <a:p>
            <a:pPr marL="0" indent="0">
              <a:buNone/>
            </a:pPr>
            <a:endParaRPr lang="en-GB" dirty="0"/>
          </a:p>
        </p:txBody>
      </p:sp>
    </p:spTree>
    <p:extLst>
      <p:ext uri="{BB962C8B-B14F-4D97-AF65-F5344CB8AC3E}">
        <p14:creationId xmlns:p14="http://schemas.microsoft.com/office/powerpoint/2010/main" val="3054881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latin typeface="Arial" panose="020B0604020202020204" pitchFamily="34" charset="0"/>
              </a:rPr>
              <a:t>Canfyddiadau</a:t>
            </a:r>
            <a:r>
              <a:rPr lang="en-GB" dirty="0">
                <a:latin typeface="Arial" panose="020B0604020202020204" pitchFamily="34" charset="0"/>
              </a:rPr>
              <a:t> </a:t>
            </a:r>
            <a:r>
              <a:rPr lang="en-GB" dirty="0" err="1">
                <a:latin typeface="Arial" panose="020B0604020202020204" pitchFamily="34" charset="0"/>
              </a:rPr>
              <a:t>ymchwil</a:t>
            </a:r>
            <a:br>
              <a:rPr lang="en-GB" dirty="0">
                <a:solidFill>
                  <a:srgbClr val="0070C0"/>
                </a:solidFill>
                <a:latin typeface="Arial" panose="020B0604020202020204" pitchFamily="34" charset="0"/>
              </a:rPr>
            </a:br>
            <a:r>
              <a:rPr lang="en-GB" dirty="0">
                <a:solidFill>
                  <a:srgbClr val="0070C0"/>
                </a:solidFill>
                <a:latin typeface="Arial" panose="020B0604020202020204" pitchFamily="34" charset="0"/>
              </a:rPr>
              <a:t>Research findings</a:t>
            </a:r>
          </a:p>
        </p:txBody>
      </p:sp>
      <p:sp>
        <p:nvSpPr>
          <p:cNvPr id="4" name="Content Placeholder 3">
            <a:extLst>
              <a:ext uri="{FF2B5EF4-FFF2-40B4-BE49-F238E27FC236}">
                <a16:creationId xmlns:a16="http://schemas.microsoft.com/office/drawing/2014/main" id="{41D82737-3435-B1AF-2718-3111EE28C0B9}"/>
              </a:ext>
            </a:extLst>
          </p:cNvPr>
          <p:cNvSpPr>
            <a:spLocks noGrp="1"/>
          </p:cNvSpPr>
          <p:nvPr>
            <p:ph sz="half" idx="1"/>
          </p:nvPr>
        </p:nvSpPr>
        <p:spPr>
          <a:xfrm>
            <a:off x="628650" y="2123439"/>
            <a:ext cx="3867150" cy="3512048"/>
          </a:xfrm>
        </p:spPr>
        <p:txBody>
          <a:bodyPr/>
          <a:lstStyle/>
          <a:p>
            <a:r>
              <a:rPr lang="cy-GB" dirty="0">
                <a:latin typeface="Arial" panose="020B0604020202020204" pitchFamily="34" charset="0"/>
                <a:cs typeface="Arial" panose="020B0604020202020204" pitchFamily="34" charset="0"/>
              </a:rPr>
              <a:t>Hyrwyddo sgiliau meddwl trefn uwch; </a:t>
            </a:r>
          </a:p>
          <a:p>
            <a:r>
              <a:rPr lang="cy-GB" dirty="0">
                <a:latin typeface="Arial" panose="020B0604020202020204" pitchFamily="34" charset="0"/>
                <a:cs typeface="Arial" panose="020B0604020202020204" pitchFamily="34" charset="0"/>
              </a:rPr>
              <a:t>Meithrin amgylchedd dysgu cydweithredol;</a:t>
            </a:r>
          </a:p>
          <a:p>
            <a:r>
              <a:rPr lang="cy-GB" dirty="0">
                <a:latin typeface="Arial" panose="020B0604020202020204" pitchFamily="34" charset="0"/>
                <a:cs typeface="Arial" panose="020B0604020202020204" pitchFamily="34" charset="0"/>
              </a:rPr>
              <a:t>Cefnogi dysgwyr amrywiol.</a:t>
            </a:r>
          </a:p>
          <a:p>
            <a:pPr marL="0" indent="0">
              <a:buNone/>
            </a:pPr>
            <a:endParaRPr lang="en-GB" dirty="0"/>
          </a:p>
        </p:txBody>
      </p:sp>
      <p:sp>
        <p:nvSpPr>
          <p:cNvPr id="5" name="Content Placeholder 4">
            <a:extLst>
              <a:ext uri="{FF2B5EF4-FFF2-40B4-BE49-F238E27FC236}">
                <a16:creationId xmlns:a16="http://schemas.microsoft.com/office/drawing/2014/main" id="{FB5C2AD0-CAF0-66D8-BD6C-32D4C59D2BF5}"/>
              </a:ext>
            </a:extLst>
          </p:cNvPr>
          <p:cNvSpPr>
            <a:spLocks noGrp="1"/>
          </p:cNvSpPr>
          <p:nvPr>
            <p:ph sz="half" idx="2"/>
          </p:nvPr>
        </p:nvSpPr>
        <p:spPr>
          <a:xfrm>
            <a:off x="4648200" y="2123439"/>
            <a:ext cx="3867150" cy="3512047"/>
          </a:xfrm>
        </p:spPr>
        <p:txBody>
          <a:bodyPr/>
          <a:lstStyle/>
          <a:p>
            <a:r>
              <a:rPr lang="en-GB" dirty="0">
                <a:solidFill>
                  <a:srgbClr val="0070C0"/>
                </a:solidFill>
                <a:latin typeface="Arial" panose="020B0604020202020204" pitchFamily="34" charset="0"/>
                <a:cs typeface="Arial" panose="020B0604020202020204" pitchFamily="34" charset="0"/>
              </a:rPr>
              <a:t>Promotes higher-order thinking skills; </a:t>
            </a:r>
          </a:p>
          <a:p>
            <a:r>
              <a:rPr lang="en-GB" dirty="0">
                <a:solidFill>
                  <a:srgbClr val="0070C0"/>
                </a:solidFill>
                <a:latin typeface="Arial" panose="020B0604020202020204" pitchFamily="34" charset="0"/>
                <a:cs typeface="Arial" panose="020B0604020202020204" pitchFamily="34" charset="0"/>
              </a:rPr>
              <a:t>Fosters a collaborative learning environment;</a:t>
            </a:r>
          </a:p>
          <a:p>
            <a:r>
              <a:rPr lang="en-GB" dirty="0">
                <a:solidFill>
                  <a:srgbClr val="0070C0"/>
                </a:solidFill>
                <a:latin typeface="Arial" panose="020B0604020202020204" pitchFamily="34" charset="0"/>
                <a:cs typeface="Arial" panose="020B0604020202020204" pitchFamily="34" charset="0"/>
              </a:rPr>
              <a:t>Supports diverse learners.</a:t>
            </a:r>
          </a:p>
          <a:p>
            <a:endParaRPr lang="en-GB" dirty="0"/>
          </a:p>
        </p:txBody>
      </p:sp>
    </p:spTree>
    <p:extLst>
      <p:ext uri="{BB962C8B-B14F-4D97-AF65-F5344CB8AC3E}">
        <p14:creationId xmlns:p14="http://schemas.microsoft.com/office/powerpoint/2010/main" val="31170235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01674"/>
          </a:xfrm>
        </p:spPr>
        <p:txBody>
          <a:bodyPr>
            <a:normAutofit fontScale="90000"/>
          </a:bodyPr>
          <a:lstStyle/>
          <a:p>
            <a:pPr algn="ctr"/>
            <a:r>
              <a:rPr lang="en-GB" dirty="0" err="1">
                <a:latin typeface="Arial" panose="020B0604020202020204" pitchFamily="34" charset="0"/>
              </a:rPr>
              <a:t>Darllen</a:t>
            </a:r>
            <a:r>
              <a:rPr lang="en-GB" dirty="0">
                <a:latin typeface="Arial" panose="020B0604020202020204" pitchFamily="34" charset="0"/>
              </a:rPr>
              <a:t> </a:t>
            </a:r>
            <a:r>
              <a:rPr lang="en-GB" dirty="0" err="1">
                <a:latin typeface="Arial" panose="020B0604020202020204" pitchFamily="34" charset="0"/>
              </a:rPr>
              <a:t>pellach</a:t>
            </a:r>
            <a:br>
              <a:rPr lang="en-GB" dirty="0">
                <a:solidFill>
                  <a:srgbClr val="0070C0"/>
                </a:solidFill>
                <a:latin typeface="Arial" panose="020B0604020202020204" pitchFamily="34" charset="0"/>
              </a:rPr>
            </a:br>
            <a:r>
              <a:rPr lang="en-GB" dirty="0">
                <a:solidFill>
                  <a:srgbClr val="0070C0"/>
                </a:solidFill>
                <a:latin typeface="Arial" panose="020B0604020202020204" pitchFamily="34" charset="0"/>
              </a:rPr>
              <a:t>Further reading</a:t>
            </a:r>
          </a:p>
        </p:txBody>
      </p:sp>
      <p:sp>
        <p:nvSpPr>
          <p:cNvPr id="3" name="Content Placeholder 2"/>
          <p:cNvSpPr>
            <a:spLocks noGrp="1"/>
          </p:cNvSpPr>
          <p:nvPr>
            <p:ph idx="1"/>
          </p:nvPr>
        </p:nvSpPr>
        <p:spPr>
          <a:xfrm>
            <a:off x="128187" y="1486968"/>
            <a:ext cx="8863413" cy="4401084"/>
          </a:xfrm>
        </p:spPr>
        <p:txBody>
          <a:bodyPr>
            <a:normAutofit fontScale="92500"/>
          </a:bodyPr>
          <a:lstStyle/>
          <a:p>
            <a:pPr marL="0" indent="0">
              <a:buNone/>
            </a:pPr>
            <a:r>
              <a:rPr lang="en-GB" dirty="0" err="1">
                <a:latin typeface="Arial" panose="020B0604020202020204" pitchFamily="34" charset="0"/>
                <a:cs typeface="Arial" panose="020B0604020202020204" pitchFamily="34" charset="0"/>
              </a:rPr>
              <a:t>Burcu</a:t>
            </a:r>
            <a:r>
              <a:rPr lang="en-GB" dirty="0">
                <a:latin typeface="Arial" panose="020B0604020202020204" pitchFamily="34" charset="0"/>
                <a:cs typeface="Arial" panose="020B0604020202020204" pitchFamily="34" charset="0"/>
              </a:rPr>
              <a:t>, G. and </a:t>
            </a:r>
            <a:r>
              <a:rPr lang="en-GB" dirty="0" err="1">
                <a:latin typeface="Arial" panose="020B0604020202020204" pitchFamily="34" charset="0"/>
                <a:cs typeface="Arial" panose="020B0604020202020204" pitchFamily="34" charset="0"/>
              </a:rPr>
              <a:t>Aysegul</a:t>
            </a:r>
            <a:r>
              <a:rPr lang="en-GB" dirty="0">
                <a:latin typeface="Arial" panose="020B0604020202020204" pitchFamily="34" charset="0"/>
                <a:cs typeface="Arial" panose="020B0604020202020204" pitchFamily="34" charset="0"/>
              </a:rPr>
              <a:t>, K. (2024) ‘The effect of project approach-based science education program on problem-solving skills of preschool children’, </a:t>
            </a:r>
            <a:r>
              <a:rPr lang="en-GB" i="1" dirty="0">
                <a:latin typeface="Arial" panose="020B0604020202020204" pitchFamily="34" charset="0"/>
                <a:cs typeface="Arial" panose="020B0604020202020204" pitchFamily="34" charset="0"/>
              </a:rPr>
              <a:t>Humanities and Social Sciences Communications</a:t>
            </a:r>
            <a:r>
              <a:rPr lang="en-GB" dirty="0">
                <a:latin typeface="Arial" panose="020B0604020202020204" pitchFamily="34" charset="0"/>
                <a:cs typeface="Arial" panose="020B0604020202020204" pitchFamily="34" charset="0"/>
              </a:rPr>
              <a:t>, 11(1), pp. 940. [on-line]. Available at:  DOI:10.1057/s41599-024-03444-0</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Jin, M.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(2023) ‘Implementing the Project Approach with toddlers’, </a:t>
            </a:r>
            <a:r>
              <a:rPr lang="en-GB" i="1" dirty="0">
                <a:latin typeface="Arial" panose="020B0604020202020204" pitchFamily="34" charset="0"/>
                <a:cs typeface="Arial" panose="020B0604020202020204" pitchFamily="34" charset="0"/>
              </a:rPr>
              <a:t>Childhood Education</a:t>
            </a:r>
            <a:r>
              <a:rPr lang="en-GB" dirty="0">
                <a:latin typeface="Arial" panose="020B0604020202020204" pitchFamily="34" charset="0"/>
                <a:cs typeface="Arial" panose="020B0604020202020204" pitchFamily="34" charset="0"/>
              </a:rPr>
              <a:t>, 99(5), pp. 46-53. [on-line]. Available at: </a:t>
            </a:r>
            <a:r>
              <a:rPr lang="en-GB" dirty="0">
                <a:latin typeface="Arial" panose="020B0604020202020204" pitchFamily="34" charset="0"/>
                <a:cs typeface="Arial" panose="020B0604020202020204" pitchFamily="34" charset="0"/>
                <a:hlinkClick r:id="rId3"/>
              </a:rPr>
              <a:t>https://doi-org.ezproxy.uwtsd.ac.uk/10.1080/00094056.2023.2255113</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204069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8E76C-9AF3-32BF-D6F1-F777F0B1EC6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A86D788-0088-BD3D-1DBB-AD056C5F24FB}"/>
              </a:ext>
            </a:extLst>
          </p:cNvPr>
          <p:cNvSpPr>
            <a:spLocks noGrp="1"/>
          </p:cNvSpPr>
          <p:nvPr>
            <p:ph sz="half" idx="1"/>
          </p:nvPr>
        </p:nvSpPr>
        <p:spPr/>
        <p:txBody>
          <a:bodyPr/>
          <a:lstStyle/>
          <a:p>
            <a:pPr marL="0" indent="0">
              <a:buNone/>
            </a:pPr>
            <a:r>
              <a:rPr lang="en-GB" sz="3600" dirty="0">
                <a:solidFill>
                  <a:srgbClr val="0070C0"/>
                </a:solidFill>
                <a:latin typeface="Arial" panose="020B0604020202020204" pitchFamily="34" charset="0"/>
                <a:cs typeface="Arial" panose="020B0604020202020204" pitchFamily="34" charset="0"/>
              </a:rPr>
              <a:t>Toriad…</a:t>
            </a:r>
          </a:p>
          <a:p>
            <a:pPr marL="0" indent="0">
              <a:buNone/>
            </a:pPr>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87349CDA-0038-AF26-C711-A61303A7BCDE}"/>
              </a:ext>
            </a:extLst>
          </p:cNvPr>
          <p:cNvSpPr>
            <a:spLocks noGrp="1"/>
          </p:cNvSpPr>
          <p:nvPr>
            <p:ph sz="half" idx="2"/>
          </p:nvPr>
        </p:nvSpPr>
        <p:spPr/>
        <p:txBody>
          <a:bodyPr>
            <a:normAutofit/>
          </a:bodyPr>
          <a:lstStyle/>
          <a:p>
            <a:pPr marL="0" indent="0">
              <a:buNone/>
            </a:pPr>
            <a:r>
              <a:rPr lang="en-GB" sz="3600" dirty="0">
                <a:latin typeface="Arial" panose="020B0604020202020204" pitchFamily="34" charset="0"/>
                <a:cs typeface="Arial" panose="020B0604020202020204" pitchFamily="34" charset="0"/>
              </a:rPr>
              <a:t>Break…</a:t>
            </a:r>
          </a:p>
        </p:txBody>
      </p:sp>
    </p:spTree>
    <p:extLst>
      <p:ext uri="{BB962C8B-B14F-4D97-AF65-F5344CB8AC3E}">
        <p14:creationId xmlns:p14="http://schemas.microsoft.com/office/powerpoint/2010/main" val="3204154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3B9A-3563-03DE-E7A2-4B4ECD29C974}"/>
              </a:ext>
            </a:extLst>
          </p:cNvPr>
          <p:cNvSpPr>
            <a:spLocks noGrp="1"/>
          </p:cNvSpPr>
          <p:nvPr>
            <p:ph type="title"/>
          </p:nvPr>
        </p:nvSpPr>
        <p:spPr/>
        <p:txBody>
          <a:bodyPr>
            <a:normAutofit/>
          </a:bodyPr>
          <a:lstStyle/>
          <a:p>
            <a:pPr algn="ctr"/>
            <a:r>
              <a:rPr lang="en-GB" altLang="cy-GB" dirty="0" err="1">
                <a:latin typeface="Arial" panose="020B0604020202020204" pitchFamily="34" charset="0"/>
              </a:rPr>
              <a:t>Diffinio</a:t>
            </a:r>
            <a:r>
              <a:rPr lang="en-GB" altLang="cy-GB" dirty="0">
                <a:latin typeface="Arial" panose="020B0604020202020204" pitchFamily="34" charset="0"/>
              </a:rPr>
              <a:t>…</a:t>
            </a:r>
            <a:br>
              <a:rPr lang="en-GB" altLang="cy-GB" dirty="0">
                <a:latin typeface="Arial" panose="020B0604020202020204" pitchFamily="34" charset="0"/>
              </a:rPr>
            </a:br>
            <a:r>
              <a:rPr lang="en-GB" altLang="cy-GB" dirty="0">
                <a:solidFill>
                  <a:srgbClr val="0070C0"/>
                </a:solidFill>
                <a:latin typeface="Arial" panose="020B0604020202020204" pitchFamily="34" charset="0"/>
              </a:rPr>
              <a:t>Defining…</a:t>
            </a:r>
            <a:endParaRPr lang="en-GB" dirty="0"/>
          </a:p>
        </p:txBody>
      </p:sp>
      <p:sp>
        <p:nvSpPr>
          <p:cNvPr id="3" name="Content Placeholder 2">
            <a:extLst>
              <a:ext uri="{FF2B5EF4-FFF2-40B4-BE49-F238E27FC236}">
                <a16:creationId xmlns:a16="http://schemas.microsoft.com/office/drawing/2014/main" id="{7538640E-0FC1-B902-803E-FBC065D1B928}"/>
              </a:ext>
            </a:extLst>
          </p:cNvPr>
          <p:cNvSpPr>
            <a:spLocks noGrp="1"/>
          </p:cNvSpPr>
          <p:nvPr>
            <p:ph sz="half" idx="1"/>
          </p:nvPr>
        </p:nvSpPr>
        <p:spPr>
          <a:xfrm>
            <a:off x="628650" y="2410691"/>
            <a:ext cx="3867150" cy="3224796"/>
          </a:xfrm>
        </p:spPr>
        <p:txBody>
          <a:bodyPr/>
          <a:lstStyle/>
          <a:p>
            <a:r>
              <a:rPr lang="cy-GB" dirty="0">
                <a:latin typeface="Arial" panose="020B0604020202020204" pitchFamily="34" charset="0"/>
              </a:rPr>
              <a:t>Beth mae ‘deallusrwydd lluosog' yn ei olygu i chi?</a:t>
            </a:r>
            <a:endParaRPr lang="en-GB" dirty="0"/>
          </a:p>
        </p:txBody>
      </p:sp>
      <p:sp>
        <p:nvSpPr>
          <p:cNvPr id="4" name="Content Placeholder 3">
            <a:extLst>
              <a:ext uri="{FF2B5EF4-FFF2-40B4-BE49-F238E27FC236}">
                <a16:creationId xmlns:a16="http://schemas.microsoft.com/office/drawing/2014/main" id="{CA0C5597-62EF-935E-06DA-BBCA85E9D05F}"/>
              </a:ext>
            </a:extLst>
          </p:cNvPr>
          <p:cNvSpPr>
            <a:spLocks noGrp="1"/>
          </p:cNvSpPr>
          <p:nvPr>
            <p:ph sz="half" idx="2"/>
          </p:nvPr>
        </p:nvSpPr>
        <p:spPr>
          <a:xfrm>
            <a:off x="4648200" y="2410691"/>
            <a:ext cx="3867150" cy="3224796"/>
          </a:xfrm>
        </p:spPr>
        <p:txBody>
          <a:bodyPr/>
          <a:lstStyle/>
          <a:p>
            <a:r>
              <a:rPr lang="en-GB" dirty="0">
                <a:solidFill>
                  <a:srgbClr val="0070C0"/>
                </a:solidFill>
                <a:latin typeface="Arial" panose="020B0604020202020204" pitchFamily="34" charset="0"/>
              </a:rPr>
              <a:t>What do ‘multiple intelligences’ mean to you?</a:t>
            </a:r>
          </a:p>
          <a:p>
            <a:endParaRPr lang="en-GB" dirty="0"/>
          </a:p>
        </p:txBody>
      </p:sp>
    </p:spTree>
    <p:extLst>
      <p:ext uri="{BB962C8B-B14F-4D97-AF65-F5344CB8AC3E}">
        <p14:creationId xmlns:p14="http://schemas.microsoft.com/office/powerpoint/2010/main" val="15454649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65127"/>
            <a:ext cx="7981950" cy="396873"/>
          </a:xfrm>
        </p:spPr>
        <p:txBody>
          <a:bodyPr>
            <a:noAutofit/>
          </a:bodyPr>
          <a:lstStyle/>
          <a:p>
            <a:pPr algn="ctr"/>
            <a:br>
              <a:rPr lang="en-GB" dirty="0">
                <a:latin typeface="Arial" panose="020B0604020202020204" pitchFamily="34" charset="0"/>
              </a:rPr>
            </a:br>
            <a:r>
              <a:rPr lang="en-GB" dirty="0">
                <a:latin typeface="Arial" panose="020B0604020202020204" pitchFamily="34" charset="0"/>
              </a:rPr>
              <a:t>Howard Gardner</a:t>
            </a:r>
            <a:br>
              <a:rPr lang="en-GB" dirty="0">
                <a:latin typeface="Arial" panose="020B0604020202020204" pitchFamily="34" charset="0"/>
              </a:rPr>
            </a:br>
            <a:endParaRPr lang="en-GB" dirty="0">
              <a:solidFill>
                <a:srgbClr val="0070C0"/>
              </a:solidFill>
              <a:latin typeface="Arial" panose="020B0604020202020204" pitchFamily="34" charset="0"/>
            </a:endParaRPr>
          </a:p>
        </p:txBody>
      </p:sp>
      <p:pic>
        <p:nvPicPr>
          <p:cNvPr id="6" name="Content Placeholder 5" descr="A person in a suit and tie&#10;&#10;Description automatically generated">
            <a:extLst>
              <a:ext uri="{FF2B5EF4-FFF2-40B4-BE49-F238E27FC236}">
                <a16:creationId xmlns:a16="http://schemas.microsoft.com/office/drawing/2014/main" id="{3B758967-F7B6-7F16-685C-ED9271B676D1}"/>
              </a:ext>
            </a:extLst>
          </p:cNvPr>
          <p:cNvPicPr>
            <a:picLocks noGrp="1" noChangeAspect="1"/>
          </p:cNvPicPr>
          <p:nvPr>
            <p:ph sz="half" idx="1"/>
          </p:nvPr>
        </p:nvPicPr>
        <p:blipFill>
          <a:blip r:embed="rId3"/>
          <a:stretch>
            <a:fillRect/>
          </a:stretch>
        </p:blipFill>
        <p:spPr>
          <a:xfrm>
            <a:off x="533400" y="1516743"/>
            <a:ext cx="3174319" cy="3570514"/>
          </a:xfrm>
        </p:spPr>
      </p:pic>
      <p:sp>
        <p:nvSpPr>
          <p:cNvPr id="4" name="Content Placeholder 3"/>
          <p:cNvSpPr>
            <a:spLocks noGrp="1"/>
          </p:cNvSpPr>
          <p:nvPr>
            <p:ph sz="half" idx="2"/>
          </p:nvPr>
        </p:nvSpPr>
        <p:spPr>
          <a:xfrm>
            <a:off x="4197246" y="1334125"/>
            <a:ext cx="4718154" cy="4616970"/>
          </a:xfrm>
        </p:spPr>
        <p:txBody>
          <a:bodyPr>
            <a:normAutofit fontScale="92500" lnSpcReduction="10000"/>
          </a:bodyPr>
          <a:lstStyle/>
          <a:p>
            <a:r>
              <a:rPr lang="cy-GB" dirty="0">
                <a:latin typeface="Arial" panose="020B0604020202020204" pitchFamily="34" charset="0"/>
              </a:rPr>
              <a:t>Seicolegydd datblygiadol;</a:t>
            </a:r>
          </a:p>
          <a:p>
            <a:r>
              <a:rPr lang="cy-GB" dirty="0">
                <a:latin typeface="Arial" panose="020B0604020202020204" pitchFamily="34" charset="0"/>
              </a:rPr>
              <a:t>Awdur;</a:t>
            </a:r>
          </a:p>
          <a:p>
            <a:r>
              <a:rPr lang="cy-GB" dirty="0">
                <a:latin typeface="Arial" panose="020B0604020202020204" pitchFamily="34" charset="0"/>
              </a:rPr>
              <a:t>Dylanwadu ar addysgwyr;</a:t>
            </a:r>
          </a:p>
          <a:p>
            <a:r>
              <a:rPr lang="cy-GB" dirty="0">
                <a:latin typeface="Arial" panose="020B0604020202020204" pitchFamily="34" charset="0"/>
              </a:rPr>
              <a:t>Damcaniaeth aml-ddeallusrwydd.</a:t>
            </a:r>
          </a:p>
          <a:p>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Developmental psychologist;</a:t>
            </a:r>
          </a:p>
          <a:p>
            <a:r>
              <a:rPr lang="en-GB" dirty="0">
                <a:solidFill>
                  <a:srgbClr val="0070C0"/>
                </a:solidFill>
                <a:latin typeface="Arial" panose="020B0604020202020204" pitchFamily="34" charset="0"/>
              </a:rPr>
              <a:t>Author;</a:t>
            </a:r>
          </a:p>
          <a:p>
            <a:r>
              <a:rPr lang="en-GB" dirty="0">
                <a:solidFill>
                  <a:srgbClr val="0070C0"/>
                </a:solidFill>
                <a:latin typeface="Arial" panose="020B0604020202020204" pitchFamily="34" charset="0"/>
              </a:rPr>
              <a:t>Influenced educators;</a:t>
            </a:r>
          </a:p>
          <a:p>
            <a:r>
              <a:rPr lang="en-GB" dirty="0">
                <a:solidFill>
                  <a:srgbClr val="0070C0"/>
                </a:solidFill>
                <a:latin typeface="Arial" panose="020B0604020202020204" pitchFamily="34" charset="0"/>
              </a:rPr>
              <a:t>Theory of Multiple Intelligences.</a:t>
            </a:r>
          </a:p>
          <a:p>
            <a:pPr marL="0" indent="0">
              <a:buNone/>
            </a:pPr>
            <a:endParaRPr lang="en-GB" dirty="0"/>
          </a:p>
        </p:txBody>
      </p:sp>
      <p:sp>
        <p:nvSpPr>
          <p:cNvPr id="7" name="TextBox 6">
            <a:extLst>
              <a:ext uri="{FF2B5EF4-FFF2-40B4-BE49-F238E27FC236}">
                <a16:creationId xmlns:a16="http://schemas.microsoft.com/office/drawing/2014/main" id="{181CAEA4-DF86-3E76-EDF4-0B90A87B605C}"/>
              </a:ext>
            </a:extLst>
          </p:cNvPr>
          <p:cNvSpPr txBox="1"/>
          <p:nvPr/>
        </p:nvSpPr>
        <p:spPr>
          <a:xfrm>
            <a:off x="827313" y="5377543"/>
            <a:ext cx="2735943"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EdCentral</a:t>
            </a:r>
            <a:r>
              <a:rPr lang="en-GB" sz="20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11643751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feirniadol</a:t>
            </a:r>
            <a:r>
              <a:rPr lang="en-GB" dirty="0">
                <a:latin typeface="Arial" panose="020B0604020202020204" pitchFamily="34" charset="0"/>
                <a:cs typeface="Arial" panose="020B0604020202020204" pitchFamily="34" charset="0"/>
              </a:rPr>
              <a:t> o…</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Has critiqued…</a:t>
            </a:r>
          </a:p>
        </p:txBody>
      </p:sp>
      <p:sp>
        <p:nvSpPr>
          <p:cNvPr id="5" name="Content Placeholder 4">
            <a:extLst>
              <a:ext uri="{FF2B5EF4-FFF2-40B4-BE49-F238E27FC236}">
                <a16:creationId xmlns:a16="http://schemas.microsoft.com/office/drawing/2014/main" id="{1912D6D6-0BEC-6719-5AF8-F7D3782593B9}"/>
              </a:ext>
            </a:extLst>
          </p:cNvPr>
          <p:cNvSpPr>
            <a:spLocks noGrp="1"/>
          </p:cNvSpPr>
          <p:nvPr>
            <p:ph sz="half" idx="1"/>
          </p:nvPr>
        </p:nvSpPr>
        <p:spPr>
          <a:xfrm>
            <a:off x="127416" y="2272145"/>
            <a:ext cx="8851691" cy="3363342"/>
          </a:xfrm>
        </p:spPr>
        <p:txBody>
          <a:bodyPr>
            <a:normAutofit/>
          </a:bodyPr>
          <a:lstStyle/>
          <a:p>
            <a:r>
              <a:rPr lang="en-GB" sz="3800" b="1" dirty="0">
                <a:latin typeface="Arial" panose="020B0604020202020204" pitchFamily="34" charset="0"/>
                <a:cs typeface="Arial" panose="020B0604020202020204" pitchFamily="34" charset="0"/>
              </a:rPr>
              <a:t>Alfred Binet </a:t>
            </a:r>
            <a:r>
              <a:rPr lang="en-GB" sz="3800" dirty="0">
                <a:latin typeface="Arial" panose="020B0604020202020204" pitchFamily="34" charset="0"/>
                <a:cs typeface="Arial" panose="020B0604020202020204" pitchFamily="34" charset="0"/>
              </a:rPr>
              <a:t>- IQ;</a:t>
            </a:r>
          </a:p>
          <a:p>
            <a:r>
              <a:rPr lang="en-GB" sz="3800" b="1" dirty="0">
                <a:latin typeface="Arial" panose="020B0604020202020204" pitchFamily="34" charset="0"/>
                <a:cs typeface="Arial" panose="020B0604020202020204" pitchFamily="34" charset="0"/>
              </a:rPr>
              <a:t>Arthur Jensen </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amseroedd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ymateb</a:t>
            </a:r>
            <a:r>
              <a:rPr lang="en-GB" sz="3800" dirty="0">
                <a:latin typeface="Arial" panose="020B0604020202020204" pitchFamily="34" charset="0"/>
                <a:cs typeface="Arial" panose="020B0604020202020204" pitchFamily="34" charset="0"/>
              </a:rPr>
              <a:t>;</a:t>
            </a:r>
          </a:p>
          <a:p>
            <a:pPr marL="0" indent="0">
              <a:buNone/>
            </a:pPr>
            <a:r>
              <a:rPr lang="en-GB" sz="3800" dirty="0">
                <a:latin typeface="Arial" panose="020B0604020202020204" pitchFamily="34" charset="0"/>
                <a:cs typeface="Arial" panose="020B0604020202020204" pitchFamily="34" charset="0"/>
              </a:rPr>
              <a:t>                           </a:t>
            </a:r>
            <a:r>
              <a:rPr lang="en-GB" sz="3800" dirty="0">
                <a:solidFill>
                  <a:srgbClr val="0070C0"/>
                </a:solidFill>
                <a:latin typeface="Arial" panose="020B0604020202020204" pitchFamily="34" charset="0"/>
                <a:cs typeface="Arial" panose="020B0604020202020204" pitchFamily="34" charset="0"/>
              </a:rPr>
              <a:t> - reaction times;</a:t>
            </a:r>
            <a:endParaRPr lang="en-GB" sz="3800" dirty="0">
              <a:latin typeface="Arial" panose="020B0604020202020204" pitchFamily="34" charset="0"/>
              <a:cs typeface="Arial" panose="020B0604020202020204" pitchFamily="34" charset="0"/>
            </a:endParaRPr>
          </a:p>
          <a:p>
            <a:r>
              <a:rPr lang="en-GB" sz="3800" b="1" dirty="0">
                <a:latin typeface="Arial" panose="020B0604020202020204" pitchFamily="34" charset="0"/>
                <a:cs typeface="Arial" panose="020B0604020202020204" pitchFamily="34" charset="0"/>
              </a:rPr>
              <a:t>Hans Eysenck </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tonnau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ymennydd</a:t>
            </a:r>
            <a:r>
              <a:rPr lang="en-GB" sz="3800" dirty="0">
                <a:latin typeface="Arial" panose="020B0604020202020204" pitchFamily="34" charset="0"/>
                <a:cs typeface="Arial" panose="020B0604020202020204" pitchFamily="34" charset="0"/>
              </a:rPr>
              <a:t>;</a:t>
            </a:r>
          </a:p>
          <a:p>
            <a:pPr marL="0" indent="0">
              <a:buNone/>
            </a:pPr>
            <a:r>
              <a:rPr lang="en-GB" sz="3800" dirty="0">
                <a:latin typeface="Arial" panose="020B0604020202020204" pitchFamily="34" charset="0"/>
                <a:cs typeface="Arial" panose="020B0604020202020204" pitchFamily="34" charset="0"/>
              </a:rPr>
              <a:t>                           </a:t>
            </a:r>
            <a:r>
              <a:rPr lang="en-GB" sz="3800" dirty="0">
                <a:solidFill>
                  <a:srgbClr val="0070C0"/>
                </a:solidFill>
                <a:latin typeface="Arial" panose="020B0604020202020204" pitchFamily="34" charset="0"/>
                <a:cs typeface="Arial" panose="020B0604020202020204" pitchFamily="34" charset="0"/>
              </a:rPr>
              <a:t> - brain waves.</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876738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E6EE0-E284-BE65-C187-36BE2CEB92BE}"/>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Y </a:t>
            </a:r>
            <a:r>
              <a:rPr lang="cy-GB" i="1" dirty="0">
                <a:latin typeface="Arial" panose="020B0604020202020204" pitchFamily="34" charset="0"/>
                <a:cs typeface="Arial" panose="020B0604020202020204" pitchFamily="34" charset="0"/>
              </a:rPr>
              <a:t>“farn unffurf”</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The </a:t>
            </a:r>
            <a:r>
              <a:rPr lang="en-GB" i="1" dirty="0">
                <a:solidFill>
                  <a:srgbClr val="0070C0"/>
                </a:solidFill>
                <a:latin typeface="Arial" panose="020B0604020202020204" pitchFamily="34" charset="0"/>
                <a:cs typeface="Arial" panose="020B0604020202020204" pitchFamily="34" charset="0"/>
              </a:rPr>
              <a:t>“uniform view”</a:t>
            </a:r>
          </a:p>
        </p:txBody>
      </p:sp>
      <p:sp>
        <p:nvSpPr>
          <p:cNvPr id="3" name="Content Placeholder 2">
            <a:extLst>
              <a:ext uri="{FF2B5EF4-FFF2-40B4-BE49-F238E27FC236}">
                <a16:creationId xmlns:a16="http://schemas.microsoft.com/office/drawing/2014/main" id="{DEE7363E-24C8-A628-164C-F6F256702B17}"/>
              </a:ext>
            </a:extLst>
          </p:cNvPr>
          <p:cNvSpPr>
            <a:spLocks noGrp="1"/>
          </p:cNvSpPr>
          <p:nvPr>
            <p:ph sz="half" idx="1"/>
          </p:nvPr>
        </p:nvSpPr>
        <p:spPr>
          <a:xfrm>
            <a:off x="628650" y="2258289"/>
            <a:ext cx="3867150" cy="3377197"/>
          </a:xfrm>
        </p:spPr>
        <p:txBody>
          <a:bodyPr/>
          <a:lstStyle/>
          <a:p>
            <a:r>
              <a:rPr lang="cy-GB" dirty="0">
                <a:latin typeface="Arial" panose="020B0604020202020204" pitchFamily="34" charset="0"/>
                <a:cs typeface="Arial" panose="020B0604020202020204" pitchFamily="34" charset="0"/>
              </a:rPr>
              <a:t>Cwricwlwm craidd;</a:t>
            </a:r>
          </a:p>
          <a:p>
            <a:r>
              <a:rPr lang="cy-GB" dirty="0">
                <a:latin typeface="Arial" panose="020B0604020202020204" pitchFamily="34" charset="0"/>
                <a:cs typeface="Arial" panose="020B0604020202020204" pitchFamily="34" charset="0"/>
              </a:rPr>
              <a:t>Set o ffeithiau;</a:t>
            </a:r>
          </a:p>
          <a:p>
            <a:r>
              <a:rPr lang="cy-GB" dirty="0">
                <a:latin typeface="Arial" panose="020B0604020202020204" pitchFamily="34" charset="0"/>
                <a:cs typeface="Arial" panose="020B0604020202020204" pitchFamily="34" charset="0"/>
              </a:rPr>
              <a:t>Asesiadau rheolaidd;</a:t>
            </a:r>
          </a:p>
          <a:p>
            <a:r>
              <a:rPr lang="cy-GB" dirty="0">
                <a:latin typeface="Arial" panose="020B0604020202020204" pitchFamily="34" charset="0"/>
                <a:cs typeface="Arial" panose="020B0604020202020204" pitchFamily="34" charset="0"/>
              </a:rPr>
              <a:t>Safleoedd;</a:t>
            </a:r>
          </a:p>
          <a:p>
            <a:r>
              <a:rPr lang="cy-GB" dirty="0">
                <a:latin typeface="Arial" panose="020B0604020202020204" pitchFamily="34" charset="0"/>
                <a:cs typeface="Arial" panose="020B0604020202020204" pitchFamily="34" charset="0"/>
              </a:rPr>
              <a:t>“</a:t>
            </a:r>
            <a:r>
              <a:rPr lang="cy-GB" i="1" dirty="0">
                <a:latin typeface="Arial" panose="020B0604020202020204" pitchFamily="34" charset="0"/>
                <a:cs typeface="Arial" panose="020B0604020202020204" pitchFamily="34" charset="0"/>
              </a:rPr>
              <a:t>meritocratiaeth</a:t>
            </a:r>
            <a:r>
              <a:rPr lang="cy-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EFB823A5-A4AE-E9BB-D4EA-5D910AE127B4}"/>
              </a:ext>
            </a:extLst>
          </p:cNvPr>
          <p:cNvSpPr>
            <a:spLocks noGrp="1"/>
          </p:cNvSpPr>
          <p:nvPr>
            <p:ph sz="half" idx="2"/>
          </p:nvPr>
        </p:nvSpPr>
        <p:spPr>
          <a:xfrm>
            <a:off x="4648200" y="2258291"/>
            <a:ext cx="3867150" cy="3377196"/>
          </a:xfrm>
        </p:spPr>
        <p:txBody>
          <a:bodyPr/>
          <a:lstStyle/>
          <a:p>
            <a:r>
              <a:rPr lang="en-GB" dirty="0">
                <a:solidFill>
                  <a:srgbClr val="0070C0"/>
                </a:solidFill>
                <a:latin typeface="Arial" panose="020B0604020202020204" pitchFamily="34" charset="0"/>
                <a:cs typeface="Arial" panose="020B0604020202020204" pitchFamily="34" charset="0"/>
              </a:rPr>
              <a:t>A core curriculum;</a:t>
            </a:r>
          </a:p>
          <a:p>
            <a:r>
              <a:rPr lang="en-GB" dirty="0">
                <a:solidFill>
                  <a:srgbClr val="0070C0"/>
                </a:solidFill>
                <a:latin typeface="Arial" panose="020B0604020202020204" pitchFamily="34" charset="0"/>
                <a:cs typeface="Arial" panose="020B0604020202020204" pitchFamily="34" charset="0"/>
              </a:rPr>
              <a:t>Set of facts;</a:t>
            </a:r>
          </a:p>
          <a:p>
            <a:r>
              <a:rPr lang="en-GB" dirty="0">
                <a:solidFill>
                  <a:srgbClr val="0070C0"/>
                </a:solidFill>
                <a:latin typeface="Arial" panose="020B0604020202020204" pitchFamily="34" charset="0"/>
                <a:cs typeface="Arial" panose="020B0604020202020204" pitchFamily="34" charset="0"/>
              </a:rPr>
              <a:t>Regular assessments;</a:t>
            </a:r>
          </a:p>
          <a:p>
            <a:r>
              <a:rPr lang="en-GB" dirty="0">
                <a:solidFill>
                  <a:srgbClr val="0070C0"/>
                </a:solidFill>
                <a:latin typeface="Arial" panose="020B0604020202020204" pitchFamily="34" charset="0"/>
                <a:cs typeface="Arial" panose="020B0604020202020204" pitchFamily="34" charset="0"/>
              </a:rPr>
              <a:t>Rankings;</a:t>
            </a:r>
          </a:p>
          <a:p>
            <a:r>
              <a:rPr lang="en-GB" dirty="0">
                <a:solidFill>
                  <a:srgbClr val="0070C0"/>
                </a:solidFill>
                <a:latin typeface="Arial" panose="020B0604020202020204" pitchFamily="34" charset="0"/>
                <a:cs typeface="Arial" panose="020B0604020202020204" pitchFamily="34" charset="0"/>
              </a:rPr>
              <a:t>“</a:t>
            </a:r>
            <a:r>
              <a:rPr lang="en-GB" i="1" dirty="0">
                <a:solidFill>
                  <a:srgbClr val="0070C0"/>
                </a:solidFill>
                <a:latin typeface="Arial" panose="020B0604020202020204" pitchFamily="34" charset="0"/>
                <a:cs typeface="Arial" panose="020B0604020202020204" pitchFamily="34" charset="0"/>
              </a:rPr>
              <a:t>a meritocracy</a:t>
            </a:r>
            <a:r>
              <a:rPr lang="en-GB" dirty="0">
                <a:solidFill>
                  <a:srgbClr val="0070C0"/>
                </a:solidFill>
                <a:latin typeface="Arial" panose="020B0604020202020204" pitchFamily="34" charset="0"/>
                <a:cs typeface="Arial" panose="020B0604020202020204" pitchFamily="34" charset="0"/>
              </a:rPr>
              <a:t>”.</a:t>
            </a:r>
          </a:p>
          <a:p>
            <a:pPr marL="0" indent="0" algn="r">
              <a:buNone/>
            </a:pPr>
            <a:r>
              <a:rPr lang="en-GB" sz="1800" dirty="0">
                <a:solidFill>
                  <a:srgbClr val="0070C0"/>
                </a:solidFill>
                <a:latin typeface="Arial" panose="020B0604020202020204" pitchFamily="34" charset="0"/>
                <a:cs typeface="Arial" panose="020B0604020202020204" pitchFamily="34" charset="0"/>
              </a:rPr>
              <a:t>(Gardner, 2006: p. 5).</a:t>
            </a:r>
          </a:p>
          <a:p>
            <a:endParaRPr lang="en-GB" dirty="0"/>
          </a:p>
        </p:txBody>
      </p:sp>
    </p:spTree>
    <p:extLst>
      <p:ext uri="{BB962C8B-B14F-4D97-AF65-F5344CB8AC3E}">
        <p14:creationId xmlns:p14="http://schemas.microsoft.com/office/powerpoint/2010/main" val="33403349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However…</a:t>
            </a:r>
          </a:p>
        </p:txBody>
      </p:sp>
      <p:sp>
        <p:nvSpPr>
          <p:cNvPr id="5" name="Content Placeholder 4">
            <a:extLst>
              <a:ext uri="{FF2B5EF4-FFF2-40B4-BE49-F238E27FC236}">
                <a16:creationId xmlns:a16="http://schemas.microsoft.com/office/drawing/2014/main" id="{1912D6D6-0BEC-6719-5AF8-F7D3782593B9}"/>
              </a:ext>
            </a:extLst>
          </p:cNvPr>
          <p:cNvSpPr>
            <a:spLocks noGrp="1"/>
          </p:cNvSpPr>
          <p:nvPr>
            <p:ph sz="half" idx="1"/>
          </p:nvPr>
        </p:nvSpPr>
        <p:spPr/>
        <p:txBody>
          <a:bodyPr>
            <a:normAutofit fontScale="85000" lnSpcReduction="20000"/>
          </a:bodyPr>
          <a:lstStyle/>
          <a:p>
            <a:pPr marL="0" indent="0">
              <a:buNone/>
            </a:pPr>
            <a:r>
              <a:rPr lang="en-GB" sz="3600" dirty="0">
                <a:latin typeface="Arial" panose="020B0604020202020204" pitchFamily="34" charset="0"/>
                <a:cs typeface="Arial" panose="020B0604020202020204" pitchFamily="34" charset="0"/>
              </a:rPr>
              <a:t>“But to the extent that your mind works differently…and not that many of us are cut out to be law professors…school is certainly not fair to you”</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(Gardner, 2006: p. 5).</a:t>
            </a:r>
          </a:p>
        </p:txBody>
      </p:sp>
      <p:pic>
        <p:nvPicPr>
          <p:cNvPr id="6" name="Content Placeholder 5" descr="A child sitting at a desk with his hands on his head&#10;&#10;Description automatically generated">
            <a:extLst>
              <a:ext uri="{FF2B5EF4-FFF2-40B4-BE49-F238E27FC236}">
                <a16:creationId xmlns:a16="http://schemas.microsoft.com/office/drawing/2014/main" id="{63923804-DAD0-3E40-87E7-4D48877930D7}"/>
              </a:ext>
            </a:extLst>
          </p:cNvPr>
          <p:cNvPicPr>
            <a:picLocks noGrp="1" noChangeAspect="1"/>
          </p:cNvPicPr>
          <p:nvPr>
            <p:ph sz="half" idx="2"/>
          </p:nvPr>
        </p:nvPicPr>
        <p:blipFill>
          <a:blip r:embed="rId3"/>
          <a:stretch>
            <a:fillRect/>
          </a:stretch>
        </p:blipFill>
        <p:spPr>
          <a:xfrm>
            <a:off x="4952203" y="2105890"/>
            <a:ext cx="3748452" cy="3269673"/>
          </a:xfrm>
        </p:spPr>
      </p:pic>
    </p:spTree>
    <p:extLst>
      <p:ext uri="{BB962C8B-B14F-4D97-AF65-F5344CB8AC3E}">
        <p14:creationId xmlns:p14="http://schemas.microsoft.com/office/powerpoint/2010/main" val="879577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33904"/>
          </a:xfrm>
        </p:spPr>
        <p:txBody>
          <a:bodyPr>
            <a:normAutofit fontScale="90000"/>
          </a:bodyPr>
          <a:lstStyle/>
          <a:p>
            <a:pPr algn="ctr"/>
            <a:r>
              <a:rPr lang="en-GB" sz="3600" dirty="0" err="1">
                <a:latin typeface="Arial" panose="020B0604020202020204" pitchFamily="34" charset="0"/>
              </a:rPr>
              <a:t>Deallusrwydd</a:t>
            </a:r>
            <a:r>
              <a:rPr lang="en-GB" sz="3600" dirty="0">
                <a:latin typeface="Arial" panose="020B0604020202020204" pitchFamily="34" charset="0"/>
              </a:rPr>
              <a:t> </a:t>
            </a:r>
            <a:r>
              <a:rPr lang="en-GB" sz="3600" dirty="0" err="1">
                <a:latin typeface="Arial" panose="020B0604020202020204" pitchFamily="34" charset="0"/>
              </a:rPr>
              <a:t>lluosog</a:t>
            </a:r>
            <a:br>
              <a:rPr lang="en-GB" sz="3600" dirty="0">
                <a:latin typeface="Arial" panose="020B0604020202020204" pitchFamily="34" charset="0"/>
              </a:rPr>
            </a:br>
            <a:r>
              <a:rPr lang="en-GB" sz="3600" dirty="0">
                <a:solidFill>
                  <a:srgbClr val="0070C0"/>
                </a:solidFill>
                <a:latin typeface="Arial" panose="020B0604020202020204" pitchFamily="34" charset="0"/>
              </a:rPr>
              <a:t>Multiple intelligences</a:t>
            </a:r>
          </a:p>
        </p:txBody>
      </p:sp>
      <p:pic>
        <p:nvPicPr>
          <p:cNvPr id="11" name="Content Placeholder 10" descr="A diagram of multiple intelligences&#10;&#10;Description automatically generated">
            <a:extLst>
              <a:ext uri="{FF2B5EF4-FFF2-40B4-BE49-F238E27FC236}">
                <a16:creationId xmlns:a16="http://schemas.microsoft.com/office/drawing/2014/main" id="{4786B802-39D5-F6C0-0A02-6C418F16A15A}"/>
              </a:ext>
            </a:extLst>
          </p:cNvPr>
          <p:cNvPicPr>
            <a:picLocks noGrp="1" noChangeAspect="1"/>
          </p:cNvPicPr>
          <p:nvPr>
            <p:ph idx="1"/>
          </p:nvPr>
        </p:nvPicPr>
        <p:blipFill>
          <a:blip r:embed="rId3"/>
          <a:stretch>
            <a:fillRect/>
          </a:stretch>
        </p:blipFill>
        <p:spPr>
          <a:xfrm>
            <a:off x="1865086" y="1531257"/>
            <a:ext cx="5464628" cy="4492172"/>
          </a:xfrm>
        </p:spPr>
      </p:pic>
    </p:spTree>
    <p:extLst>
      <p:ext uri="{BB962C8B-B14F-4D97-AF65-F5344CB8AC3E}">
        <p14:creationId xmlns:p14="http://schemas.microsoft.com/office/powerpoint/2010/main" val="34635201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Discuss…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D46927E-73D4-AB5C-0E49-02F38B8D9312}"/>
              </a:ext>
            </a:extLst>
          </p:cNvPr>
          <p:cNvSpPr>
            <a:spLocks noGrp="1"/>
          </p:cNvSpPr>
          <p:nvPr>
            <p:ph sz="half" idx="1"/>
          </p:nvPr>
        </p:nvSpPr>
        <p:spPr>
          <a:xfrm>
            <a:off x="628650" y="2410691"/>
            <a:ext cx="3867150" cy="3224796"/>
          </a:xfrm>
        </p:spPr>
        <p:txBody>
          <a:bodyPr/>
          <a:lstStyle/>
          <a:p>
            <a:r>
              <a:rPr lang="cy-GB" dirty="0">
                <a:latin typeface="Arial" panose="020B0604020202020204" pitchFamily="34" charset="0"/>
                <a:cs typeface="Arial" panose="020B0604020202020204" pitchFamily="34" charset="0"/>
              </a:rPr>
              <a:t>Yn eich barn chi, beth yw deallusrwydd?</a:t>
            </a:r>
          </a:p>
        </p:txBody>
      </p:sp>
      <p:sp>
        <p:nvSpPr>
          <p:cNvPr id="4" name="Content Placeholder 3">
            <a:extLst>
              <a:ext uri="{FF2B5EF4-FFF2-40B4-BE49-F238E27FC236}">
                <a16:creationId xmlns:a16="http://schemas.microsoft.com/office/drawing/2014/main" id="{84ECBE46-A87A-A81E-8131-F88265AC338A}"/>
              </a:ext>
            </a:extLst>
          </p:cNvPr>
          <p:cNvSpPr>
            <a:spLocks noGrp="1"/>
          </p:cNvSpPr>
          <p:nvPr>
            <p:ph sz="half" idx="2"/>
          </p:nvPr>
        </p:nvSpPr>
        <p:spPr>
          <a:xfrm>
            <a:off x="4648200" y="2410691"/>
            <a:ext cx="3867150" cy="3224796"/>
          </a:xfrm>
        </p:spPr>
        <p:txBody>
          <a:bodyPr/>
          <a:lstStyle/>
          <a:p>
            <a:r>
              <a:rPr lang="en-GB" dirty="0">
                <a:solidFill>
                  <a:srgbClr val="0070C0"/>
                </a:solidFill>
                <a:latin typeface="Arial" panose="020B0604020202020204" pitchFamily="34" charset="0"/>
                <a:cs typeface="Arial" panose="020B0604020202020204" pitchFamily="34" charset="0"/>
              </a:rPr>
              <a:t>In your opinion, what constitutes intelligence?</a:t>
            </a:r>
          </a:p>
        </p:txBody>
      </p:sp>
    </p:spTree>
    <p:extLst>
      <p:ext uri="{BB962C8B-B14F-4D97-AF65-F5344CB8AC3E}">
        <p14:creationId xmlns:p14="http://schemas.microsoft.com/office/powerpoint/2010/main" val="4750241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D5CCA-54D8-11E4-2A56-A50015AAE9BB}"/>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Discuss…</a:t>
            </a:r>
            <a:endParaRPr lang="en-GB" dirty="0"/>
          </a:p>
        </p:txBody>
      </p:sp>
      <p:sp>
        <p:nvSpPr>
          <p:cNvPr id="3" name="Content Placeholder 2">
            <a:extLst>
              <a:ext uri="{FF2B5EF4-FFF2-40B4-BE49-F238E27FC236}">
                <a16:creationId xmlns:a16="http://schemas.microsoft.com/office/drawing/2014/main" id="{713C69EF-B18A-7A59-AD79-24CB676C81AE}"/>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Yn ein byd heddiw, pa 'ddeallusrwydd' eraill y gellid ei ychwanegu at ddamcaniaeth Gardner?</a:t>
            </a:r>
          </a:p>
        </p:txBody>
      </p:sp>
      <p:sp>
        <p:nvSpPr>
          <p:cNvPr id="4" name="Content Placeholder 3">
            <a:extLst>
              <a:ext uri="{FF2B5EF4-FFF2-40B4-BE49-F238E27FC236}">
                <a16:creationId xmlns:a16="http://schemas.microsoft.com/office/drawing/2014/main" id="{FC4DBCB9-F014-35AA-8305-3423B64396A4}"/>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In today’s world, what other ‘intelligences’ could be added to Gardner’s theory?</a:t>
            </a:r>
          </a:p>
        </p:txBody>
      </p:sp>
    </p:spTree>
    <p:extLst>
      <p:ext uri="{BB962C8B-B14F-4D97-AF65-F5344CB8AC3E}">
        <p14:creationId xmlns:p14="http://schemas.microsoft.com/office/powerpoint/2010/main" val="40363440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Tueddiadau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Biases</a:t>
            </a:r>
          </a:p>
        </p:txBody>
      </p:sp>
      <p:sp>
        <p:nvSpPr>
          <p:cNvPr id="3" name="Content Placeholder 2">
            <a:extLst>
              <a:ext uri="{FF2B5EF4-FFF2-40B4-BE49-F238E27FC236}">
                <a16:creationId xmlns:a16="http://schemas.microsoft.com/office/drawing/2014/main" id="{80C14866-5DDF-D3E4-3246-4133FE565325}"/>
              </a:ext>
            </a:extLst>
          </p:cNvPr>
          <p:cNvSpPr>
            <a:spLocks noGrp="1"/>
          </p:cNvSpPr>
          <p:nvPr>
            <p:ph sz="half" idx="1"/>
          </p:nvPr>
        </p:nvSpPr>
        <p:spPr>
          <a:xfrm>
            <a:off x="628650" y="2216727"/>
            <a:ext cx="3867150" cy="3418760"/>
          </a:xfrm>
        </p:spPr>
        <p:txBody>
          <a:bodyPr>
            <a:normAutofit/>
          </a:bodyPr>
          <a:lstStyle/>
          <a:p>
            <a:r>
              <a:rPr lang="en-GB" sz="3600" i="1" dirty="0" err="1">
                <a:latin typeface="Arial" panose="020B0604020202020204" pitchFamily="34" charset="0"/>
                <a:cs typeface="Arial" panose="020B0604020202020204" pitchFamily="34" charset="0"/>
              </a:rPr>
              <a:t>Gorllewinaidd</a:t>
            </a:r>
            <a:r>
              <a:rPr lang="en-GB" sz="3600" i="1" dirty="0">
                <a:latin typeface="Arial" panose="020B0604020202020204" pitchFamily="34" charset="0"/>
                <a:cs typeface="Arial" panose="020B0604020202020204" pitchFamily="34" charset="0"/>
              </a:rPr>
              <a:t>;</a:t>
            </a:r>
          </a:p>
          <a:p>
            <a:r>
              <a:rPr lang="en-GB" sz="3600" i="1" dirty="0" err="1">
                <a:latin typeface="Arial" panose="020B0604020202020204" pitchFamily="34" charset="0"/>
                <a:cs typeface="Arial" panose="020B0604020202020204" pitchFamily="34" charset="0"/>
              </a:rPr>
              <a:t>Prawfaidd</a:t>
            </a:r>
            <a:r>
              <a:rPr lang="en-GB" sz="3600" i="1" dirty="0">
                <a:latin typeface="Arial" panose="020B0604020202020204" pitchFamily="34" charset="0"/>
                <a:cs typeface="Arial" panose="020B0604020202020204" pitchFamily="34" charset="0"/>
              </a:rPr>
              <a:t>;</a:t>
            </a:r>
          </a:p>
          <a:p>
            <a:r>
              <a:rPr lang="en-GB" sz="3600" i="1" dirty="0" err="1">
                <a:latin typeface="Arial" panose="020B0604020202020204" pitchFamily="34" charset="0"/>
                <a:cs typeface="Arial" panose="020B0604020202020204" pitchFamily="34" charset="0"/>
              </a:rPr>
              <a:t>Gorauaidd</a:t>
            </a:r>
            <a:r>
              <a:rPr lang="en-GB" sz="3600" i="1"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BD475731-05E7-7C8B-965C-C18C95333941}"/>
              </a:ext>
            </a:extLst>
          </p:cNvPr>
          <p:cNvSpPr>
            <a:spLocks noGrp="1"/>
          </p:cNvSpPr>
          <p:nvPr>
            <p:ph sz="half" idx="2"/>
          </p:nvPr>
        </p:nvSpPr>
        <p:spPr>
          <a:xfrm>
            <a:off x="4648200" y="2216727"/>
            <a:ext cx="3867150" cy="3418760"/>
          </a:xfrm>
        </p:spPr>
        <p:txBody>
          <a:bodyPr>
            <a:normAutofit/>
          </a:bodyPr>
          <a:lstStyle/>
          <a:p>
            <a:r>
              <a:rPr lang="en-GB" sz="3600" i="1" dirty="0" err="1">
                <a:solidFill>
                  <a:srgbClr val="0070C0"/>
                </a:solidFill>
                <a:latin typeface="Arial" panose="020B0604020202020204" pitchFamily="34" charset="0"/>
                <a:cs typeface="Arial" panose="020B0604020202020204" pitchFamily="34" charset="0"/>
              </a:rPr>
              <a:t>Westist</a:t>
            </a:r>
            <a:r>
              <a:rPr lang="en-GB" sz="3600" i="1" dirty="0">
                <a:solidFill>
                  <a:srgbClr val="0070C0"/>
                </a:solidFill>
                <a:latin typeface="Arial" panose="020B0604020202020204" pitchFamily="34" charset="0"/>
                <a:cs typeface="Arial" panose="020B0604020202020204" pitchFamily="34" charset="0"/>
              </a:rPr>
              <a:t>;</a:t>
            </a:r>
          </a:p>
          <a:p>
            <a:r>
              <a:rPr lang="en-GB" sz="3600" i="1" dirty="0" err="1">
                <a:solidFill>
                  <a:srgbClr val="0070C0"/>
                </a:solidFill>
                <a:latin typeface="Arial" panose="020B0604020202020204" pitchFamily="34" charset="0"/>
                <a:cs typeface="Arial" panose="020B0604020202020204" pitchFamily="34" charset="0"/>
              </a:rPr>
              <a:t>Testist</a:t>
            </a:r>
            <a:r>
              <a:rPr lang="en-GB" sz="3600" i="1" dirty="0">
                <a:solidFill>
                  <a:srgbClr val="0070C0"/>
                </a:solidFill>
                <a:latin typeface="Arial" panose="020B0604020202020204" pitchFamily="34" charset="0"/>
                <a:cs typeface="Arial" panose="020B0604020202020204" pitchFamily="34" charset="0"/>
              </a:rPr>
              <a:t>;</a:t>
            </a:r>
          </a:p>
          <a:p>
            <a:r>
              <a:rPr lang="en-GB" sz="3600" i="1" dirty="0" err="1">
                <a:solidFill>
                  <a:srgbClr val="0070C0"/>
                </a:solidFill>
                <a:latin typeface="Arial" panose="020B0604020202020204" pitchFamily="34" charset="0"/>
                <a:cs typeface="Arial" panose="020B0604020202020204" pitchFamily="34" charset="0"/>
              </a:rPr>
              <a:t>Bestist</a:t>
            </a:r>
            <a:r>
              <a:rPr lang="en-GB" sz="3600" i="1" dirty="0">
                <a:solidFill>
                  <a:srgbClr val="0070C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5432532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Discuss…</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912D6D6-0BEC-6719-5AF8-F7D3782593B9}"/>
              </a:ext>
            </a:extLst>
          </p:cNvPr>
          <p:cNvSpPr>
            <a:spLocks noGrp="1"/>
          </p:cNvSpPr>
          <p:nvPr>
            <p:ph idx="1"/>
          </p:nvPr>
        </p:nvSpPr>
        <p:spPr>
          <a:xfrm>
            <a:off x="207817" y="1825625"/>
            <a:ext cx="8700655" cy="4117975"/>
          </a:xfrm>
        </p:spPr>
        <p:txBody>
          <a:bodyPr>
            <a:normAutofit/>
          </a:bodyPr>
          <a:lstStyle/>
          <a:p>
            <a:pPr marL="0" indent="0">
              <a:buNone/>
            </a:pPr>
            <a:r>
              <a:rPr lang="en-GB" dirty="0">
                <a:latin typeface="Arial" panose="020B0604020202020204" pitchFamily="34" charset="0"/>
                <a:cs typeface="Arial" panose="020B0604020202020204" pitchFamily="34" charset="0"/>
              </a:rPr>
              <a:t>“An individual-centred education is not one that is self-centred or narcissistic. Rather, it is</a:t>
            </a:r>
            <a:r>
              <a:rPr lang="en-GB" b="1" dirty="0">
                <a:latin typeface="Arial" panose="020B0604020202020204" pitchFamily="34" charset="0"/>
                <a:cs typeface="Arial" panose="020B0604020202020204" pitchFamily="34" charset="0"/>
              </a:rPr>
              <a:t> an education that takes the differences among individuals very seriously</a:t>
            </a:r>
            <a:r>
              <a:rPr lang="en-GB" dirty="0">
                <a:latin typeface="Arial" panose="020B0604020202020204" pitchFamily="34" charset="0"/>
                <a:cs typeface="Arial" panose="020B0604020202020204" pitchFamily="34" charset="0"/>
              </a:rPr>
              <a:t>. Educators attempt to learn as much as they can about the learning strengths and proclivities of each student. As far as possible, </a:t>
            </a:r>
            <a:r>
              <a:rPr lang="en-GB" b="1" dirty="0">
                <a:latin typeface="Arial" panose="020B0604020202020204" pitchFamily="34" charset="0"/>
                <a:cs typeface="Arial" panose="020B0604020202020204" pitchFamily="34" charset="0"/>
              </a:rPr>
              <a:t>educators make use of this information to craft the optimal education for each child.”</a:t>
            </a:r>
          </a:p>
          <a:p>
            <a:pPr marL="0" indent="0" algn="r">
              <a:buNone/>
            </a:pPr>
            <a:r>
              <a:rPr lang="en-GB" sz="2000" dirty="0">
                <a:latin typeface="Arial" panose="020B0604020202020204" pitchFamily="34" charset="0"/>
                <a:cs typeface="Arial" panose="020B0604020202020204" pitchFamily="34" charset="0"/>
              </a:rPr>
              <a:t>(Gardner, 2006: p. 56).</a:t>
            </a:r>
          </a:p>
        </p:txBody>
      </p:sp>
    </p:spTree>
    <p:extLst>
      <p:ext uri="{BB962C8B-B14F-4D97-AF65-F5344CB8AC3E}">
        <p14:creationId xmlns:p14="http://schemas.microsoft.com/office/powerpoint/2010/main" val="37239954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BE830E6-89A1-4DE0-9568-A6D2EE0EA8B6}"/>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Personalised learning</a:t>
            </a:r>
          </a:p>
        </p:txBody>
      </p:sp>
      <p:pic>
        <p:nvPicPr>
          <p:cNvPr id="8" name="Content Placeholder 7">
            <a:extLst>
              <a:ext uri="{FF2B5EF4-FFF2-40B4-BE49-F238E27FC236}">
                <a16:creationId xmlns:a16="http://schemas.microsoft.com/office/drawing/2014/main" id="{392D5609-9F18-445D-D748-E0A9A8BD7B64}"/>
              </a:ext>
            </a:extLst>
          </p:cNvPr>
          <p:cNvPicPr>
            <a:picLocks noGrp="1" noChangeAspect="1"/>
          </p:cNvPicPr>
          <p:nvPr>
            <p:ph idx="1"/>
          </p:nvPr>
        </p:nvPicPr>
        <p:blipFill>
          <a:blip r:embed="rId3"/>
          <a:stretch>
            <a:fillRect/>
          </a:stretch>
        </p:blipFill>
        <p:spPr>
          <a:xfrm>
            <a:off x="398352" y="1825624"/>
            <a:ext cx="8292975" cy="3959539"/>
          </a:xfrm>
        </p:spPr>
      </p:pic>
    </p:spTree>
    <p:extLst>
      <p:ext uri="{BB962C8B-B14F-4D97-AF65-F5344CB8AC3E}">
        <p14:creationId xmlns:p14="http://schemas.microsoft.com/office/powerpoint/2010/main" val="20009196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DA355-4F59-B32C-4592-06F956F4A7DE}"/>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Sbectol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Aml-ddeallusrwydd</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Multiple Intelligence glasses</a:t>
            </a:r>
          </a:p>
        </p:txBody>
      </p:sp>
      <p:pic>
        <p:nvPicPr>
          <p:cNvPr id="6" name="Picture 5" descr="A drawing of kids on glasses&#10;&#10;Description automatically generated">
            <a:extLst>
              <a:ext uri="{FF2B5EF4-FFF2-40B4-BE49-F238E27FC236}">
                <a16:creationId xmlns:a16="http://schemas.microsoft.com/office/drawing/2014/main" id="{29C9B90C-EB95-EC84-DB63-51702C2B2742}"/>
              </a:ext>
            </a:extLst>
          </p:cNvPr>
          <p:cNvPicPr>
            <a:picLocks noChangeAspect="1"/>
          </p:cNvPicPr>
          <p:nvPr/>
        </p:nvPicPr>
        <p:blipFill>
          <a:blip r:embed="rId3"/>
          <a:stretch>
            <a:fillRect/>
          </a:stretch>
        </p:blipFill>
        <p:spPr>
          <a:xfrm>
            <a:off x="787652" y="1882864"/>
            <a:ext cx="7641124" cy="3893248"/>
          </a:xfrm>
          <a:prstGeom prst="rect">
            <a:avLst/>
          </a:prstGeom>
          <a:ln>
            <a:solidFill>
              <a:schemeClr val="accent1">
                <a:alpha val="29000"/>
              </a:schemeClr>
            </a:solidFill>
          </a:ln>
        </p:spPr>
      </p:pic>
    </p:spTree>
    <p:extLst>
      <p:ext uri="{BB962C8B-B14F-4D97-AF65-F5344CB8AC3E}">
        <p14:creationId xmlns:p14="http://schemas.microsoft.com/office/powerpoint/2010/main" val="39024471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Fodd bynnag...</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However…</a:t>
            </a:r>
            <a:endParaRPr lang="en-GB" dirty="0">
              <a:solidFill>
                <a:srgbClr val="0070C0"/>
              </a:solidFill>
            </a:endParaRPr>
          </a:p>
        </p:txBody>
      </p:sp>
      <p:sp>
        <p:nvSpPr>
          <p:cNvPr id="4099" name="Rectangle 4"/>
          <p:cNvSpPr>
            <a:spLocks noGrp="1" noChangeArrowheads="1"/>
          </p:cNvSpPr>
          <p:nvPr>
            <p:ph sz="half" idx="1"/>
          </p:nvPr>
        </p:nvSpPr>
        <p:spPr>
          <a:xfrm>
            <a:off x="193040" y="2133599"/>
            <a:ext cx="3688080" cy="3501887"/>
          </a:xfrm>
        </p:spPr>
        <p:txBody>
          <a:bodyPr>
            <a:normAutofit fontScale="85000" lnSpcReduction="10000"/>
          </a:bodyPr>
          <a:lstStyle/>
          <a:p>
            <a:pPr eaLnBrk="0" fontAlgn="base" hangingPunct="0">
              <a:spcAft>
                <a:spcPct val="0"/>
              </a:spcAft>
              <a:defRPr/>
            </a:pPr>
            <a:r>
              <a:rPr lang="cy-GB" sz="3600" dirty="0">
                <a:latin typeface="Arial" panose="020B0604020202020204" pitchFamily="34" charset="0"/>
              </a:rPr>
              <a:t>Damcaniaeth aml-ddeallusrwydd yn ‘</a:t>
            </a:r>
            <a:r>
              <a:rPr lang="cy-GB" sz="3600" i="1" dirty="0" err="1">
                <a:latin typeface="Arial" panose="020B0604020202020204" pitchFamily="34" charset="0"/>
              </a:rPr>
              <a:t>niwro</a:t>
            </a:r>
            <a:r>
              <a:rPr lang="cy-GB" sz="3600" i="1" dirty="0">
                <a:latin typeface="Arial" panose="020B0604020202020204" pitchFamily="34" charset="0"/>
              </a:rPr>
              <a:t>-chwedl</a:t>
            </a:r>
            <a:r>
              <a:rPr lang="cy-GB" sz="3600" dirty="0">
                <a:latin typeface="Arial" panose="020B0604020202020204" pitchFamily="34" charset="0"/>
              </a:rPr>
              <a:t>’;</a:t>
            </a:r>
          </a:p>
          <a:p>
            <a:pPr marL="0" indent="0" eaLnBrk="0" fontAlgn="base" hangingPunct="0">
              <a:spcAft>
                <a:spcPct val="0"/>
              </a:spcAft>
              <a:buNone/>
              <a:defRPr/>
            </a:pPr>
            <a:endParaRPr lang="cy-GB" sz="3600" dirty="0">
              <a:latin typeface="Arial" panose="020B0604020202020204" pitchFamily="34" charset="0"/>
            </a:endParaRPr>
          </a:p>
          <a:p>
            <a:pPr eaLnBrk="0" fontAlgn="base" hangingPunct="0">
              <a:spcAft>
                <a:spcPct val="0"/>
              </a:spcAft>
              <a:defRPr/>
            </a:pPr>
            <a:r>
              <a:rPr lang="cy-GB" sz="3600" dirty="0" err="1">
                <a:solidFill>
                  <a:srgbClr val="0070C0"/>
                </a:solidFill>
                <a:latin typeface="Arial" panose="020B0604020202020204" pitchFamily="34" charset="0"/>
              </a:rPr>
              <a:t>Multiple</a:t>
            </a:r>
            <a:r>
              <a:rPr lang="cy-GB" sz="3600" dirty="0">
                <a:solidFill>
                  <a:srgbClr val="0070C0"/>
                </a:solidFill>
                <a:latin typeface="Arial" panose="020B0604020202020204" pitchFamily="34" charset="0"/>
              </a:rPr>
              <a:t> </a:t>
            </a:r>
            <a:r>
              <a:rPr lang="cy-GB" sz="3600" dirty="0" err="1">
                <a:solidFill>
                  <a:srgbClr val="0070C0"/>
                </a:solidFill>
                <a:latin typeface="Arial" panose="020B0604020202020204" pitchFamily="34" charset="0"/>
              </a:rPr>
              <a:t>intelligence</a:t>
            </a:r>
            <a:r>
              <a:rPr lang="cy-GB" sz="3600" dirty="0">
                <a:solidFill>
                  <a:srgbClr val="0070C0"/>
                </a:solidFill>
                <a:latin typeface="Arial" panose="020B0604020202020204" pitchFamily="34" charset="0"/>
              </a:rPr>
              <a:t> </a:t>
            </a:r>
            <a:r>
              <a:rPr lang="cy-GB" sz="3600" dirty="0" err="1">
                <a:solidFill>
                  <a:srgbClr val="0070C0"/>
                </a:solidFill>
                <a:latin typeface="Arial" panose="020B0604020202020204" pitchFamily="34" charset="0"/>
              </a:rPr>
              <a:t>theory</a:t>
            </a:r>
            <a:r>
              <a:rPr lang="cy-GB" sz="3600" dirty="0">
                <a:solidFill>
                  <a:srgbClr val="0070C0"/>
                </a:solidFill>
                <a:latin typeface="Arial" panose="020B0604020202020204" pitchFamily="34" charset="0"/>
              </a:rPr>
              <a:t> a ‘</a:t>
            </a:r>
            <a:r>
              <a:rPr lang="cy-GB" sz="3600" i="1" dirty="0" err="1">
                <a:solidFill>
                  <a:srgbClr val="0070C0"/>
                </a:solidFill>
                <a:latin typeface="Arial" panose="020B0604020202020204" pitchFamily="34" charset="0"/>
              </a:rPr>
              <a:t>neuromyth</a:t>
            </a:r>
            <a:r>
              <a:rPr lang="cy-GB" sz="3600" i="1" dirty="0">
                <a:solidFill>
                  <a:srgbClr val="0070C0"/>
                </a:solidFill>
                <a:latin typeface="Arial" panose="020B0604020202020204" pitchFamily="34" charset="0"/>
              </a:rPr>
              <a:t>’.</a:t>
            </a:r>
            <a:endParaRPr lang="cy-GB" sz="3600" i="1" kern="0" dirty="0">
              <a:solidFill>
                <a:srgbClr val="0070C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a:xfrm>
            <a:off x="3881120" y="2275840"/>
            <a:ext cx="4988560" cy="3718559"/>
          </a:xfrm>
        </p:spPr>
        <p:txBody>
          <a:bodyPr>
            <a:normAutofit fontScale="85000" lnSpcReduction="10000"/>
          </a:bodyPr>
          <a:lstStyle/>
          <a:p>
            <a:pPr marL="0" indent="0">
              <a:buNone/>
            </a:pPr>
            <a:r>
              <a:rPr lang="en-GB" sz="3600" dirty="0">
                <a:latin typeface="Arial" panose="020B0604020202020204" pitchFamily="34" charset="0"/>
              </a:rPr>
              <a:t>“a commonly accepted but unscientific claim about brain function that may be based on a misunderstanding of brain research findings”</a:t>
            </a:r>
          </a:p>
          <a:p>
            <a:pPr marL="0" indent="0">
              <a:buNone/>
            </a:pPr>
            <a:endParaRPr lang="en-GB" sz="3600" dirty="0">
              <a:latin typeface="Arial" panose="020B0604020202020204" pitchFamily="34" charset="0"/>
            </a:endParaRPr>
          </a:p>
          <a:p>
            <a:pPr marL="0" indent="0" algn="r">
              <a:buNone/>
            </a:pPr>
            <a:r>
              <a:rPr lang="en-GB" sz="1900" dirty="0">
                <a:latin typeface="Arial" panose="020B0604020202020204" pitchFamily="34" charset="0"/>
              </a:rPr>
              <a:t>(Waterhouse, 2023: p1).</a:t>
            </a:r>
          </a:p>
          <a:p>
            <a:endParaRPr lang="en-GB" dirty="0"/>
          </a:p>
        </p:txBody>
      </p:sp>
    </p:spTree>
    <p:extLst>
      <p:ext uri="{BB962C8B-B14F-4D97-AF65-F5344CB8AC3E}">
        <p14:creationId xmlns:p14="http://schemas.microsoft.com/office/powerpoint/2010/main" val="1304896171"/>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480" y="365125"/>
            <a:ext cx="8686800" cy="1325563"/>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Fodd bynnag, wnaeth Gardner...</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However, Gardner…</a:t>
            </a:r>
            <a:endParaRPr lang="en-GB" dirty="0">
              <a:solidFill>
                <a:srgbClr val="0070C0"/>
              </a:solidFill>
            </a:endParaRPr>
          </a:p>
        </p:txBody>
      </p:sp>
      <p:sp>
        <p:nvSpPr>
          <p:cNvPr id="4099" name="Rectangle 4"/>
          <p:cNvSpPr>
            <a:spLocks noGrp="1" noChangeArrowheads="1"/>
          </p:cNvSpPr>
          <p:nvPr>
            <p:ph sz="half" idx="1"/>
          </p:nvPr>
        </p:nvSpPr>
        <p:spPr>
          <a:xfrm>
            <a:off x="162560" y="1825625"/>
            <a:ext cx="4333240" cy="3809862"/>
          </a:xfrm>
        </p:spPr>
        <p:txBody>
          <a:bodyPr>
            <a:normAutofit fontScale="85000" lnSpcReduction="10000"/>
          </a:bodyPr>
          <a:lstStyle/>
          <a:p>
            <a:pPr eaLnBrk="0" fontAlgn="base" hangingPunct="0">
              <a:spcAft>
                <a:spcPct val="0"/>
              </a:spcAft>
              <a:defRPr/>
            </a:pPr>
            <a:r>
              <a:rPr lang="cy-GB" sz="3500" kern="0" dirty="0">
                <a:solidFill>
                  <a:srgbClr val="000000"/>
                </a:solidFill>
                <a:latin typeface="Arial" panose="020B0604020202020204" pitchFamily="34" charset="0"/>
                <a:ea typeface="ＭＳ Ｐゴシック" charset="-128"/>
              </a:rPr>
              <a:t>anwybyddu beirniadaethau;</a:t>
            </a:r>
          </a:p>
          <a:p>
            <a:pPr eaLnBrk="0" fontAlgn="base" hangingPunct="0">
              <a:spcAft>
                <a:spcPct val="0"/>
              </a:spcAft>
              <a:defRPr/>
            </a:pPr>
            <a:r>
              <a:rPr lang="cy-GB" sz="3500" kern="0" dirty="0">
                <a:solidFill>
                  <a:srgbClr val="000000"/>
                </a:solidFill>
                <a:latin typeface="Arial" panose="020B0604020202020204" pitchFamily="34" charset="0"/>
                <a:ea typeface="ＭＳ Ｐゴシック" charset="-128"/>
              </a:rPr>
              <a:t>seilio ei ymchwil ar ddarllen personol;</a:t>
            </a:r>
          </a:p>
          <a:p>
            <a:pPr eaLnBrk="0" fontAlgn="base" hangingPunct="0">
              <a:spcAft>
                <a:spcPct val="0"/>
              </a:spcAft>
              <a:defRPr/>
            </a:pPr>
            <a:r>
              <a:rPr lang="cy-GB" sz="3500" kern="0" dirty="0">
                <a:solidFill>
                  <a:srgbClr val="000000"/>
                </a:solidFill>
                <a:latin typeface="Arial" panose="020B0604020202020204" pitchFamily="34" charset="0"/>
                <a:ea typeface="ＭＳ Ｐゴシック" charset="-128"/>
              </a:rPr>
              <a:t>cynghori ymchwilwyr i ddarllen ei weithiau blaenorol;</a:t>
            </a:r>
          </a:p>
          <a:p>
            <a:pPr eaLnBrk="0" fontAlgn="base" hangingPunct="0">
              <a:spcAft>
                <a:spcPct val="0"/>
              </a:spcAft>
              <a:defRPr/>
            </a:pPr>
            <a:r>
              <a:rPr lang="cy-GB" sz="3500" kern="0" dirty="0">
                <a:solidFill>
                  <a:srgbClr val="000000"/>
                </a:solidFill>
                <a:latin typeface="Arial" panose="020B0604020202020204" pitchFamily="34" charset="0"/>
                <a:ea typeface="ＭＳ Ｐゴシック" charset="-128"/>
              </a:rPr>
              <a:t>byth honni bod cysylltiadau â niwroleg.</a:t>
            </a:r>
          </a:p>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fontScale="85000" lnSpcReduction="10000"/>
          </a:bodyPr>
          <a:lstStyle/>
          <a:p>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0" y="1825625"/>
            <a:ext cx="4333240" cy="4107815"/>
          </a:xfrm>
        </p:spPr>
        <p:txBody>
          <a:bodyPr>
            <a:normAutofit lnSpcReduction="10000"/>
          </a:bodyPr>
          <a:lstStyle/>
          <a:p>
            <a:r>
              <a:rPr lang="en-GB" sz="3000" dirty="0">
                <a:solidFill>
                  <a:srgbClr val="0070C0"/>
                </a:solidFill>
                <a:latin typeface="Arial" panose="020B0604020202020204" pitchFamily="34" charset="0"/>
                <a:cs typeface="Arial" panose="020B0604020202020204" pitchFamily="34" charset="0"/>
              </a:rPr>
              <a:t>ignored criticisms;</a:t>
            </a:r>
          </a:p>
          <a:p>
            <a:r>
              <a:rPr lang="en-GB" sz="3000" dirty="0">
                <a:solidFill>
                  <a:srgbClr val="0070C0"/>
                </a:solidFill>
                <a:latin typeface="Arial" panose="020B0604020202020204" pitchFamily="34" charset="0"/>
                <a:cs typeface="Arial" panose="020B0604020202020204" pitchFamily="34" charset="0"/>
              </a:rPr>
              <a:t>based his research on personal reading;</a:t>
            </a:r>
          </a:p>
          <a:p>
            <a:r>
              <a:rPr lang="en-GB" sz="3000" dirty="0">
                <a:solidFill>
                  <a:srgbClr val="0070C0"/>
                </a:solidFill>
                <a:latin typeface="Arial" panose="020B0604020202020204" pitchFamily="34" charset="0"/>
                <a:cs typeface="Arial" panose="020B0604020202020204" pitchFamily="34" charset="0"/>
              </a:rPr>
              <a:t>advised researchers to read his previous works;</a:t>
            </a:r>
          </a:p>
          <a:p>
            <a:r>
              <a:rPr lang="en-GB" sz="3000" dirty="0">
                <a:solidFill>
                  <a:srgbClr val="0070C0"/>
                </a:solidFill>
                <a:latin typeface="Arial" panose="020B0604020202020204" pitchFamily="34" charset="0"/>
                <a:cs typeface="Arial" panose="020B0604020202020204" pitchFamily="34" charset="0"/>
              </a:rPr>
              <a:t>never claimed there were links with neurology.</a:t>
            </a:r>
          </a:p>
          <a:p>
            <a:endParaRPr lang="en-GB" dirty="0">
              <a:solidFill>
                <a:srgbClr val="0070C0"/>
              </a:solidFill>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70820089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Fodd bynnag...</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However…</a:t>
            </a:r>
            <a:endParaRPr lang="en-GB" dirty="0">
              <a:solidFill>
                <a:srgbClr val="0070C0"/>
              </a:solidFill>
            </a:endParaRPr>
          </a:p>
        </p:txBody>
      </p:sp>
      <p:sp>
        <p:nvSpPr>
          <p:cNvPr id="4099" name="Rectangle 4"/>
          <p:cNvSpPr>
            <a:spLocks noGrp="1" noChangeArrowheads="1"/>
          </p:cNvSpPr>
          <p:nvPr>
            <p:ph sz="half" idx="1"/>
          </p:nvPr>
        </p:nvSpPr>
        <p:spPr>
          <a:xfrm>
            <a:off x="367420" y="2118511"/>
            <a:ext cx="4128380" cy="3516976"/>
          </a:xfrm>
        </p:spPr>
        <p:txBody>
          <a:bodyPr>
            <a:normAutofit/>
          </a:bodyPr>
          <a:lstStyle/>
          <a:p>
            <a:r>
              <a:rPr lang="cy-GB" altLang="cy-GB" dirty="0">
                <a:latin typeface="Arial" panose="020B0604020202020204" pitchFamily="34" charset="0"/>
              </a:rPr>
              <a:t>A</a:t>
            </a:r>
            <a:r>
              <a:rPr lang="cy-GB" altLang="cy-GB" sz="2800" dirty="0">
                <a:latin typeface="Arial" panose="020B0604020202020204" pitchFamily="34" charset="0"/>
              </a:rPr>
              <a:t>nodd gweithredu mewn lleoliadau;</a:t>
            </a:r>
          </a:p>
          <a:p>
            <a:r>
              <a:rPr lang="cy-GB" altLang="cy-GB" dirty="0">
                <a:latin typeface="Arial" panose="020B0604020202020204" pitchFamily="34" charset="0"/>
              </a:rPr>
              <a:t>Lleoliadau y</a:t>
            </a:r>
            <a:r>
              <a:rPr lang="cy-GB" altLang="cy-GB" sz="2800" dirty="0">
                <a:latin typeface="Arial" panose="020B0604020202020204" pitchFamily="34" charset="0"/>
              </a:rPr>
              <a:t>n ceisio cynnwys gormod o gynnwys;</a:t>
            </a:r>
          </a:p>
          <a:p>
            <a:r>
              <a:rPr lang="cy-GB" altLang="cy-GB" dirty="0">
                <a:latin typeface="Arial" panose="020B0604020202020204" pitchFamily="34" charset="0"/>
              </a:rPr>
              <a:t>N</a:t>
            </a:r>
            <a:r>
              <a:rPr lang="cy-GB" altLang="cy-GB" sz="2800" dirty="0">
                <a:latin typeface="Arial" panose="020B0604020202020204" pitchFamily="34" charset="0"/>
              </a:rPr>
              <a:t>ewid addysgeg, cwricwlwm a dulliau asesu yn frawychus. </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0" y="2118511"/>
            <a:ext cx="4128380" cy="3471077"/>
          </a:xfrm>
        </p:spPr>
        <p:txBody>
          <a:bodyPr>
            <a:normAutofit/>
          </a:bodyPr>
          <a:lstStyle/>
          <a:p>
            <a:r>
              <a:rPr lang="en-GB" dirty="0">
                <a:solidFill>
                  <a:srgbClr val="0070C0"/>
                </a:solidFill>
                <a:latin typeface="Arial" panose="020B0604020202020204" pitchFamily="34" charset="0"/>
                <a:cs typeface="Arial" panose="020B0604020202020204" pitchFamily="34" charset="0"/>
              </a:rPr>
              <a:t>Difficult to implement in settings;</a:t>
            </a:r>
          </a:p>
          <a:p>
            <a:r>
              <a:rPr lang="en-GB" dirty="0">
                <a:solidFill>
                  <a:srgbClr val="0070C0"/>
                </a:solidFill>
                <a:latin typeface="Arial" panose="020B0604020202020204" pitchFamily="34" charset="0"/>
                <a:cs typeface="Arial" panose="020B0604020202020204" pitchFamily="34" charset="0"/>
              </a:rPr>
              <a:t>Settings try to cover too much content;</a:t>
            </a:r>
          </a:p>
          <a:p>
            <a:r>
              <a:rPr lang="en-GB" dirty="0">
                <a:solidFill>
                  <a:srgbClr val="0070C0"/>
                </a:solidFill>
                <a:latin typeface="Arial" panose="020B0604020202020204" pitchFamily="34" charset="0"/>
                <a:cs typeface="Arial" panose="020B0604020202020204" pitchFamily="34" charset="0"/>
              </a:rPr>
              <a:t>Changing pedagogy, curriculum and modes of assessment is daunting. </a:t>
            </a:r>
          </a:p>
          <a:p>
            <a:endParaRPr lang="en-GB" dirty="0"/>
          </a:p>
        </p:txBody>
      </p:sp>
    </p:spTree>
    <p:extLst>
      <p:ext uri="{BB962C8B-B14F-4D97-AF65-F5344CB8AC3E}">
        <p14:creationId xmlns:p14="http://schemas.microsoft.com/office/powerpoint/2010/main" val="2025638189"/>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824FE-D0B8-720E-DC4C-4BEDF94D745E}"/>
              </a:ext>
            </a:extLst>
          </p:cNvPr>
          <p:cNvSpPr>
            <a:spLocks noGrp="1"/>
          </p:cNvSpPr>
          <p:nvPr>
            <p:ph type="title"/>
          </p:nvPr>
        </p:nvSpPr>
        <p:spPr/>
        <p:txBody>
          <a:bodyPr/>
          <a:lstStyle/>
          <a:p>
            <a:pPr algn="ctr"/>
            <a:r>
              <a:rPr lang="cy-GB" altLang="cy-GB" kern="0" dirty="0">
                <a:solidFill>
                  <a:srgbClr val="000000"/>
                </a:solidFill>
                <a:latin typeface="Arial" panose="020B0604020202020204" pitchFamily="34" charset="0"/>
                <a:ea typeface="ＭＳ Ｐゴシック" pitchFamily="34" charset="-128"/>
              </a:rPr>
              <a:t>Canfyddiadau ymchwil</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Research findings</a:t>
            </a:r>
            <a:endParaRPr lang="en-GB" dirty="0"/>
          </a:p>
        </p:txBody>
      </p:sp>
      <p:sp>
        <p:nvSpPr>
          <p:cNvPr id="3" name="Content Placeholder 2">
            <a:extLst>
              <a:ext uri="{FF2B5EF4-FFF2-40B4-BE49-F238E27FC236}">
                <a16:creationId xmlns:a16="http://schemas.microsoft.com/office/drawing/2014/main" id="{747B6CC0-20C7-FEFD-1470-E1A839F09F5D}"/>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Gwella cyfranogiad gweithredol dysgwyr mewn gwersi;</a:t>
            </a:r>
          </a:p>
          <a:p>
            <a:r>
              <a:rPr lang="cy-GB" dirty="0">
                <a:latin typeface="Arial" panose="020B0604020202020204" pitchFamily="34" charset="0"/>
                <a:cs typeface="Arial" panose="020B0604020202020204" pitchFamily="34" charset="0"/>
              </a:rPr>
              <a:t>Gwneud dysgu'n ddiddorol ac yn gyffrous;</a:t>
            </a:r>
          </a:p>
          <a:p>
            <a:r>
              <a:rPr lang="cy-GB" dirty="0">
                <a:latin typeface="Arial" panose="020B0604020202020204" pitchFamily="34" charset="0"/>
                <a:cs typeface="Arial" panose="020B0604020202020204" pitchFamily="34" charset="0"/>
              </a:rPr>
              <a:t>Dealltwriaeth o gysyniadau yn gwella.</a:t>
            </a:r>
          </a:p>
          <a:p>
            <a:pPr marL="0" indent="0">
              <a:buNone/>
            </a:pPr>
            <a:endParaRPr lang="en-GB" dirty="0"/>
          </a:p>
        </p:txBody>
      </p:sp>
      <p:sp>
        <p:nvSpPr>
          <p:cNvPr id="4" name="Content Placeholder 3">
            <a:extLst>
              <a:ext uri="{FF2B5EF4-FFF2-40B4-BE49-F238E27FC236}">
                <a16:creationId xmlns:a16="http://schemas.microsoft.com/office/drawing/2014/main" id="{3004AD1B-86DD-9477-2FAE-9AA8AECB325B}"/>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Enhances active participation of learners in lessons;</a:t>
            </a:r>
          </a:p>
          <a:p>
            <a:r>
              <a:rPr lang="en-GB" dirty="0">
                <a:solidFill>
                  <a:srgbClr val="0070C0"/>
                </a:solidFill>
                <a:latin typeface="Arial" panose="020B0604020202020204" pitchFamily="34" charset="0"/>
                <a:cs typeface="Arial" panose="020B0604020202020204" pitchFamily="34" charset="0"/>
              </a:rPr>
              <a:t>Makes learning interesting and exciting;</a:t>
            </a:r>
          </a:p>
          <a:p>
            <a:r>
              <a:rPr lang="en-GB" dirty="0">
                <a:solidFill>
                  <a:srgbClr val="0070C0"/>
                </a:solidFill>
                <a:latin typeface="Arial" panose="020B0604020202020204" pitchFamily="34" charset="0"/>
                <a:cs typeface="Arial" panose="020B0604020202020204" pitchFamily="34" charset="0"/>
              </a:rPr>
              <a:t>Understanding of concepts are enhanced.</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54014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B66B73-63C6-3BA3-4CAA-E1407332C6A4}"/>
              </a:ext>
            </a:extLst>
          </p:cNvPr>
          <p:cNvSpPr>
            <a:spLocks noGrp="1"/>
          </p:cNvSpPr>
          <p:nvPr>
            <p:ph type="title"/>
          </p:nvPr>
        </p:nvSpPr>
        <p:spPr>
          <a:xfrm>
            <a:off x="628650" y="365125"/>
            <a:ext cx="7886700" cy="540729"/>
          </a:xfrm>
        </p:spPr>
        <p:txBody>
          <a:bodyPr>
            <a:normAutofit fontScale="90000"/>
          </a:bodyPr>
          <a:lstStyle/>
          <a:p>
            <a:pPr algn="ctr"/>
            <a:r>
              <a:rPr lang="en-GB" sz="3600" dirty="0">
                <a:latin typeface="Arial" panose="020B0604020202020204" pitchFamily="34" charset="0"/>
                <a:cs typeface="Arial" panose="020B0604020202020204" pitchFamily="34" charset="0"/>
              </a:rPr>
              <a:t>Gardner (2011: p411-412)</a:t>
            </a:r>
          </a:p>
        </p:txBody>
      </p:sp>
      <p:sp>
        <p:nvSpPr>
          <p:cNvPr id="6" name="Content Placeholder 5">
            <a:extLst>
              <a:ext uri="{FF2B5EF4-FFF2-40B4-BE49-F238E27FC236}">
                <a16:creationId xmlns:a16="http://schemas.microsoft.com/office/drawing/2014/main" id="{867E74D1-72BC-B05A-9B3D-01A48B50DDF2}"/>
              </a:ext>
            </a:extLst>
          </p:cNvPr>
          <p:cNvSpPr>
            <a:spLocks noGrp="1"/>
          </p:cNvSpPr>
          <p:nvPr>
            <p:ph idx="1"/>
          </p:nvPr>
        </p:nvSpPr>
        <p:spPr>
          <a:xfrm>
            <a:off x="85459" y="1153682"/>
            <a:ext cx="8990176" cy="4871103"/>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“…problems and potentialities will not go away, and people – teachers of preschoolers no less than ministers of education – will </a:t>
            </a:r>
            <a:r>
              <a:rPr lang="en-GB" b="1" dirty="0">
                <a:latin typeface="Arial" panose="020B0604020202020204" pitchFamily="34" charset="0"/>
                <a:cs typeface="Arial" panose="020B0604020202020204" pitchFamily="34" charset="0"/>
              </a:rPr>
              <a:t>continue to hold the major responsibility for developing other individuals</a:t>
            </a:r>
            <a:r>
              <a:rPr lang="en-GB" dirty="0">
                <a:latin typeface="Arial" panose="020B0604020202020204" pitchFamily="34" charset="0"/>
                <a:cs typeface="Arial" panose="020B0604020202020204" pitchFamily="34" charset="0"/>
              </a:rPr>
              <a:t>. This trust they will exercise wisely or poorly, productively or counterproductively. That they should do so with some awareness of what they are doing, with some </a:t>
            </a:r>
            <a:r>
              <a:rPr lang="en-GB" b="1" dirty="0">
                <a:latin typeface="Arial" panose="020B0604020202020204" pitchFamily="34" charset="0"/>
                <a:cs typeface="Arial" panose="020B0604020202020204" pitchFamily="34" charset="0"/>
              </a:rPr>
              <a:t>knowledge of the alternative methods and outcomes </a:t>
            </a:r>
            <a:r>
              <a:rPr lang="en-GB" dirty="0">
                <a:latin typeface="Arial" panose="020B0604020202020204" pitchFamily="34" charset="0"/>
                <a:cs typeface="Arial" panose="020B0604020202020204" pitchFamily="34" charset="0"/>
              </a:rPr>
              <a:t>would seem to be preferable to operating completely from intuition or wholly from ideology…it seems preferable that </a:t>
            </a:r>
            <a:r>
              <a:rPr lang="en-GB" b="1" dirty="0">
                <a:latin typeface="Arial" panose="020B0604020202020204" pitchFamily="34" charset="0"/>
                <a:cs typeface="Arial" panose="020B0604020202020204" pitchFamily="34" charset="0"/>
              </a:rPr>
              <a:t>their efforts be framed by our growing knowledge of human minds</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9835656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93656"/>
          </a:xfrm>
        </p:spPr>
        <p:txBody>
          <a:bodyPr>
            <a:noAutofit/>
          </a:bodyPr>
          <a:lstStyle/>
          <a:p>
            <a:pPr algn="ctr"/>
            <a:r>
              <a:rPr lang="cy-GB" altLang="cy-GB" sz="3600" kern="0" dirty="0">
                <a:solidFill>
                  <a:srgbClr val="000000"/>
                </a:solidFill>
                <a:latin typeface="Arial" panose="020B0604020202020204" pitchFamily="34" charset="0"/>
                <a:ea typeface="ＭＳ Ｐゴシック" pitchFamily="34" charset="-128"/>
              </a:rPr>
              <a:t>Darllen pellach</a:t>
            </a:r>
            <a:br>
              <a:rPr lang="en-GB" altLang="cy-GB" sz="3600" kern="0" dirty="0">
                <a:solidFill>
                  <a:srgbClr val="000000"/>
                </a:solidFill>
                <a:latin typeface="Arial" panose="020B0604020202020204" pitchFamily="34" charset="0"/>
                <a:ea typeface="ＭＳ Ｐゴシック" pitchFamily="34" charset="-128"/>
              </a:rPr>
            </a:br>
            <a:r>
              <a:rPr lang="en-GB" altLang="cy-GB" sz="3600" kern="0" dirty="0">
                <a:solidFill>
                  <a:srgbClr val="0070C0"/>
                </a:solidFill>
                <a:latin typeface="Arial" panose="020B0604020202020204" pitchFamily="34" charset="0"/>
                <a:ea typeface="ＭＳ Ｐゴシック" pitchFamily="34" charset="-128"/>
              </a:rPr>
              <a:t>Further reading</a:t>
            </a:r>
            <a:endParaRPr lang="en-GB" sz="3600" dirty="0">
              <a:solidFill>
                <a:srgbClr val="0070C0"/>
              </a:solidFill>
            </a:endParaRPr>
          </a:p>
        </p:txBody>
      </p:sp>
      <p:sp>
        <p:nvSpPr>
          <p:cNvPr id="4099" name="Rectangle 4"/>
          <p:cNvSpPr>
            <a:spLocks noGrp="1" noChangeArrowheads="1"/>
          </p:cNvSpPr>
          <p:nvPr>
            <p:ph idx="1"/>
          </p:nvPr>
        </p:nvSpPr>
        <p:spPr>
          <a:xfrm>
            <a:off x="0" y="1444239"/>
            <a:ext cx="9041450" cy="4469451"/>
          </a:xfrm>
        </p:spPr>
        <p:txBody>
          <a:bodyPr>
            <a:normAutofit fontScale="85000" lnSpcReduction="20000"/>
          </a:bodyPr>
          <a:lstStyle/>
          <a:p>
            <a:pPr>
              <a:buFontTx/>
              <a:buNone/>
            </a:pPr>
            <a:r>
              <a:rPr lang="cy-GB" altLang="cy-GB" dirty="0" err="1">
                <a:latin typeface="Arial" panose="020B0604020202020204" pitchFamily="34" charset="0"/>
              </a:rPr>
              <a:t>Fatemeh</a:t>
            </a:r>
            <a:r>
              <a:rPr lang="cy-GB" altLang="cy-GB" dirty="0">
                <a:latin typeface="Arial" panose="020B0604020202020204" pitchFamily="34" charset="0"/>
              </a:rPr>
              <a:t>, F. </a:t>
            </a:r>
            <a:r>
              <a:rPr lang="cy-GB" altLang="cy-GB" i="1" dirty="0" err="1">
                <a:latin typeface="Arial" panose="020B0604020202020204" pitchFamily="34" charset="0"/>
              </a:rPr>
              <a:t>et</a:t>
            </a:r>
            <a:r>
              <a:rPr lang="cy-GB" altLang="cy-GB" i="1" dirty="0">
                <a:latin typeface="Arial" panose="020B0604020202020204" pitchFamily="34" charset="0"/>
              </a:rPr>
              <a:t> </a:t>
            </a:r>
            <a:r>
              <a:rPr lang="cy-GB" altLang="cy-GB" i="1" dirty="0" err="1">
                <a:latin typeface="Arial" panose="020B0604020202020204" pitchFamily="34" charset="0"/>
              </a:rPr>
              <a:t>al</a:t>
            </a:r>
            <a:r>
              <a:rPr lang="cy-GB" altLang="cy-GB" i="1" dirty="0">
                <a:latin typeface="Arial" panose="020B0604020202020204" pitchFamily="34" charset="0"/>
              </a:rPr>
              <a:t>. </a:t>
            </a:r>
            <a:r>
              <a:rPr lang="cy-GB" altLang="cy-GB" dirty="0">
                <a:latin typeface="Arial" panose="020B0604020202020204" pitchFamily="34" charset="0"/>
              </a:rPr>
              <a:t>(2024) ‘</a:t>
            </a:r>
            <a:r>
              <a:rPr lang="en-GB" altLang="cy-GB" dirty="0">
                <a:latin typeface="Arial" panose="020B0604020202020204" pitchFamily="34" charset="0"/>
              </a:rPr>
              <a:t>The theory of multiple intelligences and the effectiveness of the Reggio Emilia approach in international institutions of early childhood education in Dubai’, </a:t>
            </a:r>
            <a:r>
              <a:rPr lang="en-GB" altLang="cy-GB" i="1" dirty="0">
                <a:latin typeface="Arial" panose="020B0604020202020204" pitchFamily="34" charset="0"/>
              </a:rPr>
              <a:t>Special Treatment, </a:t>
            </a:r>
            <a:r>
              <a:rPr lang="en-GB" altLang="cy-GB" dirty="0">
                <a:latin typeface="Arial" panose="020B0604020202020204" pitchFamily="34" charset="0"/>
              </a:rPr>
              <a:t>10(3), pp. 1-11. [on-line]. Available at: </a:t>
            </a:r>
            <a:r>
              <a:rPr lang="en-GB" altLang="cy-GB" dirty="0">
                <a:latin typeface="Arial" panose="020B0604020202020204" pitchFamily="34" charset="0"/>
                <a:hlinkClick r:id="rId3"/>
              </a:rPr>
              <a:t>https://ojs.lib.unideb.hu/kulonlegesbanasmod/article/view/15078/12999</a:t>
            </a:r>
            <a:r>
              <a:rPr lang="en-GB" altLang="cy-GB" dirty="0">
                <a:latin typeface="Arial" panose="020B0604020202020204" pitchFamily="34" charset="0"/>
              </a:rPr>
              <a:t> </a:t>
            </a:r>
            <a:endParaRPr lang="cy-GB" altLang="cy-GB" dirty="0">
              <a:latin typeface="Arial" panose="020B0604020202020204" pitchFamily="34" charset="0"/>
            </a:endParaRPr>
          </a:p>
          <a:p>
            <a:pPr>
              <a:buFontTx/>
              <a:buNone/>
            </a:pPr>
            <a:endParaRPr lang="cy-GB" altLang="cy-GB" dirty="0">
              <a:latin typeface="Arial" panose="020B0604020202020204" pitchFamily="34" charset="0"/>
            </a:endParaRPr>
          </a:p>
          <a:p>
            <a:pPr>
              <a:buFontTx/>
              <a:buNone/>
            </a:pPr>
            <a:r>
              <a:rPr lang="cy-GB" altLang="cy-GB" dirty="0" err="1">
                <a:latin typeface="Arial" panose="020B0604020202020204" pitchFamily="34" charset="0"/>
              </a:rPr>
              <a:t>Qui</a:t>
            </a:r>
            <a:r>
              <a:rPr lang="cy-GB" altLang="cy-GB" dirty="0">
                <a:latin typeface="Arial" panose="020B0604020202020204" pitchFamily="34" charset="0"/>
              </a:rPr>
              <a:t>, T. (2024) ‘</a:t>
            </a:r>
            <a:r>
              <a:rPr lang="en-GB" altLang="cy-GB" dirty="0">
                <a:latin typeface="Arial" panose="020B0604020202020204" pitchFamily="34" charset="0"/>
              </a:rPr>
              <a:t>Teaching method in primary and secondary school classrooms from the theory of multiple intelligences’, in </a:t>
            </a:r>
            <a:r>
              <a:rPr lang="en-GB" altLang="cy-GB" dirty="0" err="1">
                <a:latin typeface="Arial" panose="020B0604020202020204" pitchFamily="34" charset="0"/>
              </a:rPr>
              <a:t>Eloundou-Enyegue</a:t>
            </a:r>
            <a:r>
              <a:rPr lang="en-GB" altLang="cy-GB" dirty="0">
                <a:latin typeface="Arial" panose="020B0604020202020204" pitchFamily="34" charset="0"/>
              </a:rPr>
              <a:t>, P. M. (ed.). (2024) </a:t>
            </a:r>
            <a:r>
              <a:rPr lang="en-GB" altLang="cy-GB" i="1" dirty="0">
                <a:latin typeface="Arial" panose="020B0604020202020204" pitchFamily="34" charset="0"/>
              </a:rPr>
              <a:t>Addressing Global Challenges - Exploring Socio-Cultural Dynamics and Sustainable Solutions in a Changing World. </a:t>
            </a:r>
            <a:r>
              <a:rPr lang="en-GB" altLang="cy-GB" dirty="0">
                <a:latin typeface="Arial" panose="020B0604020202020204" pitchFamily="34" charset="0"/>
              </a:rPr>
              <a:t>London: Routledge. Available at: </a:t>
            </a:r>
            <a:r>
              <a:rPr lang="en-GB" altLang="cy-GB" dirty="0">
                <a:latin typeface="Arial" panose="020B0604020202020204" pitchFamily="34" charset="0"/>
                <a:hlinkClick r:id="rId4"/>
              </a:rPr>
              <a:t>https://www.taylorfrancis.com/chapters/oa-edit/10.1201/9781032676043-64/teaching-method-primary-secondary-school-classrooms-theory-multiple-intelligences-tianyu-qiu</a:t>
            </a:r>
            <a:r>
              <a:rPr lang="en-GB" altLang="cy-GB" dirty="0">
                <a:latin typeface="Arial" panose="020B0604020202020204" pitchFamily="34" charset="0"/>
              </a:rPr>
              <a:t> </a:t>
            </a:r>
            <a:endParaRPr lang="cy-GB" altLang="cy-GB" i="1" dirty="0">
              <a:latin typeface="Arial" panose="020B0604020202020204" pitchFamily="34" charset="0"/>
            </a:endParaRPr>
          </a:p>
        </p:txBody>
      </p:sp>
    </p:spTree>
    <p:extLst>
      <p:ext uri="{BB962C8B-B14F-4D97-AF65-F5344CB8AC3E}">
        <p14:creationId xmlns:p14="http://schemas.microsoft.com/office/powerpoint/2010/main" val="3047134811"/>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058150" cy="609600"/>
          </a:xfrm>
        </p:spPr>
        <p:txBody>
          <a:bodyPr>
            <a:noAutofit/>
          </a:bodyPr>
          <a:lstStyle/>
          <a:p>
            <a:pPr algn="ctr"/>
            <a:r>
              <a:rPr lang="en-GB" dirty="0" err="1">
                <a:latin typeface="Arial" panose="020B0604020202020204" pitchFamily="34" charset="0"/>
              </a:rPr>
              <a:t>Aseiniad</a:t>
            </a:r>
            <a:br>
              <a:rPr lang="en-GB" dirty="0">
                <a:solidFill>
                  <a:srgbClr val="0070C0"/>
                </a:solidFill>
                <a:latin typeface="Arial" panose="020B0604020202020204" pitchFamily="34" charset="0"/>
              </a:rPr>
            </a:br>
            <a:r>
              <a:rPr lang="en-GB" dirty="0">
                <a:solidFill>
                  <a:srgbClr val="0070C0"/>
                </a:solidFill>
                <a:latin typeface="Arial" panose="020B0604020202020204" pitchFamily="34" charset="0"/>
              </a:rPr>
              <a:t>Assignment</a:t>
            </a:r>
          </a:p>
        </p:txBody>
      </p:sp>
      <p:sp>
        <p:nvSpPr>
          <p:cNvPr id="3" name="Content Placeholder 2"/>
          <p:cNvSpPr>
            <a:spLocks noGrp="1"/>
          </p:cNvSpPr>
          <p:nvPr>
            <p:ph sz="half" idx="1"/>
          </p:nvPr>
        </p:nvSpPr>
        <p:spPr>
          <a:xfrm>
            <a:off x="152400" y="1905000"/>
            <a:ext cx="4476750" cy="3657600"/>
          </a:xfrm>
        </p:spPr>
        <p:txBody>
          <a:bodyPr>
            <a:noAutofit/>
          </a:bodyPr>
          <a:lstStyle/>
          <a:p>
            <a:r>
              <a:rPr lang="cy-GB" dirty="0">
                <a:latin typeface="Arial" panose="020B0604020202020204" pitchFamily="34" charset="0"/>
              </a:rPr>
              <a:t>Ystyriwch sut y gallech gynnwys gwaith </a:t>
            </a:r>
            <a:r>
              <a:rPr lang="cy-GB" dirty="0" err="1">
                <a:latin typeface="Arial" panose="020B0604020202020204" pitchFamily="34" charset="0"/>
              </a:rPr>
              <a:t>Katz</a:t>
            </a:r>
            <a:r>
              <a:rPr lang="cy-GB" dirty="0">
                <a:latin typeface="Arial" panose="020B0604020202020204" pitchFamily="34" charset="0"/>
              </a:rPr>
              <a:t> a/neu Gardner yn eich aseiniad;</a:t>
            </a:r>
          </a:p>
          <a:p>
            <a:r>
              <a:rPr lang="cy-GB" dirty="0">
                <a:latin typeface="Arial" panose="020B0604020202020204" pitchFamily="34" charset="0"/>
              </a:rPr>
              <a:t>Cofiwch gynnwys safbwyntiau gwahanol;</a:t>
            </a:r>
          </a:p>
          <a:p>
            <a:r>
              <a:rPr lang="cy-GB" dirty="0">
                <a:latin typeface="Arial" panose="020B0604020202020204" pitchFamily="34" charset="0"/>
              </a:rPr>
              <a:t>Datblygwch pwyntiau trafod.</a:t>
            </a:r>
          </a:p>
        </p:txBody>
      </p:sp>
      <p:sp>
        <p:nvSpPr>
          <p:cNvPr id="4" name="Content Placeholder 3"/>
          <p:cNvSpPr>
            <a:spLocks noGrp="1"/>
          </p:cNvSpPr>
          <p:nvPr>
            <p:ph sz="half" idx="2"/>
          </p:nvPr>
        </p:nvSpPr>
        <p:spPr>
          <a:xfrm>
            <a:off x="4629150" y="1905000"/>
            <a:ext cx="4286250" cy="3657600"/>
          </a:xfrm>
        </p:spPr>
        <p:txBody>
          <a:bodyPr>
            <a:normAutofit/>
          </a:bodyPr>
          <a:lstStyle/>
          <a:p>
            <a:r>
              <a:rPr lang="en-GB" dirty="0">
                <a:solidFill>
                  <a:srgbClr val="0070C0"/>
                </a:solidFill>
                <a:latin typeface="Arial" panose="020B0604020202020204" pitchFamily="34" charset="0"/>
              </a:rPr>
              <a:t>Consider how you could include the work of Katz and/or Gardner in your assignment;</a:t>
            </a:r>
          </a:p>
          <a:p>
            <a:r>
              <a:rPr lang="en-GB" dirty="0">
                <a:solidFill>
                  <a:srgbClr val="0070C0"/>
                </a:solidFill>
                <a:latin typeface="Arial" panose="020B0604020202020204" pitchFamily="34" charset="0"/>
              </a:rPr>
              <a:t>Remember to include different perspectives;</a:t>
            </a:r>
          </a:p>
          <a:p>
            <a:r>
              <a:rPr lang="en-GB" dirty="0">
                <a:solidFill>
                  <a:srgbClr val="0070C0"/>
                </a:solidFill>
                <a:latin typeface="Arial" panose="020B0604020202020204" pitchFamily="34" charset="0"/>
              </a:rPr>
              <a:t>Develop discussion points.</a:t>
            </a:r>
          </a:p>
          <a:p>
            <a:pPr marL="0" indent="0">
              <a:buNone/>
            </a:pPr>
            <a:endParaRPr lang="en-GB" dirty="0"/>
          </a:p>
        </p:txBody>
      </p:sp>
    </p:spTree>
    <p:extLst>
      <p:ext uri="{BB962C8B-B14F-4D97-AF65-F5344CB8AC3E}">
        <p14:creationId xmlns:p14="http://schemas.microsoft.com/office/powerpoint/2010/main" val="40914718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6BAC5-33DE-CF79-2525-8B9136E0A518}"/>
              </a:ext>
            </a:extLst>
          </p:cNvPr>
          <p:cNvSpPr>
            <a:spLocks noGrp="1"/>
          </p:cNvSpPr>
          <p:nvPr>
            <p:ph type="title"/>
          </p:nvPr>
        </p:nvSpPr>
        <p:spPr>
          <a:xfrm>
            <a:off x="628650" y="365125"/>
            <a:ext cx="7886700" cy="1026353"/>
          </a:xfrm>
        </p:spPr>
        <p:txBody>
          <a:bodyPr>
            <a:normAutofit fontScale="90000"/>
          </a:bodyPr>
          <a:lstStyle/>
          <a:p>
            <a:pPr algn="ctr"/>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B0B11726-AF10-F9E9-AD1C-50C8D6C0BB98}"/>
              </a:ext>
            </a:extLst>
          </p:cNvPr>
          <p:cNvSpPr>
            <a:spLocks noGrp="1"/>
          </p:cNvSpPr>
          <p:nvPr>
            <p:ph idx="1"/>
          </p:nvPr>
        </p:nvSpPr>
        <p:spPr>
          <a:xfrm>
            <a:off x="213645" y="1469877"/>
            <a:ext cx="8785075" cy="4529271"/>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Alfonso, S. (2017) ‘Implementing the Project Approach in an Inclusive Classroom: A Teacher’s First Attempt With Project-Based Learning (Voices)’, </a:t>
            </a:r>
            <a:r>
              <a:rPr lang="en-GB" i="1" dirty="0">
                <a:latin typeface="Arial" panose="020B0604020202020204" pitchFamily="34" charset="0"/>
                <a:cs typeface="Arial" panose="020B0604020202020204" pitchFamily="34" charset="0"/>
              </a:rPr>
              <a:t>Young Children, </a:t>
            </a:r>
            <a:r>
              <a:rPr lang="en-GB" dirty="0">
                <a:latin typeface="Arial" panose="020B0604020202020204" pitchFamily="34" charset="0"/>
                <a:cs typeface="Arial" panose="020B0604020202020204" pitchFamily="34" charset="0"/>
              </a:rPr>
              <a:t>72(1), pp. 57-65. [on-line]. Available at: </a:t>
            </a:r>
            <a:r>
              <a:rPr lang="en-GB" dirty="0">
                <a:latin typeface="Arial" panose="020B0604020202020204" pitchFamily="34" charset="0"/>
                <a:cs typeface="Arial" panose="020B0604020202020204" pitchFamily="34" charset="0"/>
                <a:hlinkClick r:id="rId3"/>
              </a:rPr>
              <a:t>https://www.proquest.com/docview/2008816981/fulltextPDF/22BF57F5D8E1476CPQ/1?accountid=130472&amp;sourcetype=Scholarly%20Journals</a:t>
            </a:r>
            <a:r>
              <a:rPr lang="en-GB" dirty="0">
                <a:latin typeface="Arial" panose="020B0604020202020204" pitchFamily="34" charset="0"/>
                <a:cs typeface="Arial" panose="020B0604020202020204" pitchFamily="34" charset="0"/>
              </a:rPr>
              <a:t> </a:t>
            </a:r>
          </a:p>
          <a:p>
            <a:pPr marL="0" indent="0">
              <a:buNone/>
            </a:pPr>
            <a:r>
              <a:rPr lang="en-GB" dirty="0" err="1">
                <a:latin typeface="Arial" panose="020B0604020202020204" pitchFamily="34" charset="0"/>
                <a:cs typeface="Arial" panose="020B0604020202020204" pitchFamily="34" charset="0"/>
              </a:rPr>
              <a:t>Ekarika</a:t>
            </a:r>
            <a:r>
              <a:rPr lang="en-GB" dirty="0">
                <a:latin typeface="Arial" panose="020B0604020202020204" pitchFamily="34" charset="0"/>
                <a:cs typeface="Arial" panose="020B0604020202020204" pitchFamily="34" charset="0"/>
              </a:rPr>
              <a:t>, C. B. (2022) ‘Effect of multiple intelligences strategies on pupils’ basic science achievement in Calabar, Cross River State, Nigeria’, </a:t>
            </a:r>
            <a:r>
              <a:rPr lang="en-GB" i="1" dirty="0">
                <a:latin typeface="Arial" panose="020B0604020202020204" pitchFamily="34" charset="0"/>
                <a:cs typeface="Arial" panose="020B0604020202020204" pitchFamily="34" charset="0"/>
              </a:rPr>
              <a:t>The International Journal of Interdisciplinary Studies, </a:t>
            </a:r>
            <a:r>
              <a:rPr lang="en-GB" dirty="0">
                <a:latin typeface="Arial" panose="020B0604020202020204" pitchFamily="34" charset="0"/>
                <a:cs typeface="Arial" panose="020B0604020202020204" pitchFamily="34" charset="0"/>
              </a:rPr>
              <a:t>17(2), pp. 19-35. [on-line]. Available at: </a:t>
            </a:r>
            <a:r>
              <a:rPr lang="en-GB" dirty="0">
                <a:latin typeface="Arial" panose="020B0604020202020204" pitchFamily="34" charset="0"/>
                <a:cs typeface="Arial" panose="020B0604020202020204" pitchFamily="34" charset="0"/>
                <a:hlinkClick r:id="rId4"/>
              </a:rPr>
              <a:t>https://doi.org/10.18848/2327-011X/CGP</a:t>
            </a: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Donegan-Ritter, M.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 ‘Reflections on project work in early childhood teacher education’, </a:t>
            </a:r>
            <a:r>
              <a:rPr lang="en-GB" i="1" dirty="0">
                <a:latin typeface="Arial" panose="020B0604020202020204" pitchFamily="34" charset="0"/>
                <a:cs typeface="Arial" panose="020B0604020202020204" pitchFamily="34" charset="0"/>
              </a:rPr>
              <a:t>Early Childhood Education Journal, </a:t>
            </a:r>
            <a:r>
              <a:rPr lang="en-GB" dirty="0">
                <a:latin typeface="Arial" panose="020B0604020202020204" pitchFamily="34" charset="0"/>
                <a:cs typeface="Arial" panose="020B0604020202020204" pitchFamily="34" charset="0"/>
              </a:rPr>
              <a:t>51, pp. 407-418. [on-line]. Available at: </a:t>
            </a:r>
            <a:r>
              <a:rPr lang="en-GB" dirty="0">
                <a:latin typeface="Arial" panose="020B0604020202020204" pitchFamily="34" charset="0"/>
                <a:cs typeface="Arial" panose="020B0604020202020204" pitchFamily="34" charset="0"/>
                <a:hlinkClick r:id="rId5"/>
              </a:rPr>
              <a:t>https://link.springer.com/article/10.1007/s10643-022-01307-4</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645913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6BAC5-33DE-CF79-2525-8B9136E0A518}"/>
              </a:ext>
            </a:extLst>
          </p:cNvPr>
          <p:cNvSpPr>
            <a:spLocks noGrp="1"/>
          </p:cNvSpPr>
          <p:nvPr>
            <p:ph type="title"/>
          </p:nvPr>
        </p:nvSpPr>
        <p:spPr>
          <a:xfrm>
            <a:off x="628650" y="365125"/>
            <a:ext cx="7886700" cy="1026353"/>
          </a:xfrm>
        </p:spPr>
        <p:txBody>
          <a:bodyPr>
            <a:normAutofit fontScale="90000"/>
          </a:bodyPr>
          <a:lstStyle/>
          <a:p>
            <a:pPr algn="ctr"/>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B0B11726-AF10-F9E9-AD1C-50C8D6C0BB98}"/>
              </a:ext>
            </a:extLst>
          </p:cNvPr>
          <p:cNvSpPr>
            <a:spLocks noGrp="1"/>
          </p:cNvSpPr>
          <p:nvPr>
            <p:ph idx="1"/>
          </p:nvPr>
        </p:nvSpPr>
        <p:spPr>
          <a:xfrm>
            <a:off x="213645" y="1469877"/>
            <a:ext cx="8785075" cy="4529271"/>
          </a:xfrm>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Gardner, H. (2006) </a:t>
            </a:r>
            <a:r>
              <a:rPr lang="en-GB" i="1" dirty="0">
                <a:latin typeface="Arial" panose="020B0604020202020204" pitchFamily="34" charset="0"/>
                <a:cs typeface="Arial" panose="020B0604020202020204" pitchFamily="34" charset="0"/>
              </a:rPr>
              <a:t>Multiple intelligences: New horizons. </a:t>
            </a:r>
            <a:r>
              <a:rPr lang="en-GB" dirty="0">
                <a:latin typeface="Arial" panose="020B0604020202020204" pitchFamily="34" charset="0"/>
                <a:cs typeface="Arial" panose="020B0604020202020204" pitchFamily="34" charset="0"/>
              </a:rPr>
              <a:t>USA: Basic Books. </a:t>
            </a:r>
          </a:p>
          <a:p>
            <a:pPr marL="0" indent="0">
              <a:buNone/>
            </a:pPr>
            <a:r>
              <a:rPr lang="en-GB" dirty="0">
                <a:latin typeface="Arial" panose="020B0604020202020204" pitchFamily="34" charset="0"/>
                <a:cs typeface="Arial" panose="020B0604020202020204" pitchFamily="34" charset="0"/>
              </a:rPr>
              <a:t>Gardner, H. (2011) </a:t>
            </a:r>
            <a:r>
              <a:rPr lang="en-GB" i="1" dirty="0">
                <a:latin typeface="Arial" panose="020B0604020202020204" pitchFamily="34" charset="0"/>
                <a:cs typeface="Arial" panose="020B0604020202020204" pitchFamily="34" charset="0"/>
              </a:rPr>
              <a:t>Frames of mind: The theory of multiple intelligences. </a:t>
            </a:r>
            <a:r>
              <a:rPr lang="en-GB" dirty="0">
                <a:latin typeface="Arial" panose="020B0604020202020204" pitchFamily="34" charset="0"/>
                <a:cs typeface="Arial" panose="020B0604020202020204" pitchFamily="34" charset="0"/>
              </a:rPr>
              <a:t>USA: Basic Books.</a:t>
            </a:r>
          </a:p>
          <a:p>
            <a:pPr marL="0" indent="0">
              <a:buNone/>
            </a:pPr>
            <a:r>
              <a:rPr lang="en-GB" dirty="0">
                <a:latin typeface="Arial" panose="020B0604020202020204" pitchFamily="34" charset="0"/>
                <a:cs typeface="Arial" panose="020B0604020202020204" pitchFamily="34" charset="0"/>
              </a:rPr>
              <a:t>Jefferson, M. and Anderson, M. (2021) </a:t>
            </a:r>
            <a:r>
              <a:rPr lang="en-GB" i="1" dirty="0">
                <a:latin typeface="Arial" panose="020B0604020202020204" pitchFamily="34" charset="0"/>
                <a:cs typeface="Arial" panose="020B0604020202020204" pitchFamily="34" charset="0"/>
              </a:rPr>
              <a:t>Transforming education. </a:t>
            </a:r>
            <a:r>
              <a:rPr lang="en-GB" dirty="0">
                <a:latin typeface="Arial" panose="020B0604020202020204" pitchFamily="34" charset="0"/>
                <a:cs typeface="Arial" panose="020B0604020202020204" pitchFamily="34" charset="0"/>
              </a:rPr>
              <a:t>London: Bloomsbury Academic.</a:t>
            </a:r>
          </a:p>
          <a:p>
            <a:pPr marL="0" indent="0">
              <a:buNone/>
            </a:pPr>
            <a:r>
              <a:rPr lang="en-GB" dirty="0">
                <a:latin typeface="Arial" panose="020B0604020202020204" pitchFamily="34" charset="0"/>
                <a:cs typeface="Arial" panose="020B0604020202020204" pitchFamily="34" charset="0"/>
              </a:rPr>
              <a:t>Katz, L. G. and Chard, S. N. (2000) </a:t>
            </a:r>
            <a:r>
              <a:rPr lang="en-GB" i="1" dirty="0">
                <a:latin typeface="Arial" panose="020B0604020202020204" pitchFamily="34" charset="0"/>
                <a:cs typeface="Arial" panose="020B0604020202020204" pitchFamily="34" charset="0"/>
              </a:rPr>
              <a:t>Engaging children’s minds: the project approach. </a:t>
            </a:r>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ed. Stamford: </a:t>
            </a:r>
            <a:r>
              <a:rPr lang="en-GB" dirty="0" err="1">
                <a:latin typeface="Arial" panose="020B0604020202020204" pitchFamily="34" charset="0"/>
                <a:cs typeface="Arial" panose="020B0604020202020204" pitchFamily="34" charset="0"/>
              </a:rPr>
              <a:t>Ablex</a:t>
            </a:r>
            <a:r>
              <a:rPr lang="en-GB" dirty="0">
                <a:latin typeface="Arial" panose="020B0604020202020204" pitchFamily="34" charset="0"/>
                <a:cs typeface="Arial" panose="020B0604020202020204" pitchFamily="34" charset="0"/>
              </a:rPr>
              <a:t> Publishing Corporation.</a:t>
            </a:r>
          </a:p>
          <a:p>
            <a:pPr marL="0" indent="0">
              <a:buNone/>
            </a:pPr>
            <a:r>
              <a:rPr lang="en-GB" dirty="0">
                <a:latin typeface="Arial" panose="020B0604020202020204" pitchFamily="34" charset="0"/>
                <a:cs typeface="Arial" panose="020B0604020202020204" pitchFamily="34" charset="0"/>
              </a:rPr>
              <a:t>Katz, L. G. and Chard, S. N. (1992) </a:t>
            </a:r>
            <a:r>
              <a:rPr lang="en-GB" i="1" dirty="0">
                <a:latin typeface="Arial" panose="020B0604020202020204" pitchFamily="34" charset="0"/>
                <a:cs typeface="Arial" panose="020B0604020202020204" pitchFamily="34" charset="0"/>
              </a:rPr>
              <a:t>The project approach.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https://files.eric.ed.gov/fulltext/ED340518.pdf</a:t>
            </a:r>
            <a:r>
              <a:rPr lang="en-GB" dirty="0">
                <a:latin typeface="Arial" panose="020B0604020202020204" pitchFamily="34" charset="0"/>
                <a:cs typeface="Arial" panose="020B0604020202020204" pitchFamily="34" charset="0"/>
              </a:rPr>
              <a:t> [Accessed: 18 September 2024].</a:t>
            </a:r>
          </a:p>
          <a:p>
            <a:pPr marL="0" indent="0">
              <a:buNone/>
            </a:pPr>
            <a:r>
              <a:rPr lang="en-GB" dirty="0">
                <a:latin typeface="Arial" panose="020B0604020202020204" pitchFamily="34" charset="0"/>
                <a:cs typeface="Arial" panose="020B0604020202020204" pitchFamily="34" charset="0"/>
              </a:rPr>
              <a:t>Waterhouse, L. (2023) ‘Why multiple intelligences theory is a neuromyth’, </a:t>
            </a:r>
            <a:r>
              <a:rPr lang="en-GB" i="1" dirty="0">
                <a:latin typeface="Arial" panose="020B0604020202020204" pitchFamily="34" charset="0"/>
                <a:cs typeface="Arial" panose="020B0604020202020204" pitchFamily="34" charset="0"/>
              </a:rPr>
              <a:t>Frontiers in Psychology. </a:t>
            </a:r>
            <a:r>
              <a:rPr lang="en-GB" dirty="0">
                <a:latin typeface="Arial" panose="020B0604020202020204" pitchFamily="34" charset="0"/>
                <a:cs typeface="Arial" panose="020B0604020202020204" pitchFamily="34" charset="0"/>
              </a:rPr>
              <a:t>[on-line]. Available at: </a:t>
            </a:r>
            <a:r>
              <a:rPr lang="en-GB" dirty="0">
                <a:latin typeface="Arial" panose="020B0604020202020204" pitchFamily="34" charset="0"/>
                <a:cs typeface="Arial" panose="020B0604020202020204" pitchFamily="34" charset="0"/>
                <a:hlinkClick r:id="rId4"/>
              </a:rPr>
              <a:t>https://doi.org/10.3389/fpsyg.2023.1217288</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38078921"/>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D862BDF3570DE48A9CDDA6A02DFE1E3" ma:contentTypeVersion="6" ma:contentTypeDescription="Create a new document." ma:contentTypeScope="" ma:versionID="b24e489b4326b549a4beacb37143a9ea">
  <xsd:schema xmlns:xsd="http://www.w3.org/2001/XMLSchema" xmlns:xs="http://www.w3.org/2001/XMLSchema" xmlns:p="http://schemas.microsoft.com/office/2006/metadata/properties" xmlns:ns2="e8c94661-3631-4cb0-a485-b0264ff49df2" xmlns:ns3="bc5a8875-9481-4335-8833-11691f7858c0" targetNamespace="http://schemas.microsoft.com/office/2006/metadata/properties" ma:root="true" ma:fieldsID="b3c7219c647c31bc48ad749c65b8b887" ns2:_="" ns3:_="">
    <xsd:import namespace="e8c94661-3631-4cb0-a485-b0264ff49df2"/>
    <xsd:import namespace="bc5a8875-9481-4335-8833-11691f7858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c94661-3631-4cb0-a485-b0264ff49d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5a8875-9481-4335-8833-11691f7858c0"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668F626-12DF-4359-92AE-178B3E21C2A7}"/>
</file>

<file path=customXml/itemProps2.xml><?xml version="1.0" encoding="utf-8"?>
<ds:datastoreItem xmlns:ds="http://schemas.openxmlformats.org/officeDocument/2006/customXml" ds:itemID="{AE7220DF-8DD5-4ACB-8B56-211EDBC19EAE}"/>
</file>

<file path=customXml/itemProps3.xml><?xml version="1.0" encoding="utf-8"?>
<ds:datastoreItem xmlns:ds="http://schemas.openxmlformats.org/officeDocument/2006/customXml" ds:itemID="{F488335C-06E6-43BB-8BD1-2B02DFC3FA9D}"/>
</file>

<file path=docProps/app.xml><?xml version="1.0" encoding="utf-8"?>
<Properties xmlns="http://schemas.openxmlformats.org/officeDocument/2006/extended-properties" xmlns:vt="http://schemas.openxmlformats.org/officeDocument/2006/docPropsVTypes">
  <Template>Office Theme</Template>
  <TotalTime>0</TotalTime>
  <Words>2204</Words>
  <Application>Microsoft Office PowerPoint</Application>
  <PresentationFormat>On-screen Show (4:3)</PresentationFormat>
  <Paragraphs>327</Paragraphs>
  <Slides>48</Slides>
  <Notes>44</Notes>
  <HiddenSlides>0</HiddenSlides>
  <MMClips>0</MMClips>
  <ScaleCrop>false</ScaleCrop>
  <HeadingPairs>
    <vt:vector size="6" baseType="variant">
      <vt:variant>
        <vt:lpstr>Fonts Used</vt:lpstr>
      </vt:variant>
      <vt:variant>
        <vt:i4>4</vt:i4>
      </vt:variant>
      <vt:variant>
        <vt:lpstr>Theme</vt:lpstr>
      </vt:variant>
      <vt:variant>
        <vt:i4>18</vt:i4>
      </vt:variant>
      <vt:variant>
        <vt:lpstr>Slide Titles</vt:lpstr>
      </vt:variant>
      <vt:variant>
        <vt:i4>48</vt:i4>
      </vt:variant>
    </vt:vector>
  </HeadingPairs>
  <TitlesOfParts>
    <vt:vector size="70" baseType="lpstr">
      <vt:lpstr>ＭＳ Ｐゴシック</vt:lpstr>
      <vt:lpstr>Arial</vt:lpstr>
      <vt:lpstr>Calibri</vt:lpstr>
      <vt:lpstr>Calibri Light</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ECCP7007C Dysgu Cynnar Plant   Ymagweddau a Deallusrwydd   </vt:lpstr>
      <vt:lpstr>Cynnwys Contents</vt:lpstr>
      <vt:lpstr>Sgiliau Cyflogadwyedd/Trosglwyddadwy Employability/Transferable Skills </vt:lpstr>
      <vt:lpstr>Termau Glossary</vt:lpstr>
      <vt:lpstr>Diffinio… Defining…</vt:lpstr>
      <vt:lpstr>Lilian Katz</vt:lpstr>
      <vt:lpstr>Wedi’i dylanwadu gan…</vt:lpstr>
      <vt:lpstr>Influenced by…</vt:lpstr>
      <vt:lpstr>Ymagweddau dysgu Learning dispositions</vt:lpstr>
      <vt:lpstr>Olwyn ymagweddau dysgu Learning dispositions wheel</vt:lpstr>
      <vt:lpstr>Ymagweddau dysgu Learning dispositions</vt:lpstr>
      <vt:lpstr>Ymagweddau dysgu Learning dispositions</vt:lpstr>
      <vt:lpstr>PowerPoint Presentation</vt:lpstr>
      <vt:lpstr>‘The Project Approach’</vt:lpstr>
      <vt:lpstr>Ymgorffori’r Dull Prosiect Incorporating the Project Approach</vt:lpstr>
      <vt:lpstr>Katz and Chard (2000: p.4)</vt:lpstr>
      <vt:lpstr>‘The Project Approach’</vt:lpstr>
      <vt:lpstr>“Addysgeg y parasiwt” “The pedagogy parachute”</vt:lpstr>
      <vt:lpstr>“Addysgeg y parasiwt” “The pedagogy parachute”</vt:lpstr>
      <vt:lpstr>PowerPoint Presentation</vt:lpstr>
      <vt:lpstr>PowerPoint Presentation</vt:lpstr>
      <vt:lpstr>Fodd bynnag… However…</vt:lpstr>
      <vt:lpstr>Fodd bynnag… However…</vt:lpstr>
      <vt:lpstr>Fodd bynnag… However…</vt:lpstr>
      <vt:lpstr>Canfyddiadau ymchwil Research findings</vt:lpstr>
      <vt:lpstr>Darllen pellach Further reading</vt:lpstr>
      <vt:lpstr>PowerPoint Presentation</vt:lpstr>
      <vt:lpstr>Diffinio… Defining…</vt:lpstr>
      <vt:lpstr> Howard Gardner </vt:lpstr>
      <vt:lpstr>Wedi bod yn feirniadol o… Has critiqued…</vt:lpstr>
      <vt:lpstr>Y “farn unffurf” The “uniform view”</vt:lpstr>
      <vt:lpstr>Fodd bynnag… However…</vt:lpstr>
      <vt:lpstr>Deallusrwydd lluosog Multiple intelligences</vt:lpstr>
      <vt:lpstr>Trafodwch… Discuss…</vt:lpstr>
      <vt:lpstr>Trafodwch… Discuss…</vt:lpstr>
      <vt:lpstr>Tueddiadau Biases</vt:lpstr>
      <vt:lpstr>Trafodwch… Discuss…</vt:lpstr>
      <vt:lpstr>Dysgu personol Personalised learning</vt:lpstr>
      <vt:lpstr>Sbectol Aml-ddeallusrwydd Multiple Intelligence glasses</vt:lpstr>
      <vt:lpstr>Fodd bynnag... However…</vt:lpstr>
      <vt:lpstr>Fodd bynnag, wnaeth Gardner... However, Gardner…</vt:lpstr>
      <vt:lpstr>Fodd bynnag... However…</vt:lpstr>
      <vt:lpstr>Canfyddiadau ymchwil Research findings</vt:lpstr>
      <vt:lpstr>Gardner (2011: p411-412)</vt:lpstr>
      <vt:lpstr>Darllen pellach Further reading</vt:lpstr>
      <vt:lpstr>Aseiniad Assignment</vt:lpstr>
      <vt:lpstr>Cyfeiriadau References</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16</cp:revision>
  <dcterms:created xsi:type="dcterms:W3CDTF">2021-03-10T12:10:47Z</dcterms:created>
  <dcterms:modified xsi:type="dcterms:W3CDTF">2024-10-25T12:41:57Z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0x0101002D862BDF3570DE48A9CDDA6A02DFE1E3</vt:lpwstr>
  </property>
</Properties>
</file>