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revisionInfo.xml" ContentType="application/vnd.ms-powerpoint.revisioninfo+xml"/>
  <Override PartName="/ppt/slides/slide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changesInfos/changesInfo1.xml" ContentType="application/vnd.ms-powerpoint.changesinfo+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34" r:id="rId1"/>
  </p:sldMasterIdLst>
  <p:sldIdLst>
    <p:sldId id="259"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2BDA0D-A97F-4D4F-894C-3A4A22699EAA}" v="40" dt="2026-10-24T08:18:00.4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165" autoAdjust="0"/>
    <p:restoredTop sz="94660"/>
  </p:normalViewPr>
  <p:slideViewPr>
    <p:cSldViewPr snapToGrid="0">
      <p:cViewPr varScale="1">
        <p:scale>
          <a:sx n="64" d="100"/>
          <a:sy n="64" d="100"/>
        </p:scale>
        <p:origin x="-1260" y="-102"/>
      </p:cViewPr>
      <p:guideLst>
        <p:guide orient="horz" pos="2160"/>
        <p:guide pos="3840"/>
      </p:guideLst>
    </p:cSldViewPr>
  </p:slideViewPr>
  <p:notesTextViewPr>
    <p:cViewPr>
      <p:scale>
        <a:sx n="200" d="100"/>
        <a:sy n="2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umar Sow" userId="e8434728ca715ec2" providerId="LiveId" clId="{C9B6A71E-DA7F-4C98-8D77-421DB8F1F7F4}"/>
    <pc:docChg chg="undo custSel modSld">
      <pc:chgData name="oumar Sow" userId="e8434728ca715ec2" providerId="LiveId" clId="{C9B6A71E-DA7F-4C98-8D77-421DB8F1F7F4}" dt="2026-10-25T05:16:54.274" v="237" actId="1076"/>
      <pc:docMkLst>
        <pc:docMk/>
      </pc:docMkLst>
      <pc:sldChg chg="addSp delSp modSp mod delAnim">
        <pc:chgData name="oumar Sow" userId="e8434728ca715ec2" providerId="LiveId" clId="{C9B6A71E-DA7F-4C98-8D77-421DB8F1F7F4}" dt="2026-10-25T05:16:54.274" v="237" actId="1076"/>
        <pc:sldMkLst>
          <pc:docMk/>
          <pc:sldMk cId="0" sldId="259"/>
        </pc:sldMkLst>
        <pc:spChg chg="add mod">
          <ac:chgData name="oumar Sow" userId="e8434728ca715ec2" providerId="LiveId" clId="{C9B6A71E-DA7F-4C98-8D77-421DB8F1F7F4}" dt="2026-10-24T08:15:36.114" v="229" actId="1076"/>
          <ac:spMkLst>
            <pc:docMk/>
            <pc:sldMk cId="0" sldId="259"/>
            <ac:spMk id="2" creationId="{E2AFBE40-AD4E-2269-75C0-2512730D924B}"/>
          </ac:spMkLst>
        </pc:spChg>
        <pc:spChg chg="mod">
          <ac:chgData name="oumar Sow" userId="e8434728ca715ec2" providerId="LiveId" clId="{C9B6A71E-DA7F-4C98-8D77-421DB8F1F7F4}" dt="2026-10-24T08:00:36.241" v="211" actId="1076"/>
          <ac:spMkLst>
            <pc:docMk/>
            <pc:sldMk cId="0" sldId="259"/>
            <ac:spMk id="3" creationId="{00000000-0000-0000-0000-000000000000}"/>
          </ac:spMkLst>
        </pc:spChg>
        <pc:spChg chg="add mod">
          <ac:chgData name="oumar Sow" userId="e8434728ca715ec2" providerId="LiveId" clId="{C9B6A71E-DA7F-4C98-8D77-421DB8F1F7F4}" dt="2026-10-24T07:55:46.149" v="174" actId="122"/>
          <ac:spMkLst>
            <pc:docMk/>
            <pc:sldMk cId="0" sldId="259"/>
            <ac:spMk id="4" creationId="{18E89318-8BEE-59B5-C6AD-985136FE561E}"/>
          </ac:spMkLst>
        </pc:spChg>
        <pc:spChg chg="add mod">
          <ac:chgData name="oumar Sow" userId="e8434728ca715ec2" providerId="LiveId" clId="{C9B6A71E-DA7F-4C98-8D77-421DB8F1F7F4}" dt="2026-10-24T07:57:22.178" v="190" actId="122"/>
          <ac:spMkLst>
            <pc:docMk/>
            <pc:sldMk cId="0" sldId="259"/>
            <ac:spMk id="5" creationId="{7D60F069-C0A9-AC38-83BA-67D14339A086}"/>
          </ac:spMkLst>
        </pc:spChg>
        <pc:spChg chg="add mod ord">
          <ac:chgData name="oumar Sow" userId="e8434728ca715ec2" providerId="LiveId" clId="{C9B6A71E-DA7F-4C98-8D77-421DB8F1F7F4}" dt="2026-10-24T08:05:18.901" v="226" actId="14100"/>
          <ac:spMkLst>
            <pc:docMk/>
            <pc:sldMk cId="0" sldId="259"/>
            <ac:spMk id="6" creationId="{B31BBC1E-79A7-7507-7B7D-695673DF43D7}"/>
          </ac:spMkLst>
        </pc:spChg>
        <pc:spChg chg="add del">
          <ac:chgData name="oumar Sow" userId="e8434728ca715ec2" providerId="LiveId" clId="{C9B6A71E-DA7F-4C98-8D77-421DB8F1F7F4}" dt="2026-10-24T07:33:06.110" v="73" actId="21"/>
          <ac:spMkLst>
            <pc:docMk/>
            <pc:sldMk cId="0" sldId="259"/>
            <ac:spMk id="7" creationId="{CDD9E43B-746F-CDF9-0118-8E2E49581311}"/>
          </ac:spMkLst>
        </pc:spChg>
        <pc:spChg chg="mod">
          <ac:chgData name="oumar Sow" userId="e8434728ca715ec2" providerId="LiveId" clId="{C9B6A71E-DA7F-4C98-8D77-421DB8F1F7F4}" dt="2026-10-24T07:41:46.528" v="117" actId="1076"/>
          <ac:spMkLst>
            <pc:docMk/>
            <pc:sldMk cId="0" sldId="259"/>
            <ac:spMk id="11" creationId="{00000000-0000-0000-0000-000000000000}"/>
          </ac:spMkLst>
        </pc:spChg>
        <pc:spChg chg="mod">
          <ac:chgData name="oumar Sow" userId="e8434728ca715ec2" providerId="LiveId" clId="{C9B6A71E-DA7F-4C98-8D77-421DB8F1F7F4}" dt="2026-10-24T08:04:38.752" v="224" actId="1076"/>
          <ac:spMkLst>
            <pc:docMk/>
            <pc:sldMk cId="0" sldId="259"/>
            <ac:spMk id="13" creationId="{00000000-0000-0000-0000-000000000000}"/>
          </ac:spMkLst>
        </pc:spChg>
        <pc:spChg chg="mod ord">
          <ac:chgData name="oumar Sow" userId="e8434728ca715ec2" providerId="LiveId" clId="{C9B6A71E-DA7F-4C98-8D77-421DB8F1F7F4}" dt="2026-10-25T05:16:54.274" v="237" actId="1076"/>
          <ac:spMkLst>
            <pc:docMk/>
            <pc:sldMk cId="0" sldId="259"/>
            <ac:spMk id="15" creationId="{00000000-0000-0000-0000-000000000000}"/>
          </ac:spMkLst>
        </pc:spChg>
        <pc:spChg chg="mod">
          <ac:chgData name="oumar Sow" userId="e8434728ca715ec2" providerId="LiveId" clId="{C9B6A71E-DA7F-4C98-8D77-421DB8F1F7F4}" dt="2026-10-24T07:53:13.028" v="161" actId="1076"/>
          <ac:spMkLst>
            <pc:docMk/>
            <pc:sldMk cId="0" sldId="259"/>
            <ac:spMk id="22" creationId="{00000000-0000-0000-0000-000000000000}"/>
          </ac:spMkLst>
        </pc:spChg>
        <pc:spChg chg="mod">
          <ac:chgData name="oumar Sow" userId="e8434728ca715ec2" providerId="LiveId" clId="{C9B6A71E-DA7F-4C98-8D77-421DB8F1F7F4}" dt="2026-10-24T08:15:23.459" v="228" actId="1076"/>
          <ac:spMkLst>
            <pc:docMk/>
            <pc:sldMk cId="0" sldId="259"/>
            <ac:spMk id="1026" creationId="{00000000-0000-0000-0000-000000000000}"/>
          </ac:spMkLst>
        </pc:spChg>
        <pc:spChg chg="mod">
          <ac:chgData name="oumar Sow" userId="e8434728ca715ec2" providerId="LiveId" clId="{C9B6A71E-DA7F-4C98-8D77-421DB8F1F7F4}" dt="2026-10-24T08:03:51.247" v="223" actId="14100"/>
          <ac:spMkLst>
            <pc:docMk/>
            <pc:sldMk cId="0" sldId="259"/>
            <ac:spMk id="1027" creationId="{00000000-0000-0000-0000-000000000000}"/>
          </ac:spMkLst>
        </pc:spChg>
        <pc:spChg chg="mod">
          <ac:chgData name="oumar Sow" userId="e8434728ca715ec2" providerId="LiveId" clId="{C9B6A71E-DA7F-4C98-8D77-421DB8F1F7F4}" dt="2026-10-24T07:58:09.686" v="197" actId="114"/>
          <ac:spMkLst>
            <pc:docMk/>
            <pc:sldMk cId="0" sldId="259"/>
            <ac:spMk id="1028" creationId="{00000000-0000-0000-0000-000000000000}"/>
          </ac:spMkLst>
        </pc:spChg>
        <pc:spChg chg="mod">
          <ac:chgData name="oumar Sow" userId="e8434728ca715ec2" providerId="LiveId" clId="{C9B6A71E-DA7F-4C98-8D77-421DB8F1F7F4}" dt="2026-10-24T07:56:46.674" v="182" actId="122"/>
          <ac:spMkLst>
            <pc:docMk/>
            <pc:sldMk cId="0" sldId="259"/>
            <ac:spMk id="1029" creationId="{00000000-0000-0000-0000-000000000000}"/>
          </ac:spMkLst>
        </pc:spChg>
        <pc:spChg chg="mod">
          <ac:chgData name="oumar Sow" userId="e8434728ca715ec2" providerId="LiveId" clId="{C9B6A71E-DA7F-4C98-8D77-421DB8F1F7F4}" dt="2026-10-24T08:03:12.943" v="221" actId="1076"/>
          <ac:spMkLst>
            <pc:docMk/>
            <pc:sldMk cId="0" sldId="259"/>
            <ac:spMk id="25615" creationId="{00000000-0000-0000-0000-000000000000}"/>
          </ac:spMkLst>
        </pc:spChg>
        <pc:picChg chg="mod ord">
          <ac:chgData name="oumar Sow" userId="e8434728ca715ec2" providerId="LiveId" clId="{C9B6A71E-DA7F-4C98-8D77-421DB8F1F7F4}" dt="2026-10-24T07:52:40.265" v="158" actId="14100"/>
          <ac:picMkLst>
            <pc:docMk/>
            <pc:sldMk cId="0" sldId="259"/>
            <ac:picMk id="8" creationId="{00000000-0000-0000-0000-000000000000}"/>
          </ac:picMkLst>
        </pc:picChg>
        <pc:picChg chg="add del mod">
          <ac:chgData name="oumar Sow" userId="e8434728ca715ec2" providerId="LiveId" clId="{C9B6A71E-DA7F-4C98-8D77-421DB8F1F7F4}" dt="2026-10-25T05:15:26.318" v="232" actId="21"/>
          <ac:picMkLst>
            <pc:docMk/>
            <pc:sldMk cId="0" sldId="259"/>
            <ac:picMk id="10" creationId="{D9DF1DBB-8929-1449-0C3C-50A10AAC647F}"/>
          </ac:picMkLst>
        </pc:picChg>
        <pc:picChg chg="mod">
          <ac:chgData name="oumar Sow" userId="e8434728ca715ec2" providerId="LiveId" clId="{C9B6A71E-DA7F-4C98-8D77-421DB8F1F7F4}" dt="2026-10-24T08:03:34.362" v="222" actId="14100"/>
          <ac:picMkLst>
            <pc:docMk/>
            <pc:sldMk cId="0" sldId="259"/>
            <ac:picMk id="12" creationId="{00000000-0000-0000-0000-000000000000}"/>
          </ac:picMkLst>
        </pc:picChg>
        <pc:picChg chg="mod">
          <ac:chgData name="oumar Sow" userId="e8434728ca715ec2" providerId="LiveId" clId="{C9B6A71E-DA7F-4C98-8D77-421DB8F1F7F4}" dt="2026-10-25T05:15:51.813" v="235" actId="14100"/>
          <ac:picMkLst>
            <pc:docMk/>
            <pc:sldMk cId="0" sldId="259"/>
            <ac:picMk id="25604" creationId="{00000000-0000-0000-0000-000000000000}"/>
          </ac:picMkLst>
        </pc:picChg>
        <pc:picChg chg="mod">
          <ac:chgData name="oumar Sow" userId="e8434728ca715ec2" providerId="LiveId" clId="{C9B6A71E-DA7F-4C98-8D77-421DB8F1F7F4}" dt="2026-10-24T07:53:05.784" v="160" actId="14100"/>
          <ac:picMkLst>
            <pc:docMk/>
            <pc:sldMk cId="0" sldId="259"/>
            <ac:picMk id="25614" creationId="{00000000-0000-0000-0000-00000000000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0C1A956-7B69-45D1-8076-6E36C7B17A4C}" type="datetimeFigureOut">
              <a:rPr lang="en-GB" smtClean="0"/>
              <a:pPr/>
              <a:t>26/10/2026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F53BF-6FF8-4BE1-A5A3-AEFD74C02EFD}" type="slidenum">
              <a:rPr lang="en-GB" smtClean="0"/>
              <a:pPr/>
              <a:t>‹#›</a:t>
            </a:fld>
            <a:endParaRPr lang="en-GB" dirty="0"/>
          </a:p>
        </p:txBody>
      </p:sp>
    </p:spTree>
    <p:extLst>
      <p:ext uri="{BB962C8B-B14F-4D97-AF65-F5344CB8AC3E}">
        <p14:creationId xmlns:p14="http://schemas.microsoft.com/office/powerpoint/2010/main" xmlns="" val="3842142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C1A956-7B69-45D1-8076-6E36C7B17A4C}" type="datetimeFigureOut">
              <a:rPr lang="en-GB" smtClean="0"/>
              <a:pPr/>
              <a:t>26/10/2026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F53BF-6FF8-4BE1-A5A3-AEFD74C02EFD}" type="slidenum">
              <a:rPr lang="en-GB" smtClean="0"/>
              <a:pPr/>
              <a:t>‹#›</a:t>
            </a:fld>
            <a:endParaRPr lang="en-GB" dirty="0"/>
          </a:p>
        </p:txBody>
      </p:sp>
    </p:spTree>
    <p:extLst>
      <p:ext uri="{BB962C8B-B14F-4D97-AF65-F5344CB8AC3E}">
        <p14:creationId xmlns:p14="http://schemas.microsoft.com/office/powerpoint/2010/main" xmlns="" val="234184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C1A956-7B69-45D1-8076-6E36C7B17A4C}" type="datetimeFigureOut">
              <a:rPr lang="en-GB" smtClean="0"/>
              <a:pPr/>
              <a:t>26/10/2026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F53BF-6FF8-4BE1-A5A3-AEFD74C02EFD}" type="slidenum">
              <a:rPr lang="en-GB" smtClean="0"/>
              <a:pPr/>
              <a:t>‹#›</a:t>
            </a:fld>
            <a:endParaRPr lang="en-GB" dirty="0"/>
          </a:p>
        </p:txBody>
      </p:sp>
    </p:spTree>
    <p:extLst>
      <p:ext uri="{BB962C8B-B14F-4D97-AF65-F5344CB8AC3E}">
        <p14:creationId xmlns:p14="http://schemas.microsoft.com/office/powerpoint/2010/main" xmlns="" val="3648934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0C1A956-7B69-45D1-8076-6E36C7B17A4C}" type="datetimeFigureOut">
              <a:rPr lang="en-GB" smtClean="0"/>
              <a:pPr/>
              <a:t>26/10/2026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C8F53BF-6FF8-4BE1-A5A3-AEFD74C02EFD}" type="slidenum">
              <a:rPr lang="en-GB" smtClean="0"/>
              <a:pPr/>
              <a:t>‹#›</a:t>
            </a:fld>
            <a:endParaRPr lang="en-GB" dirty="0"/>
          </a:p>
        </p:txBody>
      </p:sp>
    </p:spTree>
    <p:extLst>
      <p:ext uri="{BB962C8B-B14F-4D97-AF65-F5344CB8AC3E}">
        <p14:creationId xmlns:p14="http://schemas.microsoft.com/office/powerpoint/2010/main" xmlns="" val="14298374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0C1A956-7B69-45D1-8076-6E36C7B17A4C}" type="datetimeFigureOut">
              <a:rPr lang="en-GB" smtClean="0"/>
              <a:pPr/>
              <a:t>26/10/2026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C8F53BF-6FF8-4BE1-A5A3-AEFD74C02EFD}" type="slidenum">
              <a:rPr lang="en-GB" smtClean="0"/>
              <a:pPr/>
              <a:t>‹#›</a:t>
            </a:fld>
            <a:endParaRPr lang="en-GB" dirty="0"/>
          </a:p>
        </p:txBody>
      </p:sp>
    </p:spTree>
    <p:extLst>
      <p:ext uri="{BB962C8B-B14F-4D97-AF65-F5344CB8AC3E}">
        <p14:creationId xmlns:p14="http://schemas.microsoft.com/office/powerpoint/2010/main" xmlns="" val="2549773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C1A956-7B69-45D1-8076-6E36C7B17A4C}" type="datetimeFigureOut">
              <a:rPr lang="en-GB" smtClean="0"/>
              <a:pPr/>
              <a:t>26/10/2026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C8F53BF-6FF8-4BE1-A5A3-AEFD74C02EFD}" type="slidenum">
              <a:rPr lang="en-GB" smtClean="0"/>
              <a:pPr/>
              <a:t>‹#›</a:t>
            </a:fld>
            <a:endParaRPr lang="en-GB" dirty="0"/>
          </a:p>
        </p:txBody>
      </p:sp>
    </p:spTree>
    <p:extLst>
      <p:ext uri="{BB962C8B-B14F-4D97-AF65-F5344CB8AC3E}">
        <p14:creationId xmlns:p14="http://schemas.microsoft.com/office/powerpoint/2010/main" xmlns="" val="3818365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C1A956-7B69-45D1-8076-6E36C7B17A4C}" type="datetimeFigureOut">
              <a:rPr lang="en-GB" smtClean="0"/>
              <a:pPr/>
              <a:t>26/10/2026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C8F53BF-6FF8-4BE1-A5A3-AEFD74C02EFD}" type="slidenum">
              <a:rPr lang="en-GB" smtClean="0"/>
              <a:pPr/>
              <a:t>‹#›</a:t>
            </a:fld>
            <a:endParaRPr lang="en-GB" dirty="0"/>
          </a:p>
        </p:txBody>
      </p:sp>
    </p:spTree>
    <p:extLst>
      <p:ext uri="{BB962C8B-B14F-4D97-AF65-F5344CB8AC3E}">
        <p14:creationId xmlns:p14="http://schemas.microsoft.com/office/powerpoint/2010/main" xmlns="" val="386480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0C1A956-7B69-45D1-8076-6E36C7B17A4C}" type="datetimeFigureOut">
              <a:rPr lang="en-GB" smtClean="0"/>
              <a:pPr/>
              <a:t>26/10/2026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C8F53BF-6FF8-4BE1-A5A3-AEFD74C02EFD}" type="slidenum">
              <a:rPr lang="en-GB" smtClean="0"/>
              <a:pPr/>
              <a:t>‹#›</a:t>
            </a:fld>
            <a:endParaRPr lang="en-GB" dirty="0"/>
          </a:p>
        </p:txBody>
      </p:sp>
    </p:spTree>
    <p:extLst>
      <p:ext uri="{BB962C8B-B14F-4D97-AF65-F5344CB8AC3E}">
        <p14:creationId xmlns:p14="http://schemas.microsoft.com/office/powerpoint/2010/main" xmlns="" val="1231065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0C1A956-7B69-45D1-8076-6E36C7B17A4C}" type="datetimeFigureOut">
              <a:rPr lang="en-GB" smtClean="0"/>
              <a:pPr/>
              <a:t>26/10/2026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C8F53BF-6FF8-4BE1-A5A3-AEFD74C02EFD}" type="slidenum">
              <a:rPr lang="en-GB" smtClean="0"/>
              <a:pPr/>
              <a:t>‹#›</a:t>
            </a:fld>
            <a:endParaRPr lang="en-GB" dirty="0"/>
          </a:p>
        </p:txBody>
      </p:sp>
    </p:spTree>
    <p:extLst>
      <p:ext uri="{BB962C8B-B14F-4D97-AF65-F5344CB8AC3E}">
        <p14:creationId xmlns:p14="http://schemas.microsoft.com/office/powerpoint/2010/main" xmlns="" val="224379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C1A956-7B69-45D1-8076-6E36C7B17A4C}" type="datetimeFigureOut">
              <a:rPr lang="en-GB" smtClean="0"/>
              <a:pPr/>
              <a:t>26/10/2026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F53BF-6FF8-4BE1-A5A3-AEFD74C02EFD}" type="slidenum">
              <a:rPr lang="en-GB" smtClean="0"/>
              <a:pPr/>
              <a:t>‹#›</a:t>
            </a:fld>
            <a:endParaRPr lang="en-GB" dirty="0"/>
          </a:p>
        </p:txBody>
      </p:sp>
    </p:spTree>
    <p:extLst>
      <p:ext uri="{BB962C8B-B14F-4D97-AF65-F5344CB8AC3E}">
        <p14:creationId xmlns:p14="http://schemas.microsoft.com/office/powerpoint/2010/main" xmlns="" val="335727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C1A956-7B69-45D1-8076-6E36C7B17A4C}" type="datetimeFigureOut">
              <a:rPr lang="en-GB" smtClean="0"/>
              <a:pPr/>
              <a:t>26/10/2026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F53BF-6FF8-4BE1-A5A3-AEFD74C02EFD}" type="slidenum">
              <a:rPr lang="en-GB" smtClean="0"/>
              <a:pPr/>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xmlns="" val="36358113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C1A956-7B69-45D1-8076-6E36C7B17A4C}" type="datetimeFigureOut">
              <a:rPr lang="en-GB" smtClean="0"/>
              <a:pPr/>
              <a:t>26/10/2026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F53BF-6FF8-4BE1-A5A3-AEFD74C02EFD}" type="slidenum">
              <a:rPr lang="en-GB" smtClean="0"/>
              <a:pPr/>
              <a:t>‹#›</a:t>
            </a:fld>
            <a:endParaRPr lang="en-GB" dirty="0"/>
          </a:p>
        </p:txBody>
      </p:sp>
    </p:spTree>
    <p:extLst>
      <p:ext uri="{BB962C8B-B14F-4D97-AF65-F5344CB8AC3E}">
        <p14:creationId xmlns:p14="http://schemas.microsoft.com/office/powerpoint/2010/main" xmlns="" val="4539765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C1A956-7B69-45D1-8076-6E36C7B17A4C}" type="datetimeFigureOut">
              <a:rPr lang="en-GB" smtClean="0"/>
              <a:pPr/>
              <a:t>26/10/2026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F53BF-6FF8-4BE1-A5A3-AEFD74C02EFD}" type="slidenum">
              <a:rPr lang="en-GB" smtClean="0"/>
              <a:pPr/>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xmlns="" val="11146051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C1A956-7B69-45D1-8076-6E36C7B17A4C}" type="datetimeFigureOut">
              <a:rPr lang="en-GB" smtClean="0"/>
              <a:pPr/>
              <a:t>26/10/2026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F53BF-6FF8-4BE1-A5A3-AEFD74C02EFD}" type="slidenum">
              <a:rPr lang="en-GB" smtClean="0"/>
              <a:pPr/>
              <a:t>‹#›</a:t>
            </a:fld>
            <a:endParaRPr lang="en-GB" dirty="0"/>
          </a:p>
        </p:txBody>
      </p:sp>
    </p:spTree>
    <p:extLst>
      <p:ext uri="{BB962C8B-B14F-4D97-AF65-F5344CB8AC3E}">
        <p14:creationId xmlns:p14="http://schemas.microsoft.com/office/powerpoint/2010/main" xmlns="" val="17992748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C1A956-7B69-45D1-8076-6E36C7B17A4C}" type="datetimeFigureOut">
              <a:rPr lang="en-GB" smtClean="0"/>
              <a:pPr/>
              <a:t>26/10/2026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F53BF-6FF8-4BE1-A5A3-AEFD74C02EFD}" type="slidenum">
              <a:rPr lang="en-GB" smtClean="0"/>
              <a:pPr/>
              <a:t>‹#›</a:t>
            </a:fld>
            <a:endParaRPr lang="en-GB" dirty="0"/>
          </a:p>
        </p:txBody>
      </p:sp>
    </p:spTree>
    <p:extLst>
      <p:ext uri="{BB962C8B-B14F-4D97-AF65-F5344CB8AC3E}">
        <p14:creationId xmlns:p14="http://schemas.microsoft.com/office/powerpoint/2010/main" xmlns="" val="30902686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C1A956-7B69-45D1-8076-6E36C7B17A4C}" type="datetimeFigureOut">
              <a:rPr lang="en-GB" smtClean="0"/>
              <a:pPr/>
              <a:t>26/10/2026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F53BF-6FF8-4BE1-A5A3-AEFD74C02EFD}" type="slidenum">
              <a:rPr lang="en-GB" smtClean="0"/>
              <a:pPr/>
              <a:t>‹#›</a:t>
            </a:fld>
            <a:endParaRPr lang="en-GB" dirty="0"/>
          </a:p>
        </p:txBody>
      </p:sp>
    </p:spTree>
    <p:extLst>
      <p:ext uri="{BB962C8B-B14F-4D97-AF65-F5344CB8AC3E}">
        <p14:creationId xmlns:p14="http://schemas.microsoft.com/office/powerpoint/2010/main" xmlns="" val="1595049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0C1A956-7B69-45D1-8076-6E36C7B17A4C}" type="datetimeFigureOut">
              <a:rPr lang="en-GB" smtClean="0"/>
              <a:pPr/>
              <a:t>26/10/2026</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C8F53BF-6FF8-4BE1-A5A3-AEFD74C02EFD}" type="slidenum">
              <a:rPr lang="en-GB" smtClean="0"/>
              <a:pPr/>
              <a:t>‹#›</a:t>
            </a:fld>
            <a:endParaRPr lang="en-GB" dirty="0"/>
          </a:p>
        </p:txBody>
      </p:sp>
    </p:spTree>
    <p:extLst>
      <p:ext uri="{BB962C8B-B14F-4D97-AF65-F5344CB8AC3E}">
        <p14:creationId xmlns:p14="http://schemas.microsoft.com/office/powerpoint/2010/main" xmlns="" val="574571989"/>
      </p:ext>
    </p:extLst>
  </p:cSld>
  <p:clrMap bg1="lt1" tx1="dk1" bg2="lt2" tx2="dk2" accent1="accent1" accent2="accent2" accent3="accent3" accent4="accent4" accent5="accent5" accent6="accent6" hlink="hlink" folHlink="folHlink"/>
  <p:sldLayoutIdLst>
    <p:sldLayoutId id="2147484435" r:id="rId1"/>
    <p:sldLayoutId id="2147484436" r:id="rId2"/>
    <p:sldLayoutId id="2147484437" r:id="rId3"/>
    <p:sldLayoutId id="2147484438" r:id="rId4"/>
    <p:sldLayoutId id="2147484439" r:id="rId5"/>
    <p:sldLayoutId id="2147484440" r:id="rId6"/>
    <p:sldLayoutId id="2147484441" r:id="rId7"/>
    <p:sldLayoutId id="2147484442" r:id="rId8"/>
    <p:sldLayoutId id="2147484443" r:id="rId9"/>
    <p:sldLayoutId id="2147484444" r:id="rId10"/>
    <p:sldLayoutId id="2147484445" r:id="rId11"/>
    <p:sldLayoutId id="2147484446" r:id="rId12"/>
    <p:sldLayoutId id="2147484447" r:id="rId13"/>
    <p:sldLayoutId id="2147484448" r:id="rId14"/>
    <p:sldLayoutId id="2147484449" r:id="rId15"/>
    <p:sldLayoutId id="214748445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cqc.org.uk/about-us/transparency/external-reports-research/black-men-mental-health-services" TargetMode="External"/><Relationship Id="rId3" Type="http://schemas.openxmlformats.org/officeDocument/2006/relationships/image" Target="../media/image2.png"/><Relationship Id="rId7" Type="http://schemas.openxmlformats.org/officeDocument/2006/relationships/hyperlink" Target="https://jenni.ai/blog/how-to-write-a-research-question"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hyperlink" Target="mailto:2230098@student.uwtsd.ac.uk" TargetMode="External"/><Relationship Id="rId10" Type="http://schemas.openxmlformats.org/officeDocument/2006/relationships/hyperlink" Target="https://www.who.int/europe/news/item/26-06-2024-the-overwhelming-case-for-ending-stigma-and-discrimination-in-mental-health" TargetMode="External"/><Relationship Id="rId4" Type="http://schemas.openxmlformats.org/officeDocument/2006/relationships/image" Target="../media/image3.jpeg"/><Relationship Id="rId9" Type="http://schemas.openxmlformats.org/officeDocument/2006/relationships/hyperlink" Target="https://saafebhs.com/breaking-the-stigma-encouraging-african-american-men-to-seek-mental-health-hel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879374" y="5153379"/>
            <a:ext cx="1027689" cy="215444"/>
          </a:xfrm>
          <a:prstGeom prst="rect">
            <a:avLst/>
          </a:prstGeom>
          <a:ln>
            <a:solidFill>
              <a:schemeClr val="bg1"/>
            </a:solidFill>
          </a:ln>
        </p:spPr>
        <p:style>
          <a:lnRef idx="2">
            <a:schemeClr val="accent1"/>
          </a:lnRef>
          <a:fillRef idx="1">
            <a:schemeClr val="lt1"/>
          </a:fillRef>
          <a:effectRef idx="0">
            <a:schemeClr val="accent1"/>
          </a:effectRef>
          <a:fontRef idx="minor">
            <a:schemeClr val="dk1"/>
          </a:fontRef>
        </p:style>
        <p:txBody>
          <a:bodyPr wrap="square" rtlCol="0">
            <a:spAutoFit/>
            <a:scene3d>
              <a:camera prst="isometricOffAxis1Right"/>
              <a:lightRig rig="threePt" dir="t"/>
            </a:scene3d>
          </a:bodyPr>
          <a:lstStyle/>
          <a:p>
            <a:pPr algn="r"/>
            <a:r>
              <a:rPr lang="en-GB" sz="800" dirty="0" err="1">
                <a:latin typeface="Arial" pitchFamily="34" charset="0"/>
                <a:cs typeface="Arial" pitchFamily="34" charset="0"/>
              </a:rPr>
              <a:t>Newsdesk</a:t>
            </a:r>
            <a:r>
              <a:rPr lang="en-GB" sz="800" dirty="0">
                <a:latin typeface="Arial" pitchFamily="34" charset="0"/>
                <a:cs typeface="Arial" pitchFamily="34" charset="0"/>
              </a:rPr>
              <a:t>, 2024</a:t>
            </a:r>
          </a:p>
        </p:txBody>
      </p:sp>
      <p:pic>
        <p:nvPicPr>
          <p:cNvPr id="25614" name="Picture 14" descr="NHS 111 – BrisDoc Healthcare Services"/>
          <p:cNvPicPr>
            <a:picLocks noChangeAspect="1" noChangeArrowheads="1"/>
          </p:cNvPicPr>
          <p:nvPr/>
        </p:nvPicPr>
        <p:blipFill>
          <a:blip r:embed="rId2" cstate="print"/>
          <a:srcRect/>
          <a:stretch>
            <a:fillRect/>
          </a:stretch>
        </p:blipFill>
        <p:spPr bwMode="auto">
          <a:xfrm>
            <a:off x="8898263" y="4201326"/>
            <a:ext cx="3265895" cy="1426464"/>
          </a:xfrm>
          <a:prstGeom prst="rect">
            <a:avLst/>
          </a:prstGeom>
          <a:noFill/>
          <a:scene3d>
            <a:camera prst="perspectiveRelaxed"/>
            <a:lightRig rig="threePt" dir="t"/>
          </a:scene3d>
        </p:spPr>
      </p:pic>
      <p:pic>
        <p:nvPicPr>
          <p:cNvPr id="25604" name="Picture 4" descr="https://framerusercontent.com/images/QXGcbtjXYxPPwRk20TtrGQqdDc.png"/>
          <p:cNvPicPr>
            <a:picLocks noChangeAspect="1" noChangeArrowheads="1"/>
          </p:cNvPicPr>
          <p:nvPr/>
        </p:nvPicPr>
        <p:blipFill>
          <a:blip r:embed="rId3" cstate="print">
            <a:lum bright="-20000"/>
          </a:blip>
          <a:srcRect/>
          <a:stretch>
            <a:fillRect/>
          </a:stretch>
        </p:blipFill>
        <p:spPr bwMode="auto">
          <a:xfrm>
            <a:off x="-1856" y="1653874"/>
            <a:ext cx="4079333" cy="1586001"/>
          </a:xfrm>
          <a:prstGeom prst="rect">
            <a:avLst/>
          </a:prstGeom>
          <a:ln>
            <a:noFill/>
          </a:ln>
          <a:effectLst>
            <a:reflection blurRad="6350" stA="50000" endA="300" endPos="55500" dist="50800" dir="5400000" sy="-100000" algn="bl" rotWithShape="0"/>
            <a:softEdge rad="127000"/>
          </a:effectLst>
        </p:spPr>
      </p:pic>
      <p:pic>
        <p:nvPicPr>
          <p:cNvPr id="12" name="Picture 11" descr="MAN.jpg"/>
          <p:cNvPicPr>
            <a:picLocks noChangeAspect="1"/>
          </p:cNvPicPr>
          <p:nvPr/>
        </p:nvPicPr>
        <p:blipFill>
          <a:blip r:embed="rId4" cstate="print"/>
          <a:stretch>
            <a:fillRect/>
          </a:stretch>
        </p:blipFill>
        <p:spPr>
          <a:xfrm>
            <a:off x="3200636" y="1287372"/>
            <a:ext cx="5825350" cy="3118607"/>
          </a:xfrm>
          <a:prstGeom prst="rect">
            <a:avLst/>
          </a:prstGeom>
        </p:spPr>
      </p:pic>
      <p:sp>
        <p:nvSpPr>
          <p:cNvPr id="3" name="Title 1"/>
          <p:cNvSpPr txBox="1">
            <a:spLocks/>
          </p:cNvSpPr>
          <p:nvPr/>
        </p:nvSpPr>
        <p:spPr>
          <a:xfrm>
            <a:off x="4314861" y="343393"/>
            <a:ext cx="2878043" cy="974690"/>
          </a:xfrm>
          <a:prstGeom prst="rect">
            <a:avLst/>
          </a:prstGeom>
          <a:ln>
            <a:solidFill>
              <a:schemeClr val="bg1"/>
            </a:solidFill>
          </a:ln>
        </p:spPr>
        <p:style>
          <a:lnRef idx="3">
            <a:schemeClr val="lt1"/>
          </a:lnRef>
          <a:fillRef idx="1">
            <a:schemeClr val="accent3"/>
          </a:fillRef>
          <a:effectRef idx="1">
            <a:schemeClr val="accent3"/>
          </a:effectRef>
          <a:fontRef idx="minor">
            <a:schemeClr val="lt1"/>
          </a:fontRef>
        </p:style>
        <p:txBody>
          <a:bodyPr>
            <a:normAutofit fontScale="25000" lnSpcReduction="20000"/>
          </a:bodyPr>
          <a:lstStyle/>
          <a:p>
            <a:pPr marL="0" marR="0" lvl="0" indent="0" defTabSz="914400" rtl="0" eaLnBrk="1" fontAlgn="auto" latinLnBrk="0" hangingPunct="1">
              <a:lnSpc>
                <a:spcPct val="100000"/>
              </a:lnSpc>
              <a:spcBef>
                <a:spcPct val="0"/>
              </a:spcBef>
              <a:spcAft>
                <a:spcPts val="0"/>
              </a:spcAft>
              <a:buClrTx/>
              <a:buSzTx/>
              <a:buFontTx/>
              <a:buNone/>
              <a:tabLst/>
              <a:defRPr/>
            </a:pPr>
            <a:endParaRPr kumimoji="0" lang="en-GB" sz="3600" b="1" i="0" u="none" strike="noStrike" kern="1200" cap="none" spc="0" normalizeH="0" baseline="0" noProof="0" dirty="0">
              <a:ln>
                <a:noFill/>
              </a:ln>
              <a:solidFill>
                <a:schemeClr val="tx2"/>
              </a:solidFill>
              <a:effectLst/>
              <a:uLnTx/>
              <a:uFillTx/>
              <a:latin typeface="Arial" pitchFamily="34" charset="0"/>
              <a:ea typeface="+mj-ea"/>
              <a:cs typeface="Arial" pitchFamily="34" charset="0"/>
            </a:endParaRP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2"/>
                </a:solidFill>
                <a:effectLst/>
                <a:uLnTx/>
                <a:uFillTx/>
                <a:latin typeface="Arial" pitchFamily="34" charset="0"/>
                <a:ea typeface="+mj-ea"/>
                <a:cs typeface="Arial" pitchFamily="34" charset="0"/>
              </a:rPr>
              <a:t/>
            </a:r>
            <a:br>
              <a:rPr kumimoji="0" lang="en-GB" sz="3600" b="1" i="0" u="none" strike="noStrike" kern="1200" cap="none" spc="0" normalizeH="0" baseline="0" noProof="0" dirty="0">
                <a:ln>
                  <a:noFill/>
                </a:ln>
                <a:solidFill>
                  <a:schemeClr val="tx2"/>
                </a:solidFill>
                <a:effectLst/>
                <a:uLnTx/>
                <a:uFillTx/>
                <a:latin typeface="Arial" pitchFamily="34" charset="0"/>
                <a:ea typeface="+mj-ea"/>
                <a:cs typeface="Arial" pitchFamily="34" charset="0"/>
              </a:rPr>
            </a:br>
            <a:r>
              <a:rPr kumimoji="0" lang="en-GB" sz="3600" b="1" i="0" u="none" strike="noStrike" kern="1200" cap="none" spc="0" normalizeH="0" baseline="0" noProof="0" dirty="0">
                <a:ln>
                  <a:noFill/>
                </a:ln>
                <a:solidFill>
                  <a:schemeClr val="tx2"/>
                </a:solidFill>
                <a:effectLst/>
                <a:uLnTx/>
                <a:uFillTx/>
                <a:latin typeface="Arial" pitchFamily="34" charset="0"/>
                <a:ea typeface="+mj-ea"/>
                <a:cs typeface="Arial" pitchFamily="34" charset="0"/>
              </a:rPr>
              <a:t>Maria Fatima </a:t>
            </a:r>
            <a:r>
              <a:rPr kumimoji="0" lang="en-GB" sz="3600" b="1" i="0" u="none" strike="noStrike" kern="1200" cap="none" spc="0" normalizeH="0" baseline="0" noProof="0" dirty="0" err="1">
                <a:ln>
                  <a:noFill/>
                </a:ln>
                <a:solidFill>
                  <a:schemeClr val="tx2"/>
                </a:solidFill>
                <a:effectLst/>
                <a:uLnTx/>
                <a:uFillTx/>
                <a:latin typeface="Arial" pitchFamily="34" charset="0"/>
                <a:ea typeface="+mj-ea"/>
                <a:cs typeface="Arial" pitchFamily="34" charset="0"/>
              </a:rPr>
              <a:t>Mangue</a:t>
            </a:r>
            <a:r>
              <a:rPr kumimoji="0" lang="en-GB" sz="3600" b="1" i="0" u="none" strike="noStrike" kern="1200" cap="none" spc="0" normalizeH="0" baseline="0" noProof="0" dirty="0">
                <a:ln>
                  <a:noFill/>
                </a:ln>
                <a:solidFill>
                  <a:schemeClr val="tx2"/>
                </a:solidFill>
                <a:effectLst/>
                <a:uLnTx/>
                <a:uFillTx/>
                <a:latin typeface="Arial" pitchFamily="34" charset="0"/>
                <a:ea typeface="+mj-ea"/>
                <a:cs typeface="Arial" pitchFamily="34" charset="0"/>
              </a:rPr>
              <a:t> </a:t>
            </a:r>
            <a:r>
              <a:rPr kumimoji="0" lang="en-GB" sz="3600" b="1" i="0" u="none" strike="noStrike" kern="1200" cap="none" spc="0" normalizeH="0" baseline="0" noProof="0" dirty="0" err="1">
                <a:ln>
                  <a:noFill/>
                </a:ln>
                <a:solidFill>
                  <a:schemeClr val="tx2"/>
                </a:solidFill>
                <a:effectLst/>
                <a:uLnTx/>
                <a:uFillTx/>
                <a:latin typeface="Arial" pitchFamily="34" charset="0"/>
                <a:ea typeface="+mj-ea"/>
                <a:cs typeface="Arial" pitchFamily="34" charset="0"/>
              </a:rPr>
              <a:t>Mbomio</a:t>
            </a:r>
            <a:r>
              <a:rPr kumimoji="0" lang="en-GB" sz="3600" b="1" i="0" u="none" strike="noStrike" kern="1200" cap="none" spc="0" normalizeH="0" baseline="0" noProof="0" dirty="0">
                <a:ln>
                  <a:noFill/>
                </a:ln>
                <a:solidFill>
                  <a:schemeClr val="tx2"/>
                </a:solidFill>
                <a:effectLst/>
                <a:uLnTx/>
                <a:uFillTx/>
                <a:latin typeface="Arial" pitchFamily="34" charset="0"/>
                <a:ea typeface="+mj-ea"/>
                <a:cs typeface="Arial" pitchFamily="34" charset="0"/>
              </a:rPr>
              <a:t> (2230098)</a:t>
            </a:r>
          </a:p>
          <a:p>
            <a:pPr marL="0" marR="0" lvl="0" indent="0" algn="ctr" defTabSz="914400" rtl="0" eaLnBrk="1" fontAlgn="auto" latinLnBrk="0" hangingPunct="1">
              <a:lnSpc>
                <a:spcPct val="100000"/>
              </a:lnSpc>
              <a:spcBef>
                <a:spcPct val="0"/>
              </a:spcBef>
              <a:spcAft>
                <a:spcPts val="0"/>
              </a:spcAft>
              <a:buClrTx/>
              <a:buSzTx/>
              <a:buFontTx/>
              <a:buNone/>
              <a:tabLst/>
              <a:defRPr/>
            </a:pPr>
            <a:r>
              <a:rPr lang="en-GB" sz="3600" b="1" dirty="0">
                <a:solidFill>
                  <a:schemeClr val="tx2"/>
                </a:solidFill>
                <a:latin typeface="Arial" pitchFamily="34" charset="0"/>
                <a:ea typeface="+mj-ea"/>
                <a:cs typeface="Arial" pitchFamily="34" charset="0"/>
              </a:rPr>
              <a:t> </a:t>
            </a:r>
            <a:r>
              <a:rPr kumimoji="0" lang="en-GB" sz="3600" b="1" i="0" u="none" strike="noStrike" kern="1200" cap="none" spc="0" normalizeH="0" baseline="0" noProof="0" dirty="0">
                <a:ln>
                  <a:noFill/>
                </a:ln>
                <a:solidFill>
                  <a:schemeClr val="tx2"/>
                </a:solidFill>
                <a:effectLst/>
                <a:uLnTx/>
                <a:uFillTx/>
                <a:latin typeface="Arial" pitchFamily="34" charset="0"/>
                <a:ea typeface="+mj-ea"/>
                <a:cs typeface="Arial" pitchFamily="34" charset="0"/>
              </a:rPr>
              <a:t>Supervisor: Soban Sadiq</a:t>
            </a:r>
            <a:br>
              <a:rPr kumimoji="0" lang="en-GB" sz="3600" b="1" i="0" u="none" strike="noStrike" kern="1200" cap="none" spc="0" normalizeH="0" baseline="0" noProof="0" dirty="0">
                <a:ln>
                  <a:noFill/>
                </a:ln>
                <a:solidFill>
                  <a:schemeClr val="tx2"/>
                </a:solidFill>
                <a:effectLst/>
                <a:uLnTx/>
                <a:uFillTx/>
                <a:latin typeface="Arial" pitchFamily="34" charset="0"/>
                <a:ea typeface="+mj-ea"/>
                <a:cs typeface="Arial" pitchFamily="34" charset="0"/>
              </a:rPr>
            </a:br>
            <a:r>
              <a:rPr kumimoji="0" lang="en-GB" sz="3600" b="1" i="0" u="none" strike="noStrike" kern="1200" cap="none" spc="0" normalizeH="0" baseline="0" noProof="0" dirty="0">
                <a:ln>
                  <a:noFill/>
                </a:ln>
                <a:solidFill>
                  <a:schemeClr val="tx2"/>
                </a:solidFill>
                <a:effectLst/>
                <a:uLnTx/>
                <a:uFillTx/>
                <a:latin typeface="Arial" pitchFamily="34" charset="0"/>
                <a:ea typeface="+mj-ea"/>
                <a:cs typeface="Arial" pitchFamily="34" charset="0"/>
              </a:rPr>
              <a:t> </a:t>
            </a:r>
            <a:r>
              <a:rPr kumimoji="0" lang="en-GB" sz="3600" b="1" i="0" u="none" strike="noStrike" kern="1200" cap="none" spc="0" normalizeH="0" baseline="0" noProof="0" dirty="0">
                <a:ln>
                  <a:noFill/>
                </a:ln>
                <a:solidFill>
                  <a:schemeClr val="tx2"/>
                </a:solidFill>
                <a:effectLst/>
                <a:uLnTx/>
                <a:uFillTx/>
                <a:latin typeface="Arial" pitchFamily="34" charset="0"/>
                <a:ea typeface="+mj-ea"/>
                <a:cs typeface="Arial" pitchFamily="34" charset="0"/>
                <a:hlinkClick r:id="rId5"/>
              </a:rPr>
              <a:t>2230098@student.uwtsd.ac.uk</a:t>
            </a:r>
            <a:r>
              <a:rPr kumimoji="0" lang="en-GB" sz="3600" b="1" i="0" u="none" strike="noStrike" kern="1200" cap="none" spc="0" normalizeH="0" baseline="0" noProof="0" dirty="0">
                <a:ln>
                  <a:noFill/>
                </a:ln>
                <a:solidFill>
                  <a:schemeClr val="tx2"/>
                </a:solidFill>
                <a:effectLst/>
                <a:uLnTx/>
                <a:uFillTx/>
                <a:latin typeface="Arial" pitchFamily="34" charset="0"/>
                <a:ea typeface="+mj-ea"/>
                <a:cs typeface="Arial" pitchFamily="34" charset="0"/>
              </a:rPr>
              <a:t>	</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a:ln>
                  <a:noFill/>
                </a:ln>
                <a:solidFill>
                  <a:schemeClr val="tx2"/>
                </a:solidFill>
                <a:effectLst/>
                <a:uLnTx/>
                <a:uFillTx/>
                <a:latin typeface="Arial" pitchFamily="34" charset="0"/>
                <a:ea typeface="+mj-ea"/>
                <a:cs typeface="Arial" pitchFamily="34" charset="0"/>
              </a:rPr>
              <a:t>MSc Public Health and</a:t>
            </a:r>
            <a:r>
              <a:rPr kumimoji="0" lang="en-GB" sz="3600" b="1" i="0" u="none" strike="noStrike" kern="1200" cap="none" spc="0" normalizeH="0" noProof="0" dirty="0">
                <a:ln>
                  <a:noFill/>
                </a:ln>
                <a:solidFill>
                  <a:schemeClr val="tx2"/>
                </a:solidFill>
                <a:effectLst/>
                <a:uLnTx/>
                <a:uFillTx/>
                <a:latin typeface="Arial" pitchFamily="34" charset="0"/>
                <a:ea typeface="+mj-ea"/>
                <a:cs typeface="Arial" pitchFamily="34" charset="0"/>
              </a:rPr>
              <a:t> Social Care in Practice</a:t>
            </a:r>
          </a:p>
          <a:p>
            <a:pPr marL="0" marR="0" lvl="0" indent="0" algn="ctr" defTabSz="914400" rtl="0" eaLnBrk="1" fontAlgn="auto" latinLnBrk="0" hangingPunct="1">
              <a:lnSpc>
                <a:spcPct val="100000"/>
              </a:lnSpc>
              <a:spcBef>
                <a:spcPct val="0"/>
              </a:spcBef>
              <a:spcAft>
                <a:spcPts val="0"/>
              </a:spcAft>
              <a:buClrTx/>
              <a:buSzTx/>
              <a:buFontTx/>
              <a:buNone/>
              <a:tabLst/>
              <a:defRPr/>
            </a:pPr>
            <a:r>
              <a:rPr lang="en-GB" sz="3600" b="1" noProof="0" dirty="0">
                <a:solidFill>
                  <a:schemeClr val="tx2"/>
                </a:solidFill>
                <a:latin typeface="Arial" pitchFamily="34" charset="0"/>
                <a:ea typeface="+mj-ea"/>
                <a:cs typeface="Arial" pitchFamily="34" charset="0"/>
              </a:rPr>
              <a:t>Practice-Based Research (LCHS7008)</a:t>
            </a:r>
            <a:endParaRPr kumimoji="0" lang="en-GB" sz="3600" b="1" i="0" u="none" strike="noStrike" kern="1200" cap="none" spc="0" normalizeH="0" noProof="0" dirty="0">
              <a:ln>
                <a:noFill/>
              </a:ln>
              <a:solidFill>
                <a:schemeClr val="tx2"/>
              </a:solidFill>
              <a:effectLst/>
              <a:uLnTx/>
              <a:uFillTx/>
              <a:latin typeface="Arial" pitchFamily="34" charset="0"/>
              <a:ea typeface="+mj-ea"/>
              <a:cs typeface="Arial" pitchFamily="34" charset="0"/>
            </a:endParaRPr>
          </a:p>
          <a:p>
            <a:pPr marL="0" marR="0" lvl="0" indent="0"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a:ln>
                  <a:noFill/>
                </a:ln>
                <a:solidFill>
                  <a:schemeClr val="tx2"/>
                </a:solidFill>
                <a:effectLst/>
                <a:uLnTx/>
                <a:uFillTx/>
                <a:latin typeface="+mj-lt"/>
                <a:ea typeface="+mj-ea"/>
                <a:cs typeface="+mj-cs"/>
              </a:rPr>
              <a:t/>
            </a:r>
            <a:br>
              <a:rPr kumimoji="0" lang="en-GB" sz="3600" b="0" i="0" u="none" strike="noStrike" kern="1200" cap="none" spc="0" normalizeH="0" baseline="0" noProof="0" dirty="0">
                <a:ln>
                  <a:noFill/>
                </a:ln>
                <a:solidFill>
                  <a:schemeClr val="tx2"/>
                </a:solidFill>
                <a:effectLst/>
                <a:uLnTx/>
                <a:uFillTx/>
                <a:latin typeface="+mj-lt"/>
                <a:ea typeface="+mj-ea"/>
                <a:cs typeface="+mj-cs"/>
              </a:rPr>
            </a:br>
            <a:r>
              <a:rPr kumimoji="0" lang="en-GB" sz="2200" b="0" i="0" u="none" strike="noStrike" kern="1200" cap="none" spc="0" normalizeH="0" baseline="0" noProof="0" dirty="0">
                <a:ln>
                  <a:noFill/>
                </a:ln>
                <a:solidFill>
                  <a:schemeClr val="tx2"/>
                </a:solidFill>
                <a:effectLst/>
                <a:uLnTx/>
                <a:uFillTx/>
                <a:latin typeface="+mj-lt"/>
                <a:ea typeface="+mj-ea"/>
                <a:cs typeface="+mj-cs"/>
              </a:rPr>
              <a:t/>
            </a:r>
            <a:br>
              <a:rPr kumimoji="0" lang="en-GB" sz="2200" b="0" i="0" u="none" strike="noStrike" kern="1200" cap="none" spc="0" normalizeH="0" baseline="0" noProof="0" dirty="0">
                <a:ln>
                  <a:noFill/>
                </a:ln>
                <a:solidFill>
                  <a:schemeClr val="tx2"/>
                </a:solidFill>
                <a:effectLst/>
                <a:uLnTx/>
                <a:uFillTx/>
                <a:latin typeface="+mj-lt"/>
                <a:ea typeface="+mj-ea"/>
                <a:cs typeface="+mj-cs"/>
              </a:rPr>
            </a:br>
            <a:r>
              <a:rPr kumimoji="0" lang="en-GB" sz="4400" b="0" i="0" u="none" strike="noStrike" kern="1200" cap="none" spc="0" normalizeH="0" baseline="0" noProof="0" dirty="0">
                <a:ln>
                  <a:noFill/>
                </a:ln>
                <a:solidFill>
                  <a:schemeClr val="tx2"/>
                </a:solidFill>
                <a:effectLst/>
                <a:uLnTx/>
                <a:uFillTx/>
                <a:latin typeface="+mj-lt"/>
                <a:ea typeface="+mj-ea"/>
                <a:cs typeface="+mj-cs"/>
              </a:rPr>
              <a:t/>
            </a:r>
            <a:br>
              <a:rPr kumimoji="0" lang="en-GB" sz="4400" b="0" i="0" u="none" strike="noStrike" kern="1200" cap="none" spc="0" normalizeH="0" baseline="0" noProof="0" dirty="0">
                <a:ln>
                  <a:noFill/>
                </a:ln>
                <a:solidFill>
                  <a:schemeClr val="tx2"/>
                </a:solidFill>
                <a:effectLst/>
                <a:uLnTx/>
                <a:uFillTx/>
                <a:latin typeface="+mj-lt"/>
                <a:ea typeface="+mj-ea"/>
                <a:cs typeface="+mj-cs"/>
              </a:rPr>
            </a:br>
            <a:endParaRPr kumimoji="0" lang="en-GB" sz="4400" b="0" i="0" u="none" strike="noStrike" kern="1200" cap="none" spc="0" normalizeH="0" baseline="0" noProof="0" dirty="0">
              <a:ln>
                <a:noFill/>
              </a:ln>
              <a:solidFill>
                <a:schemeClr val="tx2"/>
              </a:solidFill>
              <a:effectLst/>
              <a:uLnTx/>
              <a:uFillTx/>
              <a:latin typeface="+mj-lt"/>
              <a:ea typeface="+mj-ea"/>
              <a:cs typeface="+mj-cs"/>
            </a:endParaRPr>
          </a:p>
        </p:txBody>
      </p:sp>
      <p:pic>
        <p:nvPicPr>
          <p:cNvPr id="8" name="Picture 7" descr="statistic of black.png"/>
          <p:cNvPicPr>
            <a:picLocks noChangeAspect="1"/>
          </p:cNvPicPr>
          <p:nvPr/>
        </p:nvPicPr>
        <p:blipFill>
          <a:blip r:embed="rId6" cstate="print"/>
          <a:stretch>
            <a:fillRect/>
          </a:stretch>
        </p:blipFill>
        <p:spPr>
          <a:xfrm>
            <a:off x="36508" y="4272035"/>
            <a:ext cx="3164128" cy="83992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26" name="Rectangle 2"/>
          <p:cNvSpPr>
            <a:spLocks noChangeArrowheads="1"/>
          </p:cNvSpPr>
          <p:nvPr/>
        </p:nvSpPr>
        <p:spPr bwMode="auto">
          <a:xfrm>
            <a:off x="-1855" y="497012"/>
            <a:ext cx="3350362" cy="1123384"/>
          </a:xfrm>
          <a:prstGeom prst="rect">
            <a:avLst/>
          </a:prstGeom>
          <a:ln>
            <a:headEnd/>
            <a:tailEnd/>
          </a:ln>
        </p:spPr>
        <p:style>
          <a:lnRef idx="1">
            <a:schemeClr val="accent5"/>
          </a:lnRef>
          <a:fillRef idx="3">
            <a:schemeClr val="accent5"/>
          </a:fillRef>
          <a:effectRef idx="2">
            <a:schemeClr val="accent5"/>
          </a:effectRef>
          <a:fontRef idx="minor">
            <a:schemeClr val="lt1"/>
          </a:fontRef>
        </p:style>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100" b="1" i="0" u="none" strike="noStrike" cap="none" normalizeH="0" baseline="0" dirty="0">
                <a:ln>
                  <a:noFill/>
                </a:ln>
                <a:solidFill>
                  <a:schemeClr val="tx1"/>
                </a:solidFill>
                <a:effectLst/>
                <a:latin typeface="Arial" pitchFamily="34" charset="0"/>
                <a:ea typeface="Calibri" pitchFamily="34" charset="0"/>
                <a:cs typeface="Arial" pitchFamily="34" charset="0"/>
              </a:rPr>
              <a:t>Introduction</a:t>
            </a:r>
            <a:endParaRPr lang="en-GB" sz="800" b="1" dirty="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1" i="0" u="none" strike="noStrike" cap="none" normalizeH="0" baseline="0" dirty="0">
                <a:ln>
                  <a:noFill/>
                </a:ln>
                <a:solidFill>
                  <a:schemeClr val="tx1"/>
                </a:solidFill>
                <a:effectLst/>
                <a:latin typeface="Arial" pitchFamily="34" charset="0"/>
                <a:ea typeface="Calibri" pitchFamily="34" charset="0"/>
                <a:cs typeface="Arial" pitchFamily="34" charset="0"/>
              </a:rPr>
              <a:t> </a:t>
            </a:r>
            <a:r>
              <a:rPr kumimoji="0" lang="en-GB" sz="800" b="0" i="0" u="none" strike="noStrike" cap="none" normalizeH="0" baseline="0" dirty="0">
                <a:ln>
                  <a:noFill/>
                </a:ln>
                <a:solidFill>
                  <a:schemeClr val="tx1"/>
                </a:solidFill>
                <a:effectLst/>
                <a:latin typeface="Arial" pitchFamily="34" charset="0"/>
                <a:ea typeface="Calibri" pitchFamily="34" charset="0"/>
                <a:cs typeface="Arial" pitchFamily="34" charset="0"/>
              </a:rPr>
              <a:t>Mental health stigma is a significant barrier to accessing mental health services among African populations in the United Kingdom and globally (Codjoe et al., 2021). African immigrants in the UK often face additional challenges compared to UK-born Africans, contributing to poorer mental and physical health outcomes (Bassey and Zaka, 2024).</a:t>
            </a:r>
            <a:r>
              <a:rPr kumimoji="0" lang="en-GB" sz="800" b="1" i="0" u="none" strike="noStrike" cap="none" normalizeH="0" baseline="0" dirty="0">
                <a:ln>
                  <a:noFill/>
                </a:ln>
                <a:solidFill>
                  <a:schemeClr val="tx1"/>
                </a:solidFill>
                <a:effectLst/>
                <a:latin typeface="Arial" pitchFamily="34" charset="0"/>
                <a:ea typeface="Calibri" pitchFamily="34" charset="0"/>
                <a:cs typeface="Arial"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800" b="0" i="0" u="none" strike="noStrike" cap="none" normalizeH="0" baseline="0" dirty="0">
              <a:ln>
                <a:noFill/>
              </a:ln>
              <a:solidFill>
                <a:schemeClr val="tx1"/>
              </a:solidFill>
              <a:effectLst/>
              <a:latin typeface="Arial" pitchFamily="34" charset="0"/>
              <a:cs typeface="Arial" pitchFamily="34" charset="0"/>
            </a:endParaRPr>
          </a:p>
        </p:txBody>
      </p:sp>
      <p:sp>
        <p:nvSpPr>
          <p:cNvPr id="1027" name="Rectangle 3"/>
          <p:cNvSpPr>
            <a:spLocks noChangeArrowheads="1"/>
          </p:cNvSpPr>
          <p:nvPr/>
        </p:nvSpPr>
        <p:spPr bwMode="auto">
          <a:xfrm>
            <a:off x="-1" y="3097930"/>
            <a:ext cx="3237513" cy="1369606"/>
          </a:xfrm>
          <a:prstGeom prst="rect">
            <a:avLst/>
          </a:prstGeom>
          <a:ln>
            <a:headEnd/>
            <a:tailEnd/>
          </a:ln>
        </p:spPr>
        <p:style>
          <a:lnRef idx="1">
            <a:schemeClr val="accent6"/>
          </a:lnRef>
          <a:fillRef idx="3">
            <a:schemeClr val="accent6"/>
          </a:fillRef>
          <a:effectRef idx="2">
            <a:schemeClr val="accent6"/>
          </a:effectRef>
          <a:fontRef idx="minor">
            <a:schemeClr val="lt1"/>
          </a:fontRef>
        </p:style>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100" b="1" i="0" u="none" strike="noStrike" cap="none" normalizeH="0" baseline="0" dirty="0">
                <a:ln>
                  <a:noFill/>
                </a:ln>
                <a:solidFill>
                  <a:schemeClr val="tx1"/>
                </a:solidFill>
                <a:effectLst/>
                <a:latin typeface="Arial" pitchFamily="34" charset="0"/>
                <a:ea typeface="Calibri" pitchFamily="34" charset="0"/>
                <a:cs typeface="Arial" pitchFamily="34" charset="0"/>
              </a:rPr>
              <a:t>Prevalence</a:t>
            </a:r>
            <a:endParaRPr lang="en-GB" sz="800" b="1" dirty="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a:ln>
                  <a:noFill/>
                </a:ln>
                <a:solidFill>
                  <a:schemeClr val="tx1"/>
                </a:solidFill>
                <a:effectLst/>
                <a:latin typeface="Arial" pitchFamily="34" charset="0"/>
                <a:ea typeface="Calibri" pitchFamily="34" charset="0"/>
                <a:cs typeface="Arial" pitchFamily="34" charset="0"/>
              </a:rPr>
              <a:t>in the UK, Black people are 3.5 times more likely to be detained under the Mental Health Act, while Black African and Black Caribbean populations are 3 to 5 times more likely to be diagnosed with schizophrenia compared with other ethnic groups (Nyikavaranda et al., 2025). Stigma, fear of discrimination, cultural beliefs about mental illness and concerns regarding social judgement continue to discourage help-seeking behaviors, contributing to delayed treatment and poorer mental health outcomes (CQC, 2025). </a:t>
            </a:r>
            <a:endParaRPr kumimoji="0" lang="en-GB" sz="1800" b="0" i="0" u="none" strike="noStrike" cap="none" normalizeH="0" baseline="0" dirty="0">
              <a:ln>
                <a:noFill/>
              </a:ln>
              <a:solidFill>
                <a:schemeClr val="tx1"/>
              </a:solidFill>
              <a:effectLst/>
              <a:latin typeface="Arial" pitchFamily="34" charset="0"/>
              <a:cs typeface="Arial" pitchFamily="34" charset="0"/>
            </a:endParaRPr>
          </a:p>
        </p:txBody>
      </p:sp>
      <p:sp>
        <p:nvSpPr>
          <p:cNvPr id="1028" name="Rectangle 4"/>
          <p:cNvSpPr>
            <a:spLocks noChangeArrowheads="1"/>
          </p:cNvSpPr>
          <p:nvPr/>
        </p:nvSpPr>
        <p:spPr bwMode="auto">
          <a:xfrm>
            <a:off x="3237513" y="4324133"/>
            <a:ext cx="6274106" cy="1246495"/>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100" b="1" u="none" strike="noStrike" cap="none" normalizeH="0" baseline="0" dirty="0">
                <a:ln>
                  <a:noFill/>
                </a:ln>
                <a:solidFill>
                  <a:schemeClr val="tx1"/>
                </a:solidFill>
                <a:effectLst/>
                <a:latin typeface="Arial" pitchFamily="34" charset="0"/>
                <a:ea typeface="Calibri" pitchFamily="34" charset="0"/>
                <a:cs typeface="Arial" pitchFamily="34" charset="0"/>
              </a:rPr>
              <a:t>Impact</a:t>
            </a:r>
            <a:endParaRPr lang="en-GB" sz="800" b="1" dirty="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a:ln>
                  <a:noFill/>
                </a:ln>
                <a:solidFill>
                  <a:schemeClr val="tx1"/>
                </a:solidFill>
                <a:effectLst/>
                <a:latin typeface="Arial" pitchFamily="34" charset="0"/>
                <a:ea typeface="Calibri" pitchFamily="34" charset="0"/>
                <a:cs typeface="Arial" pitchFamily="34" charset="0"/>
              </a:rPr>
              <a:t> I believe this research will contribute to a fundamental understanding of how stigma influences the severe difficulties faced by African adults (aged </a:t>
            </a:r>
            <a:r>
              <a:rPr lang="en-GB" sz="800" dirty="0">
                <a:solidFill>
                  <a:schemeClr val="tx1"/>
                </a:solidFill>
                <a:latin typeface="Arial" pitchFamily="34" charset="0"/>
                <a:ea typeface="Calibri" pitchFamily="34" charset="0"/>
                <a:cs typeface="Arial" pitchFamily="34" charset="0"/>
              </a:rPr>
              <a:t>18</a:t>
            </a:r>
            <a:r>
              <a:rPr kumimoji="0" lang="en-GB" sz="800" b="0" i="0" u="none" strike="noStrike" cap="none" normalizeH="0" baseline="0" dirty="0">
                <a:ln>
                  <a:noFill/>
                </a:ln>
                <a:solidFill>
                  <a:schemeClr val="tx1"/>
                </a:solidFill>
                <a:effectLst/>
                <a:latin typeface="Arial" pitchFamily="34" charset="0"/>
                <a:ea typeface="Calibri" pitchFamily="34" charset="0"/>
                <a:cs typeface="Arial" pitchFamily="34" charset="0"/>
              </a:rPr>
              <a:t> to 70), both in the United Kingdom and globally when attempting to access mental health services (Walter et al., 2007). By exploring various dimensions, such as cultural and structural factors, the study addresses gaps in the scientific literature and generates evidence regarding the factors that contribute to mental health inequalities (Conner et al., 2024). The findings could guide the development of culturally adapted mental health services, strengthen the cultural competence of health and social care professionals, and support policies to reduce stigma and improve equitable access to care (NHS Digital, 2023).. Ultimately, this research seeks to bring visibility to the experiences of an underrepresented population and contribute to better mental health outcomes and improved service delivery (Kuruvilla et al., 2006).</a:t>
            </a:r>
            <a:endParaRPr kumimoji="0" lang="en-GB" sz="1800" b="0" i="0" u="none" strike="noStrike" cap="none" normalizeH="0" baseline="0" dirty="0">
              <a:ln>
                <a:noFill/>
              </a:ln>
              <a:solidFill>
                <a:schemeClr val="tx1"/>
              </a:solidFill>
              <a:effectLst/>
              <a:latin typeface="Arial" pitchFamily="34" charset="0"/>
              <a:cs typeface="Arial" pitchFamily="34" charset="0"/>
            </a:endParaRPr>
          </a:p>
        </p:txBody>
      </p:sp>
      <p:sp>
        <p:nvSpPr>
          <p:cNvPr id="1029" name="Rectangle 5"/>
          <p:cNvSpPr>
            <a:spLocks noChangeArrowheads="1"/>
          </p:cNvSpPr>
          <p:nvPr/>
        </p:nvSpPr>
        <p:spPr bwMode="auto">
          <a:xfrm>
            <a:off x="79084" y="2192960"/>
            <a:ext cx="2585282" cy="507831"/>
          </a:xfrm>
          <a:prstGeom prst="rect">
            <a:avLst/>
          </a:prstGeom>
          <a:ln>
            <a:headEnd/>
            <a:tailEnd/>
          </a:ln>
        </p:spPr>
        <p:style>
          <a:lnRef idx="3">
            <a:schemeClr val="lt1"/>
          </a:lnRef>
          <a:fillRef idx="1">
            <a:schemeClr val="accent3"/>
          </a:fillRef>
          <a:effectRef idx="1">
            <a:schemeClr val="accent3"/>
          </a:effectRef>
          <a:fontRef idx="minor">
            <a:schemeClr val="lt1"/>
          </a:fontRef>
        </p:style>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tab pos="457200" algn="l"/>
              </a:tabLst>
            </a:pPr>
            <a:r>
              <a:rPr kumimoji="0" lang="en-GB" sz="1100" b="1" i="0" u="none" strike="noStrike" cap="none" normalizeH="0" baseline="0" dirty="0">
                <a:ln>
                  <a:noFill/>
                </a:ln>
                <a:solidFill>
                  <a:schemeClr val="tx1"/>
                </a:solidFill>
                <a:effectLst/>
                <a:latin typeface="Arial" pitchFamily="34" charset="0"/>
                <a:ea typeface="Calibri" pitchFamily="34" charset="0"/>
                <a:cs typeface="Arial" pitchFamily="34" charset="0"/>
              </a:rPr>
              <a:t>Research Question</a:t>
            </a:r>
            <a:endParaRPr lang="en-GB" sz="800" b="1" dirty="0">
              <a:solidFill>
                <a:schemeClr val="tx1"/>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tab pos="457200" algn="l"/>
              </a:tabLst>
            </a:pPr>
            <a:r>
              <a:rPr kumimoji="0" lang="en-GB" sz="800" b="0" i="0" u="none" strike="noStrike" cap="none" normalizeH="0" baseline="0" dirty="0">
                <a:ln>
                  <a:noFill/>
                </a:ln>
                <a:solidFill>
                  <a:schemeClr val="tx1"/>
                </a:solidFill>
                <a:effectLst/>
                <a:latin typeface="Arial" pitchFamily="34" charset="0"/>
                <a:ea typeface="Calibri" pitchFamily="34" charset="0"/>
                <a:cs typeface="Arial" pitchFamily="34" charset="0"/>
              </a:rPr>
              <a:t>What types of stigma  (self-stigma, public stigma, institutional) do black-African people experience? </a:t>
            </a:r>
            <a:endParaRPr kumimoji="0" lang="en-GB" sz="1100" b="0" i="0" u="none" strike="noStrike" cap="none" normalizeH="0" baseline="0" dirty="0">
              <a:ln>
                <a:noFill/>
              </a:ln>
              <a:solidFill>
                <a:schemeClr val="tx1"/>
              </a:solidFill>
              <a:effectLst/>
              <a:latin typeface="Arial" pitchFamily="34" charset="0"/>
              <a:cs typeface="Arial" pitchFamily="34" charset="0"/>
            </a:endParaRPr>
          </a:p>
        </p:txBody>
      </p:sp>
      <p:sp>
        <p:nvSpPr>
          <p:cNvPr id="13" name="TextBox 12"/>
          <p:cNvSpPr txBox="1"/>
          <p:nvPr/>
        </p:nvSpPr>
        <p:spPr>
          <a:xfrm>
            <a:off x="7514008" y="2371454"/>
            <a:ext cx="972921" cy="215444"/>
          </a:xfrm>
          <a:prstGeom prst="rect">
            <a:avLst/>
          </a:prstGeom>
          <a:ln>
            <a:solidFill>
              <a:schemeClr val="bg1"/>
            </a:solidFill>
          </a:ln>
          <a:scene3d>
            <a:camera prst="perspectiveAbove"/>
            <a:lightRig rig="threePt" dir="t"/>
          </a:scene3d>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800" dirty="0">
                <a:latin typeface="Arial" pitchFamily="34" charset="0"/>
                <a:cs typeface="Arial" pitchFamily="34" charset="0"/>
              </a:rPr>
              <a:t>(</a:t>
            </a:r>
            <a:r>
              <a:rPr lang="en-GB" sz="800" dirty="0" err="1">
                <a:latin typeface="Arial" pitchFamily="34" charset="0"/>
                <a:cs typeface="Arial" pitchFamily="34" charset="0"/>
              </a:rPr>
              <a:t>Saafe</a:t>
            </a:r>
            <a:r>
              <a:rPr lang="en-GB" sz="800" dirty="0">
                <a:latin typeface="Arial" pitchFamily="34" charset="0"/>
                <a:cs typeface="Arial" pitchFamily="34" charset="0"/>
              </a:rPr>
              <a:t>, 2023)</a:t>
            </a:r>
          </a:p>
        </p:txBody>
      </p:sp>
      <p:sp>
        <p:nvSpPr>
          <p:cNvPr id="15" name="TextBox 14"/>
          <p:cNvSpPr txBox="1"/>
          <p:nvPr/>
        </p:nvSpPr>
        <p:spPr>
          <a:xfrm>
            <a:off x="2205858" y="2849008"/>
            <a:ext cx="994778" cy="215444"/>
          </a:xfrm>
          <a:prstGeom prst="rect">
            <a:avLst/>
          </a:prstGeom>
          <a:ln>
            <a:solidFill>
              <a:schemeClr val="bg1"/>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800" dirty="0">
                <a:latin typeface="Arial" pitchFamily="34" charset="0"/>
                <a:cs typeface="Arial" pitchFamily="34" charset="0"/>
              </a:rPr>
              <a:t>(</a:t>
            </a:r>
            <a:r>
              <a:rPr lang="en-GB" sz="800" dirty="0" err="1">
                <a:latin typeface="Arial" pitchFamily="34" charset="0"/>
                <a:cs typeface="Arial" pitchFamily="34" charset="0"/>
              </a:rPr>
              <a:t>Auyeung</a:t>
            </a:r>
            <a:r>
              <a:rPr lang="en-GB" sz="800" dirty="0">
                <a:latin typeface="Arial" pitchFamily="34" charset="0"/>
                <a:cs typeface="Arial" pitchFamily="34" charset="0"/>
              </a:rPr>
              <a:t>, 2026)</a:t>
            </a:r>
          </a:p>
        </p:txBody>
      </p:sp>
      <p:sp>
        <p:nvSpPr>
          <p:cNvPr id="25606" name="AutoShape 6" descr="https://www.mind.org.uk/media/8757/two-people-looking-at-a-computer.jpg?rxy=0.9858332116255294,0.49094224396834235&amp;width=500&amp;height=500&amp;v=1dd3bb4963b3e80&amp;format=webp&amp;quality=80"/>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5608" name="AutoShape 8" descr="https://www.mind.org.uk/media/8757/two-people-looking-at-a-computer.jpg?rxy=0.9858332116255294,0.49094224396834235&amp;width=500&amp;height=500&amp;v=1dd3bb4963b3e80&amp;format=webp&amp;quality=80"/>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5610" name="AutoShape 10" descr="https://www.mind.org.uk/media/8757/two-people-looking-at-a-computer.jpg?rxy=0.9858332116255294,0.49094224396834235&amp;width=500&amp;height=500&amp;v=1dd3bb4963b3e80&amp;format=webp&amp;quality=80"/>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2" name="TextBox 21"/>
          <p:cNvSpPr txBox="1"/>
          <p:nvPr/>
        </p:nvSpPr>
        <p:spPr>
          <a:xfrm>
            <a:off x="11088236" y="4661671"/>
            <a:ext cx="809203" cy="215444"/>
          </a:xfrm>
          <a:prstGeom prst="rect">
            <a:avLst/>
          </a:prstGeom>
          <a:noFill/>
        </p:spPr>
        <p:txBody>
          <a:bodyPr wrap="square" rtlCol="0">
            <a:spAutoFit/>
            <a:scene3d>
              <a:camera prst="isometricOffAxis2Left"/>
              <a:lightRig rig="threePt" dir="t"/>
            </a:scene3d>
          </a:bodyPr>
          <a:lstStyle/>
          <a:p>
            <a:r>
              <a:rPr lang="en-GB" sz="800" dirty="0">
                <a:latin typeface="Arial" pitchFamily="34" charset="0"/>
                <a:cs typeface="Arial" pitchFamily="34" charset="0"/>
              </a:rPr>
              <a:t>(NHS, 2020)</a:t>
            </a:r>
          </a:p>
        </p:txBody>
      </p:sp>
      <p:sp>
        <p:nvSpPr>
          <p:cNvPr id="25615" name="Rectangle 15"/>
          <p:cNvSpPr>
            <a:spLocks noChangeArrowheads="1"/>
          </p:cNvSpPr>
          <p:nvPr/>
        </p:nvSpPr>
        <p:spPr bwMode="auto">
          <a:xfrm rot="10800000" flipV="1">
            <a:off x="36508" y="5570628"/>
            <a:ext cx="12194827" cy="1323439"/>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500" b="1" i="0" u="none" strike="noStrike" cap="none" normalizeH="0" baseline="0" dirty="0">
                <a:ln>
                  <a:noFill/>
                </a:ln>
                <a:solidFill>
                  <a:schemeClr val="tx1"/>
                </a:solidFill>
                <a:effectLst/>
                <a:latin typeface="Arial" pitchFamily="34" charset="0"/>
                <a:ea typeface="Times New Roman" pitchFamily="18" charset="0"/>
                <a:cs typeface="Arial" pitchFamily="34" charset="0"/>
              </a:rPr>
              <a:t>References</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Auyeung</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N. (2026). </a:t>
            </a:r>
            <a:r>
              <a:rPr kumimoji="0" lang="en-GB" sz="500" b="0" i="1" u="none" strike="noStrike" cap="none" normalizeH="0" baseline="0" dirty="0">
                <a:ln>
                  <a:noFill/>
                </a:ln>
                <a:solidFill>
                  <a:schemeClr val="tx1"/>
                </a:solidFill>
                <a:effectLst/>
                <a:latin typeface="Arial" pitchFamily="34" charset="0"/>
                <a:ea typeface="Times New Roman" pitchFamily="18" charset="0"/>
                <a:cs typeface="Arial" pitchFamily="34" charset="0"/>
              </a:rPr>
              <a:t>How to write a research question that improves your study design</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(online) Jenni.ai. Available at: </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hlinkClick r:id="rId7"/>
              </a:rPr>
              <a:t>https://jenni.ai/blog/how-to-write-a-research-question</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(Accessed 23 Oct. 2026).</a:t>
            </a:r>
            <a:endParaRPr kumimoji="0" lang="en-GB" sz="5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Bassey</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A. and </a:t>
            </a: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Zaka</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R. (2024). Barriers to mental health service utilization among African immigrants in the United Kingdom: A systematic review. </a:t>
            </a:r>
            <a:r>
              <a:rPr kumimoji="0" lang="en-GB" sz="500" b="0" i="1" u="none" strike="noStrike" cap="none" normalizeH="0" baseline="0" dirty="0">
                <a:ln>
                  <a:noFill/>
                </a:ln>
                <a:solidFill>
                  <a:schemeClr val="tx1"/>
                </a:solidFill>
                <a:effectLst/>
                <a:latin typeface="Arial" pitchFamily="34" charset="0"/>
                <a:ea typeface="Times New Roman" pitchFamily="18" charset="0"/>
                <a:cs typeface="Arial" pitchFamily="34" charset="0"/>
              </a:rPr>
              <a:t>Public Health Challenges</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3(2). doi:10.1002/puh2.181. (Accessed 19 Oct. 2026).</a:t>
            </a:r>
            <a:endParaRPr kumimoji="0" lang="en-GB" sz="5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Codjoe</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L., Barber, S., </a:t>
            </a: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Ahuja</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S., </a:t>
            </a: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Thornicroft</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G., Henderson, C., </a:t>
            </a: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Lempp</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H. and </a:t>
            </a: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N’Danga-Koroma</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J. (2021). Evidence for interventions to promote mental health and reduce stigma in black faith communities: Systematic review. </a:t>
            </a:r>
            <a:r>
              <a:rPr kumimoji="0" lang="en-GB" sz="500" b="0" i="1" u="none" strike="noStrike" cap="none" normalizeH="0" baseline="0" dirty="0">
                <a:ln>
                  <a:noFill/>
                </a:ln>
                <a:solidFill>
                  <a:schemeClr val="tx1"/>
                </a:solidFill>
                <a:effectLst/>
                <a:latin typeface="Arial" pitchFamily="34" charset="0"/>
                <a:ea typeface="Times New Roman" pitchFamily="18" charset="0"/>
                <a:cs typeface="Arial" pitchFamily="34" charset="0"/>
              </a:rPr>
              <a:t>Social Psychiatry and Psychiatric Epidemiology</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56(6), pp.895–911. doi:10.1007/s00127-021-02068-y. (Accessed 20 Oct. 2026).</a:t>
            </a:r>
            <a:endParaRPr kumimoji="0" lang="en-GB" sz="5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Conner, K.O., </a:t>
            </a: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Abusuampeh</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D.K., </a:t>
            </a: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Kosyluk</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K., Tran, J.T., Davis-Cotton, D., Hill, A.M. and Brown, A.P. (2024). Mitigating the stigma of mental illness: The impact of story-telling in the black community. </a:t>
            </a:r>
            <a:r>
              <a:rPr kumimoji="0" lang="en-GB" sz="500" b="0" i="1" u="none" strike="noStrike" cap="none" normalizeH="0" baseline="0" dirty="0">
                <a:ln>
                  <a:noFill/>
                </a:ln>
                <a:solidFill>
                  <a:schemeClr val="tx1"/>
                </a:solidFill>
                <a:effectLst/>
                <a:latin typeface="Arial" pitchFamily="34" charset="0"/>
                <a:ea typeface="Times New Roman" pitchFamily="18" charset="0"/>
                <a:cs typeface="Arial" pitchFamily="34" charset="0"/>
              </a:rPr>
              <a:t>International Journal of Environmental Research and Public Health</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21(11), pp.1473–1473. doi:10.3390/ijerph21111473. (Accessed 21 Oct 2026).</a:t>
            </a:r>
            <a:endParaRPr kumimoji="0" lang="en-GB" sz="5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CQC (2025). </a:t>
            </a:r>
            <a:r>
              <a:rPr kumimoji="0" lang="en-GB" sz="500" b="0" i="1" u="none" strike="noStrike" cap="none" normalizeH="0" baseline="0" dirty="0">
                <a:ln>
                  <a:noFill/>
                </a:ln>
                <a:solidFill>
                  <a:schemeClr val="tx1"/>
                </a:solidFill>
                <a:effectLst/>
                <a:latin typeface="Arial" pitchFamily="34" charset="0"/>
                <a:ea typeface="Times New Roman" pitchFamily="18" charset="0"/>
                <a:cs typeface="Arial" pitchFamily="34" charset="0"/>
              </a:rPr>
              <a:t>Good practice in relation to access, experience and outcomes for black men in Mental Health Services - Care Quality Commission</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(online) Cqc.org.uk. Available at: </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hlinkClick r:id="rId8"/>
              </a:rPr>
              <a:t>https://www.cqc.org.uk/about-us/transparency/external-reports-research/black-men-mental-health-services</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(Accessed 22 Oct. 2026).</a:t>
            </a:r>
            <a:endParaRPr kumimoji="0" lang="en-GB" sz="5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Kuruvilla</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S., Mays, N., Pleasant, A. and Walt, G. (2006). Describing the impact of health research: A research impact framework. </a:t>
            </a:r>
            <a:r>
              <a:rPr kumimoji="0" lang="en-GB" sz="500" b="0" i="1" u="none" strike="noStrike" cap="none" normalizeH="0" baseline="0" dirty="0">
                <a:ln>
                  <a:noFill/>
                </a:ln>
                <a:solidFill>
                  <a:schemeClr val="tx1"/>
                </a:solidFill>
                <a:effectLst/>
                <a:latin typeface="Arial" pitchFamily="34" charset="0"/>
                <a:ea typeface="Times New Roman" pitchFamily="18" charset="0"/>
                <a:cs typeface="Arial" pitchFamily="34" charset="0"/>
              </a:rPr>
              <a:t>BMC Health Services Research</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(online) 6(1). doi:10.1186/1472-6963-6-134. (Accessed 20 Oct. 2026).</a:t>
            </a:r>
            <a:endParaRPr kumimoji="0" lang="en-GB" sz="5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Mantovani</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N., </a:t>
            </a: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Pizzolati</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M. and Edge, D. (2016). Exploring the relationship between stigma and help-seeking for mental illness in African-descended faith communities in the UK. </a:t>
            </a:r>
            <a:r>
              <a:rPr kumimoji="0" lang="en-GB" sz="500" b="0" i="1" u="none" strike="noStrike" cap="none" normalizeH="0" baseline="0" dirty="0">
                <a:ln>
                  <a:noFill/>
                </a:ln>
                <a:solidFill>
                  <a:schemeClr val="tx1"/>
                </a:solidFill>
                <a:effectLst/>
                <a:latin typeface="Arial" pitchFamily="34" charset="0"/>
                <a:ea typeface="Times New Roman" pitchFamily="18" charset="0"/>
                <a:cs typeface="Arial" pitchFamily="34" charset="0"/>
              </a:rPr>
              <a:t>Health Expectations</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20(3), pp.373–384. (Accessed 18 October 2026).</a:t>
            </a:r>
            <a:endParaRPr kumimoji="0" lang="en-GB" sz="5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Mental Health UK (2023). </a:t>
            </a:r>
            <a:r>
              <a:rPr kumimoji="0" lang="en-GB" sz="500" b="0" i="1" u="none" strike="noStrike" cap="none" normalizeH="0" baseline="0" dirty="0">
                <a:ln>
                  <a:noFill/>
                </a:ln>
                <a:solidFill>
                  <a:schemeClr val="tx1"/>
                </a:solidFill>
                <a:effectLst/>
                <a:latin typeface="Arial" pitchFamily="34" charset="0"/>
                <a:ea typeface="Times New Roman" pitchFamily="18" charset="0"/>
                <a:cs typeface="Arial" pitchFamily="34" charset="0"/>
              </a:rPr>
              <a:t>Black, Asian and Minority ethnic Mental Health</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Mental Health UK. Available at: https://mentalhealth-uk.org/black-asian-and-minority-ethnic-bame-mental-health/ (Accessed 21 Oct. 2026).</a:t>
            </a:r>
            <a:endParaRPr kumimoji="0" lang="en-GB" sz="5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Newsdesk</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(2024). </a:t>
            </a:r>
            <a:r>
              <a:rPr kumimoji="0" lang="en-GB" sz="500" b="0" i="1" u="none" strike="noStrike" cap="none" normalizeH="0" baseline="0" dirty="0">
                <a:ln>
                  <a:noFill/>
                </a:ln>
                <a:solidFill>
                  <a:schemeClr val="tx1"/>
                </a:solidFill>
                <a:effectLst/>
                <a:latin typeface="Arial" pitchFamily="34" charset="0"/>
                <a:ea typeface="Times New Roman" pitchFamily="18" charset="0"/>
                <a:cs typeface="Arial" pitchFamily="34" charset="0"/>
              </a:rPr>
              <a:t>Black people more likely to be sectioned under the mental health act</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(online) South East Londoner. Available at: https://www.selondoner.co.uk/news/31012024-black-people-more-likely-to-be-sectioned-under-the-mental-health-act (Accessed 23 Oct. 2026).</a:t>
            </a:r>
            <a:endParaRPr kumimoji="0" lang="en-GB" sz="5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NHS (2020). </a:t>
            </a:r>
            <a:r>
              <a:rPr kumimoji="0" lang="en-GB" sz="500" b="0" i="1" u="none" strike="noStrike" cap="none" normalizeH="0" baseline="0" dirty="0">
                <a:ln>
                  <a:noFill/>
                </a:ln>
                <a:solidFill>
                  <a:schemeClr val="tx1"/>
                </a:solidFill>
                <a:effectLst/>
                <a:latin typeface="Arial" pitchFamily="34" charset="0"/>
                <a:ea typeface="Times New Roman" pitchFamily="18" charset="0"/>
                <a:cs typeface="Arial" pitchFamily="34" charset="0"/>
              </a:rPr>
              <a:t>When to use NHS 111</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(online) nhs.uk. Available at: https://www.nhs.uk/nhs-services/urgent-and-emergency-care-services/when-to-use-111/ (Accessed 23 Oct. 2026).</a:t>
            </a:r>
            <a:endParaRPr kumimoji="0" lang="en-GB" sz="5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NHS Digital (2023). </a:t>
            </a:r>
            <a:r>
              <a:rPr kumimoji="0" lang="en-GB" sz="500" b="0" i="1" u="none" strike="noStrike" cap="none" normalizeH="0" baseline="0" dirty="0">
                <a:ln>
                  <a:noFill/>
                </a:ln>
                <a:solidFill>
                  <a:schemeClr val="tx1"/>
                </a:solidFill>
                <a:effectLst/>
                <a:latin typeface="Arial" pitchFamily="34" charset="0"/>
                <a:ea typeface="Times New Roman" pitchFamily="18" charset="0"/>
                <a:cs typeface="Arial" pitchFamily="34" charset="0"/>
              </a:rPr>
              <a:t>Detentions under the mental health act</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(online) www.ethnicity-facts-figures.service.gov.uk. Available at: https://www.ethnicity-facts-figures.service.gov.uk/health/mental-health/detentions-under-the-mental-health-act/latest/ (Accessed 23 Oct. 2026).</a:t>
            </a:r>
            <a:endParaRPr kumimoji="0" lang="en-GB" sz="5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Nyikavaranda</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P., </a:t>
            </a: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Gkiouleka</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A., </a:t>
            </a: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Paparini</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S. and Ford, J. (2025). P06 improving access, experience, and outcomes for black men in Mental Health Services in the UK: A rapid review. </a:t>
            </a:r>
            <a:r>
              <a:rPr kumimoji="0" lang="en-GB" sz="500" b="0" i="1" u="none" strike="noStrike" cap="none" normalizeH="0" baseline="0" dirty="0">
                <a:ln>
                  <a:noFill/>
                </a:ln>
                <a:solidFill>
                  <a:schemeClr val="tx1"/>
                </a:solidFill>
                <a:effectLst/>
                <a:latin typeface="Arial" pitchFamily="34" charset="0"/>
                <a:ea typeface="Times New Roman" pitchFamily="18" charset="0"/>
                <a:cs typeface="Arial" pitchFamily="34" charset="0"/>
              </a:rPr>
              <a:t>SSM Annual Scientific Meeting</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pp.A41.1-A41. doi:10.1136/jech-2025-ssmabstracts.83. (Accessed 19 Oct. 2026).</a:t>
            </a:r>
            <a:endParaRPr kumimoji="0" lang="en-GB" sz="5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Safee</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(2023). </a:t>
            </a:r>
            <a:r>
              <a:rPr kumimoji="0" lang="en-GB" sz="500" b="0" i="1" u="none" strike="noStrike" cap="none" normalizeH="0" baseline="0" dirty="0">
                <a:ln>
                  <a:noFill/>
                </a:ln>
                <a:solidFill>
                  <a:schemeClr val="tx1"/>
                </a:solidFill>
                <a:effectLst/>
                <a:latin typeface="Arial" pitchFamily="34" charset="0"/>
                <a:ea typeface="Times New Roman" pitchFamily="18" charset="0"/>
                <a:cs typeface="Arial" pitchFamily="34" charset="0"/>
              </a:rPr>
              <a:t>Breaking mental health barriers for African American men - </a:t>
            </a:r>
            <a:r>
              <a:rPr kumimoji="0" lang="en-GB" sz="500" b="0" i="1" u="none" strike="noStrike" cap="none" normalizeH="0" baseline="0" dirty="0" err="1">
                <a:ln>
                  <a:noFill/>
                </a:ln>
                <a:solidFill>
                  <a:schemeClr val="tx1"/>
                </a:solidFill>
                <a:effectLst/>
                <a:latin typeface="Arial" pitchFamily="34" charset="0"/>
                <a:ea typeface="Times New Roman" pitchFamily="18" charset="0"/>
                <a:cs typeface="Arial" pitchFamily="34" charset="0"/>
              </a:rPr>
              <a:t>saafe</a:t>
            </a:r>
            <a:r>
              <a:rPr kumimoji="0" lang="en-GB" sz="500" b="0" i="1" u="none" strike="noStrike" cap="none" normalizeH="0" baseline="0" dirty="0">
                <a:ln>
                  <a:noFill/>
                </a:ln>
                <a:solidFill>
                  <a:schemeClr val="tx1"/>
                </a:solidFill>
                <a:effectLst/>
                <a:latin typeface="Arial" pitchFamily="34" charset="0"/>
                <a:ea typeface="Times New Roman" pitchFamily="18" charset="0"/>
                <a:cs typeface="Arial" pitchFamily="34" charset="0"/>
              </a:rPr>
              <a:t> </a:t>
            </a:r>
            <a:r>
              <a:rPr kumimoji="0" lang="en-GB" sz="500" b="0" i="1" u="none" strike="noStrike" cap="none" normalizeH="0" baseline="0" dirty="0" err="1">
                <a:ln>
                  <a:noFill/>
                </a:ln>
                <a:solidFill>
                  <a:schemeClr val="tx1"/>
                </a:solidFill>
                <a:effectLst/>
                <a:latin typeface="Arial" pitchFamily="34" charset="0"/>
                <a:ea typeface="Times New Roman" pitchFamily="18" charset="0"/>
                <a:cs typeface="Arial" pitchFamily="34" charset="0"/>
              </a:rPr>
              <a:t>behavioral</a:t>
            </a:r>
            <a:r>
              <a:rPr kumimoji="0" lang="en-GB" sz="500" b="0" i="1" u="none" strike="noStrike" cap="none" normalizeH="0" baseline="0" dirty="0">
                <a:ln>
                  <a:noFill/>
                </a:ln>
                <a:solidFill>
                  <a:schemeClr val="tx1"/>
                </a:solidFill>
                <a:effectLst/>
                <a:latin typeface="Arial" pitchFamily="34" charset="0"/>
                <a:ea typeface="Times New Roman" pitchFamily="18" charset="0"/>
                <a:cs typeface="Arial" pitchFamily="34" charset="0"/>
              </a:rPr>
              <a:t> services</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(online) </a:t>
            </a: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SaafeBHS</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Available at: </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hlinkClick r:id="rId9"/>
              </a:rPr>
              <a:t>https://saafebhs.com/breaking-the-stigma-encouraging-african-american-men-to-seek-mental-health-help/</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(Accessed 23 Oct. 2026).</a:t>
            </a:r>
            <a:endParaRPr kumimoji="0" lang="en-GB" sz="5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Walter, A.I., </a:t>
            </a: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Helgenberger</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S., </a:t>
            </a: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Arnim</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W. and </a:t>
            </a: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Scholz</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R.W. (2007). Measuring societal effects of </a:t>
            </a:r>
            <a:r>
              <a:rPr kumimoji="0" lang="en-GB" sz="500" b="0" i="0" u="none" strike="noStrike" cap="none" normalizeH="0" baseline="0" dirty="0" err="1">
                <a:ln>
                  <a:noFill/>
                </a:ln>
                <a:solidFill>
                  <a:schemeClr val="tx1"/>
                </a:solidFill>
                <a:effectLst/>
                <a:latin typeface="Arial" pitchFamily="34" charset="0"/>
                <a:ea typeface="Times New Roman" pitchFamily="18" charset="0"/>
                <a:cs typeface="Arial" pitchFamily="34" charset="0"/>
              </a:rPr>
              <a:t>transdisciplinary</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research projects: Design and application of an evaluation method. </a:t>
            </a:r>
            <a:r>
              <a:rPr kumimoji="0" lang="en-GB" sz="500" b="0" i="1" u="none" strike="noStrike" cap="none" normalizeH="0" baseline="0" dirty="0">
                <a:ln>
                  <a:noFill/>
                </a:ln>
                <a:solidFill>
                  <a:schemeClr val="tx1"/>
                </a:solidFill>
                <a:effectLst/>
                <a:latin typeface="Arial" pitchFamily="34" charset="0"/>
                <a:ea typeface="Times New Roman" pitchFamily="18" charset="0"/>
                <a:cs typeface="Arial" pitchFamily="34" charset="0"/>
              </a:rPr>
              <a:t>Special Section: Ethics in Evaluation</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30(4), pp.325–338. doi:10.1016/j.evalprogplan.2007.08.002. (Accessed 20 Oct. 2026).</a:t>
            </a:r>
            <a:endParaRPr kumimoji="0" lang="en-GB" sz="5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World Health Organization (2024). </a:t>
            </a:r>
            <a:r>
              <a:rPr kumimoji="0" lang="en-GB" sz="500" b="0" i="1" u="none" strike="noStrike" cap="none" normalizeH="0" baseline="0" dirty="0">
                <a:ln>
                  <a:noFill/>
                </a:ln>
                <a:solidFill>
                  <a:schemeClr val="tx1"/>
                </a:solidFill>
                <a:effectLst/>
                <a:latin typeface="Arial" pitchFamily="34" charset="0"/>
                <a:ea typeface="Times New Roman" pitchFamily="18" charset="0"/>
                <a:cs typeface="Arial" pitchFamily="34" charset="0"/>
              </a:rPr>
              <a:t>The overwhelming case for ending stigma and discrimination in mental health</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(online) www.who.int. Available at: </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hlinkClick r:id="rId10"/>
              </a:rPr>
              <a:t>https://www.who.int/europe/news/item/26-06-2024-the-overwhelming-case-for-ending-stigma-and-discrimination-in-mental-health</a:t>
            </a:r>
            <a:r>
              <a:rPr kumimoji="0" lang="en-GB" sz="500" b="0" i="0" u="none" strike="noStrike" cap="none" normalizeH="0" baseline="0" dirty="0">
                <a:ln>
                  <a:noFill/>
                </a:ln>
                <a:solidFill>
                  <a:schemeClr val="tx1"/>
                </a:solidFill>
                <a:effectLst/>
                <a:latin typeface="Arial" pitchFamily="34" charset="0"/>
                <a:ea typeface="Times New Roman" pitchFamily="18" charset="0"/>
                <a:cs typeface="Arial" pitchFamily="34" charset="0"/>
              </a:rPr>
              <a:t> (Accessed 22 Oct. 2026).</a:t>
            </a:r>
            <a:endParaRPr kumimoji="0" lang="en-GB" sz="500" b="0" i="0" u="none" strike="noStrike" cap="none" normalizeH="0" baseline="0" dirty="0">
              <a:ln>
                <a:noFill/>
              </a:ln>
              <a:solidFill>
                <a:schemeClr val="tx1"/>
              </a:solidFill>
              <a:effectLst/>
              <a:latin typeface="Arial" pitchFamily="34" charset="0"/>
              <a:cs typeface="Arial" pitchFamily="34" charset="0"/>
            </a:endParaRPr>
          </a:p>
        </p:txBody>
      </p:sp>
      <p:sp>
        <p:nvSpPr>
          <p:cNvPr id="6" name="TextBox 5">
            <a:extLst>
              <a:ext uri="{FF2B5EF4-FFF2-40B4-BE49-F238E27FC236}">
                <a16:creationId xmlns:a16="http://schemas.microsoft.com/office/drawing/2014/main" xmlns="" id="{B31BBC1E-79A7-7507-7B7D-695673DF43D7}"/>
              </a:ext>
            </a:extLst>
          </p:cNvPr>
          <p:cNvSpPr txBox="1"/>
          <p:nvPr/>
        </p:nvSpPr>
        <p:spPr>
          <a:xfrm>
            <a:off x="0" y="-32496"/>
            <a:ext cx="12155491" cy="523220"/>
          </a:xfrm>
          <a:prstGeom prst="rect">
            <a:avLst/>
          </a:prstGeom>
          <a:ln/>
        </p:spPr>
        <p:style>
          <a:lnRef idx="0">
            <a:schemeClr val="accent5"/>
          </a:lnRef>
          <a:fillRef idx="3">
            <a:schemeClr val="accent5"/>
          </a:fillRef>
          <a:effectRef idx="3">
            <a:schemeClr val="accent5"/>
          </a:effectRef>
          <a:fontRef idx="minor">
            <a:schemeClr val="lt1"/>
          </a:fontRef>
        </p:style>
        <p:txBody>
          <a:bodyPr wrap="square" rtlCol="0">
            <a:spAutoFit/>
            <a:scene3d>
              <a:camera prst="orthographicFront"/>
              <a:lightRig rig="harsh" dir="t"/>
            </a:scene3d>
            <a:sp3d extrusionH="57150" prstMaterial="matte">
              <a:bevelT w="63500" h="12700" prst="angle"/>
              <a:contourClr>
                <a:schemeClr val="bg1">
                  <a:lumMod val="65000"/>
                </a:schemeClr>
              </a:contourClr>
            </a:sp3d>
          </a:bodyPr>
          <a:lstStyle/>
          <a:p>
            <a:r>
              <a:rPr kumimoji="0" lang="en-GB" sz="1400" b="1" i="0" u="none" strike="noStrike" kern="1200" normalizeH="0" baseline="0" noProof="0" dirty="0">
                <a:ln/>
                <a:solidFill>
                  <a:schemeClr val="accent3"/>
                </a:solidFill>
                <a:uLnTx/>
                <a:uFillTx/>
                <a:latin typeface="Arial" pitchFamily="34" charset="0"/>
                <a:ea typeface="+mn-ea"/>
                <a:cs typeface="Arial" pitchFamily="34" charset="0"/>
              </a:rPr>
              <a:t>The impact of stigma on access to  mental health services among black people in UK and Worldwide (ages 18- 70)</a:t>
            </a:r>
            <a:r>
              <a:rPr kumimoji="0" lang="en-GB" sz="1400" b="1" i="0" u="none" strike="noStrike" kern="1200" normalizeH="0" baseline="0" noProof="0" dirty="0">
                <a:ln/>
                <a:solidFill>
                  <a:schemeClr val="accent3"/>
                </a:solidFill>
                <a:uLnTx/>
                <a:uFillTx/>
                <a:latin typeface="Trebuchet MS" panose="020B0603020202020204"/>
                <a:ea typeface="+mn-ea"/>
                <a:cs typeface="+mn-cs"/>
              </a:rPr>
              <a:t/>
            </a:r>
            <a:br>
              <a:rPr kumimoji="0" lang="en-GB" sz="1400" b="1" i="0" u="none" strike="noStrike" kern="1200" normalizeH="0" baseline="0" noProof="0" dirty="0">
                <a:ln/>
                <a:solidFill>
                  <a:schemeClr val="accent3"/>
                </a:solidFill>
                <a:uLnTx/>
                <a:uFillTx/>
                <a:latin typeface="Trebuchet MS" panose="020B0603020202020204"/>
                <a:ea typeface="+mn-ea"/>
                <a:cs typeface="+mn-cs"/>
              </a:rPr>
            </a:br>
            <a:endParaRPr lang="en-GB" sz="1400" b="1" dirty="0">
              <a:ln/>
              <a:solidFill>
                <a:schemeClr val="accent3"/>
              </a:solidFill>
            </a:endParaRPr>
          </a:p>
        </p:txBody>
      </p:sp>
      <p:sp>
        <p:nvSpPr>
          <p:cNvPr id="2" name="TextBox 1">
            <a:extLst>
              <a:ext uri="{FF2B5EF4-FFF2-40B4-BE49-F238E27FC236}">
                <a16:creationId xmlns:a16="http://schemas.microsoft.com/office/drawing/2014/main" xmlns="" id="{E2AFBE40-AD4E-2269-75C0-2512730D924B}"/>
              </a:ext>
            </a:extLst>
          </p:cNvPr>
          <p:cNvSpPr txBox="1"/>
          <p:nvPr/>
        </p:nvSpPr>
        <p:spPr>
          <a:xfrm>
            <a:off x="8486929" y="438406"/>
            <a:ext cx="3596668" cy="1615827"/>
          </a:xfrm>
          <a:prstGeom prst="rect">
            <a:avLst/>
          </a:prstGeom>
        </p:spPr>
        <p:style>
          <a:lnRef idx="1">
            <a:schemeClr val="accent3"/>
          </a:lnRef>
          <a:fillRef idx="3">
            <a:schemeClr val="accent3"/>
          </a:fillRef>
          <a:effectRef idx="2">
            <a:schemeClr val="accent3"/>
          </a:effectRef>
          <a:fontRef idx="minor">
            <a:schemeClr val="lt1"/>
          </a:fontRef>
        </p:style>
        <p:txBody>
          <a:bodyPr wrap="square" rtlCol="0">
            <a:spAutoFit/>
          </a:bodyPr>
          <a:lstStyle/>
          <a:p>
            <a:pPr marL="0" marR="0" lvl="0" indent="0" algn="ctr" defTabSz="457200" rtl="0" eaLnBrk="0" fontAlgn="base" latinLnBrk="0" hangingPunct="0">
              <a:lnSpc>
                <a:spcPct val="100000"/>
              </a:lnSpc>
              <a:spcBef>
                <a:spcPct val="0"/>
              </a:spcBef>
              <a:spcAft>
                <a:spcPct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itchFamily="34" charset="0"/>
                <a:ea typeface="Calibri" pitchFamily="34" charset="0"/>
                <a:cs typeface="Arial" pitchFamily="34" charset="0"/>
              </a:rPr>
              <a:t>Rationale</a:t>
            </a:r>
            <a:endParaRPr lang="en-GB" sz="800" dirty="0">
              <a:solidFill>
                <a:prstClr val="black"/>
              </a:solidFill>
              <a:latin typeface="Arial" pitchFamily="34" charset="0"/>
              <a:ea typeface="Calibri" pitchFamily="34" charset="0"/>
              <a:cs typeface="Arial" pitchFamily="34" charset="0"/>
            </a:endParaRPr>
          </a:p>
          <a:p>
            <a:pPr marL="0" marR="0" lvl="0" indent="0" algn="l" defTabSz="457200" rtl="0" eaLnBrk="0" fontAlgn="base" latinLnBrk="0" hangingPunct="0">
              <a:lnSpc>
                <a:spcPct val="100000"/>
              </a:lnSpc>
              <a:spcBef>
                <a:spcPct val="0"/>
              </a:spcBef>
              <a:spcAft>
                <a:spcPct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Calibri" pitchFamily="34" charset="0"/>
                <a:cs typeface="Arial" pitchFamily="34" charset="0"/>
              </a:rPr>
              <a:t>Stigma is influenced by cultural beliefs, misconceptions about mental illness, fear of discrimination, and concerns about social judgement, all of which can discourage individuals from seeking professional support and delay treatment (Mental Health UK, 2023).</a:t>
            </a: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 Mental health inequalities affecting African communities remain an important public health concern. Despite growing research on mental health stigma, there is limited evidence focusing specifically on African adults aged 18 to 70 years old. Further research is therefore needed to understand how stigma influences access to mental health services within this population and to inform culturally appropriate interventions that promote equity in mental healthcare (Mantovani, </a:t>
            </a:r>
            <a:r>
              <a:rPr kumimoji="0" lang="en-GB" sz="800" b="0" i="0" u="none" strike="noStrike" kern="1200" cap="none" spc="0" normalizeH="0" baseline="0" noProof="0" dirty="0" err="1">
                <a:ln>
                  <a:noFill/>
                </a:ln>
                <a:solidFill>
                  <a:prstClr val="black"/>
                </a:solidFill>
                <a:effectLst/>
                <a:uLnTx/>
                <a:uFillTx/>
                <a:latin typeface="Arial" pitchFamily="34" charset="0"/>
                <a:ea typeface="+mn-ea"/>
                <a:cs typeface="Arial" pitchFamily="34" charset="0"/>
              </a:rPr>
              <a:t>Pizzolati</a:t>
            </a: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 and Edge, 2016).</a:t>
            </a:r>
          </a:p>
        </p:txBody>
      </p:sp>
      <p:sp>
        <p:nvSpPr>
          <p:cNvPr id="4" name="TextBox 3">
            <a:extLst>
              <a:ext uri="{FF2B5EF4-FFF2-40B4-BE49-F238E27FC236}">
                <a16:creationId xmlns:a16="http://schemas.microsoft.com/office/drawing/2014/main" xmlns="" id="{18E89318-8BEE-59B5-C6AD-985136FE561E}"/>
              </a:ext>
            </a:extLst>
          </p:cNvPr>
          <p:cNvSpPr txBox="1"/>
          <p:nvPr/>
        </p:nvSpPr>
        <p:spPr>
          <a:xfrm>
            <a:off x="8806649" y="2371454"/>
            <a:ext cx="3357509" cy="630942"/>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tab pos="457200" algn="l"/>
              </a:tabLst>
              <a:defRPr/>
            </a:pPr>
            <a:r>
              <a:rPr kumimoji="0" lang="en-GB" sz="1100" b="1" i="0" u="none" strike="noStrike" kern="1200" cap="none" spc="0" normalizeH="0" baseline="0" noProof="0" dirty="0">
                <a:ln>
                  <a:noFill/>
                </a:ln>
                <a:solidFill>
                  <a:prstClr val="black"/>
                </a:solidFill>
                <a:effectLst/>
                <a:uLnTx/>
                <a:uFillTx/>
                <a:latin typeface="Arial" pitchFamily="34" charset="0"/>
                <a:ea typeface="Calibri" pitchFamily="34" charset="0"/>
                <a:cs typeface="Arial" pitchFamily="34" charset="0"/>
              </a:rPr>
              <a:t>Aim</a:t>
            </a:r>
            <a:endParaRPr kumimoji="0" lang="en-GB" sz="800" b="1" i="0" u="none" strike="noStrike" kern="1200" cap="none" spc="0" normalizeH="0" baseline="0" noProof="0" dirty="0">
              <a:ln>
                <a:noFill/>
              </a:ln>
              <a:solidFill>
                <a:prstClr val="black"/>
              </a:solidFill>
              <a:effectLst/>
              <a:uLnTx/>
              <a:uFillTx/>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Calibri" pitchFamily="34" charset="0"/>
                <a:cs typeface="Arial" pitchFamily="34" charset="0"/>
              </a:rPr>
              <a:t> To explore how stigma influences help-seeking behaviour and access to mental health services among black people in UK and Worldwide </a:t>
            </a: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5" name="TextBox 4">
            <a:extLst>
              <a:ext uri="{FF2B5EF4-FFF2-40B4-BE49-F238E27FC236}">
                <a16:creationId xmlns:a16="http://schemas.microsoft.com/office/drawing/2014/main" xmlns="" id="{7D60F069-C0A9-AC38-83BA-67D14339A086}"/>
              </a:ext>
            </a:extLst>
          </p:cNvPr>
          <p:cNvSpPr txBox="1"/>
          <p:nvPr/>
        </p:nvSpPr>
        <p:spPr>
          <a:xfrm>
            <a:off x="8889597" y="3344176"/>
            <a:ext cx="3265895" cy="1000274"/>
          </a:xfrm>
          <a:prstGeom prst="rect">
            <a:avLst/>
          </a:prstGeom>
        </p:spPr>
        <p:style>
          <a:lnRef idx="1">
            <a:schemeClr val="accent2"/>
          </a:lnRef>
          <a:fillRef idx="3">
            <a:schemeClr val="accent2"/>
          </a:fillRef>
          <a:effectRef idx="2">
            <a:schemeClr val="accent2"/>
          </a:effectRef>
          <a:fontRef idx="minor">
            <a:schemeClr val="lt1"/>
          </a:fontRef>
        </p:style>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tab pos="457200" algn="l"/>
              </a:tabLst>
              <a:defRPr/>
            </a:pPr>
            <a:r>
              <a:rPr kumimoji="0" lang="en-GB" sz="1100" b="1" i="0" u="none" strike="noStrike" kern="1200" cap="none" spc="0" normalizeH="0" baseline="0" noProof="0" dirty="0">
                <a:ln>
                  <a:noFill/>
                </a:ln>
                <a:solidFill>
                  <a:prstClr val="black"/>
                </a:solidFill>
                <a:effectLst/>
                <a:uLnTx/>
                <a:uFillTx/>
                <a:latin typeface="Arial" pitchFamily="34" charset="0"/>
                <a:ea typeface="Calibri" pitchFamily="34" charset="0"/>
                <a:cs typeface="Arial" pitchFamily="34" charset="0"/>
              </a:rPr>
              <a:t>Objectives of Research</a:t>
            </a:r>
            <a:r>
              <a:rPr kumimoji="0" lang="en-GB" sz="800" b="1" i="0" u="none" strike="noStrike" kern="1200" cap="none" spc="0" normalizeH="0" baseline="0" noProof="0" dirty="0">
                <a:ln>
                  <a:noFill/>
                </a:ln>
                <a:solidFill>
                  <a:prstClr val="black"/>
                </a:solidFill>
                <a:effectLst/>
                <a:uLnTx/>
                <a:uFillTx/>
                <a:latin typeface="Arial" pitchFamily="34" charset="0"/>
                <a:ea typeface="Calibri" pitchFamily="34" charset="0"/>
                <a:cs typeface="Arial" pitchFamily="34" charset="0"/>
              </a:rPr>
              <a:t> </a:t>
            </a: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Calibri" pitchFamily="34" charset="0"/>
                <a:cs typeface="Arial" pitchFamily="34" charset="0"/>
              </a:rPr>
              <a:t>To understand perceptions of mental health stigma among black people.</a:t>
            </a: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Calibri" pitchFamily="34" charset="0"/>
                <a:cs typeface="Arial" pitchFamily="34" charset="0"/>
              </a:rPr>
              <a:t>To </a:t>
            </a:r>
            <a:r>
              <a:rPr kumimoji="0" lang="en-GB" sz="800" b="0" i="0" u="none" strike="noStrike" kern="1200" cap="none" spc="0" normalizeH="0" baseline="0" noProof="0" dirty="0" err="1">
                <a:ln>
                  <a:noFill/>
                </a:ln>
                <a:solidFill>
                  <a:prstClr val="black"/>
                </a:solidFill>
                <a:effectLst/>
                <a:uLnTx/>
                <a:uFillTx/>
                <a:latin typeface="Arial" pitchFamily="34" charset="0"/>
                <a:ea typeface="Calibri" pitchFamily="34" charset="0"/>
                <a:cs typeface="Arial" pitchFamily="34" charset="0"/>
              </a:rPr>
              <a:t>indentify</a:t>
            </a:r>
            <a:r>
              <a:rPr kumimoji="0" lang="en-GB" sz="800" b="0" i="0" u="none" strike="noStrike" kern="1200" cap="none" spc="0" normalizeH="0" baseline="0" noProof="0" dirty="0">
                <a:ln>
                  <a:noFill/>
                </a:ln>
                <a:solidFill>
                  <a:prstClr val="black"/>
                </a:solidFill>
                <a:effectLst/>
                <a:uLnTx/>
                <a:uFillTx/>
                <a:latin typeface="Arial" pitchFamily="34" charset="0"/>
                <a:ea typeface="Calibri" pitchFamily="34" charset="0"/>
                <a:cs typeface="Arial" pitchFamily="34" charset="0"/>
              </a:rPr>
              <a:t> cultural, social and systemic barriers that prevent access to services</a:t>
            </a: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Calibri" pitchFamily="34" charset="0"/>
                <a:cs typeface="Arial" pitchFamily="34" charset="0"/>
              </a:rPr>
              <a:t>To explore strategies that could reduce stigma and improve service engagement.</a:t>
            </a:r>
            <a:endParaRPr kumimoji="0" lang="en-GB" sz="1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Tree>
  </p:cSld>
  <p:clrMapOvr>
    <a:masterClrMapping/>
  </p:clrMapOvr>
  <mc:AlternateContent xmlns:mc="http://schemas.openxmlformats.org/markup-compatibility/2006">
    <mc:Choice xmlns:p14="http://schemas.microsoft.com/office/powerpoint/2010/main" xmlns="" Requires="p14">
      <p:transition spd="slow" p14:dur="2000" advTm="46170"/>
    </mc:Choice>
    <mc:Fallback>
      <p:transition spd="slow" advTm="46170"/>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TM02900688[[fn=Facet]]</Template>
  <TotalTime>0</TotalTime>
  <Words>1230</Words>
  <Application>Microsoft Office PowerPoint</Application>
  <PresentationFormat>Custom</PresentationFormat>
  <Paragraphs>43</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Facet</vt:lpstr>
      <vt:lpstr>Slide 1</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Diola Bijlhout</dc:creator>
  <cp:lastModifiedBy>Oumar Souu</cp:lastModifiedBy>
  <cp:revision>22</cp:revision>
  <dcterms:created xsi:type="dcterms:W3CDTF">2024-06-11T15:13:02Z</dcterms:created>
  <dcterms:modified xsi:type="dcterms:W3CDTF">2026-10-26T10:55:23Z</dcterms:modified>
</cp:coreProperties>
</file>