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69" r:id="rId3"/>
    <p:sldId id="262" r:id="rId4"/>
    <p:sldId id="260" r:id="rId5"/>
    <p:sldId id="263" r:id="rId6"/>
    <p:sldId id="264" r:id="rId7"/>
    <p:sldId id="259" r:id="rId8"/>
    <p:sldId id="265" r:id="rId9"/>
    <p:sldId id="266" r:id="rId10"/>
    <p:sldId id="258" r:id="rId11"/>
    <p:sldId id="267" r:id="rId12"/>
    <p:sldId id="268" r:id="rId13"/>
    <p:sldId id="271" r:id="rId14"/>
    <p:sldId id="272" r:id="rId15"/>
    <p:sldId id="270" r:id="rId16"/>
    <p:sldId id="257" r:id="rId17"/>
    <p:sldId id="261"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77195" autoAdjust="0"/>
  </p:normalViewPr>
  <p:slideViewPr>
    <p:cSldViewPr snapToGrid="0">
      <p:cViewPr varScale="1">
        <p:scale>
          <a:sx n="51" d="100"/>
          <a:sy n="51" d="100"/>
        </p:scale>
        <p:origin x="58"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8776CA-6510-4F25-A1AF-686E03CF71E1}" type="datetimeFigureOut">
              <a:rPr lang="en-GB" smtClean="0"/>
              <a:t>16/11/2022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89B1EE-0B8B-438D-B09C-5B9234CA00EA}" type="slidenum">
              <a:rPr lang="en-GB" smtClean="0"/>
              <a:t>‹#›</a:t>
            </a:fld>
            <a:endParaRPr lang="en-GB"/>
          </a:p>
        </p:txBody>
      </p:sp>
    </p:spTree>
    <p:extLst>
      <p:ext uri="{BB962C8B-B14F-4D97-AF65-F5344CB8AC3E}">
        <p14:creationId xmlns:p14="http://schemas.microsoft.com/office/powerpoint/2010/main" val="3360061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three study skills discussed in this PowerPoint are reading for meaning, time management and research. These are important for getting the most lout of studying and they can be transferred to future employability in a youth work setting</a:t>
            </a:r>
            <a:endParaRPr lang="en-GB" dirty="0"/>
          </a:p>
        </p:txBody>
      </p:sp>
      <p:sp>
        <p:nvSpPr>
          <p:cNvPr id="4" name="Slide Number Placeholder 3"/>
          <p:cNvSpPr>
            <a:spLocks noGrp="1"/>
          </p:cNvSpPr>
          <p:nvPr>
            <p:ph type="sldNum" sz="quarter" idx="5"/>
          </p:nvPr>
        </p:nvSpPr>
        <p:spPr/>
        <p:txBody>
          <a:bodyPr/>
          <a:lstStyle/>
          <a:p>
            <a:fld id="{6489B1EE-0B8B-438D-B09C-5B9234CA00EA}" type="slidenum">
              <a:rPr lang="en-GB" smtClean="0"/>
              <a:t>2</a:t>
            </a:fld>
            <a:endParaRPr lang="en-GB"/>
          </a:p>
        </p:txBody>
      </p:sp>
    </p:spTree>
    <p:extLst>
      <p:ext uri="{BB962C8B-B14F-4D97-AF65-F5344CB8AC3E}">
        <p14:creationId xmlns:p14="http://schemas.microsoft.com/office/powerpoint/2010/main" val="2176165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 go here</a:t>
            </a:r>
            <a:endParaRPr lang="en-GB" dirty="0"/>
          </a:p>
        </p:txBody>
      </p:sp>
      <p:sp>
        <p:nvSpPr>
          <p:cNvPr id="4" name="Slide Number Placeholder 3"/>
          <p:cNvSpPr>
            <a:spLocks noGrp="1"/>
          </p:cNvSpPr>
          <p:nvPr>
            <p:ph type="sldNum" sz="quarter" idx="5"/>
          </p:nvPr>
        </p:nvSpPr>
        <p:spPr/>
        <p:txBody>
          <a:bodyPr/>
          <a:lstStyle/>
          <a:p>
            <a:fld id="{6489B1EE-0B8B-438D-B09C-5B9234CA00EA}" type="slidenum">
              <a:rPr lang="en-GB" smtClean="0"/>
              <a:t>4</a:t>
            </a:fld>
            <a:endParaRPr lang="en-GB"/>
          </a:p>
        </p:txBody>
      </p:sp>
    </p:spTree>
    <p:extLst>
      <p:ext uri="{BB962C8B-B14F-4D97-AF65-F5344CB8AC3E}">
        <p14:creationId xmlns:p14="http://schemas.microsoft.com/office/powerpoint/2010/main" val="356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Stella Cottrell (2019) has identified 10 steps to good time management. </a:t>
            </a:r>
          </a:p>
          <a:p>
            <a:r>
              <a:rPr lang="en-US" dirty="0"/>
              <a:t>1 be systematic = working out how it is best to manage your time to achieve your priorities. </a:t>
            </a:r>
          </a:p>
          <a:p>
            <a:r>
              <a:rPr lang="en-US" dirty="0"/>
              <a:t>2 find out your time requirements = work out how much time is needed to study </a:t>
            </a:r>
          </a:p>
          <a:p>
            <a:r>
              <a:rPr lang="en-US" dirty="0"/>
              <a:t>3 clarify = be aware of how much time is needed and also where you spent most of your time, for example do you use social media whilst doing work or research. </a:t>
            </a:r>
          </a:p>
          <a:p>
            <a:r>
              <a:rPr lang="en-US" dirty="0"/>
              <a:t>4 decide how you want to spend your time = split the time up give an certain amount of time for research and a certain amount of time for doing the work. </a:t>
            </a:r>
          </a:p>
          <a:p>
            <a:r>
              <a:rPr lang="en-US" dirty="0"/>
              <a:t>5 prioritize = set little tasks starting with the most important to the least important. </a:t>
            </a:r>
          </a:p>
          <a:p>
            <a:r>
              <a:rPr lang="en-US" dirty="0"/>
              <a:t>6 plan = be very specific with time management, keep it written in a diary or a planner. </a:t>
            </a:r>
          </a:p>
          <a:p>
            <a:r>
              <a:rPr lang="en-US" dirty="0"/>
              <a:t>7 do it = place the plan where it can be easily read and seen, follow the plan to complete the work in the given time frame. </a:t>
            </a:r>
          </a:p>
          <a:p>
            <a:r>
              <a:rPr lang="en-US" dirty="0"/>
              <a:t>8 apply time management techniques =   experiment with different ways of managing time so find out what works best for you, this will allow you to have more time for things that you really want to do. </a:t>
            </a:r>
          </a:p>
          <a:p>
            <a:r>
              <a:rPr lang="en-US" dirty="0"/>
              <a:t>9 manage distractions = understand what is around that you will distract you from completing the work such as a phone, or a tv playing in the background. Turn off the tv put the phone on silent or place it in a different room. This will allow you to do the work with out being distracted. </a:t>
            </a:r>
          </a:p>
          <a:p>
            <a:r>
              <a:rPr lang="en-US" dirty="0"/>
              <a:t>10 monitor = check that you are sticking to the plan, make sure to update the plan as you go so you know what you have already completed and what is left for you to complete. </a:t>
            </a:r>
            <a:endParaRPr lang="en-GB" dirty="0"/>
          </a:p>
        </p:txBody>
      </p:sp>
      <p:sp>
        <p:nvSpPr>
          <p:cNvPr id="4" name="Slide Number Placeholder 3"/>
          <p:cNvSpPr>
            <a:spLocks noGrp="1"/>
          </p:cNvSpPr>
          <p:nvPr>
            <p:ph type="sldNum" sz="quarter" idx="5"/>
          </p:nvPr>
        </p:nvSpPr>
        <p:spPr/>
        <p:txBody>
          <a:bodyPr/>
          <a:lstStyle/>
          <a:p>
            <a:fld id="{6489B1EE-0B8B-438D-B09C-5B9234CA00EA}" type="slidenum">
              <a:rPr lang="en-GB" smtClean="0"/>
              <a:t>7</a:t>
            </a:fld>
            <a:endParaRPr lang="en-GB"/>
          </a:p>
        </p:txBody>
      </p:sp>
    </p:spTree>
    <p:extLst>
      <p:ext uri="{BB962C8B-B14F-4D97-AF65-F5344CB8AC3E}">
        <p14:creationId xmlns:p14="http://schemas.microsoft.com/office/powerpoint/2010/main" val="319867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effective youth worker will be able to prioritize their time in ways that work within the framework of the 5 pillars to ensure young people are educated, allowed time to express their voices, are included, empowered and given space to be fully participative (Youth Work in Wales, 2022).</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6489B1EE-0B8B-438D-B09C-5B9234CA00EA}" type="slidenum">
              <a:rPr lang="en-GB" smtClean="0"/>
              <a:t>8</a:t>
            </a:fld>
            <a:endParaRPr lang="en-GB"/>
          </a:p>
        </p:txBody>
      </p:sp>
    </p:spTree>
    <p:extLst>
      <p:ext uri="{BB962C8B-B14F-4D97-AF65-F5344CB8AC3E}">
        <p14:creationId xmlns:p14="http://schemas.microsoft.com/office/powerpoint/2010/main" val="435300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Goodrich (2021) suggests that the 6 reasons why research is important are to acquire knowledge effectively, research helps in problem solving, research provides the latest information, research builds credibility, research helps in the success of businesses and research helps people to discover and seize new and different opportunities. </a:t>
            </a:r>
            <a:endParaRPr lang="en-GB" dirty="0"/>
          </a:p>
        </p:txBody>
      </p:sp>
      <p:sp>
        <p:nvSpPr>
          <p:cNvPr id="4" name="Slide Number Placeholder 3"/>
          <p:cNvSpPr>
            <a:spLocks noGrp="1"/>
          </p:cNvSpPr>
          <p:nvPr>
            <p:ph type="sldNum" sz="quarter" idx="5"/>
          </p:nvPr>
        </p:nvSpPr>
        <p:spPr/>
        <p:txBody>
          <a:bodyPr/>
          <a:lstStyle/>
          <a:p>
            <a:fld id="{6489B1EE-0B8B-438D-B09C-5B9234CA00EA}" type="slidenum">
              <a:rPr lang="en-GB" smtClean="0"/>
              <a:t>10</a:t>
            </a:fld>
            <a:endParaRPr lang="en-GB"/>
          </a:p>
        </p:txBody>
      </p:sp>
    </p:spTree>
    <p:extLst>
      <p:ext uri="{BB962C8B-B14F-4D97-AF65-F5344CB8AC3E}">
        <p14:creationId xmlns:p14="http://schemas.microsoft.com/office/powerpoint/2010/main" val="2080711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800" dirty="0">
                <a:solidFill>
                  <a:srgbClr val="000000"/>
                </a:solidFill>
                <a:effectLst/>
                <a:latin typeface="Calibri" panose="020F0502020204030204" pitchFamily="34" charset="0"/>
              </a:rPr>
              <a:t>Brehm (2022) states that personal development can help a person to embrace their full potential and improve a person quality of life. Personal development keeps a person motivated, and allows a person to reflect on their talents and refine their existing skills.</a:t>
            </a:r>
          </a:p>
        </p:txBody>
      </p:sp>
      <p:sp>
        <p:nvSpPr>
          <p:cNvPr id="4" name="Slide Number Placeholder 3"/>
          <p:cNvSpPr>
            <a:spLocks noGrp="1"/>
          </p:cNvSpPr>
          <p:nvPr>
            <p:ph type="sldNum" sz="quarter" idx="5"/>
          </p:nvPr>
        </p:nvSpPr>
        <p:spPr/>
        <p:txBody>
          <a:bodyPr/>
          <a:lstStyle/>
          <a:p>
            <a:fld id="{6489B1EE-0B8B-438D-B09C-5B9234CA00EA}" type="slidenum">
              <a:rPr lang="en-GB" smtClean="0"/>
              <a:t>12</a:t>
            </a:fld>
            <a:endParaRPr lang="en-GB"/>
          </a:p>
        </p:txBody>
      </p:sp>
    </p:spTree>
    <p:extLst>
      <p:ext uri="{BB962C8B-B14F-4D97-AF65-F5344CB8AC3E}">
        <p14:creationId xmlns:p14="http://schemas.microsoft.com/office/powerpoint/2010/main" val="19677471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Calibri" panose="020F0502020204030204" pitchFamily="34" charset="0"/>
              </a:rPr>
              <a:t>The Eisenhower Matrix is a simple decision-making tool that helps you make the distinction between tasks that are important, not important, urgent, and not urgent. It splits tasks into four boxes that prioritize which tasks you should focus on first and which you should delegate or delete. The Eisenhower matrix is designed to help a person prioritize a list of tasks by categorizing them in order of their importance or urgency to be completed (</a:t>
            </a:r>
            <a:r>
              <a:rPr lang="en-US" b="0" i="0" dirty="0" err="1">
                <a:solidFill>
                  <a:srgbClr val="000000"/>
                </a:solidFill>
                <a:effectLst/>
                <a:latin typeface="Calibri" panose="020F0502020204030204" pitchFamily="34" charset="0"/>
              </a:rPr>
              <a:t>ProductPlan</a:t>
            </a:r>
            <a:r>
              <a:rPr lang="en-US" b="0" i="0" dirty="0">
                <a:solidFill>
                  <a:srgbClr val="000000"/>
                </a:solidFill>
                <a:effectLst/>
                <a:latin typeface="Calibri" panose="020F0502020204030204" pitchFamily="34" charset="0"/>
              </a:rPr>
              <a:t>, 2018)</a:t>
            </a:r>
            <a:endParaRPr lang="en-GB" dirty="0"/>
          </a:p>
        </p:txBody>
      </p:sp>
      <p:sp>
        <p:nvSpPr>
          <p:cNvPr id="4" name="Slide Number Placeholder 3"/>
          <p:cNvSpPr>
            <a:spLocks noGrp="1"/>
          </p:cNvSpPr>
          <p:nvPr>
            <p:ph type="sldNum" sz="quarter" idx="5"/>
          </p:nvPr>
        </p:nvSpPr>
        <p:spPr/>
        <p:txBody>
          <a:bodyPr/>
          <a:lstStyle/>
          <a:p>
            <a:fld id="{6489B1EE-0B8B-438D-B09C-5B9234CA00EA}" type="slidenum">
              <a:rPr lang="en-GB" smtClean="0"/>
              <a:t>13</a:t>
            </a:fld>
            <a:endParaRPr lang="en-GB"/>
          </a:p>
        </p:txBody>
      </p:sp>
    </p:spTree>
    <p:extLst>
      <p:ext uri="{BB962C8B-B14F-4D97-AF65-F5344CB8AC3E}">
        <p14:creationId xmlns:p14="http://schemas.microsoft.com/office/powerpoint/2010/main" val="3415210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Dahal</a:t>
            </a:r>
            <a:r>
              <a:rPr lang="en-US" dirty="0"/>
              <a:t> states that the four sections are to do, defer, delegate and delete. Do means to quickly accomplish a task that only requires a few minutes to complete. Defer means to temporarily pause the task that does not need to be completed straight away. Delegate means reassigning an essential task to someone or bringing it to the top of your own list. Delete means removing unnecessary tasks from your to-do list and moving on. </a:t>
            </a:r>
            <a:endParaRPr lang="en-GB" dirty="0"/>
          </a:p>
        </p:txBody>
      </p:sp>
      <p:sp>
        <p:nvSpPr>
          <p:cNvPr id="4" name="Slide Number Placeholder 3"/>
          <p:cNvSpPr>
            <a:spLocks noGrp="1"/>
          </p:cNvSpPr>
          <p:nvPr>
            <p:ph type="sldNum" sz="quarter" idx="5"/>
          </p:nvPr>
        </p:nvSpPr>
        <p:spPr/>
        <p:txBody>
          <a:bodyPr/>
          <a:lstStyle/>
          <a:p>
            <a:fld id="{6489B1EE-0B8B-438D-B09C-5B9234CA00EA}" type="slidenum">
              <a:rPr lang="en-GB" smtClean="0"/>
              <a:t>14</a:t>
            </a:fld>
            <a:endParaRPr lang="en-GB"/>
          </a:p>
        </p:txBody>
      </p:sp>
    </p:spTree>
    <p:extLst>
      <p:ext uri="{BB962C8B-B14F-4D97-AF65-F5344CB8AC3E}">
        <p14:creationId xmlns:p14="http://schemas.microsoft.com/office/powerpoint/2010/main" val="1740623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CE48E-9EAB-FEF5-B391-67A25D5EB1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453A94-C424-2D74-2CEA-C18BA0BA64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3170D9-2E99-66F1-7D71-91EDB5079E62}"/>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5" name="Footer Placeholder 4">
            <a:extLst>
              <a:ext uri="{FF2B5EF4-FFF2-40B4-BE49-F238E27FC236}">
                <a16:creationId xmlns:a16="http://schemas.microsoft.com/office/drawing/2014/main" id="{C3F5AD25-D995-233D-4583-FCE58DFE2C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7EFA0B-65EA-5611-E840-4AA41157B32D}"/>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1263795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88371-0257-073F-1D25-581CC6ACBD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E7C9BD-2F75-3BF8-3BA7-25896C1B41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A69FF-E715-9926-ADAC-23FBBFE78699}"/>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5" name="Footer Placeholder 4">
            <a:extLst>
              <a:ext uri="{FF2B5EF4-FFF2-40B4-BE49-F238E27FC236}">
                <a16:creationId xmlns:a16="http://schemas.microsoft.com/office/drawing/2014/main" id="{3314B775-E4C4-9E79-D6BE-646CFA6AE0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CB52C9-BBF5-BC56-61FF-739E1F7D5F69}"/>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1664007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A501F-0971-B00A-A361-D980A070D9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EB1677-820C-F12F-39AB-5438292251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EB5C1C-3F6C-BDA9-4685-C1D05F5A2E68}"/>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5" name="Footer Placeholder 4">
            <a:extLst>
              <a:ext uri="{FF2B5EF4-FFF2-40B4-BE49-F238E27FC236}">
                <a16:creationId xmlns:a16="http://schemas.microsoft.com/office/drawing/2014/main" id="{C15FE82E-6D86-35B5-6B18-269C59410B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D3C456-26C0-34FC-38A6-5BEA7960FF8A}"/>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3530248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D8E99-27B0-F791-3860-792725AF7D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B2AA5A-75E0-4F2A-01AC-22B27C3327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2E4F5F-E981-B15F-87ED-E62ED207A6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198D69-EF1B-BEA4-E919-1377AD0D35AE}"/>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6" name="Footer Placeholder 5">
            <a:extLst>
              <a:ext uri="{FF2B5EF4-FFF2-40B4-BE49-F238E27FC236}">
                <a16:creationId xmlns:a16="http://schemas.microsoft.com/office/drawing/2014/main" id="{18B31DC0-266C-9ACD-394D-455712534F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C4FA4-015C-A4DB-6292-480FC6B76CD3}"/>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316134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63970-0395-627C-B969-C3B0CEA6B9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08ABEA-848A-20EB-29A3-F62138289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6AE508-EF6F-5218-E47C-42D4C17487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1EFF74-5379-D723-FE4C-65EF3AB982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36A02C-C60F-A05A-0112-98D366301B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13F996-4B0D-5745-F01B-C728AAC744AD}"/>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8" name="Footer Placeholder 7">
            <a:extLst>
              <a:ext uri="{FF2B5EF4-FFF2-40B4-BE49-F238E27FC236}">
                <a16:creationId xmlns:a16="http://schemas.microsoft.com/office/drawing/2014/main" id="{25749403-1651-FF30-B4DF-F973F75E04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0758E5-17CC-989C-684E-A972E0332526}"/>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840600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10AC6-AAF4-9CA1-C6DA-CF42088D39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9E97B0-CF44-1015-0913-4CA505F5E9D4}"/>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4" name="Footer Placeholder 3">
            <a:extLst>
              <a:ext uri="{FF2B5EF4-FFF2-40B4-BE49-F238E27FC236}">
                <a16:creationId xmlns:a16="http://schemas.microsoft.com/office/drawing/2014/main" id="{22717B49-510F-920F-D761-15E7FF8BB5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86C74E-3264-AE9C-4DF0-3FAF2707DF53}"/>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3001079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78F77C-CC88-D534-49BC-5BEFC8F70678}"/>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3" name="Footer Placeholder 2">
            <a:extLst>
              <a:ext uri="{FF2B5EF4-FFF2-40B4-BE49-F238E27FC236}">
                <a16:creationId xmlns:a16="http://schemas.microsoft.com/office/drawing/2014/main" id="{D69CBA0E-20EA-C68B-E723-33331096E6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1E020C-2F66-E442-CD8F-A5BAC9B3D1DE}"/>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1576879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074B-748B-77C4-380B-02036DF47A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BFDC1E-342F-5639-456C-C5AC960E31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9E3D06-8A4D-29A0-5E2E-66EAD1D73C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E73317-2992-A25A-27BF-FC1A239FBD36}"/>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6" name="Footer Placeholder 5">
            <a:extLst>
              <a:ext uri="{FF2B5EF4-FFF2-40B4-BE49-F238E27FC236}">
                <a16:creationId xmlns:a16="http://schemas.microsoft.com/office/drawing/2014/main" id="{CBD4019F-93F9-FF97-85B0-AA39E78982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CA50EB-AE2E-29AE-3D95-117D2E67A73F}"/>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1039512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AD587-7EA4-F44E-59CA-B89C993853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1334FD-DE48-68FD-10E8-03855DFE6B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FD3F8A-3B75-38F7-7550-D6754E1925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C8E48A-BF08-7418-10CC-A1788C8E321E}"/>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6" name="Footer Placeholder 5">
            <a:extLst>
              <a:ext uri="{FF2B5EF4-FFF2-40B4-BE49-F238E27FC236}">
                <a16:creationId xmlns:a16="http://schemas.microsoft.com/office/drawing/2014/main" id="{8AEED435-32AA-5FD5-F3AA-E3EE7357F4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63364A-1E23-1A6F-9FB0-293CC9FFCB96}"/>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3785414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DCF10-0185-4265-D315-59C3A48C7B0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6E1E5-3052-0664-9B66-4D31FAAFD0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92A10D-7704-4F45-56C7-0C45035CDD44}"/>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5" name="Footer Placeholder 4">
            <a:extLst>
              <a:ext uri="{FF2B5EF4-FFF2-40B4-BE49-F238E27FC236}">
                <a16:creationId xmlns:a16="http://schemas.microsoft.com/office/drawing/2014/main" id="{AC30768A-3217-360A-6D03-8E2730714B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BFAB20-BF8E-BE92-B22F-D77347337945}"/>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1709060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80B15C-5115-D9A4-753B-141AF33422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6F8D16-6DD8-A91F-1D02-48879581EB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4D670A-34B6-D306-960B-F302B7C1FE70}"/>
              </a:ext>
            </a:extLst>
          </p:cNvPr>
          <p:cNvSpPr>
            <a:spLocks noGrp="1"/>
          </p:cNvSpPr>
          <p:nvPr>
            <p:ph type="dt" sz="half" idx="10"/>
          </p:nvPr>
        </p:nvSpPr>
        <p:spPr/>
        <p:txBody>
          <a:bodyPr/>
          <a:lstStyle/>
          <a:p>
            <a:fld id="{09117B7B-D99E-4233-A259-09ECC7FC85EC}" type="datetimeFigureOut">
              <a:rPr lang="en-GB" smtClean="0"/>
              <a:t>16/11/2022</a:t>
            </a:fld>
            <a:endParaRPr lang="en-GB"/>
          </a:p>
        </p:txBody>
      </p:sp>
      <p:sp>
        <p:nvSpPr>
          <p:cNvPr id="5" name="Footer Placeholder 4">
            <a:extLst>
              <a:ext uri="{FF2B5EF4-FFF2-40B4-BE49-F238E27FC236}">
                <a16:creationId xmlns:a16="http://schemas.microsoft.com/office/drawing/2014/main" id="{8332FBD3-0FA2-A938-E1B3-CCF18B58D3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FB9A8B-09DA-74AD-BD4E-079148C8AB60}"/>
              </a:ext>
            </a:extLst>
          </p:cNvPr>
          <p:cNvSpPr>
            <a:spLocks noGrp="1"/>
          </p:cNvSpPr>
          <p:nvPr>
            <p:ph type="sldNum" sz="quarter" idx="12"/>
          </p:nvPr>
        </p:nvSpPr>
        <p:spPr/>
        <p:txBody>
          <a:bodyPr/>
          <a:lstStyle/>
          <a:p>
            <a:fld id="{5CFFF049-3D18-45BD-8300-1BDF184DEB5B}" type="slidenum">
              <a:rPr lang="en-GB" smtClean="0"/>
              <a:t>‹#›</a:t>
            </a:fld>
            <a:endParaRPr lang="en-GB"/>
          </a:p>
        </p:txBody>
      </p:sp>
    </p:spTree>
    <p:extLst>
      <p:ext uri="{BB962C8B-B14F-4D97-AF65-F5344CB8AC3E}">
        <p14:creationId xmlns:p14="http://schemas.microsoft.com/office/powerpoint/2010/main" val="208121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14EE8C-4BBA-B0EB-8336-34707C3929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23583-0570-EAEE-51A8-05C655BAF0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466180-2DEA-AE75-D67A-30EAAA4F8C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117B7B-D99E-4233-A259-09ECC7FC85EC}" type="datetimeFigureOut">
              <a:rPr lang="en-GB" smtClean="0"/>
              <a:t>16/11/2022</a:t>
            </a:fld>
            <a:endParaRPr lang="en-GB"/>
          </a:p>
        </p:txBody>
      </p:sp>
      <p:sp>
        <p:nvSpPr>
          <p:cNvPr id="5" name="Footer Placeholder 4">
            <a:extLst>
              <a:ext uri="{FF2B5EF4-FFF2-40B4-BE49-F238E27FC236}">
                <a16:creationId xmlns:a16="http://schemas.microsoft.com/office/drawing/2014/main" id="{B2932A1D-D2A5-CB71-43DD-C361B8E3A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654ED60-BC4C-B2DF-BC78-F791781EB7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FFF049-3D18-45BD-8300-1BDF184DEB5B}" type="slidenum">
              <a:rPr lang="en-GB" smtClean="0"/>
              <a:t>‹#›</a:t>
            </a:fld>
            <a:endParaRPr lang="en-GB"/>
          </a:p>
        </p:txBody>
      </p:sp>
    </p:spTree>
    <p:extLst>
      <p:ext uri="{BB962C8B-B14F-4D97-AF65-F5344CB8AC3E}">
        <p14:creationId xmlns:p14="http://schemas.microsoft.com/office/powerpoint/2010/main" val="26542566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5FA810C-43C0-FDAC-AD34-E3D96AEEC276}"/>
              </a:ext>
            </a:extLst>
          </p:cNvPr>
          <p:cNvPicPr>
            <a:picLocks noChangeAspect="1"/>
          </p:cNvPicPr>
          <p:nvPr/>
        </p:nvPicPr>
        <p:blipFill rotWithShape="1">
          <a:blip r:embed="rId2"/>
          <a:srcRect t="9091" r="11234" b="2"/>
          <a:stretch/>
        </p:blipFill>
        <p:spPr>
          <a:xfrm>
            <a:off x="4105834" y="10"/>
            <a:ext cx="8086163"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E43B20-8476-36D6-8428-E085D5A0CAF8}"/>
              </a:ext>
            </a:extLst>
          </p:cNvPr>
          <p:cNvSpPr>
            <a:spLocks noGrp="1"/>
          </p:cNvSpPr>
          <p:nvPr>
            <p:ph type="ctrTitle"/>
          </p:nvPr>
        </p:nvSpPr>
        <p:spPr>
          <a:xfrm>
            <a:off x="477981" y="1122363"/>
            <a:ext cx="4023360" cy="3204134"/>
          </a:xfrm>
        </p:spPr>
        <p:txBody>
          <a:bodyPr anchor="b">
            <a:normAutofit/>
          </a:bodyPr>
          <a:lstStyle/>
          <a:p>
            <a:pPr algn="l"/>
            <a:r>
              <a:rPr lang="en-US" sz="4800"/>
              <a:t>Study skills. </a:t>
            </a:r>
            <a:endParaRPr lang="en-GB" sz="4800"/>
          </a:p>
        </p:txBody>
      </p:sp>
      <p:sp>
        <p:nvSpPr>
          <p:cNvPr id="3" name="Subtitle 2">
            <a:extLst>
              <a:ext uri="{FF2B5EF4-FFF2-40B4-BE49-F238E27FC236}">
                <a16:creationId xmlns:a16="http://schemas.microsoft.com/office/drawing/2014/main" id="{4A448119-38F5-D831-E57C-058F8825C1EA}"/>
              </a:ext>
            </a:extLst>
          </p:cNvPr>
          <p:cNvSpPr>
            <a:spLocks noGrp="1"/>
          </p:cNvSpPr>
          <p:nvPr>
            <p:ph type="subTitle" idx="1"/>
          </p:nvPr>
        </p:nvSpPr>
        <p:spPr>
          <a:xfrm>
            <a:off x="477980" y="4872922"/>
            <a:ext cx="4023359" cy="1208141"/>
          </a:xfrm>
        </p:spPr>
        <p:txBody>
          <a:bodyPr>
            <a:normAutofit/>
          </a:bodyPr>
          <a:lstStyle/>
          <a:p>
            <a:pPr algn="l"/>
            <a:r>
              <a:rPr lang="en-US" sz="2000" dirty="0"/>
              <a:t>Cassie thomas 1902530. </a:t>
            </a:r>
          </a:p>
          <a:p>
            <a:pPr algn="l"/>
            <a:r>
              <a:rPr lang="en-US" sz="2000" dirty="0"/>
              <a:t>ECYW4006</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47174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D11BD3-C734-9FB3-EA21-BF8AD56988F6}"/>
              </a:ext>
            </a:extLst>
          </p:cNvPr>
          <p:cNvSpPr>
            <a:spLocks noGrp="1"/>
          </p:cNvSpPr>
          <p:nvPr>
            <p:ph idx="1"/>
          </p:nvPr>
        </p:nvSpPr>
        <p:spPr/>
        <p:txBody>
          <a:bodyPr/>
          <a:lstStyle/>
          <a:p>
            <a:pPr marL="0" indent="0">
              <a:buNone/>
            </a:pPr>
            <a:r>
              <a:rPr lang="en-US" dirty="0"/>
              <a:t>According to Cottrell (2019) taking responsibility for your own learning as a student enables you to identify and develop skills that can be then transferred to the workplace. </a:t>
            </a:r>
          </a:p>
        </p:txBody>
      </p:sp>
    </p:spTree>
    <p:extLst>
      <p:ext uri="{BB962C8B-B14F-4D97-AF65-F5344CB8AC3E}">
        <p14:creationId xmlns:p14="http://schemas.microsoft.com/office/powerpoint/2010/main" val="2818170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10;&#10;Description automatically generated">
            <a:extLst>
              <a:ext uri="{FF2B5EF4-FFF2-40B4-BE49-F238E27FC236}">
                <a16:creationId xmlns:a16="http://schemas.microsoft.com/office/drawing/2014/main" id="{4526FD09-E786-B9B7-DF15-8F46007F2E4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483" b="89943" l="6456" r="91139">
                        <a14:foregroundMark x1="13291" y1="49425" x2="13291" y2="49425"/>
                        <a14:foregroundMark x1="6582" y1="50000" x2="6582" y2="50000"/>
                        <a14:foregroundMark x1="91139" y1="29310" x2="91139" y2="29310"/>
                        <a14:foregroundMark x1="87848" y1="36207" x2="87848" y2="36207"/>
                        <a14:foregroundMark x1="82278" y1="27874" x2="82278" y2="27874"/>
                        <a14:foregroundMark x1="83797" y1="59770" x2="83797" y2="59770"/>
                        <a14:foregroundMark x1="77722" y1="54885" x2="77722" y2="54885"/>
                        <a14:foregroundMark x1="74937" y1="55747" x2="74937" y2="55747"/>
                        <a14:foregroundMark x1="70759" y1="55747" x2="70759" y2="55747"/>
                        <a14:foregroundMark x1="66709" y1="55747" x2="66709" y2="55747"/>
                        <a14:foregroundMark x1="60000" y1="55747" x2="60000" y2="55747"/>
                        <a14:foregroundMark x1="50506" y1="55747" x2="50506" y2="55747"/>
                        <a14:foregroundMark x1="46329" y1="30747" x2="46329" y2="30747"/>
                        <a14:foregroundMark x1="51772" y1="31897" x2="51772" y2="31897"/>
                        <a14:foregroundMark x1="56076" y1="33333" x2="56076" y2="33333"/>
                        <a14:foregroundMark x1="61899" y1="29885" x2="61899" y2="29885"/>
                        <a14:foregroundMark x1="65570" y1="29885" x2="65570" y2="29885"/>
                        <a14:foregroundMark x1="67342" y1="28448" x2="67342" y2="28448"/>
                        <a14:foregroundMark x1="74684" y1="30747" x2="74684" y2="30747"/>
                        <a14:foregroundMark x1="74684" y1="45977" x2="74684" y2="45977"/>
                        <a14:foregroundMark x1="65190" y1="23851" x2="65190" y2="23851"/>
                        <a14:foregroundMark x1="68861" y1="53448" x2="68861" y2="53448"/>
                        <a14:foregroundMark x1="75949" y1="37644" x2="75949" y2="37644"/>
                        <a14:backgroundMark x1="59114" y1="45115" x2="59114" y2="45115"/>
                        <a14:backgroundMark x1="57215" y1="45115" x2="57215" y2="45115"/>
                        <a14:backgroundMark x1="71392" y1="56897" x2="71392" y2="56897"/>
                        <a14:backgroundMark x1="86329" y1="32759" x2="86329" y2="32759"/>
                        <a14:backgroundMark x1="44810" y1="27874" x2="44810" y2="27874"/>
                        <a14:backgroundMark x1="61899" y1="34195" x2="61899" y2="34195"/>
                        <a14:backgroundMark x1="84810" y1="52874" x2="84810" y2="52874"/>
                        <a14:backgroundMark x1="74937" y1="30747" x2="74937" y2="30747"/>
                        <a14:backgroundMark x1="71013" y1="53448" x2="71013" y2="53448"/>
                      </a14:backgroundRemoval>
                    </a14:imgEffect>
                  </a14:imgLayer>
                </a14:imgProps>
              </a:ext>
            </a:extLst>
          </a:blip>
          <a:stretch>
            <a:fillRect/>
          </a:stretch>
        </p:blipFill>
        <p:spPr>
          <a:xfrm>
            <a:off x="-148732" y="681318"/>
            <a:ext cx="12872555" cy="5663923"/>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5109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FE01C-5F84-FF00-9420-DD81367F3D66}"/>
              </a:ext>
            </a:extLst>
          </p:cNvPr>
          <p:cNvSpPr>
            <a:spLocks noGrp="1"/>
          </p:cNvSpPr>
          <p:nvPr>
            <p:ph type="title"/>
          </p:nvPr>
        </p:nvSpPr>
        <p:spPr>
          <a:xfrm>
            <a:off x="555812" y="274404"/>
            <a:ext cx="10515600" cy="1325563"/>
          </a:xfrm>
        </p:spPr>
        <p:txBody>
          <a:bodyPr/>
          <a:lstStyle/>
          <a:p>
            <a:r>
              <a:rPr lang="en-US" dirty="0"/>
              <a:t>Reading for meaning. </a:t>
            </a:r>
            <a:endParaRPr lang="en-GB" dirty="0"/>
          </a:p>
        </p:txBody>
      </p:sp>
      <p:sp>
        <p:nvSpPr>
          <p:cNvPr id="3" name="TextBox 2">
            <a:extLst>
              <a:ext uri="{FF2B5EF4-FFF2-40B4-BE49-F238E27FC236}">
                <a16:creationId xmlns:a16="http://schemas.microsoft.com/office/drawing/2014/main" id="{C433394A-D5B1-FE99-B57D-6F7C75F86B4C}"/>
              </a:ext>
            </a:extLst>
          </p:cNvPr>
          <p:cNvSpPr txBox="1"/>
          <p:nvPr/>
        </p:nvSpPr>
        <p:spPr>
          <a:xfrm>
            <a:off x="125506" y="1308847"/>
            <a:ext cx="12066494" cy="3139321"/>
          </a:xfrm>
          <a:prstGeom prst="rect">
            <a:avLst/>
          </a:prstGeom>
          <a:noFill/>
        </p:spPr>
        <p:txBody>
          <a:bodyPr wrap="square" rtlCol="0">
            <a:spAutoFit/>
          </a:bodyPr>
          <a:lstStyle/>
          <a:p>
            <a:pPr algn="l" fontAlgn="base"/>
            <a:r>
              <a:rPr lang="en-GB" dirty="0">
                <a:solidFill>
                  <a:srgbClr val="000000"/>
                </a:solidFill>
                <a:latin typeface="Calibri" panose="020F0502020204030204" pitchFamily="34" charset="0"/>
              </a:rPr>
              <a:t>Reading for meaning requires pupils to pay attention to more than just word pronunciation it also requires them to discuss and comprehend what they are reading (Kellard, 2015).</a:t>
            </a:r>
          </a:p>
          <a:p>
            <a:pPr algn="l" fontAlgn="base"/>
            <a:endParaRPr lang="en-GB" dirty="0">
              <a:solidFill>
                <a:srgbClr val="000000"/>
              </a:solidFill>
              <a:latin typeface="Calibri" panose="020F0502020204030204" pitchFamily="34" charset="0"/>
            </a:endParaRPr>
          </a:p>
          <a:p>
            <a:pPr algn="l" fontAlgn="base"/>
            <a:r>
              <a:rPr lang="en-GB" dirty="0">
                <a:solidFill>
                  <a:srgbClr val="000000"/>
                </a:solidFill>
                <a:latin typeface="Calibri" panose="020F0502020204030204" pitchFamily="34" charset="0"/>
              </a:rPr>
              <a:t>Students are required to read a lot of different text, therefore it is important to develop skills to help, there are many different techniques to help a student to get the most out of the reading that is required for their course such as</a:t>
            </a:r>
          </a:p>
          <a:p>
            <a:pPr marL="285750" indent="-285750">
              <a:buFont typeface="Arial" panose="020B0604020202020204" pitchFamily="34" charset="0"/>
              <a:buChar char="•"/>
            </a:pPr>
            <a:r>
              <a:rPr lang="en-GB" dirty="0">
                <a:solidFill>
                  <a:srgbClr val="000000"/>
                </a:solidFill>
                <a:latin typeface="Calibri" panose="020F0502020204030204" pitchFamily="34" charset="0"/>
              </a:rPr>
              <a:t>Scan reading </a:t>
            </a:r>
          </a:p>
          <a:p>
            <a:pPr marL="285750" indent="-285750">
              <a:buFont typeface="Arial" panose="020B0604020202020204" pitchFamily="34" charset="0"/>
              <a:buChar char="•"/>
            </a:pPr>
            <a:r>
              <a:rPr lang="en-GB" sz="1800" dirty="0">
                <a:solidFill>
                  <a:srgbClr val="000000"/>
                </a:solidFill>
                <a:effectLst/>
                <a:latin typeface="Calibri" panose="020F0502020204030204" pitchFamily="34" charset="0"/>
              </a:rPr>
              <a:t>Speed reading</a:t>
            </a:r>
          </a:p>
          <a:p>
            <a:pPr marL="285750" indent="-285750">
              <a:buFont typeface="Arial" panose="020B0604020202020204" pitchFamily="34" charset="0"/>
              <a:buChar char="•"/>
            </a:pPr>
            <a:r>
              <a:rPr lang="en-GB" dirty="0">
                <a:solidFill>
                  <a:srgbClr val="000000"/>
                </a:solidFill>
                <a:latin typeface="Calibri" panose="020F0502020204030204" pitchFamily="34" charset="0"/>
              </a:rPr>
              <a:t>Focused reading </a:t>
            </a:r>
          </a:p>
          <a:p>
            <a:r>
              <a:rPr lang="en-GB" sz="1800" dirty="0">
                <a:solidFill>
                  <a:srgbClr val="000000"/>
                </a:solidFill>
                <a:effectLst/>
                <a:latin typeface="Calibri" panose="020F0502020204030204" pitchFamily="34" charset="0"/>
              </a:rPr>
              <a:t>(University of Sheffield, 2019). </a:t>
            </a:r>
          </a:p>
          <a:p>
            <a:br>
              <a:rPr lang="en-GB" sz="1800" dirty="0">
                <a:solidFill>
                  <a:srgbClr val="000000"/>
                </a:solidFill>
                <a:effectLst/>
                <a:latin typeface="Calibri" panose="020F0502020204030204" pitchFamily="34" charset="0"/>
              </a:rPr>
            </a:br>
            <a:endParaRPr lang="en-US" b="0" i="0" dirty="0">
              <a:solidFill>
                <a:srgbClr val="FF0000"/>
              </a:solidFill>
              <a:effectLst/>
              <a:latin typeface="Calibri" panose="020F0502020204030204" pitchFamily="34" charset="0"/>
            </a:endParaRPr>
          </a:p>
        </p:txBody>
      </p:sp>
    </p:spTree>
    <p:extLst>
      <p:ext uri="{BB962C8B-B14F-4D97-AF65-F5344CB8AC3E}">
        <p14:creationId xmlns:p14="http://schemas.microsoft.com/office/powerpoint/2010/main" val="20068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B6C541-5009-AAB6-6E21-E234A9C761A8}"/>
              </a:ext>
            </a:extLst>
          </p:cNvPr>
          <p:cNvPicPr>
            <a:picLocks noChangeAspect="1"/>
          </p:cNvPicPr>
          <p:nvPr/>
        </p:nvPicPr>
        <p:blipFill>
          <a:blip r:embed="rId2"/>
          <a:stretch>
            <a:fillRect/>
          </a:stretch>
        </p:blipFill>
        <p:spPr>
          <a:xfrm>
            <a:off x="8534399" y="143436"/>
            <a:ext cx="3464859" cy="3464859"/>
          </a:xfrm>
          <a:prstGeom prst="rect">
            <a:avLst/>
          </a:prstGeom>
        </p:spPr>
      </p:pic>
      <p:sp>
        <p:nvSpPr>
          <p:cNvPr id="6" name="TextBox 5">
            <a:extLst>
              <a:ext uri="{FF2B5EF4-FFF2-40B4-BE49-F238E27FC236}">
                <a16:creationId xmlns:a16="http://schemas.microsoft.com/office/drawing/2014/main" id="{6BCC2DFF-F95D-7103-B15A-50D6D82887B6}"/>
              </a:ext>
            </a:extLst>
          </p:cNvPr>
          <p:cNvSpPr txBox="1"/>
          <p:nvPr/>
        </p:nvSpPr>
        <p:spPr>
          <a:xfrm>
            <a:off x="192742" y="661463"/>
            <a:ext cx="6739759" cy="2185214"/>
          </a:xfrm>
          <a:prstGeom prst="rect">
            <a:avLst/>
          </a:prstGeom>
          <a:noFill/>
        </p:spPr>
        <p:txBody>
          <a:bodyPr wrap="square" rtlCol="0">
            <a:spAutoFit/>
          </a:bodyPr>
          <a:lstStyle/>
          <a:p>
            <a:r>
              <a:rPr lang="en-US" sz="2000" dirty="0"/>
              <a:t>This slide will be talking about how this links to Youth work</a:t>
            </a:r>
          </a:p>
          <a:p>
            <a:endParaRPr lang="en-US" sz="2000" dirty="0"/>
          </a:p>
          <a:p>
            <a:r>
              <a:rPr lang="en-US" sz="2000" dirty="0"/>
              <a:t>a</a:t>
            </a:r>
            <a:r>
              <a:rPr lang="en-US" sz="2000" dirty="0">
                <a:effectLst/>
              </a:rPr>
              <a:t>s a Youth Worker, you will often need to read and understand new guidelines, policies and legislation so that you are able to implement what you have read for the benefit of young people.</a:t>
            </a:r>
          </a:p>
          <a:p>
            <a:br>
              <a:rPr lang="en-US" dirty="0">
                <a:effectLst/>
              </a:rPr>
            </a:br>
            <a:endParaRPr lang="en-GB" dirty="0"/>
          </a:p>
        </p:txBody>
      </p:sp>
    </p:spTree>
    <p:extLst>
      <p:ext uri="{BB962C8B-B14F-4D97-AF65-F5344CB8AC3E}">
        <p14:creationId xmlns:p14="http://schemas.microsoft.com/office/powerpoint/2010/main" val="724855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E48229BB-50ED-8945-4BBE-9358F45CBC51}"/>
              </a:ext>
            </a:extLst>
          </p:cNvPr>
          <p:cNvPicPr>
            <a:picLocks noChangeAspect="1"/>
          </p:cNvPicPr>
          <p:nvPr/>
        </p:nvPicPr>
        <p:blipFill>
          <a:blip r:embed="rId2"/>
          <a:stretch>
            <a:fillRect/>
          </a:stretch>
        </p:blipFill>
        <p:spPr>
          <a:xfrm>
            <a:off x="484632" y="1229421"/>
            <a:ext cx="6716272" cy="4399158"/>
          </a:xfrm>
          <a:prstGeom prst="rect">
            <a:avLst/>
          </a:prstGeom>
        </p:spPr>
      </p:pic>
      <p:pic>
        <p:nvPicPr>
          <p:cNvPr id="3" name="Picture 2" descr="Diagram, table&#10;&#10;Description automatically generated">
            <a:extLst>
              <a:ext uri="{FF2B5EF4-FFF2-40B4-BE49-F238E27FC236}">
                <a16:creationId xmlns:a16="http://schemas.microsoft.com/office/drawing/2014/main" id="{9F599BD6-62AA-3DAF-95C3-317DA3DAE67B}"/>
              </a:ext>
            </a:extLst>
          </p:cNvPr>
          <p:cNvPicPr>
            <a:picLocks noChangeAspect="1"/>
          </p:cNvPicPr>
          <p:nvPr/>
        </p:nvPicPr>
        <p:blipFill>
          <a:blip r:embed="rId3"/>
          <a:stretch>
            <a:fillRect/>
          </a:stretch>
        </p:blipFill>
        <p:spPr>
          <a:xfrm>
            <a:off x="7534655" y="1864233"/>
            <a:ext cx="4172712" cy="3129534"/>
          </a:xfrm>
          <a:prstGeom prst="rect">
            <a:avLst/>
          </a:prstGeom>
        </p:spPr>
      </p:pic>
      <p:sp>
        <p:nvSpPr>
          <p:cNvPr id="4" name="TextBox 3">
            <a:extLst>
              <a:ext uri="{FF2B5EF4-FFF2-40B4-BE49-F238E27FC236}">
                <a16:creationId xmlns:a16="http://schemas.microsoft.com/office/drawing/2014/main" id="{950AE26C-A392-DA28-94F5-BDC61D558F0F}"/>
              </a:ext>
            </a:extLst>
          </p:cNvPr>
          <p:cNvSpPr txBox="1"/>
          <p:nvPr/>
        </p:nvSpPr>
        <p:spPr>
          <a:xfrm>
            <a:off x="484632" y="103496"/>
            <a:ext cx="7243483" cy="1107996"/>
          </a:xfrm>
          <a:prstGeom prst="rect">
            <a:avLst/>
          </a:prstGeom>
          <a:noFill/>
        </p:spPr>
        <p:txBody>
          <a:bodyPr wrap="square" rtlCol="0">
            <a:spAutoFit/>
          </a:bodyPr>
          <a:lstStyle/>
          <a:p>
            <a:r>
              <a:rPr lang="en-US" sz="6600" dirty="0"/>
              <a:t>Time management. </a:t>
            </a:r>
            <a:endParaRPr lang="en-GB" sz="6600" dirty="0"/>
          </a:p>
        </p:txBody>
      </p:sp>
    </p:spTree>
    <p:extLst>
      <p:ext uri="{BB962C8B-B14F-4D97-AF65-F5344CB8AC3E}">
        <p14:creationId xmlns:p14="http://schemas.microsoft.com/office/powerpoint/2010/main" val="636780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20EBC-007D-BF00-6C75-8E59157FDA5B}"/>
              </a:ext>
            </a:extLst>
          </p:cNvPr>
          <p:cNvSpPr>
            <a:spLocks noGrp="1"/>
          </p:cNvSpPr>
          <p:nvPr>
            <p:ph type="title"/>
          </p:nvPr>
        </p:nvSpPr>
        <p:spPr/>
        <p:txBody>
          <a:bodyPr/>
          <a:lstStyle/>
          <a:p>
            <a:r>
              <a:rPr lang="en-US" dirty="0"/>
              <a:t>Time management. </a:t>
            </a:r>
            <a:endParaRPr lang="en-GB" dirty="0"/>
          </a:p>
        </p:txBody>
      </p:sp>
      <p:sp>
        <p:nvSpPr>
          <p:cNvPr id="3" name="TextBox 2">
            <a:extLst>
              <a:ext uri="{FF2B5EF4-FFF2-40B4-BE49-F238E27FC236}">
                <a16:creationId xmlns:a16="http://schemas.microsoft.com/office/drawing/2014/main" id="{23DB092E-45E3-3CAD-B932-83597613F23F}"/>
              </a:ext>
            </a:extLst>
          </p:cNvPr>
          <p:cNvSpPr txBox="1"/>
          <p:nvPr/>
        </p:nvSpPr>
        <p:spPr>
          <a:xfrm>
            <a:off x="143435" y="1690688"/>
            <a:ext cx="11833412" cy="5016758"/>
          </a:xfrm>
          <a:prstGeom prst="rect">
            <a:avLst/>
          </a:prstGeom>
          <a:noFill/>
        </p:spPr>
        <p:txBody>
          <a:bodyPr wrap="square" rtlCol="0">
            <a:spAutoFit/>
          </a:bodyPr>
          <a:lstStyle/>
          <a:p>
            <a:pPr marL="342900" indent="-342900">
              <a:buAutoNum type="arabicPeriod"/>
            </a:pPr>
            <a:r>
              <a:rPr lang="en-US" sz="3200" dirty="0"/>
              <a:t>Be systematic. </a:t>
            </a:r>
          </a:p>
          <a:p>
            <a:pPr marL="342900" indent="-342900">
              <a:buAutoNum type="arabicPeriod"/>
            </a:pPr>
            <a:r>
              <a:rPr lang="en-US" sz="3200" dirty="0"/>
              <a:t>Find out</a:t>
            </a:r>
          </a:p>
          <a:p>
            <a:pPr marL="342900" indent="-342900">
              <a:buAutoNum type="arabicPeriod"/>
            </a:pPr>
            <a:r>
              <a:rPr lang="en-US" sz="3200" dirty="0"/>
              <a:t>Clarify</a:t>
            </a:r>
          </a:p>
          <a:p>
            <a:pPr marL="342900" indent="-342900">
              <a:buAutoNum type="arabicPeriod"/>
            </a:pPr>
            <a:r>
              <a:rPr lang="en-US" sz="3200" dirty="0"/>
              <a:t>Decide</a:t>
            </a:r>
          </a:p>
          <a:p>
            <a:pPr marL="342900" indent="-342900">
              <a:buAutoNum type="arabicPeriod"/>
            </a:pPr>
            <a:r>
              <a:rPr lang="en-US" sz="3200" dirty="0"/>
              <a:t>Prioritise</a:t>
            </a:r>
          </a:p>
          <a:p>
            <a:pPr marL="342900" indent="-342900">
              <a:buAutoNum type="arabicPeriod"/>
            </a:pPr>
            <a:r>
              <a:rPr lang="en-US" sz="3200" dirty="0"/>
              <a:t>Plan</a:t>
            </a:r>
          </a:p>
          <a:p>
            <a:pPr marL="342900" indent="-342900">
              <a:buAutoNum type="arabicPeriod"/>
            </a:pPr>
            <a:r>
              <a:rPr lang="en-US" sz="3200" dirty="0"/>
              <a:t>Do it</a:t>
            </a:r>
          </a:p>
          <a:p>
            <a:pPr marL="342900" indent="-342900">
              <a:buAutoNum type="arabicPeriod"/>
            </a:pPr>
            <a:r>
              <a:rPr lang="en-US" sz="3200" dirty="0"/>
              <a:t>Apply</a:t>
            </a:r>
          </a:p>
          <a:p>
            <a:pPr marL="342900" indent="-342900">
              <a:buAutoNum type="arabicPeriod"/>
            </a:pPr>
            <a:r>
              <a:rPr lang="en-US" sz="3200" dirty="0"/>
              <a:t>Manage distractions</a:t>
            </a:r>
          </a:p>
          <a:p>
            <a:pPr marL="342900" indent="-342900">
              <a:buAutoNum type="arabicPeriod"/>
            </a:pPr>
            <a:r>
              <a:rPr lang="en-US" sz="3200" dirty="0"/>
              <a:t>Monitor    (Cottrell.2019) </a:t>
            </a:r>
            <a:endParaRPr lang="en-GB" sz="3200" dirty="0"/>
          </a:p>
        </p:txBody>
      </p:sp>
      <p:pic>
        <p:nvPicPr>
          <p:cNvPr id="4" name="Picture 3">
            <a:extLst>
              <a:ext uri="{FF2B5EF4-FFF2-40B4-BE49-F238E27FC236}">
                <a16:creationId xmlns:a16="http://schemas.microsoft.com/office/drawing/2014/main" id="{64B4E21D-65FF-65AC-6317-380E4F97A281}"/>
              </a:ext>
            </a:extLst>
          </p:cNvPr>
          <p:cNvPicPr>
            <a:picLocks noChangeAspect="1"/>
          </p:cNvPicPr>
          <p:nvPr/>
        </p:nvPicPr>
        <p:blipFill>
          <a:blip r:embed="rId3"/>
          <a:stretch>
            <a:fillRect/>
          </a:stretch>
        </p:blipFill>
        <p:spPr>
          <a:xfrm>
            <a:off x="7595874" y="1027906"/>
            <a:ext cx="4380973" cy="3833352"/>
          </a:xfrm>
          <a:prstGeom prst="rect">
            <a:avLst/>
          </a:prstGeom>
        </p:spPr>
      </p:pic>
    </p:spTree>
    <p:extLst>
      <p:ext uri="{BB962C8B-B14F-4D97-AF65-F5344CB8AC3E}">
        <p14:creationId xmlns:p14="http://schemas.microsoft.com/office/powerpoint/2010/main" val="3112064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031CD-192C-25C4-44A5-1DF2808B9174}"/>
              </a:ext>
            </a:extLst>
          </p:cNvPr>
          <p:cNvSpPr>
            <a:spLocks noGrp="1"/>
          </p:cNvSpPr>
          <p:nvPr>
            <p:ph type="title"/>
          </p:nvPr>
        </p:nvSpPr>
        <p:spPr/>
        <p:txBody>
          <a:bodyPr/>
          <a:lstStyle/>
          <a:p>
            <a:r>
              <a:rPr lang="en-US" dirty="0"/>
              <a:t>How time management relates to youth work. </a:t>
            </a:r>
            <a:endParaRPr lang="en-GB" dirty="0"/>
          </a:p>
        </p:txBody>
      </p:sp>
      <p:sp>
        <p:nvSpPr>
          <p:cNvPr id="3" name="TextBox 2">
            <a:extLst>
              <a:ext uri="{FF2B5EF4-FFF2-40B4-BE49-F238E27FC236}">
                <a16:creationId xmlns:a16="http://schemas.microsoft.com/office/drawing/2014/main" id="{C759A56A-1DFD-3E72-43FB-CF5DDAC96102}"/>
              </a:ext>
            </a:extLst>
          </p:cNvPr>
          <p:cNvSpPr txBox="1"/>
          <p:nvPr/>
        </p:nvSpPr>
        <p:spPr>
          <a:xfrm>
            <a:off x="953729" y="2153265"/>
            <a:ext cx="7620000" cy="1477328"/>
          </a:xfrm>
          <a:prstGeom prst="rect">
            <a:avLst/>
          </a:prstGeom>
          <a:noFill/>
        </p:spPr>
        <p:txBody>
          <a:bodyPr wrap="square" rtlCol="0">
            <a:spAutoFit/>
          </a:bodyPr>
          <a:lstStyle/>
          <a:p>
            <a:r>
              <a:rPr lang="en-US" dirty="0"/>
              <a:t>Time management relates to youth work because as a youth worker there is a lot to fit into a day from one to ones, youth clubs and paperwork. Having good time management would mean that you will be up to date with paperwork, which in turn will allow more time for focusing on the needs of young people and the best to meet them. </a:t>
            </a:r>
            <a:endParaRPr lang="en-GB" dirty="0"/>
          </a:p>
        </p:txBody>
      </p:sp>
    </p:spTree>
    <p:extLst>
      <p:ext uri="{BB962C8B-B14F-4D97-AF65-F5344CB8AC3E}">
        <p14:creationId xmlns:p14="http://schemas.microsoft.com/office/powerpoint/2010/main" val="3860020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Text&#10;&#10;Description automatically generated">
            <a:extLst>
              <a:ext uri="{FF2B5EF4-FFF2-40B4-BE49-F238E27FC236}">
                <a16:creationId xmlns:a16="http://schemas.microsoft.com/office/drawing/2014/main" id="{1BF9DB60-C1F8-5D08-4FAE-DCDD7A7505A0}"/>
              </a:ext>
            </a:extLst>
          </p:cNvPr>
          <p:cNvPicPr>
            <a:picLocks noChangeAspect="1"/>
          </p:cNvPicPr>
          <p:nvPr/>
        </p:nvPicPr>
        <p:blipFill rotWithShape="1">
          <a:blip r:embed="rId2"/>
          <a:srcRect t="4241"/>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Tree>
    <p:extLst>
      <p:ext uri="{BB962C8B-B14F-4D97-AF65-F5344CB8AC3E}">
        <p14:creationId xmlns:p14="http://schemas.microsoft.com/office/powerpoint/2010/main" val="601471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EF479-A72B-F324-A7A1-AC691B0C9096}"/>
              </a:ext>
            </a:extLst>
          </p:cNvPr>
          <p:cNvSpPr>
            <a:spLocks noGrp="1"/>
          </p:cNvSpPr>
          <p:nvPr>
            <p:ph type="title"/>
          </p:nvPr>
        </p:nvSpPr>
        <p:spPr/>
        <p:txBody>
          <a:bodyPr/>
          <a:lstStyle/>
          <a:p>
            <a:r>
              <a:rPr lang="en-US" dirty="0"/>
              <a:t>Researching. </a:t>
            </a:r>
            <a:endParaRPr lang="en-GB" dirty="0"/>
          </a:p>
        </p:txBody>
      </p:sp>
      <p:sp>
        <p:nvSpPr>
          <p:cNvPr id="4" name="TextBox 3">
            <a:extLst>
              <a:ext uri="{FF2B5EF4-FFF2-40B4-BE49-F238E27FC236}">
                <a16:creationId xmlns:a16="http://schemas.microsoft.com/office/drawing/2014/main" id="{AB5AFD41-6028-A5DF-41DE-D4C3ABC355B1}"/>
              </a:ext>
            </a:extLst>
          </p:cNvPr>
          <p:cNvSpPr txBox="1"/>
          <p:nvPr/>
        </p:nvSpPr>
        <p:spPr>
          <a:xfrm>
            <a:off x="272190" y="1361763"/>
            <a:ext cx="10655640" cy="646331"/>
          </a:xfrm>
          <a:prstGeom prst="rect">
            <a:avLst/>
          </a:prstGeom>
          <a:noFill/>
        </p:spPr>
        <p:txBody>
          <a:bodyPr wrap="square" rtlCol="0">
            <a:spAutoFit/>
          </a:bodyPr>
          <a:lstStyle/>
          <a:p>
            <a:r>
              <a:rPr lang="en-US" dirty="0"/>
              <a:t>Research skills allow you to find information and use it effectively. It includes creating a strategy to gather facts and reach conclusions so that you can answer a question. </a:t>
            </a:r>
            <a:endParaRPr lang="en-GB" dirty="0"/>
          </a:p>
        </p:txBody>
      </p:sp>
    </p:spTree>
    <p:extLst>
      <p:ext uri="{BB962C8B-B14F-4D97-AF65-F5344CB8AC3E}">
        <p14:creationId xmlns:p14="http://schemas.microsoft.com/office/powerpoint/2010/main" val="619490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93550-8B37-83A5-BE2D-112CCDFBA935}"/>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8A1595F3-F647-5213-4F2C-BB18653EC015}"/>
              </a:ext>
            </a:extLst>
          </p:cNvPr>
          <p:cNvSpPr txBox="1"/>
          <p:nvPr/>
        </p:nvSpPr>
        <p:spPr>
          <a:xfrm>
            <a:off x="1150374" y="2133600"/>
            <a:ext cx="9163665" cy="1938992"/>
          </a:xfrm>
          <a:prstGeom prst="rect">
            <a:avLst/>
          </a:prstGeom>
          <a:noFill/>
        </p:spPr>
        <p:txBody>
          <a:bodyPr wrap="square" rtlCol="0">
            <a:spAutoFit/>
          </a:bodyPr>
          <a:lstStyle/>
          <a:p>
            <a:r>
              <a:rPr lang="en-US" sz="2400" dirty="0"/>
              <a:t>For instance, as a Youth Worker, you might be asked to look into how to improve the YS to better meet the needs of Young People. For instance, looking at the impact of covid on the well-being of Young people, or perhaps the Youth Service might need to develop facilities </a:t>
            </a:r>
            <a:r>
              <a:rPr lang="en-US" sz="2400" dirty="0" err="1"/>
              <a:t>etc</a:t>
            </a:r>
            <a:r>
              <a:rPr lang="en-US" sz="2400" dirty="0"/>
              <a:t> for the LGBTQ+ community.</a:t>
            </a:r>
            <a:endParaRPr lang="en-GB" sz="2400" dirty="0"/>
          </a:p>
        </p:txBody>
      </p:sp>
    </p:spTree>
    <p:extLst>
      <p:ext uri="{BB962C8B-B14F-4D97-AF65-F5344CB8AC3E}">
        <p14:creationId xmlns:p14="http://schemas.microsoft.com/office/powerpoint/2010/main" val="1565326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851D2-36F7-B694-2DFD-9BCD7E20423F}"/>
              </a:ext>
            </a:extLst>
          </p:cNvPr>
          <p:cNvSpPr>
            <a:spLocks noGrp="1"/>
          </p:cNvSpPr>
          <p:nvPr>
            <p:ph type="title"/>
          </p:nvPr>
        </p:nvSpPr>
        <p:spPr/>
        <p:txBody>
          <a:bodyPr/>
          <a:lstStyle/>
          <a:p>
            <a:r>
              <a:rPr lang="en-US" dirty="0"/>
              <a:t>Further personal development action points. </a:t>
            </a:r>
            <a:endParaRPr lang="en-GB" dirty="0"/>
          </a:p>
        </p:txBody>
      </p:sp>
      <p:sp>
        <p:nvSpPr>
          <p:cNvPr id="3" name="TextBox 2">
            <a:extLst>
              <a:ext uri="{FF2B5EF4-FFF2-40B4-BE49-F238E27FC236}">
                <a16:creationId xmlns:a16="http://schemas.microsoft.com/office/drawing/2014/main" id="{9B7DA373-1C97-50B1-02C5-8725E8398435}"/>
              </a:ext>
            </a:extLst>
          </p:cNvPr>
          <p:cNvSpPr txBox="1"/>
          <p:nvPr/>
        </p:nvSpPr>
        <p:spPr>
          <a:xfrm>
            <a:off x="233082" y="1569706"/>
            <a:ext cx="11725836" cy="3139321"/>
          </a:xfrm>
          <a:prstGeom prst="rect">
            <a:avLst/>
          </a:prstGeom>
          <a:noFill/>
        </p:spPr>
        <p:txBody>
          <a:bodyPr wrap="square" rtlCol="0">
            <a:spAutoFit/>
          </a:bodyPr>
          <a:lstStyle/>
          <a:p>
            <a:br>
              <a:rPr lang="en-US" sz="1800" dirty="0">
                <a:solidFill>
                  <a:srgbClr val="000000"/>
                </a:solidFill>
                <a:effectLst/>
                <a:latin typeface="Calibri" panose="020F0502020204030204" pitchFamily="34" charset="0"/>
              </a:rPr>
            </a:br>
            <a:r>
              <a:rPr lang="en-US" sz="1800" dirty="0">
                <a:solidFill>
                  <a:srgbClr val="000000"/>
                </a:solidFill>
                <a:effectLst/>
                <a:latin typeface="Calibri" panose="020F0502020204030204" pitchFamily="34" charset="0"/>
              </a:rPr>
              <a:t>the meaning of personal development is </a:t>
            </a:r>
          </a:p>
          <a:p>
            <a:pPr fontAlgn="base"/>
            <a:endParaRPr lang="en-US" sz="1800" dirty="0">
              <a:solidFill>
                <a:srgbClr val="000000"/>
              </a:solidFill>
              <a:effectLst/>
              <a:latin typeface="Calibri" panose="020F0502020204030204" pitchFamily="34" charset="0"/>
            </a:endParaRPr>
          </a:p>
          <a:p>
            <a:pPr marL="285750" indent="-285750" fontAlgn="base">
              <a:buFont typeface="Arial" panose="020B0604020202020204" pitchFamily="34" charset="0"/>
              <a:buChar char="•"/>
            </a:pPr>
            <a:r>
              <a:rPr lang="en-US" sz="1800" dirty="0">
                <a:solidFill>
                  <a:srgbClr val="000000"/>
                </a:solidFill>
                <a:effectLst/>
                <a:latin typeface="Calibri" panose="020F0502020204030204" pitchFamily="34" charset="0"/>
              </a:rPr>
              <a:t>Make sure to read feedback from tutors to see areas that need developing. </a:t>
            </a:r>
          </a:p>
          <a:p>
            <a:pPr marL="285750" indent="-285750" fontAlgn="base">
              <a:buFont typeface="Arial" panose="020B0604020202020204" pitchFamily="34" charset="0"/>
              <a:buChar char="•"/>
            </a:pPr>
            <a:r>
              <a:rPr lang="en-US" dirty="0">
                <a:solidFill>
                  <a:srgbClr val="000000"/>
                </a:solidFill>
                <a:latin typeface="Calibri" panose="020F0502020204030204" pitchFamily="34" charset="0"/>
              </a:rPr>
              <a:t>Aim to meet deadlines more effectively. </a:t>
            </a:r>
          </a:p>
          <a:p>
            <a:pPr marL="285750" indent="-285750" fontAlgn="base">
              <a:buFont typeface="Arial" panose="020B0604020202020204" pitchFamily="34" charset="0"/>
              <a:buChar char="•"/>
            </a:pPr>
            <a:r>
              <a:rPr lang="en-US" sz="1800" dirty="0">
                <a:solidFill>
                  <a:srgbClr val="000000"/>
                </a:solidFill>
                <a:effectLst/>
                <a:latin typeface="Calibri" panose="020F0502020204030204" pitchFamily="34" charset="0"/>
              </a:rPr>
              <a:t>Develop wider reading  from more academic sources</a:t>
            </a:r>
          </a:p>
          <a:p>
            <a:pPr marL="285750" indent="-285750" fontAlgn="base">
              <a:buFont typeface="Arial" panose="020B0604020202020204" pitchFamily="34" charset="0"/>
              <a:buChar char="•"/>
            </a:pPr>
            <a:r>
              <a:rPr lang="en-US" dirty="0">
                <a:solidFill>
                  <a:srgbClr val="000000"/>
                </a:solidFill>
                <a:latin typeface="Calibri" panose="020F0502020204030204" pitchFamily="34" charset="0"/>
              </a:rPr>
              <a:t>Develop skills for reading journals. ( Abstract and conclusion)</a:t>
            </a:r>
          </a:p>
          <a:p>
            <a:pPr fontAlgn="base"/>
            <a:endParaRPr lang="en-US" sz="1800" dirty="0">
              <a:solidFill>
                <a:srgbClr val="000000"/>
              </a:solidFill>
              <a:effectLst/>
              <a:latin typeface="Calibri" panose="020F0502020204030204" pitchFamily="34" charset="0"/>
            </a:endParaRPr>
          </a:p>
          <a:p>
            <a:pPr fontAlgn="base"/>
            <a:endParaRPr lang="en-US" sz="1800" dirty="0">
              <a:solidFill>
                <a:srgbClr val="000000"/>
              </a:solidFill>
              <a:effectLst/>
              <a:latin typeface="Calibri" panose="020F0502020204030204" pitchFamily="34" charset="0"/>
            </a:endParaRPr>
          </a:p>
          <a:p>
            <a:br>
              <a:rPr lang="en-US" sz="1800" dirty="0">
                <a:solidFill>
                  <a:srgbClr val="000000"/>
                </a:solidFill>
                <a:effectLst/>
                <a:latin typeface="Calibri" panose="020F0502020204030204" pitchFamily="34" charset="0"/>
              </a:rPr>
            </a:br>
            <a:r>
              <a:rPr lang="en-US" dirty="0"/>
              <a:t> </a:t>
            </a:r>
            <a:endParaRPr lang="en-GB" dirty="0"/>
          </a:p>
        </p:txBody>
      </p:sp>
      <p:pic>
        <p:nvPicPr>
          <p:cNvPr id="1026" name="Picture 2" descr="The 10 best Personal Growth Tips - Iberdrola">
            <a:extLst>
              <a:ext uri="{FF2B5EF4-FFF2-40B4-BE49-F238E27FC236}">
                <a16:creationId xmlns:a16="http://schemas.microsoft.com/office/drawing/2014/main" id="{E316DB20-11A0-C06A-7985-2A33FEC2C9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8571" y="4595785"/>
            <a:ext cx="3483429" cy="2262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698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E692B-12A1-3105-742B-882924BF1EF5}"/>
              </a:ext>
            </a:extLst>
          </p:cNvPr>
          <p:cNvSpPr>
            <a:spLocks noGrp="1"/>
          </p:cNvSpPr>
          <p:nvPr>
            <p:ph type="title"/>
          </p:nvPr>
        </p:nvSpPr>
        <p:spPr/>
        <p:txBody>
          <a:bodyPr/>
          <a:lstStyle/>
          <a:p>
            <a:r>
              <a:rPr lang="en-US" dirty="0"/>
              <a:t>Priority matrix</a:t>
            </a:r>
            <a:endParaRPr lang="en-GB" dirty="0"/>
          </a:p>
        </p:txBody>
      </p:sp>
      <p:pic>
        <p:nvPicPr>
          <p:cNvPr id="4" name="Picture 3" descr="Diagram, table&#10;&#10;Description automatically generated">
            <a:extLst>
              <a:ext uri="{FF2B5EF4-FFF2-40B4-BE49-F238E27FC236}">
                <a16:creationId xmlns:a16="http://schemas.microsoft.com/office/drawing/2014/main" id="{F6DE4499-AA34-304C-175C-34D41D9E836A}"/>
              </a:ext>
            </a:extLst>
          </p:cNvPr>
          <p:cNvPicPr>
            <a:picLocks noChangeAspect="1"/>
          </p:cNvPicPr>
          <p:nvPr/>
        </p:nvPicPr>
        <p:blipFill>
          <a:blip r:embed="rId3"/>
          <a:stretch>
            <a:fillRect/>
          </a:stretch>
        </p:blipFill>
        <p:spPr>
          <a:xfrm>
            <a:off x="838199" y="1443692"/>
            <a:ext cx="9914467" cy="5414308"/>
          </a:xfrm>
          <a:prstGeom prst="rect">
            <a:avLst/>
          </a:prstGeom>
        </p:spPr>
      </p:pic>
      <p:sp>
        <p:nvSpPr>
          <p:cNvPr id="5" name="TextBox 4">
            <a:extLst>
              <a:ext uri="{FF2B5EF4-FFF2-40B4-BE49-F238E27FC236}">
                <a16:creationId xmlns:a16="http://schemas.microsoft.com/office/drawing/2014/main" id="{4C8BDDC2-CBA8-504F-E949-DAFC0D5FA565}"/>
              </a:ext>
            </a:extLst>
          </p:cNvPr>
          <p:cNvSpPr txBox="1"/>
          <p:nvPr/>
        </p:nvSpPr>
        <p:spPr>
          <a:xfrm>
            <a:off x="6715593" y="659567"/>
            <a:ext cx="2143594" cy="369332"/>
          </a:xfrm>
          <a:prstGeom prst="rect">
            <a:avLst/>
          </a:prstGeom>
          <a:noFill/>
        </p:spPr>
        <p:txBody>
          <a:bodyPr wrap="square" rtlCol="0">
            <a:spAutoFit/>
          </a:bodyPr>
          <a:lstStyle/>
          <a:p>
            <a:r>
              <a:rPr lang="en-US" dirty="0" err="1"/>
              <a:t>ProductPlan</a:t>
            </a:r>
            <a:r>
              <a:rPr lang="en-US" dirty="0"/>
              <a:t> 2018. </a:t>
            </a:r>
            <a:endParaRPr lang="en-GB" dirty="0"/>
          </a:p>
        </p:txBody>
      </p:sp>
    </p:spTree>
    <p:extLst>
      <p:ext uri="{BB962C8B-B14F-4D97-AF65-F5344CB8AC3E}">
        <p14:creationId xmlns:p14="http://schemas.microsoft.com/office/powerpoint/2010/main" val="918712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5EA3F-172F-B4D1-E7B7-7A1A19F6B36D}"/>
              </a:ext>
            </a:extLst>
          </p:cNvPr>
          <p:cNvSpPr>
            <a:spLocks noGrp="1"/>
          </p:cNvSpPr>
          <p:nvPr>
            <p:ph type="title"/>
          </p:nvPr>
        </p:nvSpPr>
        <p:spPr/>
        <p:txBody>
          <a:bodyPr/>
          <a:lstStyle/>
          <a:p>
            <a:r>
              <a:rPr lang="en-US" dirty="0"/>
              <a:t>The 4 D’s</a:t>
            </a:r>
            <a:endParaRPr lang="en-GB" dirty="0"/>
          </a:p>
        </p:txBody>
      </p:sp>
      <p:pic>
        <p:nvPicPr>
          <p:cNvPr id="3" name="Picture 2">
            <a:extLst>
              <a:ext uri="{FF2B5EF4-FFF2-40B4-BE49-F238E27FC236}">
                <a16:creationId xmlns:a16="http://schemas.microsoft.com/office/drawing/2014/main" id="{8324B0C5-173E-1F21-DA00-96DA1A154173}"/>
              </a:ext>
            </a:extLst>
          </p:cNvPr>
          <p:cNvPicPr>
            <a:picLocks noChangeAspect="1"/>
          </p:cNvPicPr>
          <p:nvPr/>
        </p:nvPicPr>
        <p:blipFill>
          <a:blip r:embed="rId3"/>
          <a:stretch>
            <a:fillRect/>
          </a:stretch>
        </p:blipFill>
        <p:spPr>
          <a:xfrm>
            <a:off x="838200" y="1468146"/>
            <a:ext cx="10515600" cy="5213641"/>
          </a:xfrm>
          <a:prstGeom prst="rect">
            <a:avLst/>
          </a:prstGeom>
        </p:spPr>
      </p:pic>
      <p:sp>
        <p:nvSpPr>
          <p:cNvPr id="4" name="TextBox 3">
            <a:extLst>
              <a:ext uri="{FF2B5EF4-FFF2-40B4-BE49-F238E27FC236}">
                <a16:creationId xmlns:a16="http://schemas.microsoft.com/office/drawing/2014/main" id="{EB893531-B9F5-4C91-4CC3-A419042FF5E1}"/>
              </a:ext>
            </a:extLst>
          </p:cNvPr>
          <p:cNvSpPr txBox="1"/>
          <p:nvPr/>
        </p:nvSpPr>
        <p:spPr>
          <a:xfrm>
            <a:off x="8559384" y="6312455"/>
            <a:ext cx="1993692" cy="369332"/>
          </a:xfrm>
          <a:prstGeom prst="rect">
            <a:avLst/>
          </a:prstGeom>
          <a:noFill/>
        </p:spPr>
        <p:txBody>
          <a:bodyPr wrap="square" rtlCol="0">
            <a:spAutoFit/>
          </a:bodyPr>
          <a:lstStyle/>
          <a:p>
            <a:r>
              <a:rPr lang="en-US" dirty="0" err="1"/>
              <a:t>Dahal</a:t>
            </a:r>
            <a:r>
              <a:rPr lang="en-US" dirty="0"/>
              <a:t>, 2022.</a:t>
            </a:r>
            <a:endParaRPr lang="en-GB" dirty="0"/>
          </a:p>
        </p:txBody>
      </p:sp>
    </p:spTree>
    <p:extLst>
      <p:ext uri="{BB962C8B-B14F-4D97-AF65-F5344CB8AC3E}">
        <p14:creationId xmlns:p14="http://schemas.microsoft.com/office/powerpoint/2010/main" val="1539213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D85AF-57B7-4437-7311-E62E3F5F35C7}"/>
              </a:ext>
            </a:extLst>
          </p:cNvPr>
          <p:cNvSpPr>
            <a:spLocks noGrp="1"/>
          </p:cNvSpPr>
          <p:nvPr>
            <p:ph type="title"/>
          </p:nvPr>
        </p:nvSpPr>
        <p:spPr/>
        <p:txBody>
          <a:bodyPr/>
          <a:lstStyle/>
          <a:p>
            <a:r>
              <a:rPr lang="en-US" dirty="0"/>
              <a:t>Action plan for planning and time management. </a:t>
            </a:r>
            <a:endParaRPr lang="en-GB" dirty="0"/>
          </a:p>
        </p:txBody>
      </p:sp>
      <p:sp>
        <p:nvSpPr>
          <p:cNvPr id="3" name="TextBox 2">
            <a:extLst>
              <a:ext uri="{FF2B5EF4-FFF2-40B4-BE49-F238E27FC236}">
                <a16:creationId xmlns:a16="http://schemas.microsoft.com/office/drawing/2014/main" id="{D36C7931-A344-5A4B-E38D-01777FB93921}"/>
              </a:ext>
            </a:extLst>
          </p:cNvPr>
          <p:cNvSpPr txBox="1"/>
          <p:nvPr/>
        </p:nvSpPr>
        <p:spPr>
          <a:xfrm>
            <a:off x="838200" y="2641600"/>
            <a:ext cx="7950200" cy="1477328"/>
          </a:xfrm>
          <a:prstGeom prst="rect">
            <a:avLst/>
          </a:prstGeom>
          <a:noFill/>
        </p:spPr>
        <p:txBody>
          <a:bodyPr wrap="square" rtlCol="0">
            <a:spAutoFit/>
          </a:bodyPr>
          <a:lstStyle/>
          <a:p>
            <a:pPr marL="285750" indent="-285750">
              <a:buFont typeface="Arial" panose="020B0604020202020204" pitchFamily="34" charset="0"/>
              <a:buChar char="•"/>
            </a:pPr>
            <a:r>
              <a:rPr lang="en-US" sz="1800" dirty="0">
                <a:solidFill>
                  <a:srgbClr val="000000"/>
                </a:solidFill>
                <a:effectLst/>
                <a:latin typeface="Calibri" panose="020F0502020204030204" pitchFamily="34" charset="0"/>
              </a:rPr>
              <a:t>Action plan to improve time management</a:t>
            </a:r>
          </a:p>
          <a:p>
            <a:pPr marL="285750" indent="-285750">
              <a:buFont typeface="Arial" panose="020B0604020202020204" pitchFamily="34" charset="0"/>
              <a:buChar char="•"/>
            </a:pPr>
            <a:r>
              <a:rPr lang="en-US" sz="1800" dirty="0">
                <a:solidFill>
                  <a:srgbClr val="000000"/>
                </a:solidFill>
                <a:effectLst/>
                <a:latin typeface="Calibri" panose="020F0502020204030204" pitchFamily="34" charset="0"/>
              </a:rPr>
              <a:t>make a study plan this will save time and this ensures that you are doing the right thing</a:t>
            </a:r>
            <a:r>
              <a:rPr lang="en-US" dirty="0">
                <a:solidFill>
                  <a:srgbClr val="000000"/>
                </a:solidFill>
                <a:latin typeface="Calibri" panose="020F0502020204030204" pitchFamily="34" charset="0"/>
              </a:rPr>
              <a:t>. </a:t>
            </a:r>
          </a:p>
          <a:p>
            <a:pPr marL="285750" indent="-285750">
              <a:buFont typeface="Arial" panose="020B0604020202020204" pitchFamily="34" charset="0"/>
              <a:buChar char="•"/>
            </a:pPr>
            <a:r>
              <a:rPr lang="en-US" dirty="0">
                <a:solidFill>
                  <a:srgbClr val="000000"/>
                </a:solidFill>
                <a:latin typeface="Calibri" panose="020F0502020204030204" pitchFamily="34" charset="0"/>
              </a:rPr>
              <a:t>Establish priorities and ensure you have enough time to complete all the tasks identified in the plan. </a:t>
            </a:r>
            <a:endParaRPr lang="en-US" sz="180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119965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CBBDC4-608D-B2FE-B22F-74F96F68C820}"/>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Thank you for listening. </a:t>
            </a:r>
            <a:br>
              <a:rPr lang="en-US" kern="1200">
                <a:solidFill>
                  <a:schemeClr val="tx1"/>
                </a:solidFill>
                <a:latin typeface="+mj-lt"/>
                <a:ea typeface="+mj-ea"/>
                <a:cs typeface="+mj-cs"/>
              </a:rPr>
            </a:br>
            <a:r>
              <a:rPr lang="en-US" kern="1200">
                <a:solidFill>
                  <a:schemeClr val="tx1"/>
                </a:solidFill>
                <a:latin typeface="+mj-lt"/>
                <a:ea typeface="+mj-ea"/>
                <a:cs typeface="+mj-cs"/>
              </a:rPr>
              <a:t>Any questions? </a:t>
            </a:r>
          </a:p>
        </p:txBody>
      </p:sp>
      <p:pic>
        <p:nvPicPr>
          <p:cNvPr id="4" name="Content Placeholder 3">
            <a:extLst>
              <a:ext uri="{FF2B5EF4-FFF2-40B4-BE49-F238E27FC236}">
                <a16:creationId xmlns:a16="http://schemas.microsoft.com/office/drawing/2014/main" id="{F1FE58F0-50ED-9628-9B56-625DAF7EBA7C}"/>
              </a:ext>
            </a:extLst>
          </p:cNvPr>
          <p:cNvPicPr>
            <a:picLocks noGrp="1" noChangeAspect="1"/>
          </p:cNvPicPr>
          <p:nvPr>
            <p:ph idx="1"/>
          </p:nvPr>
        </p:nvPicPr>
        <p:blipFill>
          <a:blip r:embed="rId2"/>
          <a:stretch>
            <a:fillRect/>
          </a:stretch>
        </p:blipFill>
        <p:spPr>
          <a:xfrm>
            <a:off x="6096000" y="-358587"/>
            <a:ext cx="5535588" cy="7425066"/>
          </a:xfrm>
          <a:prstGeom prst="rect">
            <a:avLst/>
          </a:prstGeom>
        </p:spPr>
      </p:pic>
    </p:spTree>
    <p:extLst>
      <p:ext uri="{BB962C8B-B14F-4D97-AF65-F5344CB8AC3E}">
        <p14:creationId xmlns:p14="http://schemas.microsoft.com/office/powerpoint/2010/main" val="1082788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05D7A-68DE-1507-0669-EF519D56DC61}"/>
              </a:ext>
            </a:extLst>
          </p:cNvPr>
          <p:cNvSpPr>
            <a:spLocks noGrp="1"/>
          </p:cNvSpPr>
          <p:nvPr>
            <p:ph type="title"/>
          </p:nvPr>
        </p:nvSpPr>
        <p:spPr/>
        <p:txBody>
          <a:bodyPr/>
          <a:lstStyle/>
          <a:p>
            <a:r>
              <a:rPr lang="en-US" dirty="0"/>
              <a:t>References. </a:t>
            </a:r>
            <a:endParaRPr lang="en-GB" dirty="0"/>
          </a:p>
        </p:txBody>
      </p:sp>
      <p:sp>
        <p:nvSpPr>
          <p:cNvPr id="3" name="TextBox 2">
            <a:extLst>
              <a:ext uri="{FF2B5EF4-FFF2-40B4-BE49-F238E27FC236}">
                <a16:creationId xmlns:a16="http://schemas.microsoft.com/office/drawing/2014/main" id="{682C156E-C27C-012D-A6F4-8B9C8B8FCD47}"/>
              </a:ext>
            </a:extLst>
          </p:cNvPr>
          <p:cNvSpPr txBox="1"/>
          <p:nvPr/>
        </p:nvSpPr>
        <p:spPr>
          <a:xfrm>
            <a:off x="672353" y="1360904"/>
            <a:ext cx="10847294" cy="5078313"/>
          </a:xfrm>
          <a:prstGeom prst="rect">
            <a:avLst/>
          </a:prstGeom>
          <a:noFill/>
        </p:spPr>
        <p:txBody>
          <a:bodyPr wrap="square" rtlCol="0">
            <a:spAutoFit/>
          </a:bodyPr>
          <a:lstStyle/>
          <a:p>
            <a:r>
              <a:rPr lang="en-US" dirty="0"/>
              <a:t>Brehm, N. (2022) </a:t>
            </a:r>
            <a:r>
              <a:rPr lang="en-US" i="1" dirty="0"/>
              <a:t>what is personal development and why is it important? https://www.allegromediadesign.com/blog/what-is-personal-development-and-why-is-it-important</a:t>
            </a:r>
            <a:r>
              <a:rPr lang="en-US" dirty="0"/>
              <a:t>. Last accessed [8</a:t>
            </a:r>
            <a:r>
              <a:rPr lang="en-US" baseline="30000" dirty="0"/>
              <a:t>th</a:t>
            </a:r>
            <a:r>
              <a:rPr lang="en-US" dirty="0"/>
              <a:t> November 2022]</a:t>
            </a:r>
          </a:p>
          <a:p>
            <a:endParaRPr lang="en-US" dirty="0"/>
          </a:p>
          <a:p>
            <a:r>
              <a:rPr lang="en-US" dirty="0"/>
              <a:t>Cottrell, S. (2019). </a:t>
            </a:r>
            <a:r>
              <a:rPr lang="en-US" i="1" dirty="0"/>
              <a:t>The study skills handbook. </a:t>
            </a:r>
            <a:r>
              <a:rPr lang="en-US" dirty="0"/>
              <a:t>London. Bloomsbury publishers.  </a:t>
            </a:r>
          </a:p>
          <a:p>
            <a:endParaRPr lang="en-US" dirty="0"/>
          </a:p>
          <a:p>
            <a:r>
              <a:rPr lang="en-US" dirty="0" err="1"/>
              <a:t>Dahal</a:t>
            </a:r>
            <a:r>
              <a:rPr lang="en-US" dirty="0"/>
              <a:t>, B. (2022). </a:t>
            </a:r>
            <a:r>
              <a:rPr lang="en-US" i="1" dirty="0"/>
              <a:t>Guide to 4 Ds of time management – when and how to use. </a:t>
            </a:r>
            <a:r>
              <a:rPr lang="en-US" dirty="0"/>
              <a:t>https://timetracko.com/blog/4-ds-of-time-management/. Last accessed [9</a:t>
            </a:r>
            <a:r>
              <a:rPr lang="en-US" baseline="30000" dirty="0"/>
              <a:t>th</a:t>
            </a:r>
            <a:r>
              <a:rPr lang="en-US" dirty="0"/>
              <a:t> November 2022]</a:t>
            </a:r>
          </a:p>
          <a:p>
            <a:endParaRPr lang="en-US" dirty="0"/>
          </a:p>
          <a:p>
            <a:r>
              <a:rPr lang="en-US" dirty="0"/>
              <a:t>Goodrich, E. (2021). </a:t>
            </a:r>
            <a:r>
              <a:rPr lang="en-US" i="1" dirty="0"/>
              <a:t>Six reasons why research is important. https://aofirs.org/articles/six-reasons-why-research-is-important</a:t>
            </a:r>
            <a:r>
              <a:rPr lang="en-US" dirty="0"/>
              <a:t>. Last accessed [3</a:t>
            </a:r>
            <a:r>
              <a:rPr lang="en-US" baseline="30000" dirty="0"/>
              <a:t>rd</a:t>
            </a:r>
            <a:r>
              <a:rPr lang="en-US" dirty="0"/>
              <a:t> November 2022]</a:t>
            </a:r>
          </a:p>
          <a:p>
            <a:endParaRPr lang="en-US" dirty="0"/>
          </a:p>
          <a:p>
            <a:r>
              <a:rPr lang="en-US" dirty="0"/>
              <a:t>Kellard, J. (2015). </a:t>
            </a:r>
            <a:r>
              <a:rPr lang="en-US" i="1" dirty="0"/>
              <a:t>Reading comprehension: teaching kids how to read for meaning. https://readingpartners.org/blog/teaching-kids-read-meaning/</a:t>
            </a:r>
            <a:r>
              <a:rPr lang="en-US" dirty="0"/>
              <a:t>. Last accessed: [10</a:t>
            </a:r>
            <a:r>
              <a:rPr lang="en-US" baseline="30000" dirty="0"/>
              <a:t>th</a:t>
            </a:r>
            <a:r>
              <a:rPr lang="en-US" dirty="0"/>
              <a:t> November 2022]</a:t>
            </a:r>
          </a:p>
          <a:p>
            <a:endParaRPr lang="en-US" dirty="0"/>
          </a:p>
          <a:p>
            <a:r>
              <a:rPr lang="en-US" dirty="0" err="1"/>
              <a:t>ProductPlan</a:t>
            </a:r>
            <a:r>
              <a:rPr lang="en-US" dirty="0"/>
              <a:t>. (2018). </a:t>
            </a:r>
            <a:r>
              <a:rPr lang="en-US" i="1" dirty="0"/>
              <a:t>Eisenhower matrix. https://www.productplan.com/glossary/eisenhower-matrix/</a:t>
            </a:r>
            <a:r>
              <a:rPr lang="en-US" dirty="0"/>
              <a:t>. Last accessed [3</a:t>
            </a:r>
            <a:r>
              <a:rPr lang="en-US" baseline="30000" dirty="0"/>
              <a:t>rd</a:t>
            </a:r>
            <a:r>
              <a:rPr lang="en-US" dirty="0"/>
              <a:t> November 2022]</a:t>
            </a:r>
          </a:p>
          <a:p>
            <a:endParaRPr lang="en-US" dirty="0"/>
          </a:p>
        </p:txBody>
      </p:sp>
    </p:spTree>
    <p:extLst>
      <p:ext uri="{BB962C8B-B14F-4D97-AF65-F5344CB8AC3E}">
        <p14:creationId xmlns:p14="http://schemas.microsoft.com/office/powerpoint/2010/main" val="1107865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458E2-2C98-E4C8-6FFA-7709E0188EDC}"/>
              </a:ext>
            </a:extLst>
          </p:cNvPr>
          <p:cNvSpPr>
            <a:spLocks noGrp="1"/>
          </p:cNvSpPr>
          <p:nvPr>
            <p:ph type="title"/>
          </p:nvPr>
        </p:nvSpPr>
        <p:spPr/>
        <p:txBody>
          <a:bodyPr/>
          <a:lstStyle/>
          <a:p>
            <a:r>
              <a:rPr lang="en-US" dirty="0"/>
              <a:t>references</a:t>
            </a:r>
            <a:endParaRPr lang="en-GB" dirty="0"/>
          </a:p>
        </p:txBody>
      </p:sp>
      <p:sp>
        <p:nvSpPr>
          <p:cNvPr id="4" name="TextBox 3">
            <a:extLst>
              <a:ext uri="{FF2B5EF4-FFF2-40B4-BE49-F238E27FC236}">
                <a16:creationId xmlns:a16="http://schemas.microsoft.com/office/drawing/2014/main" id="{5B7D79BE-BFBF-0088-24A1-508ACF71857B}"/>
              </a:ext>
            </a:extLst>
          </p:cNvPr>
          <p:cNvSpPr txBox="1"/>
          <p:nvPr/>
        </p:nvSpPr>
        <p:spPr>
          <a:xfrm>
            <a:off x="224852" y="2548089"/>
            <a:ext cx="11967148" cy="2031325"/>
          </a:xfrm>
          <a:prstGeom prst="rect">
            <a:avLst/>
          </a:prstGeom>
          <a:noFill/>
        </p:spPr>
        <p:txBody>
          <a:bodyPr wrap="square">
            <a:spAutoFit/>
          </a:bodyPr>
          <a:lstStyle/>
          <a:p>
            <a:r>
              <a:rPr lang="en-US" dirty="0"/>
              <a:t>Runway, east. (2021). 10 </a:t>
            </a:r>
            <a:r>
              <a:rPr lang="en-US" i="1" dirty="0"/>
              <a:t>steps to effective time management.  </a:t>
            </a:r>
            <a:r>
              <a:rPr lang="en-US" dirty="0"/>
              <a:t>Runway east. https://runwayea.st/blog/10-steps-to-effective-time-management. Last accessed: [09</a:t>
            </a:r>
            <a:r>
              <a:rPr lang="en-US" baseline="30000" dirty="0"/>
              <a:t>th</a:t>
            </a:r>
            <a:r>
              <a:rPr lang="en-US" dirty="0"/>
              <a:t> November 2022].  </a:t>
            </a:r>
          </a:p>
          <a:p>
            <a:endParaRPr lang="en-US" dirty="0"/>
          </a:p>
          <a:p>
            <a:r>
              <a:rPr lang="en-US" dirty="0"/>
              <a:t>The University of Sheffield. (2019). </a:t>
            </a:r>
            <a:r>
              <a:rPr lang="en-US" i="1" dirty="0"/>
              <a:t>Reading techniques. https://www.sheffield.ac.uk/academic-skills/study-skills-online/reading</a:t>
            </a:r>
            <a:r>
              <a:rPr lang="en-US" dirty="0"/>
              <a:t>. Last accessed: [10</a:t>
            </a:r>
            <a:r>
              <a:rPr lang="en-US" baseline="30000" dirty="0"/>
              <a:t>th</a:t>
            </a:r>
            <a:r>
              <a:rPr lang="en-US" dirty="0"/>
              <a:t> November 2022]</a:t>
            </a:r>
          </a:p>
          <a:p>
            <a:endParaRPr lang="en-US" dirty="0"/>
          </a:p>
          <a:p>
            <a:r>
              <a:rPr lang="en-US" dirty="0"/>
              <a:t>Youth Work in Wales. (2022).   </a:t>
            </a:r>
            <a:r>
              <a:rPr lang="en-US" i="1" dirty="0"/>
              <a:t>Youth Work in Wales: Principles and Purposes. P. 8-9. </a:t>
            </a:r>
            <a:endParaRPr lang="en-GB" i="1" dirty="0"/>
          </a:p>
        </p:txBody>
      </p:sp>
    </p:spTree>
    <p:extLst>
      <p:ext uri="{BB962C8B-B14F-4D97-AF65-F5344CB8AC3E}">
        <p14:creationId xmlns:p14="http://schemas.microsoft.com/office/powerpoint/2010/main" val="1979198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17646</TotalTime>
  <Words>1478</Words>
  <Application>Microsoft Office PowerPoint</Application>
  <PresentationFormat>Widescreen</PresentationFormat>
  <Paragraphs>98</Paragraphs>
  <Slides>18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Study skills. </vt:lpstr>
      <vt:lpstr>PowerPoint Presentation</vt:lpstr>
      <vt:lpstr>PowerPoint Presentation</vt:lpstr>
      <vt:lpstr>Reading for meaning. </vt:lpstr>
      <vt:lpstr>PowerPoint Presentation</vt:lpstr>
      <vt:lpstr>PowerPoint Presentation</vt:lpstr>
      <vt:lpstr>Time management. </vt:lpstr>
      <vt:lpstr>How time management relates to youth work. </vt:lpstr>
      <vt:lpstr>PowerPoint Presentation</vt:lpstr>
      <vt:lpstr>Researching. </vt:lpstr>
      <vt:lpstr>PowerPoint Presentation</vt:lpstr>
      <vt:lpstr>Further personal development action points. </vt:lpstr>
      <vt:lpstr>Priority matrix</vt:lpstr>
      <vt:lpstr>The 4 D’s</vt:lpstr>
      <vt:lpstr>Action plan for planning and time management. </vt:lpstr>
      <vt:lpstr>Thank you for listening.  Any questions?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dc:title>
  <dc:creator>cassie thomas</dc:creator>
  <cp:lastModifiedBy>cassie thomas</cp:lastModifiedBy>
  <cp:revision>13</cp:revision>
  <dcterms:created xsi:type="dcterms:W3CDTF">2022-11-02T20:09:46Z</dcterms:created>
  <dcterms:modified xsi:type="dcterms:W3CDTF">2022-11-17T09:30:35Z</dcterms:modified>
</cp:coreProperties>
</file>