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75" r:id="rId3"/>
    <p:sldId id="276" r:id="rId4"/>
    <p:sldId id="257" r:id="rId5"/>
    <p:sldId id="271" r:id="rId6"/>
    <p:sldId id="272" r:id="rId7"/>
    <p:sldId id="266" r:id="rId8"/>
    <p:sldId id="278" r:id="rId9"/>
    <p:sldId id="267" r:id="rId10"/>
    <p:sldId id="279" r:id="rId11"/>
    <p:sldId id="268" r:id="rId12"/>
    <p:sldId id="277" r:id="rId13"/>
    <p:sldId id="269" r:id="rId14"/>
    <p:sldId id="270" r:id="rId15"/>
    <p:sldId id="262" r:id="rId16"/>
    <p:sldId id="263" r:id="rId17"/>
    <p:sldId id="273" r:id="rId18"/>
    <p:sldId id="264" r:id="rId19"/>
    <p:sldId id="274" r:id="rId20"/>
    <p:sldId id="26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107" d="100"/>
          <a:sy n="107" d="100"/>
        </p:scale>
        <p:origin x="138"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3175" y="-19050"/>
            <a:ext cx="12201525" cy="6883400"/>
            <a:chOff x="-3175" y="-19050"/>
            <a:chExt cx="12201525" cy="6883400"/>
          </a:xfrm>
        </p:grpSpPr>
        <p:sp>
          <p:nvSpPr>
            <p:cNvPr id="24" name="Freeform 13"/>
            <p:cNvSpPr>
              <a:spLocks noEditPoints="1"/>
            </p:cNvSpPr>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9" name="Freeform 9"/>
            <p:cNvSpPr>
              <a:spLocks noEditPoints="1"/>
            </p:cNvSpPr>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4" name="Freeform 5"/>
            <p:cNvSpPr>
              <a:spLocks noEditPoints="1"/>
            </p:cNvSpPr>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sp>
        <p:nvSpPr>
          <p:cNvPr id="4" name="Date Placeholder 3"/>
          <p:cNvSpPr>
            <a:spLocks noGrp="1"/>
          </p:cNvSpPr>
          <p:nvPr>
            <p:ph type="dt" sz="half" idx="10"/>
          </p:nvPr>
        </p:nvSpPr>
        <p:spPr>
          <a:xfrm>
            <a:off x="8973319" y="6442524"/>
            <a:ext cx="2743200" cy="365125"/>
          </a:xfrm>
        </p:spPr>
        <p:txBody>
          <a:bodyPr/>
          <a:lstStyle/>
          <a:p>
            <a:fld id="{53E307C9-2C9D-4642-9779-BD261A5ACDB5}" type="datetimeFigureOut">
              <a:rPr lang="en-GB" smtClean="0"/>
              <a:t>06/03/2019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2219350B-2968-4618-9AA3-DD9F7A7801EC}"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3497776"/>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307C9-2C9D-4642-9779-BD261A5ACDB5}"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1278096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53E307C9-2C9D-4642-9779-BD261A5ACDB5}" type="datetimeFigureOut">
              <a:rPr lang="en-GB" smtClean="0"/>
              <a:t>06/03/2019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2219350B-2968-4618-9AA3-DD9F7A7801EC}"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632992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E307C9-2C9D-4642-9779-BD261A5ACDB5}"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1256361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E307C9-2C9D-4642-9779-BD261A5ACDB5}"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1280424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E307C9-2C9D-4642-9779-BD261A5ACDB5}"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3451641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8"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53E307C9-2C9D-4642-9779-BD261A5ACDB5}"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2346354368"/>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53E307C9-2C9D-4642-9779-BD261A5ACDB5}" type="datetimeFigureOut">
              <a:rPr lang="en-GB" smtClean="0"/>
              <a:t>06/03/2019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2219350B-2968-4618-9AA3-DD9F7A7801EC}" type="slidenum">
              <a:rPr lang="en-GB" smtClean="0"/>
              <a:t>‹#›</a:t>
            </a:fld>
            <a:endParaRPr lang="en-GB"/>
          </a:p>
        </p:txBody>
      </p:sp>
    </p:spTree>
    <p:extLst>
      <p:ext uri="{BB962C8B-B14F-4D97-AF65-F5344CB8AC3E}">
        <p14:creationId xmlns:p14="http://schemas.microsoft.com/office/powerpoint/2010/main" val="286870529"/>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53E307C9-2C9D-4642-9779-BD261A5ACDB5}" type="datetimeFigureOut">
              <a:rPr lang="en-GB" smtClean="0"/>
              <a:t>06/03/2019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2219350B-2968-4618-9AA3-DD9F7A7801EC}" type="slidenum">
              <a:rPr lang="en-GB" smtClean="0"/>
              <a:t>‹#›</a:t>
            </a:fld>
            <a:endParaRPr lang="en-GB"/>
          </a:p>
        </p:txBody>
      </p:sp>
    </p:spTree>
    <p:extLst>
      <p:ext uri="{BB962C8B-B14F-4D97-AF65-F5344CB8AC3E}">
        <p14:creationId xmlns:p14="http://schemas.microsoft.com/office/powerpoint/2010/main" val="870512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307C9-2C9D-4642-9779-BD261A5ACDB5}"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19350B-2968-4618-9AA3-DD9F7A7801EC}" type="slidenum">
              <a:rPr lang="en-GB" smtClean="0"/>
              <a:t>‹#›</a:t>
            </a:fld>
            <a:endParaRPr lang="en-GB"/>
          </a:p>
        </p:txBody>
      </p:sp>
    </p:spTree>
    <p:extLst>
      <p:ext uri="{BB962C8B-B14F-4D97-AF65-F5344CB8AC3E}">
        <p14:creationId xmlns:p14="http://schemas.microsoft.com/office/powerpoint/2010/main" val="4069965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53E307C9-2C9D-4642-9779-BD261A5ACDB5}" type="datetimeFigureOut">
              <a:rPr lang="en-GB" smtClean="0"/>
              <a:t>06/03/2019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2219350B-2968-4618-9AA3-DD9F7A7801EC}"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80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53E307C9-2C9D-4642-9779-BD261A5ACDB5}" type="datetimeFigureOut">
              <a:rPr lang="en-GB" smtClean="0"/>
              <a:t>06/03/2019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2219350B-2968-4618-9AA3-DD9F7A7801EC}"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393848"/>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BAD96-E899-4133-B106-516B5BD266C8}"/>
              </a:ext>
            </a:extLst>
          </p:cNvPr>
          <p:cNvSpPr>
            <a:spLocks noGrp="1"/>
          </p:cNvSpPr>
          <p:nvPr>
            <p:ph type="ctrTitle"/>
          </p:nvPr>
        </p:nvSpPr>
        <p:spPr/>
        <p:txBody>
          <a:bodyPr/>
          <a:lstStyle/>
          <a:p>
            <a:r>
              <a:rPr lang="en-GB" dirty="0"/>
              <a:t>Child Sexual Exploitation</a:t>
            </a:r>
          </a:p>
        </p:txBody>
      </p:sp>
      <p:sp>
        <p:nvSpPr>
          <p:cNvPr id="3" name="Subtitle 2">
            <a:extLst>
              <a:ext uri="{FF2B5EF4-FFF2-40B4-BE49-F238E27FC236}">
                <a16:creationId xmlns:a16="http://schemas.microsoft.com/office/drawing/2014/main" id="{13803EA6-D4A0-45C8-BF9E-4C7F45D0FC56}"/>
              </a:ext>
            </a:extLst>
          </p:cNvPr>
          <p:cNvSpPr>
            <a:spLocks noGrp="1"/>
          </p:cNvSpPr>
          <p:nvPr>
            <p:ph type="subTitle" idx="1"/>
          </p:nvPr>
        </p:nvSpPr>
        <p:spPr/>
        <p:txBody>
          <a:bodyPr/>
          <a:lstStyle/>
          <a:p>
            <a:r>
              <a:rPr lang="en-GB" dirty="0"/>
              <a:t>Darren O’Connor</a:t>
            </a:r>
          </a:p>
        </p:txBody>
      </p:sp>
    </p:spTree>
    <p:extLst>
      <p:ext uri="{BB962C8B-B14F-4D97-AF65-F5344CB8AC3E}">
        <p14:creationId xmlns:p14="http://schemas.microsoft.com/office/powerpoint/2010/main" val="2548511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77A0-E7C6-49B8-B7A2-D65A45AAD880}"/>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F4A03D2D-26D4-4265-8261-EF9E6E6239E3}"/>
              </a:ext>
            </a:extLst>
          </p:cNvPr>
          <p:cNvSpPr>
            <a:spLocks noGrp="1"/>
          </p:cNvSpPr>
          <p:nvPr>
            <p:ph idx="1"/>
          </p:nvPr>
        </p:nvSpPr>
        <p:spPr/>
        <p:txBody>
          <a:bodyPr>
            <a:normAutofit fontScale="70000" lnSpcReduction="20000"/>
          </a:bodyPr>
          <a:lstStyle/>
          <a:p>
            <a:r>
              <a:rPr lang="en-GB" b="1" dirty="0"/>
              <a:t>The </a:t>
            </a:r>
            <a:r>
              <a:rPr lang="en-GB" b="1" i="1" dirty="0"/>
              <a:t>United Nations Convention on the Rights of the Child </a:t>
            </a:r>
            <a:r>
              <a:rPr lang="en-GB" dirty="0"/>
              <a:t>(UNCRC, 1989) is an international agreement that protects the human rights of children under the age of 18. It has been adopted by the Assembly Government as the basis for all its work with children and young people in </a:t>
            </a:r>
            <a:r>
              <a:rPr lang="en-GB" dirty="0" err="1"/>
              <a:t>WalesThe</a:t>
            </a:r>
            <a:r>
              <a:rPr lang="en-GB" dirty="0"/>
              <a:t> UNCRC is clear that the state shall protect children from sexual exploitation and abuse including ‘prostitution’, trafficking for sexual purposes and involvement in the production of child sexual abuse images.</a:t>
            </a:r>
          </a:p>
          <a:p>
            <a:r>
              <a:rPr lang="en-GB" dirty="0"/>
              <a:t>The sexual exploitation of children (CSE) and young people is a particularly hidden form of abuse. The widespread recognition of CSE as an issue in Wales has been a relatively recent development and the first specific Government guidance issued as recently as 2000.</a:t>
            </a:r>
          </a:p>
          <a:p>
            <a:r>
              <a:rPr lang="en-GB" dirty="0"/>
              <a:t>The introduction of policy and practice guidance in 2009 created a single national protocol for how to identify young people at risk of this form of abuse (WAG, 2009; 2011). This is called the sexual Exploitation Risk Assessment Framework or SERAF.</a:t>
            </a:r>
          </a:p>
          <a:p>
            <a:r>
              <a:rPr lang="en-GB" dirty="0"/>
              <a:t>The introduction in 2016 of the National Action Plan to Tackle CSE (Wales) (Welsh Government, 2016) is a further step in Wales to ensure a coordinated response across multi-agency working to prevent, intervene and safeguard against CSE in Wales.  </a:t>
            </a:r>
          </a:p>
          <a:p>
            <a:endParaRPr lang="en-GB" dirty="0"/>
          </a:p>
        </p:txBody>
      </p:sp>
    </p:spTree>
    <p:extLst>
      <p:ext uri="{BB962C8B-B14F-4D97-AF65-F5344CB8AC3E}">
        <p14:creationId xmlns:p14="http://schemas.microsoft.com/office/powerpoint/2010/main" val="3045668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7D0C-AF33-4925-8E76-DBE56C5F377C}"/>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A959A53C-3D25-4478-8969-7F8EA542C133}"/>
              </a:ext>
            </a:extLst>
          </p:cNvPr>
          <p:cNvSpPr>
            <a:spLocks noGrp="1"/>
          </p:cNvSpPr>
          <p:nvPr>
            <p:ph idx="1"/>
          </p:nvPr>
        </p:nvSpPr>
        <p:spPr/>
        <p:txBody>
          <a:bodyPr/>
          <a:lstStyle/>
          <a:p>
            <a:r>
              <a:rPr lang="en-GB" dirty="0"/>
              <a:t>The Assembly Government is clear that children and young people who are sexually exploited should not be regarded as having bad or criminal behaviour: they are the victims of sexual abuse. The responsibility for the sexual exploitation of children or young people lies with the abuser: either the person who pays for sex, in some way, or the person who grooms the child and/or organises the exploitation. The focus of police investigations and of prosecutions should be on those who coerce, exploit and abuse children and young people.</a:t>
            </a:r>
          </a:p>
        </p:txBody>
      </p:sp>
    </p:spTree>
    <p:extLst>
      <p:ext uri="{BB962C8B-B14F-4D97-AF65-F5344CB8AC3E}">
        <p14:creationId xmlns:p14="http://schemas.microsoft.com/office/powerpoint/2010/main" val="425246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5E887-F37B-4C5F-B73F-1D4E8529ABE4}"/>
              </a:ext>
            </a:extLst>
          </p:cNvPr>
          <p:cNvSpPr>
            <a:spLocks noGrp="1"/>
          </p:cNvSpPr>
          <p:nvPr>
            <p:ph type="title"/>
          </p:nvPr>
        </p:nvSpPr>
        <p:spPr/>
        <p:txBody>
          <a:bodyPr/>
          <a:lstStyle/>
          <a:p>
            <a:r>
              <a:rPr lang="en-GB" dirty="0" err="1"/>
              <a:t>Defintions</a:t>
            </a:r>
            <a:endParaRPr lang="en-GB" dirty="0"/>
          </a:p>
        </p:txBody>
      </p:sp>
      <p:sp>
        <p:nvSpPr>
          <p:cNvPr id="3" name="Content Placeholder 2">
            <a:extLst>
              <a:ext uri="{FF2B5EF4-FFF2-40B4-BE49-F238E27FC236}">
                <a16:creationId xmlns:a16="http://schemas.microsoft.com/office/drawing/2014/main" id="{7FDC5A75-7E3C-42C0-A441-98E286FBB623}"/>
              </a:ext>
            </a:extLst>
          </p:cNvPr>
          <p:cNvSpPr>
            <a:spLocks noGrp="1"/>
          </p:cNvSpPr>
          <p:nvPr>
            <p:ph idx="1"/>
          </p:nvPr>
        </p:nvSpPr>
        <p:spPr/>
        <p:txBody>
          <a:bodyPr>
            <a:normAutofit/>
          </a:bodyPr>
          <a:lstStyle/>
          <a:p>
            <a:r>
              <a:rPr lang="en-GB" i="1" dirty="0"/>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 The victim may have been sexually exploited even if the sexual activity appears consensual. Child sexual exploitation does not always involve physical contact; it can also occur through the use of technology.</a:t>
            </a:r>
          </a:p>
          <a:p>
            <a:pPr marL="0" indent="0">
              <a:buNone/>
            </a:pPr>
            <a:r>
              <a:rPr lang="en-GB" i="1" dirty="0"/>
              <a:t> (</a:t>
            </a:r>
            <a:r>
              <a:rPr lang="en-GB" dirty="0"/>
              <a:t>Safeguarding Children and </a:t>
            </a:r>
            <a:r>
              <a:rPr lang="en-GB" dirty="0" err="1"/>
              <a:t>YoungPeople</a:t>
            </a:r>
            <a:r>
              <a:rPr lang="en-GB" dirty="0"/>
              <a:t> from Sexual </a:t>
            </a:r>
            <a:r>
              <a:rPr lang="en-GB" dirty="0" err="1"/>
              <a:t>Exploitation.Welsh</a:t>
            </a:r>
            <a:r>
              <a:rPr lang="en-GB" dirty="0"/>
              <a:t> Government Guidance. )</a:t>
            </a:r>
          </a:p>
          <a:p>
            <a:endParaRPr lang="en-GB" dirty="0"/>
          </a:p>
        </p:txBody>
      </p:sp>
    </p:spTree>
    <p:extLst>
      <p:ext uri="{BB962C8B-B14F-4D97-AF65-F5344CB8AC3E}">
        <p14:creationId xmlns:p14="http://schemas.microsoft.com/office/powerpoint/2010/main" val="2390900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C580-D4DB-400D-AACF-083F25BF90FF}"/>
              </a:ext>
            </a:extLst>
          </p:cNvPr>
          <p:cNvSpPr>
            <a:spLocks noGrp="1"/>
          </p:cNvSpPr>
          <p:nvPr>
            <p:ph type="title"/>
          </p:nvPr>
        </p:nvSpPr>
        <p:spPr/>
        <p:txBody>
          <a:bodyPr/>
          <a:lstStyle/>
          <a:p>
            <a:r>
              <a:rPr lang="en-GB" dirty="0"/>
              <a:t>Key aspects</a:t>
            </a:r>
          </a:p>
        </p:txBody>
      </p:sp>
      <p:sp>
        <p:nvSpPr>
          <p:cNvPr id="3" name="Content Placeholder 2">
            <a:extLst>
              <a:ext uri="{FF2B5EF4-FFF2-40B4-BE49-F238E27FC236}">
                <a16:creationId xmlns:a16="http://schemas.microsoft.com/office/drawing/2014/main" id="{C959B057-0785-4DBF-923E-27747004B71D}"/>
              </a:ext>
            </a:extLst>
          </p:cNvPr>
          <p:cNvSpPr>
            <a:spLocks noGrp="1"/>
          </p:cNvSpPr>
          <p:nvPr>
            <p:ph idx="1"/>
          </p:nvPr>
        </p:nvSpPr>
        <p:spPr/>
        <p:txBody>
          <a:bodyPr>
            <a:normAutofit fontScale="92500"/>
          </a:bodyPr>
          <a:lstStyle/>
          <a:p>
            <a:r>
              <a:rPr lang="en-GB" b="1" dirty="0"/>
              <a:t>Children and young people in Wales have the right to be free from abuse, victimisation and exploitation. </a:t>
            </a:r>
            <a:endParaRPr lang="en-GB" dirty="0"/>
          </a:p>
          <a:p>
            <a:r>
              <a:rPr lang="en-GB" b="1" dirty="0"/>
              <a:t>CSE involves a process of grooming, control, force and coercion. Children and young people do not volunteer to be sexually exploited and they cannot consent to their own abuse. This applies equally to young people aged 16 and 17 years. </a:t>
            </a:r>
            <a:endParaRPr lang="en-GB" dirty="0"/>
          </a:p>
          <a:p>
            <a:r>
              <a:rPr lang="en-GB" b="1" dirty="0"/>
              <a:t>Information sharing and multi-agency working is central to safeguarding and promoting the welfare of children and young people vulnerable to, at risk of and abused through child sexual exploitation. </a:t>
            </a:r>
            <a:endParaRPr lang="en-GB" dirty="0"/>
          </a:p>
          <a:p>
            <a:r>
              <a:rPr lang="en-GB" b="1" dirty="0"/>
              <a:t>Staff working across agencies need to be familiar with risk indicators, assessment procedures and the contents of the </a:t>
            </a:r>
            <a:r>
              <a:rPr lang="en-GB" b="1" i="1" dirty="0"/>
              <a:t>All Wales Protocol. </a:t>
            </a:r>
            <a:r>
              <a:rPr lang="en-GB" dirty="0"/>
              <a:t>	</a:t>
            </a:r>
          </a:p>
          <a:p>
            <a:endParaRPr lang="en-GB" dirty="0"/>
          </a:p>
        </p:txBody>
      </p:sp>
    </p:spTree>
    <p:extLst>
      <p:ext uri="{BB962C8B-B14F-4D97-AF65-F5344CB8AC3E}">
        <p14:creationId xmlns:p14="http://schemas.microsoft.com/office/powerpoint/2010/main" val="4122060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21871-8DE1-4D48-935E-FAC75DAEEF10}"/>
              </a:ext>
            </a:extLst>
          </p:cNvPr>
          <p:cNvSpPr>
            <a:spLocks noGrp="1"/>
          </p:cNvSpPr>
          <p:nvPr>
            <p:ph type="title"/>
          </p:nvPr>
        </p:nvSpPr>
        <p:spPr>
          <a:xfrm>
            <a:off x="838200" y="365126"/>
            <a:ext cx="9773093" cy="910782"/>
          </a:xfrm>
        </p:spPr>
        <p:txBody>
          <a:bodyPr>
            <a:normAutofit fontScale="90000"/>
          </a:bodyPr>
          <a:lstStyle/>
          <a:p>
            <a:r>
              <a:rPr lang="en-GB" sz="2700" b="1" dirty="0"/>
              <a:t>All staff (including practitioners, middle and senior managers) in all agencies should be familiar with the vulnerability and risk indicators. These agencies include: </a:t>
            </a:r>
          </a:p>
        </p:txBody>
      </p:sp>
      <p:sp>
        <p:nvSpPr>
          <p:cNvPr id="3" name="Content Placeholder 2">
            <a:extLst>
              <a:ext uri="{FF2B5EF4-FFF2-40B4-BE49-F238E27FC236}">
                <a16:creationId xmlns:a16="http://schemas.microsoft.com/office/drawing/2014/main" id="{09FA9BD8-7673-43A8-9A62-84C1827E6F61}"/>
              </a:ext>
            </a:extLst>
          </p:cNvPr>
          <p:cNvSpPr>
            <a:spLocks noGrp="1"/>
          </p:cNvSpPr>
          <p:nvPr>
            <p:ph idx="1"/>
          </p:nvPr>
        </p:nvSpPr>
        <p:spPr>
          <a:xfrm>
            <a:off x="838200" y="1190847"/>
            <a:ext cx="10515600" cy="5209953"/>
          </a:xfrm>
        </p:spPr>
        <p:txBody>
          <a:bodyPr>
            <a:normAutofit fontScale="92500" lnSpcReduction="20000"/>
          </a:bodyPr>
          <a:lstStyle/>
          <a:p>
            <a:pPr marL="0" indent="0">
              <a:buNone/>
            </a:pPr>
            <a:endParaRPr lang="en-GB" dirty="0"/>
          </a:p>
          <a:p>
            <a:pPr marL="0" indent="0">
              <a:buNone/>
            </a:pPr>
            <a:r>
              <a:rPr lang="en-GB" dirty="0"/>
              <a:t>• Social Services. </a:t>
            </a:r>
          </a:p>
          <a:p>
            <a:pPr marL="0" indent="0">
              <a:buNone/>
            </a:pPr>
            <a:r>
              <a:rPr lang="en-GB" dirty="0"/>
              <a:t>• Police. </a:t>
            </a:r>
          </a:p>
          <a:p>
            <a:pPr marL="0" indent="0">
              <a:buNone/>
            </a:pPr>
            <a:r>
              <a:rPr lang="en-GB" dirty="0"/>
              <a:t>• Education (schools, education other than in school, FE colleges). </a:t>
            </a:r>
          </a:p>
          <a:p>
            <a:pPr marL="0" indent="0">
              <a:buNone/>
            </a:pPr>
            <a:r>
              <a:rPr lang="en-GB" dirty="0"/>
              <a:t>• Health Services (substance misuse services, school health nurses, practitioners in young people’s advisory/sexual health services, Genito-Urinary Medicine (GUM) clinics, Child and Adolescent Mental Health Services (CAMHS), GPs, accident and emergency units, paediatricians, specialist nurses/doctors for LAC/CP, children and young people’s mental health services, health visitors). </a:t>
            </a:r>
          </a:p>
          <a:p>
            <a:pPr marL="0" indent="0">
              <a:buNone/>
            </a:pPr>
            <a:r>
              <a:rPr lang="en-GB" dirty="0"/>
              <a:t>• Youth Justice Services. </a:t>
            </a:r>
          </a:p>
          <a:p>
            <a:pPr marL="0" indent="0">
              <a:buNone/>
            </a:pPr>
            <a:r>
              <a:rPr lang="en-GB" dirty="0"/>
              <a:t>• UK Border Agency. </a:t>
            </a:r>
          </a:p>
          <a:p>
            <a:pPr marL="0" indent="0">
              <a:buNone/>
            </a:pPr>
            <a:r>
              <a:rPr lang="en-GB" dirty="0"/>
              <a:t>• Leisure and Community Services (youth workers, play workers, leisure centres, parks). </a:t>
            </a:r>
          </a:p>
          <a:p>
            <a:pPr marL="0" indent="0">
              <a:buNone/>
            </a:pPr>
            <a:r>
              <a:rPr lang="en-GB" dirty="0"/>
              <a:t>• Careers Wales. </a:t>
            </a:r>
          </a:p>
          <a:p>
            <a:pPr marL="0" indent="0">
              <a:buNone/>
            </a:pPr>
            <a:r>
              <a:rPr lang="en-GB" dirty="0"/>
              <a:t>• Armed Forces. </a:t>
            </a:r>
          </a:p>
          <a:p>
            <a:pPr marL="0" indent="0">
              <a:buNone/>
            </a:pPr>
            <a:r>
              <a:rPr lang="en-GB" dirty="0"/>
              <a:t>• Voluntary sector and community groups. </a:t>
            </a:r>
          </a:p>
          <a:p>
            <a:endParaRPr lang="en-GB" dirty="0"/>
          </a:p>
        </p:txBody>
      </p:sp>
    </p:spTree>
    <p:extLst>
      <p:ext uri="{BB962C8B-B14F-4D97-AF65-F5344CB8AC3E}">
        <p14:creationId xmlns:p14="http://schemas.microsoft.com/office/powerpoint/2010/main" val="3087601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BF44-9A9A-4954-94A2-06DFF3948B06}"/>
              </a:ext>
            </a:extLst>
          </p:cNvPr>
          <p:cNvSpPr>
            <a:spLocks noGrp="1"/>
          </p:cNvSpPr>
          <p:nvPr>
            <p:ph type="title"/>
          </p:nvPr>
        </p:nvSpPr>
        <p:spPr>
          <a:xfrm>
            <a:off x="913795" y="609600"/>
            <a:ext cx="10353762" cy="357963"/>
          </a:xfrm>
        </p:spPr>
        <p:txBody>
          <a:bodyPr>
            <a:normAutofit fontScale="90000"/>
          </a:bodyPr>
          <a:lstStyle/>
          <a:p>
            <a:r>
              <a:rPr lang="en-GB" dirty="0"/>
              <a:t>child sexual exploitation:</a:t>
            </a:r>
          </a:p>
        </p:txBody>
      </p:sp>
      <p:sp>
        <p:nvSpPr>
          <p:cNvPr id="3" name="Content Placeholder 2">
            <a:extLst>
              <a:ext uri="{FF2B5EF4-FFF2-40B4-BE49-F238E27FC236}">
                <a16:creationId xmlns:a16="http://schemas.microsoft.com/office/drawing/2014/main" id="{54B09D75-C761-4F9C-924E-DDAE2207E70F}"/>
              </a:ext>
            </a:extLst>
          </p:cNvPr>
          <p:cNvSpPr>
            <a:spLocks noGrp="1"/>
          </p:cNvSpPr>
          <p:nvPr>
            <p:ph idx="1"/>
          </p:nvPr>
        </p:nvSpPr>
        <p:spPr>
          <a:xfrm>
            <a:off x="913795" y="893135"/>
            <a:ext cx="10353762" cy="5355265"/>
          </a:xfrm>
        </p:spPr>
        <p:txBody>
          <a:bodyPr>
            <a:normAutofit/>
          </a:bodyPr>
          <a:lstStyle/>
          <a:p>
            <a:endParaRPr lang="en-GB" sz="2600" dirty="0"/>
          </a:p>
          <a:p>
            <a:pPr marL="0" indent="0">
              <a:buNone/>
            </a:pPr>
            <a:r>
              <a:rPr lang="en-GB" sz="2600" dirty="0"/>
              <a:t>• can affect any child or young person (male or female) under the age of 18 years, including 16 and 17 year olds who can legally consent to have sex; </a:t>
            </a:r>
          </a:p>
          <a:p>
            <a:pPr marL="0" indent="0">
              <a:buNone/>
            </a:pPr>
            <a:r>
              <a:rPr lang="en-GB" sz="2600" dirty="0"/>
              <a:t>• can still be abuse even if the sexual activity appears consensual; </a:t>
            </a:r>
          </a:p>
          <a:p>
            <a:pPr marL="0" indent="0">
              <a:buNone/>
            </a:pPr>
            <a:r>
              <a:rPr lang="en-GB" sz="2600" dirty="0"/>
              <a:t>• can include both contact (penetrative and non-penetrative acts) and non-contact sexual activity; </a:t>
            </a:r>
          </a:p>
          <a:p>
            <a:pPr marL="0" indent="0">
              <a:buNone/>
            </a:pPr>
            <a:r>
              <a:rPr lang="en-GB" sz="2600" dirty="0"/>
              <a:t>• can take place in person or via technology, or a combination of both; </a:t>
            </a:r>
          </a:p>
          <a:p>
            <a:pPr marL="0" indent="0">
              <a:buNone/>
            </a:pPr>
            <a:r>
              <a:rPr lang="en-GB" sz="2600" dirty="0"/>
              <a:t>• can involve force and/or enticement-based methods of compliance and may, or may not, be accompanied by violence or threats of violence; </a:t>
            </a:r>
          </a:p>
          <a:p>
            <a:endParaRPr lang="en-GB" dirty="0"/>
          </a:p>
        </p:txBody>
      </p:sp>
    </p:spTree>
    <p:extLst>
      <p:ext uri="{BB962C8B-B14F-4D97-AF65-F5344CB8AC3E}">
        <p14:creationId xmlns:p14="http://schemas.microsoft.com/office/powerpoint/2010/main" val="809108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34BD5-761E-4213-B500-B23FE5A4B2F9}"/>
              </a:ext>
            </a:extLst>
          </p:cNvPr>
          <p:cNvSpPr>
            <a:spLocks noGrp="1"/>
          </p:cNvSpPr>
          <p:nvPr>
            <p:ph type="title"/>
          </p:nvPr>
        </p:nvSpPr>
        <p:spPr/>
        <p:txBody>
          <a:bodyPr/>
          <a:lstStyle/>
          <a:p>
            <a:r>
              <a:rPr lang="en-GB" dirty="0"/>
              <a:t>child sexual exploitation:</a:t>
            </a:r>
          </a:p>
        </p:txBody>
      </p:sp>
      <p:sp>
        <p:nvSpPr>
          <p:cNvPr id="3" name="Content Placeholder 2">
            <a:extLst>
              <a:ext uri="{FF2B5EF4-FFF2-40B4-BE49-F238E27FC236}">
                <a16:creationId xmlns:a16="http://schemas.microsoft.com/office/drawing/2014/main" id="{F565E407-1F24-4483-B411-90852DAC503F}"/>
              </a:ext>
            </a:extLst>
          </p:cNvPr>
          <p:cNvSpPr>
            <a:spLocks noGrp="1"/>
          </p:cNvSpPr>
          <p:nvPr>
            <p:ph idx="1"/>
          </p:nvPr>
        </p:nvSpPr>
        <p:spPr/>
        <p:txBody>
          <a:bodyPr>
            <a:normAutofit lnSpcReduction="10000"/>
          </a:bodyPr>
          <a:lstStyle/>
          <a:p>
            <a:pPr marL="0" indent="0">
              <a:buNone/>
            </a:pPr>
            <a:r>
              <a:rPr lang="en-GB" dirty="0"/>
              <a:t>• may occur without the child or young person’s immediate knowledge (through others copying videos or images they have created and posting on social media, for example); </a:t>
            </a:r>
          </a:p>
          <a:p>
            <a:pPr marL="0" indent="0">
              <a:buNone/>
            </a:pPr>
            <a:r>
              <a:rPr lang="en-GB" dirty="0"/>
              <a:t>• can be perpetrated by individuals or groups, males or females, and children or adults. The abuse can be a one-off occurrence or a series of incidents over time, and range from opportunistic to complex organised abuse; and </a:t>
            </a:r>
          </a:p>
          <a:p>
            <a:pPr marL="0" indent="0">
              <a:buNone/>
            </a:pPr>
            <a:r>
              <a:rPr lang="en-GB" dirty="0"/>
              <a:t>• is typified by some form of power imbalance in favour of those perpetrating the abuse. Whilst age may be the most obvious, this power imbalance can also be due to a range of other factors including gender, sexual identity, cognitive ability, physical strength, status, and access to economic or other resources. </a:t>
            </a:r>
          </a:p>
          <a:p>
            <a:endParaRPr lang="en-GB" dirty="0"/>
          </a:p>
        </p:txBody>
      </p:sp>
    </p:spTree>
    <p:extLst>
      <p:ext uri="{BB962C8B-B14F-4D97-AF65-F5344CB8AC3E}">
        <p14:creationId xmlns:p14="http://schemas.microsoft.com/office/powerpoint/2010/main" val="1006208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B31FA-484F-4557-A2E0-79604EE04B14}"/>
              </a:ext>
            </a:extLst>
          </p:cNvPr>
          <p:cNvSpPr>
            <a:spLocks noGrp="1"/>
          </p:cNvSpPr>
          <p:nvPr>
            <p:ph type="title"/>
          </p:nvPr>
        </p:nvSpPr>
        <p:spPr>
          <a:xfrm>
            <a:off x="838200" y="520995"/>
            <a:ext cx="10262191" cy="1233377"/>
          </a:xfrm>
        </p:spPr>
        <p:txBody>
          <a:bodyPr>
            <a:normAutofit fontScale="90000"/>
          </a:bodyPr>
          <a:lstStyle/>
          <a:p>
            <a:r>
              <a:rPr lang="en-GB" sz="2200" b="1" dirty="0"/>
              <a:t>risk factors  that might make them more susceptible to child sexual exploitation: </a:t>
            </a:r>
            <a:r>
              <a:rPr lang="en-GB" dirty="0"/>
              <a:t/>
            </a:r>
            <a:br>
              <a:rPr lang="en-GB" dirty="0"/>
            </a:br>
            <a:endParaRPr lang="en-GB" dirty="0"/>
          </a:p>
        </p:txBody>
      </p:sp>
      <p:sp>
        <p:nvSpPr>
          <p:cNvPr id="3" name="Content Placeholder 2">
            <a:extLst>
              <a:ext uri="{FF2B5EF4-FFF2-40B4-BE49-F238E27FC236}">
                <a16:creationId xmlns:a16="http://schemas.microsoft.com/office/drawing/2014/main" id="{4DEA6829-A925-4F6C-8E88-2EA9BCA414F6}"/>
              </a:ext>
            </a:extLst>
          </p:cNvPr>
          <p:cNvSpPr>
            <a:spLocks noGrp="1"/>
          </p:cNvSpPr>
          <p:nvPr>
            <p:ph idx="1"/>
          </p:nvPr>
        </p:nvSpPr>
        <p:spPr>
          <a:xfrm>
            <a:off x="838200" y="1350335"/>
            <a:ext cx="10515600" cy="4826628"/>
          </a:xfrm>
        </p:spPr>
        <p:txBody>
          <a:bodyPr>
            <a:normAutofit/>
          </a:bodyPr>
          <a:lstStyle/>
          <a:p>
            <a:pPr marL="0" indent="0">
              <a:buNone/>
            </a:pPr>
            <a:endParaRPr lang="en-GB" dirty="0"/>
          </a:p>
          <a:p>
            <a:pPr marL="0" indent="0">
              <a:buNone/>
            </a:pPr>
            <a:r>
              <a:rPr lang="en-GB" dirty="0"/>
              <a:t>• Having a prior experience of neglect, physical and/or sexual abuse; </a:t>
            </a:r>
          </a:p>
          <a:p>
            <a:pPr marL="0" indent="0">
              <a:buNone/>
            </a:pPr>
            <a:r>
              <a:rPr lang="en-GB" dirty="0"/>
              <a:t>• Lack of a safe/stable home environment, now or in the past (domestic violence or parental substance misuse, mental health issues or criminality, for example); </a:t>
            </a:r>
          </a:p>
          <a:p>
            <a:pPr marL="0" indent="0">
              <a:buNone/>
            </a:pPr>
            <a:r>
              <a:rPr lang="en-GB" dirty="0"/>
              <a:t>• Recent bereavement or loss; </a:t>
            </a:r>
          </a:p>
          <a:p>
            <a:pPr marL="0" indent="0">
              <a:buNone/>
            </a:pPr>
            <a:r>
              <a:rPr lang="fr-FR" dirty="0"/>
              <a:t>• Social isolation or social </a:t>
            </a:r>
            <a:r>
              <a:rPr lang="fr-FR" dirty="0" err="1"/>
              <a:t>difficulties</a:t>
            </a:r>
            <a:r>
              <a:rPr lang="fr-FR" dirty="0"/>
              <a:t>; </a:t>
            </a:r>
          </a:p>
          <a:p>
            <a:pPr marL="0" indent="0">
              <a:buNone/>
            </a:pPr>
            <a:r>
              <a:rPr lang="en-GB" dirty="0"/>
              <a:t>• Absence of a safe environment to explore sexuality; </a:t>
            </a:r>
          </a:p>
          <a:p>
            <a:pPr marL="0" indent="0">
              <a:buNone/>
            </a:pPr>
            <a:r>
              <a:rPr lang="en-GB" dirty="0"/>
              <a:t>• Economic vulnerability; </a:t>
            </a:r>
          </a:p>
          <a:p>
            <a:pPr marL="0" indent="0">
              <a:buNone/>
            </a:pPr>
            <a:endParaRPr lang="en-GB" dirty="0"/>
          </a:p>
        </p:txBody>
      </p:sp>
    </p:spTree>
    <p:extLst>
      <p:ext uri="{BB962C8B-B14F-4D97-AF65-F5344CB8AC3E}">
        <p14:creationId xmlns:p14="http://schemas.microsoft.com/office/powerpoint/2010/main" val="238373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E0DE-D1C6-417B-97F2-F4E14847F9C9}"/>
              </a:ext>
            </a:extLst>
          </p:cNvPr>
          <p:cNvSpPr>
            <a:spLocks noGrp="1"/>
          </p:cNvSpPr>
          <p:nvPr>
            <p:ph type="title"/>
          </p:nvPr>
        </p:nvSpPr>
        <p:spPr>
          <a:xfrm>
            <a:off x="913794" y="790354"/>
            <a:ext cx="10353761" cy="932121"/>
          </a:xfrm>
        </p:spPr>
        <p:txBody>
          <a:bodyPr>
            <a:normAutofit/>
          </a:bodyPr>
          <a:lstStyle/>
          <a:p>
            <a:r>
              <a:rPr lang="en-GB" sz="3600" dirty="0"/>
              <a:t>risk factors  continued…</a:t>
            </a:r>
            <a:endParaRPr lang="en-GB" dirty="0"/>
          </a:p>
        </p:txBody>
      </p:sp>
      <p:sp>
        <p:nvSpPr>
          <p:cNvPr id="3" name="Content Placeholder 2">
            <a:extLst>
              <a:ext uri="{FF2B5EF4-FFF2-40B4-BE49-F238E27FC236}">
                <a16:creationId xmlns:a16="http://schemas.microsoft.com/office/drawing/2014/main" id="{217BE71B-D524-4304-840B-88898BA82DA4}"/>
              </a:ext>
            </a:extLst>
          </p:cNvPr>
          <p:cNvSpPr>
            <a:spLocks noGrp="1"/>
          </p:cNvSpPr>
          <p:nvPr>
            <p:ph idx="1"/>
          </p:nvPr>
        </p:nvSpPr>
        <p:spPr/>
        <p:txBody>
          <a:bodyPr/>
          <a:lstStyle/>
          <a:p>
            <a:pPr marL="0" indent="0">
              <a:buNone/>
            </a:pPr>
            <a:r>
              <a:rPr lang="en-GB" dirty="0"/>
              <a:t>• Homelessness or insecure accommodation status; </a:t>
            </a:r>
          </a:p>
          <a:p>
            <a:pPr marL="0" indent="0">
              <a:buNone/>
            </a:pPr>
            <a:r>
              <a:rPr lang="en-GB" dirty="0"/>
              <a:t>• Connections with other children and young people who are being sexually exploited; </a:t>
            </a:r>
          </a:p>
          <a:p>
            <a:pPr marL="0" indent="0">
              <a:buNone/>
            </a:pPr>
            <a:r>
              <a:rPr lang="en-GB" dirty="0"/>
              <a:t>• Family members or other connections involved in adult sex work; </a:t>
            </a:r>
          </a:p>
          <a:p>
            <a:pPr marL="0" indent="0">
              <a:buNone/>
            </a:pPr>
            <a:r>
              <a:rPr lang="en-GB" dirty="0"/>
              <a:t>• Having a physical or learning disability; </a:t>
            </a:r>
          </a:p>
          <a:p>
            <a:pPr marL="0" indent="0">
              <a:buNone/>
            </a:pPr>
            <a:r>
              <a:rPr lang="en-GB" dirty="0"/>
              <a:t>• Being in care (particularly those in residential care and those with interrupted care histories); and </a:t>
            </a:r>
          </a:p>
          <a:p>
            <a:pPr marL="0" indent="0">
              <a:buNone/>
            </a:pPr>
            <a:r>
              <a:rPr lang="en-GB" dirty="0"/>
              <a:t>• Sexual identity. </a:t>
            </a:r>
          </a:p>
          <a:p>
            <a:pPr marL="0" indent="0">
              <a:buNone/>
            </a:pPr>
            <a:endParaRPr lang="en-GB" dirty="0"/>
          </a:p>
        </p:txBody>
      </p:sp>
    </p:spTree>
    <p:extLst>
      <p:ext uri="{BB962C8B-B14F-4D97-AF65-F5344CB8AC3E}">
        <p14:creationId xmlns:p14="http://schemas.microsoft.com/office/powerpoint/2010/main" val="2512646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29407-A1BB-43D1-8176-4FAB6B23A1F8}"/>
              </a:ext>
            </a:extLst>
          </p:cNvPr>
          <p:cNvSpPr>
            <a:spLocks noGrp="1"/>
          </p:cNvSpPr>
          <p:nvPr>
            <p:ph type="title"/>
          </p:nvPr>
        </p:nvSpPr>
        <p:spPr>
          <a:xfrm>
            <a:off x="838200" y="365125"/>
            <a:ext cx="10515600" cy="1772019"/>
          </a:xfrm>
        </p:spPr>
        <p:txBody>
          <a:bodyPr>
            <a:noAutofit/>
          </a:bodyPr>
          <a:lstStyle/>
          <a:p>
            <a:r>
              <a:rPr lang="en-GB" sz="2800" dirty="0"/>
              <a:t>Children rarely self-report child sexual exploitation so it is important that practitioners are aware of potential signs, including: </a:t>
            </a:r>
          </a:p>
        </p:txBody>
      </p:sp>
      <p:sp>
        <p:nvSpPr>
          <p:cNvPr id="3" name="Content Placeholder 2">
            <a:extLst>
              <a:ext uri="{FF2B5EF4-FFF2-40B4-BE49-F238E27FC236}">
                <a16:creationId xmlns:a16="http://schemas.microsoft.com/office/drawing/2014/main" id="{16D25A20-5E32-467F-975A-9BCDA3FDCE7C}"/>
              </a:ext>
            </a:extLst>
          </p:cNvPr>
          <p:cNvSpPr>
            <a:spLocks noGrp="1"/>
          </p:cNvSpPr>
          <p:nvPr>
            <p:ph idx="1"/>
          </p:nvPr>
        </p:nvSpPr>
        <p:spPr>
          <a:xfrm>
            <a:off x="838200" y="1967023"/>
            <a:ext cx="10515600" cy="4380614"/>
          </a:xfrm>
        </p:spPr>
        <p:txBody>
          <a:bodyPr>
            <a:normAutofit fontScale="62500" lnSpcReduction="20000"/>
          </a:bodyPr>
          <a:lstStyle/>
          <a:p>
            <a:endParaRPr lang="en-GB" sz="4500" dirty="0"/>
          </a:p>
          <a:p>
            <a:r>
              <a:rPr lang="en-GB" sz="4500" dirty="0"/>
              <a:t>Acquisition of money, clothes, mobile phones etc without plausible explanation; </a:t>
            </a:r>
          </a:p>
          <a:p>
            <a:r>
              <a:rPr lang="en-GB" sz="4500" dirty="0"/>
              <a:t>Gang-association and/or isolation from peers/social networks; </a:t>
            </a:r>
          </a:p>
          <a:p>
            <a:r>
              <a:rPr lang="en-GB" sz="4500" dirty="0"/>
              <a:t>Exclusion or unexplained absences from school, college or work; </a:t>
            </a:r>
          </a:p>
          <a:p>
            <a:r>
              <a:rPr lang="en-GB" sz="4500" dirty="0"/>
              <a:t>Leaving home/care without explanation and persistently going missing or returning late; </a:t>
            </a:r>
          </a:p>
          <a:p>
            <a:r>
              <a:rPr lang="en-GB" sz="4500" dirty="0"/>
              <a:t>Excessive receipt of texts/phone calls; </a:t>
            </a:r>
          </a:p>
          <a:p>
            <a:r>
              <a:rPr lang="en-GB" sz="4500" dirty="0"/>
              <a:t>Returning home under the influence of drugs/alcohol; </a:t>
            </a:r>
          </a:p>
          <a:p>
            <a:pPr marL="0" indent="0">
              <a:buNone/>
            </a:pPr>
            <a:endParaRPr lang="en-GB" dirty="0"/>
          </a:p>
          <a:p>
            <a:endParaRPr lang="en-GB" dirty="0"/>
          </a:p>
        </p:txBody>
      </p:sp>
    </p:spTree>
    <p:extLst>
      <p:ext uri="{BB962C8B-B14F-4D97-AF65-F5344CB8AC3E}">
        <p14:creationId xmlns:p14="http://schemas.microsoft.com/office/powerpoint/2010/main" val="1772005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8747C-D300-4946-9743-7D77A11FD13C}"/>
              </a:ext>
            </a:extLst>
          </p:cNvPr>
          <p:cNvSpPr>
            <a:spLocks noGrp="1"/>
          </p:cNvSpPr>
          <p:nvPr>
            <p:ph type="title"/>
          </p:nvPr>
        </p:nvSpPr>
        <p:spPr/>
        <p:txBody>
          <a:bodyPr/>
          <a:lstStyle/>
          <a:p>
            <a:r>
              <a:rPr lang="en-GB" dirty="0"/>
              <a:t>Potential signs continued…</a:t>
            </a:r>
          </a:p>
        </p:txBody>
      </p:sp>
      <p:sp>
        <p:nvSpPr>
          <p:cNvPr id="3" name="Content Placeholder 2">
            <a:extLst>
              <a:ext uri="{FF2B5EF4-FFF2-40B4-BE49-F238E27FC236}">
                <a16:creationId xmlns:a16="http://schemas.microsoft.com/office/drawing/2014/main" id="{63462929-04EE-4E4C-95AF-C117DD4022AD}"/>
              </a:ext>
            </a:extLst>
          </p:cNvPr>
          <p:cNvSpPr>
            <a:spLocks noGrp="1"/>
          </p:cNvSpPr>
          <p:nvPr>
            <p:ph idx="1"/>
          </p:nvPr>
        </p:nvSpPr>
        <p:spPr/>
        <p:txBody>
          <a:bodyPr>
            <a:normAutofit/>
          </a:bodyPr>
          <a:lstStyle/>
          <a:p>
            <a:pPr marL="0" indent="0">
              <a:buNone/>
            </a:pPr>
            <a:r>
              <a:rPr lang="en-GB" dirty="0"/>
              <a:t>• Inappropriate sexualised behaviour for age/sexually transmitted infections; </a:t>
            </a:r>
          </a:p>
          <a:p>
            <a:pPr marL="0" indent="0">
              <a:buNone/>
            </a:pPr>
            <a:r>
              <a:rPr lang="en-GB" dirty="0"/>
              <a:t>• Evidence of/suspicions of physical or sexual assault; </a:t>
            </a:r>
          </a:p>
          <a:p>
            <a:pPr marL="0" indent="0">
              <a:buNone/>
            </a:pPr>
            <a:r>
              <a:rPr lang="en-GB" dirty="0"/>
              <a:t>• Relationships with controlling or significantly older individuals or groups; </a:t>
            </a:r>
          </a:p>
          <a:p>
            <a:pPr marL="0" indent="0">
              <a:buNone/>
            </a:pPr>
            <a:r>
              <a:rPr lang="en-GB" dirty="0"/>
              <a:t>• Multiple callers (unknown adults or peers); </a:t>
            </a:r>
          </a:p>
          <a:p>
            <a:pPr marL="0" indent="0">
              <a:buNone/>
            </a:pPr>
            <a:r>
              <a:rPr lang="en-GB" dirty="0"/>
              <a:t>• Frequenting areas known for sex work; </a:t>
            </a:r>
          </a:p>
          <a:p>
            <a:pPr marL="0" indent="0">
              <a:buNone/>
            </a:pPr>
            <a:r>
              <a:rPr lang="en-GB" dirty="0"/>
              <a:t>• Concerning use of internet or other social media; </a:t>
            </a:r>
          </a:p>
          <a:p>
            <a:pPr marL="0" indent="0">
              <a:buNone/>
            </a:pPr>
            <a:r>
              <a:rPr lang="en-GB" dirty="0"/>
              <a:t>• Increasing secretiveness around behaviours; and </a:t>
            </a:r>
          </a:p>
          <a:p>
            <a:pPr marL="0" indent="0">
              <a:buNone/>
            </a:pPr>
            <a:r>
              <a:rPr lang="en-GB" dirty="0"/>
              <a:t>• Self-harm or significant changes in emotional well-being. </a:t>
            </a:r>
          </a:p>
          <a:p>
            <a:pPr marL="0" indent="0">
              <a:buNone/>
            </a:pPr>
            <a:endParaRPr lang="en-GB" dirty="0"/>
          </a:p>
        </p:txBody>
      </p:sp>
    </p:spTree>
    <p:extLst>
      <p:ext uri="{BB962C8B-B14F-4D97-AF65-F5344CB8AC3E}">
        <p14:creationId xmlns:p14="http://schemas.microsoft.com/office/powerpoint/2010/main" val="1579566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4EE22-E5D1-4B71-9CC6-A113F4B5A2AB}"/>
              </a:ext>
            </a:extLst>
          </p:cNvPr>
          <p:cNvSpPr>
            <a:spLocks noGrp="1"/>
          </p:cNvSpPr>
          <p:nvPr>
            <p:ph type="title"/>
          </p:nvPr>
        </p:nvSpPr>
        <p:spPr>
          <a:xfrm>
            <a:off x="838200" y="365125"/>
            <a:ext cx="10515600" cy="857619"/>
          </a:xfrm>
        </p:spPr>
        <p:txBody>
          <a:bodyPr>
            <a:normAutofit fontScale="90000"/>
          </a:bodyPr>
          <a:lstStyle/>
          <a:p>
            <a:r>
              <a:rPr lang="en-GB" sz="3200" b="1" dirty="0"/>
              <a:t>How to respond: working with young people </a:t>
            </a:r>
            <a:r>
              <a:rPr lang="en-GB" dirty="0"/>
              <a:t/>
            </a:r>
            <a:br>
              <a:rPr lang="en-GB" dirty="0"/>
            </a:br>
            <a:endParaRPr lang="en-GB" dirty="0"/>
          </a:p>
        </p:txBody>
      </p:sp>
      <p:sp>
        <p:nvSpPr>
          <p:cNvPr id="3" name="Content Placeholder 2">
            <a:extLst>
              <a:ext uri="{FF2B5EF4-FFF2-40B4-BE49-F238E27FC236}">
                <a16:creationId xmlns:a16="http://schemas.microsoft.com/office/drawing/2014/main" id="{622F6130-6AB9-484D-B81B-7C1B472E8501}"/>
              </a:ext>
            </a:extLst>
          </p:cNvPr>
          <p:cNvSpPr>
            <a:spLocks noGrp="1"/>
          </p:cNvSpPr>
          <p:nvPr>
            <p:ph idx="1"/>
          </p:nvPr>
        </p:nvSpPr>
        <p:spPr>
          <a:xfrm>
            <a:off x="838200" y="1222744"/>
            <a:ext cx="10515600" cy="5188689"/>
          </a:xfrm>
        </p:spPr>
        <p:txBody>
          <a:bodyPr>
            <a:normAutofit fontScale="92500" lnSpcReduction="20000"/>
          </a:bodyPr>
          <a:lstStyle/>
          <a:p>
            <a:r>
              <a:rPr lang="en-GB" b="1" dirty="0"/>
              <a:t>Child sexual exploitation is never the victim’s fault: </a:t>
            </a:r>
            <a:r>
              <a:rPr lang="en-GB" dirty="0"/>
              <a:t>As stated above, all children and young people have a right to be safe and should be protected from harm. </a:t>
            </a:r>
          </a:p>
          <a:p>
            <a:pPr marL="0" indent="0">
              <a:buNone/>
            </a:pPr>
            <a:endParaRPr lang="en-GB" dirty="0"/>
          </a:p>
          <a:p>
            <a:r>
              <a:rPr lang="en-GB" i="1" dirty="0"/>
              <a:t>“What I want is staff who sit down and talk to you calmly and they don’t judge you … you want someone to understand why you did what you did” </a:t>
            </a:r>
            <a:endParaRPr lang="en-GB" dirty="0"/>
          </a:p>
          <a:p>
            <a:r>
              <a:rPr lang="en-GB" i="1" dirty="0"/>
              <a:t>“Instead of shouting at me and saying ‘why did you do it?’ …[They should be] letting you get your point across first, then putting their point across and about how they see it differently, instead of just saying that was wrong” (young person cited in Warrington 2013) </a:t>
            </a:r>
          </a:p>
          <a:p>
            <a:pPr marL="0" indent="0">
              <a:buNone/>
            </a:pPr>
            <a:endParaRPr lang="en-GB" dirty="0"/>
          </a:p>
          <a:p>
            <a:r>
              <a:rPr lang="en-GB" b="1" dirty="0"/>
              <a:t>Early sharing of information is key to providing effective help where there are emerging problems</a:t>
            </a:r>
            <a:r>
              <a:rPr lang="en-GB" dirty="0"/>
              <a:t>. As above, it is essential to have in place effective child protection services and procedures for sharing information. Wherever possible practitioners should share confidential personal information with consent. However, where there are concerns that a child is suffering, or is likely to suffer, significant harm, practitioners should be willing to disclose information without consent where the public interest served by protecting the child from harm outweighs the duty of confidentiality. Section B below sets out the framework that is required to support effective practice. </a:t>
            </a:r>
          </a:p>
        </p:txBody>
      </p:sp>
    </p:spTree>
    <p:extLst>
      <p:ext uri="{BB962C8B-B14F-4D97-AF65-F5344CB8AC3E}">
        <p14:creationId xmlns:p14="http://schemas.microsoft.com/office/powerpoint/2010/main" val="3631645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639D-4881-400F-B51F-E9DFAF07A3C4}"/>
              </a:ext>
            </a:extLst>
          </p:cNvPr>
          <p:cNvSpPr>
            <a:spLocks noGrp="1"/>
          </p:cNvSpPr>
          <p:nvPr>
            <p:ph type="title"/>
          </p:nvPr>
        </p:nvSpPr>
        <p:spPr>
          <a:xfrm>
            <a:off x="1063256" y="568345"/>
            <a:ext cx="10641016" cy="1079702"/>
          </a:xfrm>
        </p:spPr>
        <p:txBody>
          <a:bodyPr>
            <a:normAutofit/>
          </a:bodyPr>
          <a:lstStyle/>
          <a:p>
            <a:r>
              <a:rPr lang="en-GB" sz="3200" b="1" dirty="0"/>
              <a:t>How to respond: working with young people</a:t>
            </a:r>
            <a:endParaRPr lang="en-GB" sz="3200" dirty="0"/>
          </a:p>
        </p:txBody>
      </p:sp>
      <p:sp>
        <p:nvSpPr>
          <p:cNvPr id="3" name="Content Placeholder 2">
            <a:extLst>
              <a:ext uri="{FF2B5EF4-FFF2-40B4-BE49-F238E27FC236}">
                <a16:creationId xmlns:a16="http://schemas.microsoft.com/office/drawing/2014/main" id="{0D3D8561-DF31-45EC-9C0D-9541AD016AB2}"/>
              </a:ext>
            </a:extLst>
          </p:cNvPr>
          <p:cNvSpPr>
            <a:spLocks noGrp="1"/>
          </p:cNvSpPr>
          <p:nvPr>
            <p:ph idx="1"/>
          </p:nvPr>
        </p:nvSpPr>
        <p:spPr>
          <a:xfrm>
            <a:off x="786810" y="2438400"/>
            <a:ext cx="10917462" cy="3651504"/>
          </a:xfrm>
        </p:spPr>
        <p:txBody>
          <a:bodyPr>
            <a:normAutofit lnSpcReduction="10000"/>
          </a:bodyPr>
          <a:lstStyle/>
          <a:p>
            <a:r>
              <a:rPr lang="en-GB" b="1" dirty="0"/>
              <a:t>Safeguarding children is everyone’s responsibility. </a:t>
            </a:r>
            <a:r>
              <a:rPr lang="en-GB" dirty="0"/>
              <a:t>As above, all practitioners should assume that in the course of their work with children they will encounter children at risk of sexual exploitation. All practitioners working with children and families need to </a:t>
            </a:r>
            <a:r>
              <a:rPr lang="en-GB" b="1" dirty="0"/>
              <a:t>know where to get help</a:t>
            </a:r>
            <a:r>
              <a:rPr lang="en-GB" dirty="0"/>
              <a:t>: Local multi-agency safeguarding arrangements will set out the process for referring concerns about the welfare of children to local authority children’s social care. Anyone can make a referral and ask for advice. If a child is considered to be in immediate danger the police should be contacted. </a:t>
            </a:r>
          </a:p>
          <a:p>
            <a:r>
              <a:rPr lang="en-GB" b="1" i="1" dirty="0"/>
              <a:t>Any practitioner </a:t>
            </a:r>
            <a:r>
              <a:rPr lang="en-GB" b="1" dirty="0"/>
              <a:t>working with a child who they think may be at risk of child sexual exploitation should follow the guidance set out in </a:t>
            </a:r>
            <a:r>
              <a:rPr lang="en-GB" b="1" i="1" dirty="0"/>
              <a:t>Working Together </a:t>
            </a:r>
            <a:r>
              <a:rPr lang="en-GB" b="1" dirty="0"/>
              <a:t>and share this information with local authority children’s social care. You should refer any concerns about a child’s welfare to local authority children’s social care. If you believe a child is in immediate risk of harm, you should contact the police.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999019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9F513-6B01-44EE-A392-33446BE09F47}"/>
              </a:ext>
            </a:extLst>
          </p:cNvPr>
          <p:cNvSpPr>
            <a:spLocks noGrp="1"/>
          </p:cNvSpPr>
          <p:nvPr>
            <p:ph type="title"/>
          </p:nvPr>
        </p:nvSpPr>
        <p:spPr>
          <a:xfrm>
            <a:off x="1584252" y="568345"/>
            <a:ext cx="10120020" cy="1154129"/>
          </a:xfrm>
        </p:spPr>
        <p:txBody>
          <a:bodyPr>
            <a:normAutofit fontScale="90000"/>
          </a:bodyPr>
          <a:lstStyle/>
          <a:p>
            <a:r>
              <a:rPr lang="en-GB" b="1" i="1" dirty="0"/>
              <a:t>A multi-agency response </a:t>
            </a:r>
            <a:r>
              <a:rPr lang="en-GB" dirty="0"/>
              <a:t/>
            </a:r>
            <a:br>
              <a:rPr lang="en-GB" dirty="0"/>
            </a:br>
            <a:endParaRPr lang="en-GB" dirty="0"/>
          </a:p>
        </p:txBody>
      </p:sp>
      <p:sp>
        <p:nvSpPr>
          <p:cNvPr id="3" name="Content Placeholder 2">
            <a:extLst>
              <a:ext uri="{FF2B5EF4-FFF2-40B4-BE49-F238E27FC236}">
                <a16:creationId xmlns:a16="http://schemas.microsoft.com/office/drawing/2014/main" id="{4A05B64E-73E3-4FD0-AF6F-150AFE49E4F9}"/>
              </a:ext>
            </a:extLst>
          </p:cNvPr>
          <p:cNvSpPr>
            <a:spLocks noGrp="1"/>
          </p:cNvSpPr>
          <p:nvPr>
            <p:ph idx="1"/>
          </p:nvPr>
        </p:nvSpPr>
        <p:spPr>
          <a:xfrm>
            <a:off x="1403498" y="2438400"/>
            <a:ext cx="10300773" cy="3651504"/>
          </a:xfrm>
        </p:spPr>
        <p:txBody>
          <a:bodyPr>
            <a:normAutofit/>
          </a:bodyPr>
          <a:lstStyle/>
          <a:p>
            <a:r>
              <a:rPr lang="en-GB" dirty="0"/>
              <a:t>Providing an appropriate response to CSE requires the combined efforts and skills of a protective network for children and young people and depends heavily on a multi-agency response. This response is best delivered in the structure offered by the mainstreaming of the </a:t>
            </a:r>
            <a:r>
              <a:rPr lang="en-GB" i="1" dirty="0"/>
              <a:t>All Wales Protocol </a:t>
            </a:r>
            <a:r>
              <a:rPr lang="en-GB" dirty="0"/>
              <a:t>as part of the All Wales Child Protection Procedures. This aims to ensure that barriers such as differences in agency roles, cultures and perspectives and other practical realities like staff turnover do not impact on specialist safeguarding knowledge and practice in a way that is detrimental to children and young people.</a:t>
            </a:r>
          </a:p>
          <a:p>
            <a:endParaRPr lang="en-GB" dirty="0"/>
          </a:p>
        </p:txBody>
      </p:sp>
    </p:spTree>
    <p:extLst>
      <p:ext uri="{BB962C8B-B14F-4D97-AF65-F5344CB8AC3E}">
        <p14:creationId xmlns:p14="http://schemas.microsoft.com/office/powerpoint/2010/main" val="2715292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E151-5B87-4475-B1B6-E3B6928A5DB1}"/>
              </a:ext>
            </a:extLst>
          </p:cNvPr>
          <p:cNvSpPr>
            <a:spLocks noGrp="1"/>
          </p:cNvSpPr>
          <p:nvPr>
            <p:ph type="title"/>
          </p:nvPr>
        </p:nvSpPr>
        <p:spPr>
          <a:xfrm>
            <a:off x="2806706" y="568345"/>
            <a:ext cx="8897565" cy="1560716"/>
          </a:xfrm>
        </p:spPr>
        <p:txBody>
          <a:bodyPr/>
          <a:lstStyle/>
          <a:p>
            <a:r>
              <a:rPr lang="en-GB" dirty="0"/>
              <a:t>SERAF</a:t>
            </a:r>
          </a:p>
        </p:txBody>
      </p:sp>
      <p:sp>
        <p:nvSpPr>
          <p:cNvPr id="3" name="Content Placeholder 2">
            <a:extLst>
              <a:ext uri="{FF2B5EF4-FFF2-40B4-BE49-F238E27FC236}">
                <a16:creationId xmlns:a16="http://schemas.microsoft.com/office/drawing/2014/main" id="{330BD0C4-13C6-4124-A401-E930D8E4C602}"/>
              </a:ext>
            </a:extLst>
          </p:cNvPr>
          <p:cNvSpPr>
            <a:spLocks noGrp="1"/>
          </p:cNvSpPr>
          <p:nvPr>
            <p:ph idx="1"/>
          </p:nvPr>
        </p:nvSpPr>
        <p:spPr>
          <a:xfrm>
            <a:off x="2933700" y="2438400"/>
            <a:ext cx="8770571" cy="3651504"/>
          </a:xfrm>
        </p:spPr>
        <p:txBody>
          <a:bodyPr/>
          <a:lstStyle/>
          <a:p>
            <a:r>
              <a:rPr lang="en-GB" dirty="0"/>
              <a:t>A sexual exploitation risk assessment framework (SERAF) which includes four categories of risk has been developed for inclusion in the </a:t>
            </a:r>
            <a:r>
              <a:rPr lang="en-GB" i="1" dirty="0"/>
              <a:t>All Wales Protocol</a:t>
            </a:r>
            <a:r>
              <a:rPr lang="en-GB" dirty="0"/>
              <a:t>.7 The SERAF enables safeguarding actions to be linked to evidence of risk, facilitating both preventive action and appropriate interventions and is intended to inform appropriate responses in relation to children and young people’s safeguarding needs. </a:t>
            </a:r>
          </a:p>
          <a:p>
            <a:r>
              <a:rPr lang="en-GB" dirty="0"/>
              <a:t>In light of the complex and hidden nature of CSE - which children and young people rarely disclose - it is important to work on the basis of concerns rather than relying on hard evidence. </a:t>
            </a:r>
          </a:p>
        </p:txBody>
      </p:sp>
    </p:spTree>
    <p:extLst>
      <p:ext uri="{BB962C8B-B14F-4D97-AF65-F5344CB8AC3E}">
        <p14:creationId xmlns:p14="http://schemas.microsoft.com/office/powerpoint/2010/main" val="1421036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DE96-F8F1-4B89-9A81-26F27AD17E6A}"/>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2E6DCF47-E5FE-4528-A64B-82F8CE520753}"/>
              </a:ext>
            </a:extLst>
          </p:cNvPr>
          <p:cNvSpPr>
            <a:spLocks noGrp="1"/>
          </p:cNvSpPr>
          <p:nvPr>
            <p:ph idx="1"/>
          </p:nvPr>
        </p:nvSpPr>
        <p:spPr/>
        <p:txBody>
          <a:bodyPr>
            <a:normAutofit lnSpcReduction="10000"/>
          </a:bodyPr>
          <a:lstStyle/>
          <a:p>
            <a:pPr marL="0" indent="0">
              <a:buNone/>
            </a:pPr>
            <a:r>
              <a:rPr lang="en-GB" dirty="0"/>
              <a:t>In working groups watch the following footage from the programme.  Make observations and notes along the following themes:</a:t>
            </a:r>
          </a:p>
          <a:p>
            <a:pPr lvl="0"/>
            <a:r>
              <a:rPr lang="en-GB" dirty="0"/>
              <a:t>Risk factors for the young people </a:t>
            </a:r>
          </a:p>
          <a:p>
            <a:r>
              <a:rPr lang="en-GB" dirty="0"/>
              <a:t>The tactics of the abusers</a:t>
            </a:r>
          </a:p>
          <a:p>
            <a:pPr marL="0" indent="0">
              <a:buNone/>
            </a:pPr>
            <a:r>
              <a:rPr lang="en-GB" dirty="0"/>
              <a:t>On the second section of footage, repeat the exercise for the following themes:</a:t>
            </a:r>
          </a:p>
          <a:p>
            <a:pPr lvl="0"/>
            <a:r>
              <a:rPr lang="en-GB" dirty="0"/>
              <a:t>Collaborative working between agencies</a:t>
            </a:r>
          </a:p>
          <a:p>
            <a:pPr lvl="0"/>
            <a:r>
              <a:rPr lang="en-GB" dirty="0"/>
              <a:t>The working methodology of the sexual health project staff as compare to other professionals.</a:t>
            </a:r>
          </a:p>
          <a:p>
            <a:pPr marL="0" lvl="0" indent="0">
              <a:buNone/>
            </a:pPr>
            <a:r>
              <a:rPr lang="en-GB" dirty="0"/>
              <a:t>Each group to lead feedback to  and discussion with the rest of the group.</a:t>
            </a:r>
          </a:p>
          <a:p>
            <a:pPr marL="0" indent="0">
              <a:buNone/>
            </a:pPr>
            <a:endParaRPr lang="en-GB" dirty="0"/>
          </a:p>
        </p:txBody>
      </p:sp>
    </p:spTree>
    <p:extLst>
      <p:ext uri="{BB962C8B-B14F-4D97-AF65-F5344CB8AC3E}">
        <p14:creationId xmlns:p14="http://schemas.microsoft.com/office/powerpoint/2010/main" val="1452670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64AF-FDCD-4511-8F7A-4D72E0128BD8}"/>
              </a:ext>
            </a:extLst>
          </p:cNvPr>
          <p:cNvSpPr>
            <a:spLocks noGrp="1"/>
          </p:cNvSpPr>
          <p:nvPr>
            <p:ph type="title"/>
          </p:nvPr>
        </p:nvSpPr>
        <p:spPr/>
        <p:txBody>
          <a:bodyPr/>
          <a:lstStyle/>
          <a:p>
            <a:r>
              <a:rPr lang="en-GB" dirty="0"/>
              <a:t>Task 2 </a:t>
            </a:r>
            <a:br>
              <a:rPr lang="en-GB" dirty="0"/>
            </a:br>
            <a:endParaRPr lang="en-GB" dirty="0"/>
          </a:p>
        </p:txBody>
      </p:sp>
      <p:sp>
        <p:nvSpPr>
          <p:cNvPr id="3" name="Content Placeholder 2">
            <a:extLst>
              <a:ext uri="{FF2B5EF4-FFF2-40B4-BE49-F238E27FC236}">
                <a16:creationId xmlns:a16="http://schemas.microsoft.com/office/drawing/2014/main" id="{AC86256D-7167-4DA1-B38C-9D30DCDF1DA7}"/>
              </a:ext>
            </a:extLst>
          </p:cNvPr>
          <p:cNvSpPr>
            <a:spLocks noGrp="1"/>
          </p:cNvSpPr>
          <p:nvPr>
            <p:ph idx="1"/>
          </p:nvPr>
        </p:nvSpPr>
        <p:spPr/>
        <p:txBody>
          <a:bodyPr>
            <a:normAutofit/>
          </a:bodyPr>
          <a:lstStyle/>
          <a:p>
            <a:r>
              <a:rPr lang="en-GB" dirty="0"/>
              <a:t>Staying in your groups.  Refer to the UNCRC articles.  Highlight the articles which are relevant to the young people in this context, and explain why.</a:t>
            </a:r>
          </a:p>
          <a:p>
            <a:pPr marL="0" indent="0">
              <a:buNone/>
            </a:pPr>
            <a:endParaRPr lang="en-GB" dirty="0"/>
          </a:p>
          <a:p>
            <a:endParaRPr lang="en-GB" dirty="0"/>
          </a:p>
        </p:txBody>
      </p:sp>
    </p:spTree>
    <p:extLst>
      <p:ext uri="{BB962C8B-B14F-4D97-AF65-F5344CB8AC3E}">
        <p14:creationId xmlns:p14="http://schemas.microsoft.com/office/powerpoint/2010/main" val="1174476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9DEE-282A-49C5-ADCB-5D5F34A55975}"/>
              </a:ext>
            </a:extLst>
          </p:cNvPr>
          <p:cNvSpPr>
            <a:spLocks noGrp="1"/>
          </p:cNvSpPr>
          <p:nvPr>
            <p:ph type="title"/>
          </p:nvPr>
        </p:nvSpPr>
        <p:spPr/>
        <p:txBody>
          <a:bodyPr/>
          <a:lstStyle/>
          <a:p>
            <a:r>
              <a:rPr lang="en-GB" dirty="0"/>
              <a:t>Task 3</a:t>
            </a:r>
            <a:br>
              <a:rPr lang="en-GB" dirty="0"/>
            </a:br>
            <a:endParaRPr lang="en-GB" dirty="0"/>
          </a:p>
        </p:txBody>
      </p:sp>
      <p:sp>
        <p:nvSpPr>
          <p:cNvPr id="3" name="Content Placeholder 2">
            <a:extLst>
              <a:ext uri="{FF2B5EF4-FFF2-40B4-BE49-F238E27FC236}">
                <a16:creationId xmlns:a16="http://schemas.microsoft.com/office/drawing/2014/main" id="{8B2D6DA3-0BA9-4E87-A326-1DD72105EF20}"/>
              </a:ext>
            </a:extLst>
          </p:cNvPr>
          <p:cNvSpPr>
            <a:spLocks noGrp="1"/>
          </p:cNvSpPr>
          <p:nvPr>
            <p:ph idx="1"/>
          </p:nvPr>
        </p:nvSpPr>
        <p:spPr/>
        <p:txBody>
          <a:bodyPr/>
          <a:lstStyle/>
          <a:p>
            <a:r>
              <a:rPr lang="en-GB" dirty="0"/>
              <a:t>Please refer to the copy of the SERAF (Sexual Exploitation Risk Assessment Framework). Staying in your groups, choose a young person from the drama.  Conduct a meeting using the framework.  Which level of risk did you choose and why?</a:t>
            </a:r>
          </a:p>
          <a:p>
            <a:r>
              <a:rPr lang="en-GB" dirty="0"/>
              <a:t>Refer now to the SERAF guidance on intervention.  Suggest some next steps in terms of intervention for the young person for the level of risk you have chosen.</a:t>
            </a:r>
          </a:p>
          <a:p>
            <a:pPr marL="0" indent="0">
              <a:buNone/>
            </a:pPr>
            <a:endParaRPr lang="en-GB" dirty="0"/>
          </a:p>
        </p:txBody>
      </p:sp>
    </p:spTree>
    <p:extLst>
      <p:ext uri="{BB962C8B-B14F-4D97-AF65-F5344CB8AC3E}">
        <p14:creationId xmlns:p14="http://schemas.microsoft.com/office/powerpoint/2010/main" val="2865988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E3CE0-514C-40AA-935D-20CF5EE9EE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6361424-87E4-4061-9AAB-02B0781D52A9}"/>
              </a:ext>
            </a:extLst>
          </p:cNvPr>
          <p:cNvSpPr>
            <a:spLocks noGrp="1"/>
          </p:cNvSpPr>
          <p:nvPr>
            <p:ph idx="1"/>
          </p:nvPr>
        </p:nvSpPr>
        <p:spPr/>
        <p:txBody>
          <a:bodyPr>
            <a:normAutofit fontScale="47500" lnSpcReduction="20000"/>
          </a:bodyPr>
          <a:lstStyle/>
          <a:p>
            <a:r>
              <a:rPr lang="en-GB" dirty="0"/>
              <a:t>Coles, J (2005) </a:t>
            </a:r>
            <a:r>
              <a:rPr lang="en-GB" i="1" dirty="0"/>
              <a:t>Out of sight, out of mind: Child sexual exploitation, </a:t>
            </a:r>
            <a:r>
              <a:rPr lang="en-GB" dirty="0"/>
              <a:t>Cardiff: Barnardo’s Cymru </a:t>
            </a:r>
          </a:p>
          <a:p>
            <a:r>
              <a:rPr lang="en-GB" dirty="0"/>
              <a:t>http://www.barnardos.org.uk/outofsightoutofmindreport.pdf. </a:t>
            </a:r>
          </a:p>
          <a:p>
            <a:r>
              <a:rPr lang="en-GB" dirty="0"/>
              <a:t>2 </a:t>
            </a:r>
            <a:r>
              <a:rPr lang="en-GB" dirty="0" err="1"/>
              <a:t>Clutton</a:t>
            </a:r>
            <a:r>
              <a:rPr lang="en-GB" dirty="0"/>
              <a:t>, S. and Coles, J. (2007) </a:t>
            </a:r>
            <a:r>
              <a:rPr lang="en-GB" i="1" dirty="0"/>
              <a:t>Sexual Exploitation Risk Assessment Framework: A pilot study</a:t>
            </a:r>
            <a:r>
              <a:rPr lang="en-GB" dirty="0"/>
              <a:t>, Cardiff: Barnardo’s Cymru http://www.barnardos.org.uk/barnardo_s_cymru_sexual_exploitation_risk _assessment_framework_report_-_english_version-2.pdf. </a:t>
            </a:r>
          </a:p>
          <a:p>
            <a:r>
              <a:rPr lang="en-GB" dirty="0"/>
              <a:t>3 </a:t>
            </a:r>
            <a:r>
              <a:rPr lang="en-GB" dirty="0" err="1"/>
              <a:t>Clutton</a:t>
            </a:r>
            <a:r>
              <a:rPr lang="en-GB" dirty="0"/>
              <a:t>, S. and Coles, J. (2009) </a:t>
            </a:r>
            <a:r>
              <a:rPr lang="en-GB" i="1" dirty="0"/>
              <a:t>Child Sexual Exploitation in Wales: on 3 years on </a:t>
            </a:r>
            <a:r>
              <a:rPr lang="en-GB" dirty="0"/>
              <a:t>, Cardiff: Barnardo’s http://www.barnardos.org.uk/child_sexual_exploitation_in_wales-3_years_on.__ no_3_policy_and_practice_briefing. Mayo, M. Hogget, P. Miller, C. (2007). Navigating the contradictions of public service modernisation: the case of community engagement professionals. The Policy Press, 2007. ISSN 0305 5736</a:t>
            </a:r>
          </a:p>
          <a:p>
            <a:r>
              <a:rPr lang="en-GB" dirty="0" err="1"/>
              <a:t>Nylen,U</a:t>
            </a:r>
            <a:r>
              <a:rPr lang="en-GB" dirty="0"/>
              <a:t>. (2007). Interagency collaboration in human services: Impact of formalisation and intensity on effectiveness,  Public Administration 85,1, 143-166</a:t>
            </a:r>
          </a:p>
          <a:p>
            <a:r>
              <a:rPr lang="en-GB" dirty="0"/>
              <a:t>Review of the Wales Safeguarding Children and Young People from Sexual Exploitation (CSE) Statutory Guidance  Sophie Hallett, Anne Crowley, Kat Deerfield, Eleanor Staples and Alyson Rees. 15/11/17 Crown Copyright.</a:t>
            </a:r>
          </a:p>
          <a:p>
            <a:r>
              <a:rPr lang="en-GB" dirty="0"/>
              <a:t> Safeguarding Children and </a:t>
            </a:r>
            <a:r>
              <a:rPr lang="en-GB" dirty="0" err="1"/>
              <a:t>YoungPeople</a:t>
            </a:r>
            <a:r>
              <a:rPr lang="en-GB" dirty="0"/>
              <a:t> from Sexual </a:t>
            </a:r>
            <a:r>
              <a:rPr lang="en-GB" dirty="0" err="1"/>
              <a:t>Exploitation.Welsh</a:t>
            </a:r>
            <a:r>
              <a:rPr lang="en-GB" dirty="0"/>
              <a:t> Government Guidance.  Crown Copyright 2010</a:t>
            </a:r>
          </a:p>
          <a:p>
            <a:r>
              <a:rPr lang="en-GB" dirty="0" err="1"/>
              <a:t>Selsky</a:t>
            </a:r>
            <a:r>
              <a:rPr lang="en-GB" dirty="0"/>
              <a:t>, J.W. and Parker, B. (2005). Cross sector partnerships to address social issues:  Challenges to theory and practice. Journal of Management 31,6, 849-873 </a:t>
            </a:r>
          </a:p>
          <a:p>
            <a:endParaRPr lang="en-GB" dirty="0"/>
          </a:p>
          <a:p>
            <a:r>
              <a:rPr lang="en-GB" dirty="0" err="1"/>
              <a:t>Vangen</a:t>
            </a:r>
            <a:r>
              <a:rPr lang="en-GB" dirty="0"/>
              <a:t>, S. and </a:t>
            </a:r>
            <a:r>
              <a:rPr lang="en-GB" dirty="0" err="1"/>
              <a:t>Huxham</a:t>
            </a:r>
            <a:r>
              <a:rPr lang="en-GB" dirty="0"/>
              <a:t>, C.  (2003). Enacting Leadership for Collaborative Advantage:  Dilemmas of Ideology and pragmatism in the Activities of Partnership Managers. British Journal of Management 14, 61-76</a:t>
            </a:r>
          </a:p>
          <a:p>
            <a:endParaRPr lang="en-GB" dirty="0"/>
          </a:p>
        </p:txBody>
      </p:sp>
    </p:spTree>
    <p:extLst>
      <p:ext uri="{BB962C8B-B14F-4D97-AF65-F5344CB8AC3E}">
        <p14:creationId xmlns:p14="http://schemas.microsoft.com/office/powerpoint/2010/main" val="294572461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docProps/app.xml><?xml version="1.0" encoding="utf-8"?>
<Properties xmlns="http://schemas.openxmlformats.org/officeDocument/2006/extended-properties" xmlns:vt="http://schemas.openxmlformats.org/officeDocument/2006/docPropsVTypes">
  <Template>TM10001104[[fn=Feathered]]</Template>
  <TotalTime>1270</TotalTime>
  <Words>2354</Words>
  <Application>Microsoft Office PowerPoint</Application>
  <PresentationFormat>Widescreen</PresentationFormat>
  <Paragraphs>111</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Century Schoolbook</vt:lpstr>
      <vt:lpstr>Corbel</vt:lpstr>
      <vt:lpstr>Feathered</vt:lpstr>
      <vt:lpstr>Child Sexual Exploitation</vt:lpstr>
      <vt:lpstr>Background</vt:lpstr>
      <vt:lpstr>Background</vt:lpstr>
      <vt:lpstr>Defintions</vt:lpstr>
      <vt:lpstr>Key aspects</vt:lpstr>
      <vt:lpstr>All staff (including practitioners, middle and senior managers) in all agencies should be familiar with the vulnerability and risk indicators. These agencies include: </vt:lpstr>
      <vt:lpstr>child sexual exploitation:</vt:lpstr>
      <vt:lpstr>child sexual exploitation:</vt:lpstr>
      <vt:lpstr>risk factors  that might make them more susceptible to child sexual exploitation:  </vt:lpstr>
      <vt:lpstr>risk factors  continued…</vt:lpstr>
      <vt:lpstr>Children rarely self-report child sexual exploitation so it is important that practitioners are aware of potential signs, including: </vt:lpstr>
      <vt:lpstr>Potential signs continued…</vt:lpstr>
      <vt:lpstr>How to respond: working with young people  </vt:lpstr>
      <vt:lpstr>How to respond: working with young people</vt:lpstr>
      <vt:lpstr>A multi-agency response  </vt:lpstr>
      <vt:lpstr>SERAF</vt:lpstr>
      <vt:lpstr>Task 1</vt:lpstr>
      <vt:lpstr>Task 2  </vt:lpstr>
      <vt:lpstr>Task 3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Sexual Exploitation</dc:title>
  <dc:creator>new</dc:creator>
  <cp:lastModifiedBy>Sarah Stewart</cp:lastModifiedBy>
  <cp:revision>31</cp:revision>
  <dcterms:created xsi:type="dcterms:W3CDTF">2019-02-25T09:00:07Z</dcterms:created>
  <dcterms:modified xsi:type="dcterms:W3CDTF">2019-03-06T10:57:52Z</dcterms:modified>
</cp:coreProperties>
</file>