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5" r:id="rId3"/>
    <p:sldId id="257" r:id="rId4"/>
    <p:sldId id="258" r:id="rId5"/>
    <p:sldId id="259" r:id="rId6"/>
    <p:sldId id="260" r:id="rId7"/>
    <p:sldId id="261" r:id="rId8"/>
    <p:sldId id="264" r:id="rId9"/>
    <p:sldId id="263" r:id="rId10"/>
    <p:sldId id="266" r:id="rId11"/>
    <p:sldId id="262"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A21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93347-0088-4F61-89B8-9425D493D2E7}" v="28" dt="2026-10-16T14:04:51.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144" autoAdjust="0"/>
  </p:normalViewPr>
  <p:slideViewPr>
    <p:cSldViewPr snapToGrid="0">
      <p:cViewPr varScale="1">
        <p:scale>
          <a:sx n="54" d="100"/>
          <a:sy n="54" d="100"/>
        </p:scale>
        <p:origin x="181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ena Lewis" userId="41922b6fb8c08192" providerId="LiveId" clId="{668C30D2-C204-4884-8984-1D162FCDEC1F}"/>
    <pc:docChg chg="undo custSel addSld modSld sldOrd modMainMaster">
      <pc:chgData name="Deena Lewis" userId="41922b6fb8c08192" providerId="LiveId" clId="{668C30D2-C204-4884-8984-1D162FCDEC1F}" dt="2026-10-16T13:57:38.006" v="1529" actId="1076"/>
      <pc:docMkLst>
        <pc:docMk/>
      </pc:docMkLst>
      <pc:sldChg chg="addSp delSp modSp mod modNotesTx">
        <pc:chgData name="Deena Lewis" userId="41922b6fb8c08192" providerId="LiveId" clId="{668C30D2-C204-4884-8984-1D162FCDEC1F}" dt="2026-10-16T13:11:18.800" v="883" actId="20577"/>
        <pc:sldMkLst>
          <pc:docMk/>
          <pc:sldMk cId="145151264" sldId="256"/>
        </pc:sldMkLst>
        <pc:spChg chg="mod">
          <ac:chgData name="Deena Lewis" userId="41922b6fb8c08192" providerId="LiveId" clId="{668C30D2-C204-4884-8984-1D162FCDEC1F}" dt="2026-10-12T13:03:06.213" v="744" actId="20577"/>
          <ac:spMkLst>
            <pc:docMk/>
            <pc:sldMk cId="145151264" sldId="256"/>
            <ac:spMk id="2" creationId="{527EBEA9-234B-7E61-F0D9-4C47D0A54A43}"/>
          </ac:spMkLst>
        </pc:spChg>
        <pc:spChg chg="mod">
          <ac:chgData name="Deena Lewis" userId="41922b6fb8c08192" providerId="LiveId" clId="{668C30D2-C204-4884-8984-1D162FCDEC1F}" dt="2026-10-12T13:08:15.246" v="769" actId="403"/>
          <ac:spMkLst>
            <pc:docMk/>
            <pc:sldMk cId="145151264" sldId="256"/>
            <ac:spMk id="3" creationId="{D04F880C-8157-BFB6-5A10-6F64D48B03FD}"/>
          </ac:spMkLst>
        </pc:spChg>
        <pc:picChg chg="add del mod">
          <ac:chgData name="Deena Lewis" userId="41922b6fb8c08192" providerId="LiveId" clId="{668C30D2-C204-4884-8984-1D162FCDEC1F}" dt="2026-10-16T13:10:01.422" v="877" actId="21"/>
          <ac:picMkLst>
            <pc:docMk/>
            <pc:sldMk cId="145151264" sldId="256"/>
            <ac:picMk id="5" creationId="{9EFF1D0D-302A-7ECA-BF0B-1140DB4E9FAD}"/>
          </ac:picMkLst>
        </pc:picChg>
        <pc:picChg chg="add mod modCrop">
          <ac:chgData name="Deena Lewis" userId="41922b6fb8c08192" providerId="LiveId" clId="{668C30D2-C204-4884-8984-1D162FCDEC1F}" dt="2026-10-16T13:11:09.103" v="882" actId="1076"/>
          <ac:picMkLst>
            <pc:docMk/>
            <pc:sldMk cId="145151264" sldId="256"/>
            <ac:picMk id="7" creationId="{DC30799E-0BF1-B1A6-8B1C-134D45012C8B}"/>
          </ac:picMkLst>
        </pc:picChg>
      </pc:sldChg>
      <pc:sldChg chg="addSp modSp mod modNotesTx">
        <pc:chgData name="Deena Lewis" userId="41922b6fb8c08192" providerId="LiveId" clId="{668C30D2-C204-4884-8984-1D162FCDEC1F}" dt="2026-10-16T13:44:25.137" v="1229" actId="14100"/>
        <pc:sldMkLst>
          <pc:docMk/>
          <pc:sldMk cId="1261766727" sldId="257"/>
        </pc:sldMkLst>
        <pc:spChg chg="mod">
          <ac:chgData name="Deena Lewis" userId="41922b6fb8c08192" providerId="LiveId" clId="{668C30D2-C204-4884-8984-1D162FCDEC1F}" dt="2026-10-12T11:42:26.698" v="237" actId="207"/>
          <ac:spMkLst>
            <pc:docMk/>
            <pc:sldMk cId="1261766727" sldId="257"/>
            <ac:spMk id="2" creationId="{29A89FB7-531B-04D3-D0E7-027154D2799D}"/>
          </ac:spMkLst>
        </pc:spChg>
        <pc:spChg chg="mod">
          <ac:chgData name="Deena Lewis" userId="41922b6fb8c08192" providerId="LiveId" clId="{668C30D2-C204-4884-8984-1D162FCDEC1F}" dt="2026-10-12T11:42:30.782" v="240" actId="403"/>
          <ac:spMkLst>
            <pc:docMk/>
            <pc:sldMk cId="1261766727" sldId="257"/>
            <ac:spMk id="3" creationId="{A0AD8997-F8B5-C2C4-A01B-6C64D65A652F}"/>
          </ac:spMkLst>
        </pc:spChg>
        <pc:spChg chg="add mod">
          <ac:chgData name="Deena Lewis" userId="41922b6fb8c08192" providerId="LiveId" clId="{668C30D2-C204-4884-8984-1D162FCDEC1F}" dt="2026-10-16T13:44:25.137" v="1229" actId="14100"/>
          <ac:spMkLst>
            <pc:docMk/>
            <pc:sldMk cId="1261766727" sldId="257"/>
            <ac:spMk id="6" creationId="{A10D5E6C-0737-B5E2-0ACA-1B6E9FDAE344}"/>
          </ac:spMkLst>
        </pc:spChg>
        <pc:picChg chg="add mod modCrop">
          <ac:chgData name="Deena Lewis" userId="41922b6fb8c08192" providerId="LiveId" clId="{668C30D2-C204-4884-8984-1D162FCDEC1F}" dt="2026-10-16T13:43:50.441" v="1152" actId="1076"/>
          <ac:picMkLst>
            <pc:docMk/>
            <pc:sldMk cId="1261766727" sldId="257"/>
            <ac:picMk id="5" creationId="{9A4F60A4-0E7A-A39A-E686-9FF505E91242}"/>
          </ac:picMkLst>
        </pc:picChg>
      </pc:sldChg>
      <pc:sldChg chg="modSp mod modNotesTx">
        <pc:chgData name="Deena Lewis" userId="41922b6fb8c08192" providerId="LiveId" clId="{668C30D2-C204-4884-8984-1D162FCDEC1F}" dt="2026-10-12T11:42:54.082" v="244" actId="403"/>
        <pc:sldMkLst>
          <pc:docMk/>
          <pc:sldMk cId="332910320" sldId="258"/>
        </pc:sldMkLst>
        <pc:spChg chg="mod">
          <ac:chgData name="Deena Lewis" userId="41922b6fb8c08192" providerId="LiveId" clId="{668C30D2-C204-4884-8984-1D162FCDEC1F}" dt="2026-10-12T11:42:44.266" v="241" actId="207"/>
          <ac:spMkLst>
            <pc:docMk/>
            <pc:sldMk cId="332910320" sldId="258"/>
            <ac:spMk id="2" creationId="{AC92B002-90DA-72D4-27E5-D7B79AD9531A}"/>
          </ac:spMkLst>
        </pc:spChg>
        <pc:spChg chg="mod">
          <ac:chgData name="Deena Lewis" userId="41922b6fb8c08192" providerId="LiveId" clId="{668C30D2-C204-4884-8984-1D162FCDEC1F}" dt="2026-10-12T11:42:54.082" v="244" actId="403"/>
          <ac:spMkLst>
            <pc:docMk/>
            <pc:sldMk cId="332910320" sldId="258"/>
            <ac:spMk id="3" creationId="{56596FAB-CEC9-2CF9-E9DD-3929E0A2D0DF}"/>
          </ac:spMkLst>
        </pc:spChg>
      </pc:sldChg>
      <pc:sldChg chg="modSp mod modNotesTx">
        <pc:chgData name="Deena Lewis" userId="41922b6fb8c08192" providerId="LiveId" clId="{668C30D2-C204-4884-8984-1D162FCDEC1F}" dt="2026-10-12T11:43:22.723" v="258" actId="27636"/>
        <pc:sldMkLst>
          <pc:docMk/>
          <pc:sldMk cId="3947094126" sldId="259"/>
        </pc:sldMkLst>
        <pc:spChg chg="mod">
          <ac:chgData name="Deena Lewis" userId="41922b6fb8c08192" providerId="LiveId" clId="{668C30D2-C204-4884-8984-1D162FCDEC1F}" dt="2026-10-12T11:42:59.528" v="245" actId="207"/>
          <ac:spMkLst>
            <pc:docMk/>
            <pc:sldMk cId="3947094126" sldId="259"/>
            <ac:spMk id="2" creationId="{7411CB68-A4E2-7810-C5F2-34A9AED2A098}"/>
          </ac:spMkLst>
        </pc:spChg>
        <pc:spChg chg="mod">
          <ac:chgData name="Deena Lewis" userId="41922b6fb8c08192" providerId="LiveId" clId="{668C30D2-C204-4884-8984-1D162FCDEC1F}" dt="2026-10-12T11:43:22.723" v="258" actId="27636"/>
          <ac:spMkLst>
            <pc:docMk/>
            <pc:sldMk cId="3947094126" sldId="259"/>
            <ac:spMk id="3" creationId="{4B06C969-CB93-B37D-1AEF-809745F465E3}"/>
          </ac:spMkLst>
        </pc:spChg>
      </pc:sldChg>
      <pc:sldChg chg="addSp modSp mod modNotesTx">
        <pc:chgData name="Deena Lewis" userId="41922b6fb8c08192" providerId="LiveId" clId="{668C30D2-C204-4884-8984-1D162FCDEC1F}" dt="2026-10-16T13:49:39.488" v="1372" actId="20577"/>
        <pc:sldMkLst>
          <pc:docMk/>
          <pc:sldMk cId="1768352287" sldId="260"/>
        </pc:sldMkLst>
        <pc:spChg chg="mod">
          <ac:chgData name="Deena Lewis" userId="41922b6fb8c08192" providerId="LiveId" clId="{668C30D2-C204-4884-8984-1D162FCDEC1F}" dt="2026-10-12T11:43:11.585" v="250" actId="207"/>
          <ac:spMkLst>
            <pc:docMk/>
            <pc:sldMk cId="1768352287" sldId="260"/>
            <ac:spMk id="2" creationId="{1791AA20-65B2-5611-8367-711C7FB48A28}"/>
          </ac:spMkLst>
        </pc:spChg>
        <pc:spChg chg="mod">
          <ac:chgData name="Deena Lewis" userId="41922b6fb8c08192" providerId="LiveId" clId="{668C30D2-C204-4884-8984-1D162FCDEC1F}" dt="2026-10-12T11:43:18.083" v="256" actId="27636"/>
          <ac:spMkLst>
            <pc:docMk/>
            <pc:sldMk cId="1768352287" sldId="260"/>
            <ac:spMk id="3" creationId="{EF0CF8F4-B49E-11B6-4B17-D17297A59209}"/>
          </ac:spMkLst>
        </pc:spChg>
        <pc:spChg chg="add mod">
          <ac:chgData name="Deena Lewis" userId="41922b6fb8c08192" providerId="LiveId" clId="{668C30D2-C204-4884-8984-1D162FCDEC1F}" dt="2026-10-16T13:49:39.488" v="1372" actId="20577"/>
          <ac:spMkLst>
            <pc:docMk/>
            <pc:sldMk cId="1768352287" sldId="260"/>
            <ac:spMk id="8" creationId="{CAC14A15-ACB5-2404-B9BC-8FE2385E3199}"/>
          </ac:spMkLst>
        </pc:spChg>
        <pc:spChg chg="add mod">
          <ac:chgData name="Deena Lewis" userId="41922b6fb8c08192" providerId="LiveId" clId="{668C30D2-C204-4884-8984-1D162FCDEC1F}" dt="2026-10-16T13:49:27.474" v="1364" actId="1076"/>
          <ac:spMkLst>
            <pc:docMk/>
            <pc:sldMk cId="1768352287" sldId="260"/>
            <ac:spMk id="9" creationId="{02B3DCDB-F46E-3287-87B2-76AE5F44FCD3}"/>
          </ac:spMkLst>
        </pc:spChg>
        <pc:picChg chg="add mod">
          <ac:chgData name="Deena Lewis" userId="41922b6fb8c08192" providerId="LiveId" clId="{668C30D2-C204-4884-8984-1D162FCDEC1F}" dt="2026-10-16T13:46:28.625" v="1239" actId="1076"/>
          <ac:picMkLst>
            <pc:docMk/>
            <pc:sldMk cId="1768352287" sldId="260"/>
            <ac:picMk id="5" creationId="{FD777487-4A87-6CFC-F7BB-65BDE1C7CF31}"/>
          </ac:picMkLst>
        </pc:picChg>
        <pc:picChg chg="add mod modCrop">
          <ac:chgData name="Deena Lewis" userId="41922b6fb8c08192" providerId="LiveId" clId="{668C30D2-C204-4884-8984-1D162FCDEC1F}" dt="2026-10-16T13:46:37.494" v="1243" actId="732"/>
          <ac:picMkLst>
            <pc:docMk/>
            <pc:sldMk cId="1768352287" sldId="260"/>
            <ac:picMk id="7" creationId="{9031F0C8-46F2-46BB-8C01-84D2078F0CA5}"/>
          </ac:picMkLst>
        </pc:picChg>
      </pc:sldChg>
      <pc:sldChg chg="addSp delSp modSp new mod modNotesTx">
        <pc:chgData name="Deena Lewis" userId="41922b6fb8c08192" providerId="LiveId" clId="{668C30D2-C204-4884-8984-1D162FCDEC1F}" dt="2026-10-16T13:55:41.499" v="1447" actId="14100"/>
        <pc:sldMkLst>
          <pc:docMk/>
          <pc:sldMk cId="1968283583" sldId="261"/>
        </pc:sldMkLst>
        <pc:spChg chg="mod">
          <ac:chgData name="Deena Lewis" userId="41922b6fb8c08192" providerId="LiveId" clId="{668C30D2-C204-4884-8984-1D162FCDEC1F}" dt="2026-10-12T11:43:51.713" v="271" actId="207"/>
          <ac:spMkLst>
            <pc:docMk/>
            <pc:sldMk cId="1968283583" sldId="261"/>
            <ac:spMk id="2" creationId="{6E6CE74B-7448-4CBF-6F30-F2B559B2A7DC}"/>
          </ac:spMkLst>
        </pc:spChg>
        <pc:spChg chg="mod">
          <ac:chgData name="Deena Lewis" userId="41922b6fb8c08192" providerId="LiveId" clId="{668C30D2-C204-4884-8984-1D162FCDEC1F}" dt="2026-10-16T13:52:08.895" v="1390" actId="1076"/>
          <ac:spMkLst>
            <pc:docMk/>
            <pc:sldMk cId="1968283583" sldId="261"/>
            <ac:spMk id="3" creationId="{25B444F4-E673-B016-9ED7-C8BFA8D48199}"/>
          </ac:spMkLst>
        </pc:spChg>
        <pc:spChg chg="add mod">
          <ac:chgData name="Deena Lewis" userId="41922b6fb8c08192" providerId="LiveId" clId="{668C30D2-C204-4884-8984-1D162FCDEC1F}" dt="2026-10-16T13:55:41.499" v="1447" actId="14100"/>
          <ac:spMkLst>
            <pc:docMk/>
            <pc:sldMk cId="1968283583" sldId="261"/>
            <ac:spMk id="8" creationId="{81F04A67-6AA7-F6AE-77BD-40D2CCF37B97}"/>
          </ac:spMkLst>
        </pc:spChg>
        <pc:picChg chg="add del mod">
          <ac:chgData name="Deena Lewis" userId="41922b6fb8c08192" providerId="LiveId" clId="{668C30D2-C204-4884-8984-1D162FCDEC1F}" dt="2026-10-16T13:51:31.754" v="1382" actId="21"/>
          <ac:picMkLst>
            <pc:docMk/>
            <pc:sldMk cId="1968283583" sldId="261"/>
            <ac:picMk id="5" creationId="{A6588CA0-3EC3-BD6A-D78D-F0674664A28A}"/>
          </ac:picMkLst>
        </pc:picChg>
        <pc:picChg chg="add mod modCrop">
          <ac:chgData name="Deena Lewis" userId="41922b6fb8c08192" providerId="LiveId" clId="{668C30D2-C204-4884-8984-1D162FCDEC1F}" dt="2026-10-16T13:54:15.222" v="1398" actId="1076"/>
          <ac:picMkLst>
            <pc:docMk/>
            <pc:sldMk cId="1968283583" sldId="261"/>
            <ac:picMk id="7" creationId="{39965256-F1B2-0197-B809-ADFE864372FD}"/>
          </ac:picMkLst>
        </pc:picChg>
      </pc:sldChg>
      <pc:sldChg chg="modSp add mod modNotesTx">
        <pc:chgData name="Deena Lewis" userId="41922b6fb8c08192" providerId="LiveId" clId="{668C30D2-C204-4884-8984-1D162FCDEC1F}" dt="2026-10-12T13:33:08.268" v="874" actId="20577"/>
        <pc:sldMkLst>
          <pc:docMk/>
          <pc:sldMk cId="2376030809" sldId="262"/>
        </pc:sldMkLst>
        <pc:spChg chg="mod">
          <ac:chgData name="Deena Lewis" userId="41922b6fb8c08192" providerId="LiveId" clId="{668C30D2-C204-4884-8984-1D162FCDEC1F}" dt="2026-10-12T13:33:08.268" v="874" actId="20577"/>
          <ac:spMkLst>
            <pc:docMk/>
            <pc:sldMk cId="2376030809" sldId="262"/>
            <ac:spMk id="2" creationId="{EC74C589-3B26-13CD-5665-601206079089}"/>
          </ac:spMkLst>
        </pc:spChg>
        <pc:spChg chg="mod">
          <ac:chgData name="Deena Lewis" userId="41922b6fb8c08192" providerId="LiveId" clId="{668C30D2-C204-4884-8984-1D162FCDEC1F}" dt="2026-10-12T11:52:58.913" v="411" actId="20577"/>
          <ac:spMkLst>
            <pc:docMk/>
            <pc:sldMk cId="2376030809" sldId="262"/>
            <ac:spMk id="3" creationId="{B55BDF19-DC63-01ED-683B-4B4FFF62255F}"/>
          </ac:spMkLst>
        </pc:spChg>
      </pc:sldChg>
      <pc:sldChg chg="addSp delSp modSp add mod modNotesTx">
        <pc:chgData name="Deena Lewis" userId="41922b6fb8c08192" providerId="LiveId" clId="{668C30D2-C204-4884-8984-1D162FCDEC1F}" dt="2026-10-12T13:04:08.400" v="765" actId="20577"/>
        <pc:sldMkLst>
          <pc:docMk/>
          <pc:sldMk cId="927216388" sldId="263"/>
        </pc:sldMkLst>
        <pc:spChg chg="mod">
          <ac:chgData name="Deena Lewis" userId="41922b6fb8c08192" providerId="LiveId" clId="{668C30D2-C204-4884-8984-1D162FCDEC1F}" dt="2026-10-12T11:54:01.757" v="459" actId="20577"/>
          <ac:spMkLst>
            <pc:docMk/>
            <pc:sldMk cId="927216388" sldId="263"/>
            <ac:spMk id="2" creationId="{60D4F889-F414-A49D-7C40-519AE201794E}"/>
          </ac:spMkLst>
        </pc:spChg>
        <pc:spChg chg="mod">
          <ac:chgData name="Deena Lewis" userId="41922b6fb8c08192" providerId="LiveId" clId="{668C30D2-C204-4884-8984-1D162FCDEC1F}" dt="2026-10-12T11:58:45.436" v="509" actId="207"/>
          <ac:spMkLst>
            <pc:docMk/>
            <pc:sldMk cId="927216388" sldId="263"/>
            <ac:spMk id="3" creationId="{0073E1A5-EED7-0F1C-F9F7-6054D7D6EF7B}"/>
          </ac:spMkLst>
        </pc:spChg>
        <pc:spChg chg="add mod">
          <ac:chgData name="Deena Lewis" userId="41922b6fb8c08192" providerId="LiveId" clId="{668C30D2-C204-4884-8984-1D162FCDEC1F}" dt="2026-10-12T13:04:08.400" v="765" actId="20577"/>
          <ac:spMkLst>
            <pc:docMk/>
            <pc:sldMk cId="927216388" sldId="263"/>
            <ac:spMk id="4" creationId="{8EFE0B17-B31B-D525-0FEE-BF0EFCE56F1B}"/>
          </ac:spMkLst>
        </pc:spChg>
      </pc:sldChg>
      <pc:sldChg chg="addSp modSp add mod modNotesTx">
        <pc:chgData name="Deena Lewis" userId="41922b6fb8c08192" providerId="LiveId" clId="{668C30D2-C204-4884-8984-1D162FCDEC1F}" dt="2026-10-16T13:57:38.006" v="1529" actId="1076"/>
        <pc:sldMkLst>
          <pc:docMk/>
          <pc:sldMk cId="2118146710" sldId="264"/>
        </pc:sldMkLst>
        <pc:spChg chg="mod">
          <ac:chgData name="Deena Lewis" userId="41922b6fb8c08192" providerId="LiveId" clId="{668C30D2-C204-4884-8984-1D162FCDEC1F}" dt="2026-10-12T12:11:12.966" v="712"/>
          <ac:spMkLst>
            <pc:docMk/>
            <pc:sldMk cId="2118146710" sldId="264"/>
            <ac:spMk id="2" creationId="{CB26ABD5-E157-28B6-A275-4DDF7B52732E}"/>
          </ac:spMkLst>
        </pc:spChg>
        <pc:spChg chg="mod">
          <ac:chgData name="Deena Lewis" userId="41922b6fb8c08192" providerId="LiveId" clId="{668C30D2-C204-4884-8984-1D162FCDEC1F}" dt="2026-10-16T13:51:49.669" v="1385" actId="404"/>
          <ac:spMkLst>
            <pc:docMk/>
            <pc:sldMk cId="2118146710" sldId="264"/>
            <ac:spMk id="3" creationId="{68BCA846-5E52-ED33-E9C9-F1C3A2262DB4}"/>
          </ac:spMkLst>
        </pc:spChg>
        <pc:spChg chg="add mod">
          <ac:chgData name="Deena Lewis" userId="41922b6fb8c08192" providerId="LiveId" clId="{668C30D2-C204-4884-8984-1D162FCDEC1F}" dt="2026-10-16T13:57:38.006" v="1529" actId="1076"/>
          <ac:spMkLst>
            <pc:docMk/>
            <pc:sldMk cId="2118146710" sldId="264"/>
            <ac:spMk id="6" creationId="{7700AA86-0AB6-4B89-9550-F1333AA080CA}"/>
          </ac:spMkLst>
        </pc:spChg>
        <pc:picChg chg="add mod">
          <ac:chgData name="Deena Lewis" userId="41922b6fb8c08192" providerId="LiveId" clId="{668C30D2-C204-4884-8984-1D162FCDEC1F}" dt="2026-10-16T13:52:03.491" v="1389" actId="1076"/>
          <ac:picMkLst>
            <pc:docMk/>
            <pc:sldMk cId="2118146710" sldId="264"/>
            <ac:picMk id="5" creationId="{6E1EB881-3BF7-4A4C-C8AF-BBCA3E8F99BC}"/>
          </ac:picMkLst>
        </pc:picChg>
      </pc:sldChg>
      <pc:sldChg chg="modSp add mod ord modNotesTx">
        <pc:chgData name="Deena Lewis" userId="41922b6fb8c08192" providerId="LiveId" clId="{668C30D2-C204-4884-8984-1D162FCDEC1F}" dt="2026-10-16T13:21:56.765" v="981" actId="207"/>
        <pc:sldMkLst>
          <pc:docMk/>
          <pc:sldMk cId="2446650549" sldId="265"/>
        </pc:sldMkLst>
        <pc:spChg chg="mod">
          <ac:chgData name="Deena Lewis" userId="41922b6fb8c08192" providerId="LiveId" clId="{668C30D2-C204-4884-8984-1D162FCDEC1F}" dt="2026-10-16T13:11:48.717" v="923" actId="20577"/>
          <ac:spMkLst>
            <pc:docMk/>
            <pc:sldMk cId="2446650549" sldId="265"/>
            <ac:spMk id="2" creationId="{6A674B85-1448-AF91-6410-777D96507026}"/>
          </ac:spMkLst>
        </pc:spChg>
        <pc:spChg chg="mod">
          <ac:chgData name="Deena Lewis" userId="41922b6fb8c08192" providerId="LiveId" clId="{668C30D2-C204-4884-8984-1D162FCDEC1F}" dt="2026-10-16T13:21:56.765" v="981" actId="207"/>
          <ac:spMkLst>
            <pc:docMk/>
            <pc:sldMk cId="2446650549" sldId="265"/>
            <ac:spMk id="3" creationId="{7351317F-A77A-BB71-F434-DB3D08434C70}"/>
          </ac:spMkLst>
        </pc:spChg>
      </pc:sldChg>
      <pc:sldChg chg="delSp modSp add mod modNotesTx">
        <pc:chgData name="Deena Lewis" userId="41922b6fb8c08192" providerId="LiveId" clId="{668C30D2-C204-4884-8984-1D162FCDEC1F}" dt="2026-10-16T13:33:08.501" v="1090" actId="20577"/>
        <pc:sldMkLst>
          <pc:docMk/>
          <pc:sldMk cId="2744900665" sldId="266"/>
        </pc:sldMkLst>
        <pc:spChg chg="mod">
          <ac:chgData name="Deena Lewis" userId="41922b6fb8c08192" providerId="LiveId" clId="{668C30D2-C204-4884-8984-1D162FCDEC1F}" dt="2026-10-16T13:23:01.186" v="1006" actId="20577"/>
          <ac:spMkLst>
            <pc:docMk/>
            <pc:sldMk cId="2744900665" sldId="266"/>
            <ac:spMk id="2" creationId="{A5E600A6-20AE-117B-0CB0-514024B4FDF3}"/>
          </ac:spMkLst>
        </pc:spChg>
        <pc:spChg chg="mod">
          <ac:chgData name="Deena Lewis" userId="41922b6fb8c08192" providerId="LiveId" clId="{668C30D2-C204-4884-8984-1D162FCDEC1F}" dt="2026-10-16T13:24:49.491" v="1040" actId="14100"/>
          <ac:spMkLst>
            <pc:docMk/>
            <pc:sldMk cId="2744900665" sldId="266"/>
            <ac:spMk id="3" creationId="{618A084E-2716-6951-1B77-534B775BE247}"/>
          </ac:spMkLst>
        </pc:spChg>
        <pc:spChg chg="del mod">
          <ac:chgData name="Deena Lewis" userId="41922b6fb8c08192" providerId="LiveId" clId="{668C30D2-C204-4884-8984-1D162FCDEC1F}" dt="2026-10-16T13:22:47.776" v="986" actId="21"/>
          <ac:spMkLst>
            <pc:docMk/>
            <pc:sldMk cId="2744900665" sldId="266"/>
            <ac:spMk id="4" creationId="{21EC5553-1062-51D0-91EF-6FB3C9877F89}"/>
          </ac:spMkLst>
        </pc:spChg>
      </pc:sldChg>
      <pc:sldChg chg="modSp add mod modNotesTx">
        <pc:chgData name="Deena Lewis" userId="41922b6fb8c08192" providerId="LiveId" clId="{668C30D2-C204-4884-8984-1D162FCDEC1F}" dt="2026-10-16T13:41:39.070" v="1146" actId="14100"/>
        <pc:sldMkLst>
          <pc:docMk/>
          <pc:sldMk cId="1677075544" sldId="267"/>
        </pc:sldMkLst>
        <pc:spChg chg="mod">
          <ac:chgData name="Deena Lewis" userId="41922b6fb8c08192" providerId="LiveId" clId="{668C30D2-C204-4884-8984-1D162FCDEC1F}" dt="2026-10-16T13:36:21.374" v="1120" actId="14100"/>
          <ac:spMkLst>
            <pc:docMk/>
            <pc:sldMk cId="1677075544" sldId="267"/>
            <ac:spMk id="2" creationId="{639A810D-709A-17D1-C350-A503651AF381}"/>
          </ac:spMkLst>
        </pc:spChg>
        <pc:spChg chg="mod">
          <ac:chgData name="Deena Lewis" userId="41922b6fb8c08192" providerId="LiveId" clId="{668C30D2-C204-4884-8984-1D162FCDEC1F}" dt="2026-10-16T13:41:39.070" v="1146" actId="14100"/>
          <ac:spMkLst>
            <pc:docMk/>
            <pc:sldMk cId="1677075544" sldId="267"/>
            <ac:spMk id="3" creationId="{BE402058-2C6D-8A77-67C2-37AD39036A09}"/>
          </ac:spMkLst>
        </pc:spChg>
      </pc:sldChg>
      <pc:sldMasterChg chg="setBg modSldLayout">
        <pc:chgData name="Deena Lewis" userId="41922b6fb8c08192" providerId="LiveId" clId="{668C30D2-C204-4884-8984-1D162FCDEC1F}" dt="2026-10-12T13:06:48.972" v="767"/>
        <pc:sldMasterMkLst>
          <pc:docMk/>
          <pc:sldMasterMk cId="1482191606" sldId="2147483660"/>
        </pc:sldMasterMkLst>
        <pc:sldLayoutChg chg="setBg">
          <pc:chgData name="Deena Lewis" userId="41922b6fb8c08192" providerId="LiveId" clId="{668C30D2-C204-4884-8984-1D162FCDEC1F}" dt="2026-10-12T11:45:17.306" v="323"/>
          <pc:sldLayoutMkLst>
            <pc:docMk/>
            <pc:sldMasterMk cId="1482191606" sldId="2147483660"/>
            <pc:sldLayoutMk cId="205323258" sldId="2147483661"/>
          </pc:sldLayoutMkLst>
        </pc:sldLayoutChg>
        <pc:sldLayoutChg chg="setBg">
          <pc:chgData name="Deena Lewis" userId="41922b6fb8c08192" providerId="LiveId" clId="{668C30D2-C204-4884-8984-1D162FCDEC1F}" dt="2026-10-12T11:45:17.306" v="323"/>
          <pc:sldLayoutMkLst>
            <pc:docMk/>
            <pc:sldMasterMk cId="1482191606" sldId="2147483660"/>
            <pc:sldLayoutMk cId="196947508" sldId="2147483663"/>
          </pc:sldLayoutMkLst>
        </pc:sldLayoutChg>
        <pc:sldLayoutChg chg="setBg">
          <pc:chgData name="Deena Lewis" userId="41922b6fb8c08192" providerId="LiveId" clId="{668C30D2-C204-4884-8984-1D162FCDEC1F}" dt="2026-10-12T11:45:17.306" v="323"/>
          <pc:sldLayoutMkLst>
            <pc:docMk/>
            <pc:sldMasterMk cId="1482191606" sldId="2147483660"/>
            <pc:sldLayoutMk cId="270818313" sldId="2147483664"/>
          </pc:sldLayoutMkLst>
        </pc:sldLayoutChg>
        <pc:sldLayoutChg chg="setBg">
          <pc:chgData name="Deena Lewis" userId="41922b6fb8c08192" providerId="LiveId" clId="{668C30D2-C204-4884-8984-1D162FCDEC1F}" dt="2026-10-12T11:45:17.306" v="323"/>
          <pc:sldLayoutMkLst>
            <pc:docMk/>
            <pc:sldMasterMk cId="1482191606" sldId="2147483660"/>
            <pc:sldLayoutMk cId="4053565322" sldId="2147483665"/>
          </pc:sldLayoutMkLst>
        </pc:sldLayoutChg>
        <pc:sldLayoutChg chg="setBg">
          <pc:chgData name="Deena Lewis" userId="41922b6fb8c08192" providerId="LiveId" clId="{668C30D2-C204-4884-8984-1D162FCDEC1F}" dt="2026-10-12T11:45:17.306" v="323"/>
          <pc:sldLayoutMkLst>
            <pc:docMk/>
            <pc:sldMasterMk cId="1482191606" sldId="2147483660"/>
            <pc:sldLayoutMk cId="3642935133" sldId="2147483666"/>
          </pc:sldLayoutMkLst>
        </pc:sldLayoutChg>
        <pc:sldLayoutChg chg="setBg">
          <pc:chgData name="Deena Lewis" userId="41922b6fb8c08192" providerId="LiveId" clId="{668C30D2-C204-4884-8984-1D162FCDEC1F}" dt="2026-10-12T11:45:17.306" v="323"/>
          <pc:sldLayoutMkLst>
            <pc:docMk/>
            <pc:sldMasterMk cId="1482191606" sldId="2147483660"/>
            <pc:sldLayoutMk cId="4056096942" sldId="2147483667"/>
          </pc:sldLayoutMkLst>
        </pc:sldLayoutChg>
        <pc:sldLayoutChg chg="setBg">
          <pc:chgData name="Deena Lewis" userId="41922b6fb8c08192" providerId="LiveId" clId="{668C30D2-C204-4884-8984-1D162FCDEC1F}" dt="2026-10-12T11:45:17.306" v="323"/>
          <pc:sldLayoutMkLst>
            <pc:docMk/>
            <pc:sldMasterMk cId="1482191606" sldId="2147483660"/>
            <pc:sldLayoutMk cId="2255724106" sldId="2147483679"/>
          </pc:sldLayoutMkLst>
        </pc:sldLayoutChg>
        <pc:sldLayoutChg chg="setBg">
          <pc:chgData name="Deena Lewis" userId="41922b6fb8c08192" providerId="LiveId" clId="{668C30D2-C204-4884-8984-1D162FCDEC1F}" dt="2026-10-12T11:45:17.306" v="323"/>
          <pc:sldLayoutMkLst>
            <pc:docMk/>
            <pc:sldMasterMk cId="1482191606" sldId="2147483660"/>
            <pc:sldLayoutMk cId="3871190794" sldId="2147483680"/>
          </pc:sldLayoutMkLst>
        </pc:sldLayoutChg>
        <pc:sldLayoutChg chg="setBg">
          <pc:chgData name="Deena Lewis" userId="41922b6fb8c08192" providerId="LiveId" clId="{668C30D2-C204-4884-8984-1D162FCDEC1F}" dt="2026-10-12T11:45:17.306" v="323"/>
          <pc:sldLayoutMkLst>
            <pc:docMk/>
            <pc:sldMasterMk cId="1482191606" sldId="2147483660"/>
            <pc:sldLayoutMk cId="1512215253" sldId="2147483681"/>
          </pc:sldLayoutMkLst>
        </pc:sldLayoutChg>
        <pc:sldLayoutChg chg="setBg">
          <pc:chgData name="Deena Lewis" userId="41922b6fb8c08192" providerId="LiveId" clId="{668C30D2-C204-4884-8984-1D162FCDEC1F}" dt="2026-10-12T11:45:17.306" v="323"/>
          <pc:sldLayoutMkLst>
            <pc:docMk/>
            <pc:sldMasterMk cId="1482191606" sldId="2147483660"/>
            <pc:sldLayoutMk cId="1394026455" sldId="2147483686"/>
          </pc:sldLayoutMkLst>
        </pc:sldLayoutChg>
        <pc:sldLayoutChg chg="setBg">
          <pc:chgData name="Deena Lewis" userId="41922b6fb8c08192" providerId="LiveId" clId="{668C30D2-C204-4884-8984-1D162FCDEC1F}" dt="2026-10-12T11:45:17.306" v="323"/>
          <pc:sldLayoutMkLst>
            <pc:docMk/>
            <pc:sldMasterMk cId="1482191606" sldId="2147483660"/>
            <pc:sldLayoutMk cId="1293704575" sldId="214748368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21C394-B4D6-463A-AE27-B85698017FD9}"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414541-6589-4409-B3FD-3AF28881B761}" type="slidenum">
              <a:rPr lang="en-GB" smtClean="0"/>
              <a:t>‹#›</a:t>
            </a:fld>
            <a:endParaRPr lang="en-GB"/>
          </a:p>
        </p:txBody>
      </p:sp>
    </p:spTree>
    <p:extLst>
      <p:ext uri="{BB962C8B-B14F-4D97-AF65-F5344CB8AC3E}">
        <p14:creationId xmlns:p14="http://schemas.microsoft.com/office/powerpoint/2010/main" val="1958396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414541-6589-4409-B3FD-3AF28881B761}" type="slidenum">
              <a:rPr lang="en-GB" smtClean="0"/>
              <a:t>1</a:t>
            </a:fld>
            <a:endParaRPr lang="en-GB"/>
          </a:p>
        </p:txBody>
      </p:sp>
    </p:spTree>
    <p:extLst>
      <p:ext uri="{BB962C8B-B14F-4D97-AF65-F5344CB8AC3E}">
        <p14:creationId xmlns:p14="http://schemas.microsoft.com/office/powerpoint/2010/main" val="4201759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A1F3E-5171-F2B1-78AA-881E8187A1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3F66DF-FB1D-D180-E3A4-EEB9FD7E25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475D72-2C2C-08F6-A90A-BDBAA990E630}"/>
              </a:ext>
            </a:extLst>
          </p:cNvPr>
          <p:cNvSpPr>
            <a:spLocks noGrp="1"/>
          </p:cNvSpPr>
          <p:nvPr>
            <p:ph type="body" idx="1"/>
          </p:nvPr>
        </p:nvSpPr>
        <p:spPr/>
        <p:txBody>
          <a:bodyPr/>
          <a:lstStyle/>
          <a:p>
            <a:r>
              <a:rPr lang="en-GB" dirty="0"/>
              <a:t>Jennifer M. Webb is an archaeologist who specialises in Bronze Age Cyprus. She has been researching the archaeology of Cyprus for over 40 years and has been involved in several major excavation projects on the island, including work at Marki, Deneia and </a:t>
            </a:r>
            <a:r>
              <a:rPr lang="en-GB" dirty="0" err="1"/>
              <a:t>Politiko</a:t>
            </a:r>
            <a:r>
              <a:rPr lang="en-GB" dirty="0"/>
              <a:t>. Her research covers a range of topics, including pottery, metal objects, burial practices, ritual and the development of social differences between communities.</a:t>
            </a:r>
          </a:p>
          <a:p>
            <a:r>
              <a:rPr lang="en-GB" dirty="0"/>
              <a:t>Webb has written several books and academic articles on these subjects. One important publication is Ritual Architecture, Iconography and Practice in the Late Cypriot Bronze Age, published in 1999, which examines the relationship between buildings, images and ritual practices. She has also worked with David Frankel on research into burial practices and social organisation in Early Bronze Age Cyprus. Another relevant article is Social Strategies, Ritual and Cosmology in Early Bronze Age Cyprus, published in 2010. This also explores how burial practices, decorated vessels and animal remains can provide evidence for ritual activity and the development of social authority. These themes are closely connected to the article I am presenting about today.</a:t>
            </a:r>
          </a:p>
        </p:txBody>
      </p:sp>
      <p:sp>
        <p:nvSpPr>
          <p:cNvPr id="4" name="Slide Number Placeholder 3">
            <a:extLst>
              <a:ext uri="{FF2B5EF4-FFF2-40B4-BE49-F238E27FC236}">
                <a16:creationId xmlns:a16="http://schemas.microsoft.com/office/drawing/2014/main" id="{EE2CA9A1-E56C-E26C-33B8-89109F961870}"/>
              </a:ext>
            </a:extLst>
          </p:cNvPr>
          <p:cNvSpPr>
            <a:spLocks noGrp="1"/>
          </p:cNvSpPr>
          <p:nvPr>
            <p:ph type="sldNum" sz="quarter" idx="5"/>
          </p:nvPr>
        </p:nvSpPr>
        <p:spPr/>
        <p:txBody>
          <a:bodyPr/>
          <a:lstStyle/>
          <a:p>
            <a:fld id="{D6414541-6589-4409-B3FD-3AF28881B761}" type="slidenum">
              <a:rPr lang="en-GB" smtClean="0"/>
              <a:t>2</a:t>
            </a:fld>
            <a:endParaRPr lang="en-GB"/>
          </a:p>
        </p:txBody>
      </p:sp>
    </p:spTree>
    <p:extLst>
      <p:ext uri="{BB962C8B-B14F-4D97-AF65-F5344CB8AC3E}">
        <p14:creationId xmlns:p14="http://schemas.microsoft.com/office/powerpoint/2010/main" val="2349480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am discussing Jennifer M. Webb’s article, Socio-spatial discontinuities in burial ritual in prehistoric Bronze Age Cyprus. The article looks at how burial practices differed between different parts of Bronze Age Cyprus, and what these differences can tell us about social organisation, power, identity and beliefs about ancestors. Webb is particularly interested in the relationship between burial, material culture and social power. Her main argument is that burial was not simply about disposing of the dead. At some sites, especially on the north coast of Cyprus, tombs became important places for ritual activity and for negotiating social relationships and authority.</a:t>
            </a:r>
          </a:p>
        </p:txBody>
      </p:sp>
      <p:sp>
        <p:nvSpPr>
          <p:cNvPr id="4" name="Slide Number Placeholder 3"/>
          <p:cNvSpPr>
            <a:spLocks noGrp="1"/>
          </p:cNvSpPr>
          <p:nvPr>
            <p:ph type="sldNum" sz="quarter" idx="5"/>
          </p:nvPr>
        </p:nvSpPr>
        <p:spPr/>
        <p:txBody>
          <a:bodyPr/>
          <a:lstStyle/>
          <a:p>
            <a:fld id="{D6414541-6589-4409-B3FD-3AF28881B761}" type="slidenum">
              <a:rPr lang="en-GB" smtClean="0"/>
              <a:t>3</a:t>
            </a:fld>
            <a:endParaRPr lang="en-GB"/>
          </a:p>
        </p:txBody>
      </p:sp>
    </p:spTree>
    <p:extLst>
      <p:ext uri="{BB962C8B-B14F-4D97-AF65-F5344CB8AC3E}">
        <p14:creationId xmlns:p14="http://schemas.microsoft.com/office/powerpoint/2010/main" val="1786399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Webb is not only asking what objects were placed in tombs. She is asking why there are such major differences in burial practices between sites and regions. She wants to understand whether these differences reflect wider differences in society. For example, if one cemetery contains much larger tombs, more metal objects, elaborate vessels and evidence for repeated ritual activity, while another cemetery does not, what does that mean? Webb suggests that these differences can tell us about the ways communities organised themselves and how people used ancestors, burial places and material culture to establish identity and authority. Her overall argument is that the amount of social and ritual investment in burial varied greatly, particularly between the north coast and other parts of Cyprus.</a:t>
            </a:r>
          </a:p>
        </p:txBody>
      </p:sp>
      <p:sp>
        <p:nvSpPr>
          <p:cNvPr id="4" name="Slide Number Placeholder 3"/>
          <p:cNvSpPr>
            <a:spLocks noGrp="1"/>
          </p:cNvSpPr>
          <p:nvPr>
            <p:ph type="sldNum" sz="quarter" idx="5"/>
          </p:nvPr>
        </p:nvSpPr>
        <p:spPr/>
        <p:txBody>
          <a:bodyPr/>
          <a:lstStyle/>
          <a:p>
            <a:fld id="{D6414541-6589-4409-B3FD-3AF28881B761}" type="slidenum">
              <a:rPr lang="en-GB" smtClean="0"/>
              <a:t>4</a:t>
            </a:fld>
            <a:endParaRPr lang="en-GB"/>
          </a:p>
        </p:txBody>
      </p:sp>
    </p:spTree>
    <p:extLst>
      <p:ext uri="{BB962C8B-B14F-4D97-AF65-F5344CB8AC3E}">
        <p14:creationId xmlns:p14="http://schemas.microsoft.com/office/powerpoint/2010/main" val="3588104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Webb uses a wide range of archaeological evidence rather than relying on one particular type of object. She looks at the architecture of tombs, including their size, complexity and layout. She then looks at the objects found inside them, particularly pottery, metal objects, imported goods and figurines. Human remains are also important because the treatment of the dead can tell us whether tombs were being reused or whether bones were deliberately moved. Animal remains are particularly useful because they can provide evidence for feasting and ritual activity. Webb then brings all of this evidence together to consider questions about social status, ancestors and ritual. I think this is one of the strongest parts of the article because she does not treat individual objects in isolation. She is interested in where objects were found and how they were associated with other material.</a:t>
            </a:r>
          </a:p>
        </p:txBody>
      </p:sp>
      <p:sp>
        <p:nvSpPr>
          <p:cNvPr id="4" name="Slide Number Placeholder 3"/>
          <p:cNvSpPr>
            <a:spLocks noGrp="1"/>
          </p:cNvSpPr>
          <p:nvPr>
            <p:ph type="sldNum" sz="quarter" idx="5"/>
          </p:nvPr>
        </p:nvSpPr>
        <p:spPr/>
        <p:txBody>
          <a:bodyPr/>
          <a:lstStyle/>
          <a:p>
            <a:fld id="{D6414541-6589-4409-B3FD-3AF28881B761}" type="slidenum">
              <a:rPr lang="en-GB" smtClean="0"/>
              <a:t>5</a:t>
            </a:fld>
            <a:endParaRPr lang="en-GB"/>
          </a:p>
        </p:txBody>
      </p:sp>
    </p:spTree>
    <p:extLst>
      <p:ext uri="{BB962C8B-B14F-4D97-AF65-F5344CB8AC3E}">
        <p14:creationId xmlns:p14="http://schemas.microsoft.com/office/powerpoint/2010/main" val="3114421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major case study is </a:t>
            </a:r>
            <a:r>
              <a:rPr lang="en-GB" dirty="0" err="1"/>
              <a:t>Vounous</a:t>
            </a:r>
            <a:r>
              <a:rPr lang="en-GB" dirty="0"/>
              <a:t> on the north coast of Cyprus. This is particularly important because Webb sees </a:t>
            </a:r>
            <a:r>
              <a:rPr lang="en-GB" dirty="0" err="1"/>
              <a:t>Vounous</a:t>
            </a:r>
            <a:r>
              <a:rPr lang="en-GB" dirty="0"/>
              <a:t> as one of the clearest examples of heavy investment in mortuary ritual. The cemetery contains a large range of elaborate material, including decorated vessels, metal objects and animal remains. Some vessels appear to have been specifically designed for ritual performance. Webb argues that their size, decoration and construction would have allowed them to be displayed and manipulated during funerary ceremonies. Animal bones are also important. Cattle, sheep and goats were present, and some of the remains suggest that animals were butchered and that different parts of the animals were deposited in the tombs. Webb therefore interprets some of these deposits as evidence for feasting and other forms of ritual activity, rather than ordinary burial alone.</a:t>
            </a:r>
          </a:p>
        </p:txBody>
      </p:sp>
      <p:sp>
        <p:nvSpPr>
          <p:cNvPr id="4" name="Slide Number Placeholder 3"/>
          <p:cNvSpPr>
            <a:spLocks noGrp="1"/>
          </p:cNvSpPr>
          <p:nvPr>
            <p:ph type="sldNum" sz="quarter" idx="5"/>
          </p:nvPr>
        </p:nvSpPr>
        <p:spPr/>
        <p:txBody>
          <a:bodyPr/>
          <a:lstStyle/>
          <a:p>
            <a:fld id="{D6414541-6589-4409-B3FD-3AF28881B761}" type="slidenum">
              <a:rPr lang="en-GB" smtClean="0"/>
              <a:t>6</a:t>
            </a:fld>
            <a:endParaRPr lang="en-GB"/>
          </a:p>
        </p:txBody>
      </p:sp>
    </p:spTree>
    <p:extLst>
      <p:ext uri="{BB962C8B-B14F-4D97-AF65-F5344CB8AC3E}">
        <p14:creationId xmlns:p14="http://schemas.microsoft.com/office/powerpoint/2010/main" val="231129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Webb compares </a:t>
            </a:r>
            <a:r>
              <a:rPr lang="en-GB" dirty="0" err="1"/>
              <a:t>Vounous</a:t>
            </a:r>
            <a:r>
              <a:rPr lang="en-GB" dirty="0"/>
              <a:t> with other cemeteries on the north coast. One particularly interesting example is Karmi </a:t>
            </a:r>
            <a:r>
              <a:rPr lang="en-GB" dirty="0" err="1"/>
              <a:t>Palealona</a:t>
            </a:r>
            <a:r>
              <a:rPr lang="en-GB" dirty="0"/>
              <a:t> Tomb 6. This tomb has unusually elaborate architecture. Its entrance is large and deep, and there is a human figure carved into the wall. There are also features that may represent horns or horned animals. Webb uses this evidence to suggest that some tombs had been designed or modified for activities beyond simply burying the dead. She proposes that Tomb 6 may have provided a setting for ongoing ritual and ancestor cults. Again, this is an interpretation rather than something we can directly observe. We cannot know exactly what people did inside the tomb. But the unusual architecture does provide a reasonable basis for asking whether the space had a continuing ritual function.</a:t>
            </a:r>
          </a:p>
        </p:txBody>
      </p:sp>
      <p:sp>
        <p:nvSpPr>
          <p:cNvPr id="4" name="Slide Number Placeholder 3"/>
          <p:cNvSpPr>
            <a:spLocks noGrp="1"/>
          </p:cNvSpPr>
          <p:nvPr>
            <p:ph type="sldNum" sz="quarter" idx="5"/>
          </p:nvPr>
        </p:nvSpPr>
        <p:spPr/>
        <p:txBody>
          <a:bodyPr/>
          <a:lstStyle/>
          <a:p>
            <a:fld id="{D6414541-6589-4409-B3FD-3AF28881B761}" type="slidenum">
              <a:rPr lang="en-GB" smtClean="0"/>
              <a:t>7</a:t>
            </a:fld>
            <a:endParaRPr lang="en-GB"/>
          </a:p>
        </p:txBody>
      </p:sp>
    </p:spTree>
    <p:extLst>
      <p:ext uri="{BB962C8B-B14F-4D97-AF65-F5344CB8AC3E}">
        <p14:creationId xmlns:p14="http://schemas.microsoft.com/office/powerpoint/2010/main" val="4084078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6734C-A868-86EE-4371-F1DD3F3BA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A1506-50A2-F298-461D-68DF71D9F8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145DAB-5408-C224-B3F3-09AAAF593A95}"/>
              </a:ext>
            </a:extLst>
          </p:cNvPr>
          <p:cNvSpPr>
            <a:spLocks noGrp="1"/>
          </p:cNvSpPr>
          <p:nvPr>
            <p:ph type="body" idx="1"/>
          </p:nvPr>
        </p:nvSpPr>
        <p:spPr/>
        <p:txBody>
          <a:bodyPr/>
          <a:lstStyle/>
          <a:p>
            <a:r>
              <a:rPr lang="en-GB" dirty="0"/>
              <a:t>Tomb 322 is probably the strongest individual example in the article because Webb analyses its internal spatial organisation in detail. The tomb had five chambers, but the chambers were not used in the same way. Chamber A contained 55 metal objects, including gold and silver, as well as pottery and a plank figure. Chambers D and E however were very different. They contained large quantities of pottery and animal remains, with little metal. Webb argues that these differences may show that different parts of the tomb had different functions. She suggests that Chambers D and E may eventually have been used as dedicated ritual spaces rather than just burial chambers. This is particularly useful evidence because Webb is not just comparing different cemeteries. She is looking at differences within a single tomb. It supports her wider argument that Bronze Age tombs could be reused over time and that their meaning could change.</a:t>
            </a:r>
          </a:p>
        </p:txBody>
      </p:sp>
      <p:sp>
        <p:nvSpPr>
          <p:cNvPr id="4" name="Slide Number Placeholder 3">
            <a:extLst>
              <a:ext uri="{FF2B5EF4-FFF2-40B4-BE49-F238E27FC236}">
                <a16:creationId xmlns:a16="http://schemas.microsoft.com/office/drawing/2014/main" id="{FB0832D8-34BF-36F1-E36E-4F51BFD6E1EE}"/>
              </a:ext>
            </a:extLst>
          </p:cNvPr>
          <p:cNvSpPr>
            <a:spLocks noGrp="1"/>
          </p:cNvSpPr>
          <p:nvPr>
            <p:ph type="sldNum" sz="quarter" idx="5"/>
          </p:nvPr>
        </p:nvSpPr>
        <p:spPr/>
        <p:txBody>
          <a:bodyPr/>
          <a:lstStyle/>
          <a:p>
            <a:fld id="{D6414541-6589-4409-B3FD-3AF28881B761}" type="slidenum">
              <a:rPr lang="en-GB" smtClean="0"/>
              <a:t>8</a:t>
            </a:fld>
            <a:endParaRPr lang="en-GB"/>
          </a:p>
        </p:txBody>
      </p:sp>
    </p:spTree>
    <p:extLst>
      <p:ext uri="{BB962C8B-B14F-4D97-AF65-F5344CB8AC3E}">
        <p14:creationId xmlns:p14="http://schemas.microsoft.com/office/powerpoint/2010/main" val="929566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8B1AFD-6871-FDB1-77A5-4E84CE2174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16DE2-751F-33A6-E16A-93A52C38AD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9E5791-E8DC-72A7-42B4-5EE684ECD27B}"/>
              </a:ext>
            </a:extLst>
          </p:cNvPr>
          <p:cNvSpPr>
            <a:spLocks noGrp="1"/>
          </p:cNvSpPr>
          <p:nvPr>
            <p:ph type="body" idx="1"/>
          </p:nvPr>
        </p:nvSpPr>
        <p:spPr/>
        <p:txBody>
          <a:bodyPr/>
          <a:lstStyle/>
          <a:p>
            <a:r>
              <a:rPr lang="en-GB" dirty="0"/>
              <a:t>I think Webb is particularly effective in showing that burial practices were not uniform across Bronze Age Cyprus. One of her biggest strengths is the range of evidence she uses. She considers architecture, pottery, metal, animal remains, human remains and imagery. This gives her argument more depth than if she had focused on one type of artifact. Another strength is her use of spatial analysis. She looks at differences between regions, between cemeteries and between chambers within the individual tombs. However, there are limitations. The biggest problem that Webb herself identifies is that many of the settlements connected to these cemeteries have not been excavated. This means we don’t have complete information about the communities who actually used the tombs. There is also a difference between evidence for ritual activity and evidence for exactly what that ritual meant. For example, animal bones can demonstrate that animals were present and possibly consumed, but they cannot tell us exactly what people believed about that activity. In a similar way, rich grave goods can suggest status, but wealth does not automatically prove that the person buried there was a political leader. So I would say Webb's evidence is strongest when she describes differences in material practice, but a little less certain when she moves from those differences to specific social or religious interpretations.</a:t>
            </a:r>
          </a:p>
        </p:txBody>
      </p:sp>
      <p:sp>
        <p:nvSpPr>
          <p:cNvPr id="4" name="Slide Number Placeholder 3">
            <a:extLst>
              <a:ext uri="{FF2B5EF4-FFF2-40B4-BE49-F238E27FC236}">
                <a16:creationId xmlns:a16="http://schemas.microsoft.com/office/drawing/2014/main" id="{CFAC7FBA-E567-259E-7DA0-854DB8E6C318}"/>
              </a:ext>
            </a:extLst>
          </p:cNvPr>
          <p:cNvSpPr>
            <a:spLocks noGrp="1"/>
          </p:cNvSpPr>
          <p:nvPr>
            <p:ph type="sldNum" sz="quarter" idx="5"/>
          </p:nvPr>
        </p:nvSpPr>
        <p:spPr/>
        <p:txBody>
          <a:bodyPr/>
          <a:lstStyle/>
          <a:p>
            <a:fld id="{D6414541-6589-4409-B3FD-3AF28881B761}" type="slidenum">
              <a:rPr lang="en-GB" smtClean="0"/>
              <a:t>9</a:t>
            </a:fld>
            <a:endParaRPr lang="en-GB"/>
          </a:p>
        </p:txBody>
      </p:sp>
    </p:spTree>
    <p:extLst>
      <p:ext uri="{BB962C8B-B14F-4D97-AF65-F5344CB8AC3E}">
        <p14:creationId xmlns:p14="http://schemas.microsoft.com/office/powerpoint/2010/main" val="2072343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D771FB-A196-9239-48B9-4E12E0C6FE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386C60-4766-266B-5634-A89F5C57FD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ACDF77-D7CE-2001-0C2B-663544AA36BB}"/>
              </a:ext>
            </a:extLst>
          </p:cNvPr>
          <p:cNvSpPr>
            <a:spLocks noGrp="1"/>
          </p:cNvSpPr>
          <p:nvPr>
            <p:ph type="body" idx="1"/>
          </p:nvPr>
        </p:nvSpPr>
        <p:spPr/>
        <p:txBody>
          <a:bodyPr/>
          <a:lstStyle/>
          <a:p>
            <a:r>
              <a:rPr lang="en-GB" dirty="0"/>
              <a:t>Other archaeologists have also used burial evidence to understand Bronze Age Cypriot society. In her 2005 article, Keswani connects funerary practices with prestige, copper production and wider social change. A further comparison is Luca Bombardieri’s 2023 study of unusual funerary spaces in Early and Middle Bronze Age Cyprus. Unlike Webb, who focuses on differences between cemeteries and the rituals carried out there, Bombardieri examines burials located within inhabited areas. He considers the burial location alongside associated objects and human remains to investigate why some people were buried in unusual places. This relates to Webb’s argument because both studies show that the spatial organisation of burial can reveal something about how communities understood death and their relationships with the dead. However, neither the location of a burial nor its contents can tell us its meaning with complete certainty.</a:t>
            </a:r>
          </a:p>
          <a:p>
            <a:r>
              <a:rPr lang="en-GB" dirty="0"/>
              <a:t>These studies both support Webb’s argument that burials were important social spaces, but they approach the evidence from slightly different angles. Keswani places more emphasis on prestige and economic change and Bombardieri focuses on the unusual placement of burials within inhabited areas and what this might tell us about the relationship between the living and the dead. In comparison Webb’s article pays more attention to differences between cemeteries and the way ritual was performed in different places. This comparison shows that archaeologists can use the same general type of evidence to explore different parts of past society.</a:t>
            </a:r>
          </a:p>
        </p:txBody>
      </p:sp>
      <p:sp>
        <p:nvSpPr>
          <p:cNvPr id="4" name="Slide Number Placeholder 3">
            <a:extLst>
              <a:ext uri="{FF2B5EF4-FFF2-40B4-BE49-F238E27FC236}">
                <a16:creationId xmlns:a16="http://schemas.microsoft.com/office/drawing/2014/main" id="{3A42526E-565C-BA46-78D8-C3CA852AD8E4}"/>
              </a:ext>
            </a:extLst>
          </p:cNvPr>
          <p:cNvSpPr>
            <a:spLocks noGrp="1"/>
          </p:cNvSpPr>
          <p:nvPr>
            <p:ph type="sldNum" sz="quarter" idx="5"/>
          </p:nvPr>
        </p:nvSpPr>
        <p:spPr/>
        <p:txBody>
          <a:bodyPr/>
          <a:lstStyle/>
          <a:p>
            <a:fld id="{D6414541-6589-4409-B3FD-3AF28881B761}" type="slidenum">
              <a:rPr lang="en-GB" smtClean="0"/>
              <a:t>10</a:t>
            </a:fld>
            <a:endParaRPr lang="en-GB"/>
          </a:p>
        </p:txBody>
      </p:sp>
    </p:spTree>
    <p:extLst>
      <p:ext uri="{BB962C8B-B14F-4D97-AF65-F5344CB8AC3E}">
        <p14:creationId xmlns:p14="http://schemas.microsoft.com/office/powerpoint/2010/main" val="3536260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04776-6055-47B2-D3E4-282343E9E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65FEF-D17F-8BC6-D360-068CE0B63E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2B8BAC-7C33-9704-46AE-DBA3AF1BB9C6}"/>
              </a:ext>
            </a:extLst>
          </p:cNvPr>
          <p:cNvSpPr>
            <a:spLocks noGrp="1"/>
          </p:cNvSpPr>
          <p:nvPr>
            <p:ph type="body" idx="1"/>
          </p:nvPr>
        </p:nvSpPr>
        <p:spPr/>
        <p:txBody>
          <a:bodyPr/>
          <a:lstStyle/>
          <a:p>
            <a:r>
              <a:rPr lang="en-GB" dirty="0"/>
              <a:t>To conclude, Webb shows that burial was an important part of social and ritual life in Bronze Age Cyprus. The differences between </a:t>
            </a:r>
            <a:r>
              <a:rPr lang="en-GB" dirty="0" err="1"/>
              <a:t>Vounous</a:t>
            </a:r>
            <a:r>
              <a:rPr lang="en-GB" dirty="0"/>
              <a:t>, Karmi </a:t>
            </a:r>
            <a:r>
              <a:rPr lang="en-GB" dirty="0" err="1"/>
              <a:t>Palealona</a:t>
            </a:r>
            <a:r>
              <a:rPr lang="en-GB" dirty="0"/>
              <a:t>, </a:t>
            </a:r>
            <a:r>
              <a:rPr lang="en-GB" dirty="0" err="1"/>
              <a:t>Lapithos</a:t>
            </a:r>
            <a:r>
              <a:rPr lang="en-GB" dirty="0"/>
              <a:t> and other cemeteries show that there was no single Cypriot approach to burial. At </a:t>
            </a:r>
            <a:r>
              <a:rPr lang="en-GB" dirty="0" err="1"/>
              <a:t>Vounous</a:t>
            </a:r>
            <a:r>
              <a:rPr lang="en-GB" dirty="0"/>
              <a:t>, ritual performance, feasting and symbolic objects seem most important. At Karmi </a:t>
            </a:r>
            <a:r>
              <a:rPr lang="en-GB" dirty="0" err="1"/>
              <a:t>Palealona</a:t>
            </a:r>
            <a:r>
              <a:rPr lang="en-GB" dirty="0"/>
              <a:t>, unusual tomb architecture may indicate continuing ancestor related activity. At </a:t>
            </a:r>
            <a:r>
              <a:rPr lang="en-GB" dirty="0" err="1"/>
              <a:t>Lapithos</a:t>
            </a:r>
            <a:r>
              <a:rPr lang="en-GB" dirty="0"/>
              <a:t>, large tombs, metal wealth and ancestral connections appear more connected with social inequality and lineage. The main contribution of the article is therefore showing that the way people treated the dead can tell us about how the living organised their society. However, some of Webb's interpretations remain hypotheses because the settlements are poorly understood and archaeological evidence cannot always give us direct access to beliefs. Overall, the article provides a strong argument that burial was an active social and ritual practice rather than simply the final stage of an individual's life.</a:t>
            </a:r>
          </a:p>
        </p:txBody>
      </p:sp>
      <p:sp>
        <p:nvSpPr>
          <p:cNvPr id="4" name="Slide Number Placeholder 3">
            <a:extLst>
              <a:ext uri="{FF2B5EF4-FFF2-40B4-BE49-F238E27FC236}">
                <a16:creationId xmlns:a16="http://schemas.microsoft.com/office/drawing/2014/main" id="{96931F17-E2D6-5F8A-DE41-338EBAFD26EE}"/>
              </a:ext>
            </a:extLst>
          </p:cNvPr>
          <p:cNvSpPr>
            <a:spLocks noGrp="1"/>
          </p:cNvSpPr>
          <p:nvPr>
            <p:ph type="sldNum" sz="quarter" idx="5"/>
          </p:nvPr>
        </p:nvSpPr>
        <p:spPr/>
        <p:txBody>
          <a:bodyPr/>
          <a:lstStyle/>
          <a:p>
            <a:fld id="{D6414541-6589-4409-B3FD-3AF28881B761}" type="slidenum">
              <a:rPr lang="en-GB" smtClean="0"/>
              <a:t>11</a:t>
            </a:fld>
            <a:endParaRPr lang="en-GB"/>
          </a:p>
        </p:txBody>
      </p:sp>
    </p:spTree>
    <p:extLst>
      <p:ext uri="{BB962C8B-B14F-4D97-AF65-F5344CB8AC3E}">
        <p14:creationId xmlns:p14="http://schemas.microsoft.com/office/powerpoint/2010/main" val="1914140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0B3DF-E038-0CC1-452F-498413F3CF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04F728-9E3A-9582-E2F0-A866EFDA10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14E255-8151-F8D1-FF5C-DFF771D0CF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54406A0-CCE4-6C3E-4C93-39E210B29E7C}"/>
              </a:ext>
            </a:extLst>
          </p:cNvPr>
          <p:cNvSpPr>
            <a:spLocks noGrp="1"/>
          </p:cNvSpPr>
          <p:nvPr>
            <p:ph type="sldNum" sz="quarter" idx="5"/>
          </p:nvPr>
        </p:nvSpPr>
        <p:spPr/>
        <p:txBody>
          <a:bodyPr/>
          <a:lstStyle/>
          <a:p>
            <a:fld id="{D6414541-6589-4409-B3FD-3AF28881B761}" type="slidenum">
              <a:rPr lang="en-GB" smtClean="0"/>
              <a:t>12</a:t>
            </a:fld>
            <a:endParaRPr lang="en-GB"/>
          </a:p>
        </p:txBody>
      </p:sp>
    </p:spTree>
    <p:extLst>
      <p:ext uri="{BB962C8B-B14F-4D97-AF65-F5344CB8AC3E}">
        <p14:creationId xmlns:p14="http://schemas.microsoft.com/office/powerpoint/2010/main" val="39080639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GB"/>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323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8395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947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818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3565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2935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6096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968343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8916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007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000228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187878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1509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6729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07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GB"/>
              <a:t>Click to edit Master title style</a:t>
            </a:r>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5150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523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586514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57241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1907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22152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78333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endParaRPr lang="en-GB"/>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34849751-032E-40B9-85F8-FE248BE9984A}" type="slidenum">
              <a:rPr lang="en-GB" smtClean="0"/>
              <a:t>‹#›</a:t>
            </a:fld>
            <a:endParaRPr lang="en-GB"/>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145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34849751-032E-40B9-85F8-FE248BE9984A}" type="slidenum">
              <a:rPr lang="en-GB" smtClean="0"/>
              <a:t>‹#›</a:t>
            </a:fld>
            <a:endParaRPr lang="en-GB"/>
          </a:p>
        </p:txBody>
      </p:sp>
    </p:spTree>
    <p:extLst>
      <p:ext uri="{BB962C8B-B14F-4D97-AF65-F5344CB8AC3E}">
        <p14:creationId xmlns:p14="http://schemas.microsoft.com/office/powerpoint/2010/main" val="40679062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435EADBC-F622-43E8-8AD5-BBF45100D960}" type="datetimeFigureOut">
              <a:rPr lang="en-GB" smtClean="0"/>
              <a:t>16/10/2026</a:t>
            </a:fld>
            <a:endParaRPr lang="en-GB"/>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34849751-032E-40B9-85F8-FE248BE9984A}" type="slidenum">
              <a:rPr lang="en-GB" smtClean="0"/>
              <a:t>‹#›</a:t>
            </a:fld>
            <a:endParaRPr lang="en-GB"/>
          </a:p>
        </p:txBody>
      </p:sp>
    </p:spTree>
    <p:extLst>
      <p:ext uri="{BB962C8B-B14F-4D97-AF65-F5344CB8AC3E}">
        <p14:creationId xmlns:p14="http://schemas.microsoft.com/office/powerpoint/2010/main" val="28419868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40264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clusion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34849751-032E-40B9-85F8-FE248BE9984A}" type="slidenum">
              <a:rPr lang="en-GB" smtClean="0"/>
              <a:t>‹#›</a:t>
            </a:fld>
            <a:endParaRPr lang="en-GB"/>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3704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endParaRPr lang="en-GB"/>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435EADBC-F622-43E8-8AD5-BBF45100D960}" type="datetimeFigureOut">
              <a:rPr lang="en-GB" smtClean="0"/>
              <a:t>16/10/2026</a:t>
            </a:fld>
            <a:endParaRPr lang="en-GB"/>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34849751-032E-40B9-85F8-FE248BE9984A}" type="slidenum">
              <a:rPr lang="en-GB" smtClean="0"/>
              <a:t>‹#›</a:t>
            </a:fld>
            <a:endParaRPr lang="en-GB"/>
          </a:p>
        </p:txBody>
      </p:sp>
    </p:spTree>
    <p:extLst>
      <p:ext uri="{BB962C8B-B14F-4D97-AF65-F5344CB8AC3E}">
        <p14:creationId xmlns:p14="http://schemas.microsoft.com/office/powerpoint/2010/main" val="1482191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BEA9-234B-7E61-F0D9-4C47D0A54A43}"/>
              </a:ext>
            </a:extLst>
          </p:cNvPr>
          <p:cNvSpPr>
            <a:spLocks noGrp="1"/>
          </p:cNvSpPr>
          <p:nvPr>
            <p:ph type="ctrTitle"/>
          </p:nvPr>
        </p:nvSpPr>
        <p:spPr/>
        <p:txBody>
          <a:bodyPr>
            <a:normAutofit fontScale="90000"/>
          </a:bodyPr>
          <a:lstStyle/>
          <a:p>
            <a:r>
              <a:rPr lang="en-GB" dirty="0">
                <a:solidFill>
                  <a:srgbClr val="2A211E"/>
                </a:solidFill>
              </a:rPr>
              <a:t>“Socio-spatial discontinuities in burial ritual in prehistoric Bronze Age Cyprus”</a:t>
            </a:r>
            <a:br>
              <a:rPr lang="en-GB" dirty="0">
                <a:solidFill>
                  <a:srgbClr val="2A211E"/>
                </a:solidFill>
              </a:rPr>
            </a:br>
            <a:r>
              <a:rPr lang="en-GB" dirty="0">
                <a:solidFill>
                  <a:srgbClr val="2A211E"/>
                </a:solidFill>
              </a:rPr>
              <a:t>Jennifer M. Webb</a:t>
            </a:r>
          </a:p>
        </p:txBody>
      </p:sp>
      <p:sp>
        <p:nvSpPr>
          <p:cNvPr id="3" name="Subtitle 2">
            <a:extLst>
              <a:ext uri="{FF2B5EF4-FFF2-40B4-BE49-F238E27FC236}">
                <a16:creationId xmlns:a16="http://schemas.microsoft.com/office/drawing/2014/main" id="{D04F880C-8157-BFB6-5A10-6F64D48B03FD}"/>
              </a:ext>
            </a:extLst>
          </p:cNvPr>
          <p:cNvSpPr>
            <a:spLocks noGrp="1"/>
          </p:cNvSpPr>
          <p:nvPr>
            <p:ph type="subTitle" idx="1"/>
          </p:nvPr>
        </p:nvSpPr>
        <p:spPr/>
        <p:txBody>
          <a:bodyPr>
            <a:noAutofit/>
          </a:bodyPr>
          <a:lstStyle/>
          <a:p>
            <a:r>
              <a:rPr lang="en-GB" sz="2400" b="1" dirty="0">
                <a:solidFill>
                  <a:srgbClr val="2A211E"/>
                </a:solidFill>
              </a:rPr>
              <a:t>A discussion and analysis </a:t>
            </a:r>
          </a:p>
          <a:p>
            <a:r>
              <a:rPr lang="en-GB" sz="2400" b="1" dirty="0">
                <a:solidFill>
                  <a:srgbClr val="2A211E"/>
                </a:solidFill>
              </a:rPr>
              <a:t>Iwa Lewis</a:t>
            </a:r>
          </a:p>
          <a:p>
            <a:r>
              <a:rPr lang="en-GB" sz="2400" b="1" dirty="0">
                <a:solidFill>
                  <a:srgbClr val="2A211E"/>
                </a:solidFill>
              </a:rPr>
              <a:t>2406068</a:t>
            </a:r>
          </a:p>
        </p:txBody>
      </p:sp>
      <p:pic>
        <p:nvPicPr>
          <p:cNvPr id="7" name="Picture 6">
            <a:extLst>
              <a:ext uri="{FF2B5EF4-FFF2-40B4-BE49-F238E27FC236}">
                <a16:creationId xmlns:a16="http://schemas.microsoft.com/office/drawing/2014/main" id="{DC30799E-0BF1-B1A6-8B1C-134D45012C8B}"/>
              </a:ext>
            </a:extLst>
          </p:cNvPr>
          <p:cNvPicPr>
            <a:picLocks noChangeAspect="1"/>
          </p:cNvPicPr>
          <p:nvPr/>
        </p:nvPicPr>
        <p:blipFill>
          <a:blip r:embed="rId3">
            <a:extLst>
              <a:ext uri="{28A0092B-C50C-407E-A947-70E740481C1C}">
                <a14:useLocalDpi xmlns:a14="http://schemas.microsoft.com/office/drawing/2010/main" val="0"/>
              </a:ext>
            </a:extLst>
          </a:blip>
          <a:srcRect l="20031" t="28825" r="18037" b="27252"/>
          <a:stretch>
            <a:fillRect/>
          </a:stretch>
        </p:blipFill>
        <p:spPr>
          <a:xfrm>
            <a:off x="8761444" y="5394577"/>
            <a:ext cx="3060442" cy="1085277"/>
          </a:xfrm>
          <a:prstGeom prst="rect">
            <a:avLst/>
          </a:prstGeom>
        </p:spPr>
      </p:pic>
    </p:spTree>
    <p:extLst>
      <p:ext uri="{BB962C8B-B14F-4D97-AF65-F5344CB8AC3E}">
        <p14:creationId xmlns:p14="http://schemas.microsoft.com/office/powerpoint/2010/main" val="145151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C7B53-C7BD-1509-E539-AB0FDF851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674B85-1448-AF91-6410-777D96507026}"/>
              </a:ext>
            </a:extLst>
          </p:cNvPr>
          <p:cNvSpPr>
            <a:spLocks noGrp="1"/>
          </p:cNvSpPr>
          <p:nvPr>
            <p:ph type="title"/>
          </p:nvPr>
        </p:nvSpPr>
        <p:spPr/>
        <p:txBody>
          <a:bodyPr/>
          <a:lstStyle/>
          <a:p>
            <a:r>
              <a:rPr lang="en-GB" dirty="0">
                <a:solidFill>
                  <a:srgbClr val="2A211E"/>
                </a:solidFill>
              </a:rPr>
              <a:t>A short biography on Jennifer M. Webb</a:t>
            </a:r>
          </a:p>
        </p:txBody>
      </p:sp>
      <p:sp>
        <p:nvSpPr>
          <p:cNvPr id="3" name="Content Placeholder 2">
            <a:extLst>
              <a:ext uri="{FF2B5EF4-FFF2-40B4-BE49-F238E27FC236}">
                <a16:creationId xmlns:a16="http://schemas.microsoft.com/office/drawing/2014/main" id="{7351317F-A77A-BB71-F434-DB3D08434C70}"/>
              </a:ext>
            </a:extLst>
          </p:cNvPr>
          <p:cNvSpPr>
            <a:spLocks noGrp="1"/>
          </p:cNvSpPr>
          <p:nvPr>
            <p:ph idx="1"/>
          </p:nvPr>
        </p:nvSpPr>
        <p:spPr>
          <a:xfrm>
            <a:off x="120317" y="2004291"/>
            <a:ext cx="11899230" cy="4493488"/>
          </a:xfrm>
        </p:spPr>
        <p:txBody>
          <a:bodyPr>
            <a:normAutofit fontScale="92500" lnSpcReduction="20000"/>
          </a:bodyPr>
          <a:lstStyle/>
          <a:p>
            <a:pPr marL="0" indent="0">
              <a:buNone/>
            </a:pPr>
            <a:r>
              <a:rPr lang="en-GB" sz="2200" dirty="0">
                <a:solidFill>
                  <a:srgbClr val="2A211E"/>
                </a:solidFill>
              </a:rPr>
              <a:t>Australian archaeologist and academic associated with La Trobe University. Has researched Bronze Age Cyprus for over 40 years. Co-directed excavations at sites including Marki, Deneia and </a:t>
            </a:r>
            <a:r>
              <a:rPr lang="en-GB" sz="2200" dirty="0" err="1">
                <a:solidFill>
                  <a:srgbClr val="2A211E"/>
                </a:solidFill>
              </a:rPr>
              <a:t>Politiko</a:t>
            </a:r>
            <a:r>
              <a:rPr lang="en-GB" sz="2200" dirty="0">
                <a:solidFill>
                  <a:srgbClr val="2A211E"/>
                </a:solidFill>
              </a:rPr>
              <a:t>. Research interests include burial, ritual, iconography, material culture and social organisation. Australian Academy of the Humanities</a:t>
            </a:r>
          </a:p>
          <a:p>
            <a:pPr marL="0" indent="0">
              <a:buNone/>
            </a:pPr>
            <a:r>
              <a:rPr lang="en-GB" sz="2200" b="1" dirty="0">
                <a:solidFill>
                  <a:srgbClr val="2A211E"/>
                </a:solidFill>
              </a:rPr>
              <a:t>Selected publications</a:t>
            </a:r>
          </a:p>
          <a:p>
            <a:pPr marL="0" indent="0">
              <a:buNone/>
            </a:pPr>
            <a:r>
              <a:rPr lang="en-GB" sz="2200" dirty="0">
                <a:solidFill>
                  <a:srgbClr val="2A211E"/>
                </a:solidFill>
              </a:rPr>
              <a:t>Ritual Architecture, Iconography and Practice in the Late Cypriot Bronze Age (1999)</a:t>
            </a:r>
          </a:p>
          <a:p>
            <a:pPr marL="0" indent="0">
              <a:buNone/>
            </a:pPr>
            <a:r>
              <a:rPr lang="en-GB" sz="2200" dirty="0">
                <a:solidFill>
                  <a:srgbClr val="2A211E"/>
                </a:solidFill>
              </a:rPr>
              <a:t>The Bronze Age Cemeteries at Karmi </a:t>
            </a:r>
            <a:r>
              <a:rPr lang="en-GB" sz="2200" dirty="0" err="1">
                <a:solidFill>
                  <a:srgbClr val="2A211E"/>
                </a:solidFill>
              </a:rPr>
              <a:t>Palealona</a:t>
            </a:r>
            <a:r>
              <a:rPr lang="en-GB" sz="2200" dirty="0">
                <a:solidFill>
                  <a:srgbClr val="2A211E"/>
                </a:solidFill>
              </a:rPr>
              <a:t> and </a:t>
            </a:r>
            <a:r>
              <a:rPr lang="en-GB" sz="2200" dirty="0" err="1">
                <a:solidFill>
                  <a:srgbClr val="2A211E"/>
                </a:solidFill>
              </a:rPr>
              <a:t>Lapatsa</a:t>
            </a:r>
            <a:r>
              <a:rPr lang="en-GB" sz="2200" dirty="0">
                <a:solidFill>
                  <a:srgbClr val="2A211E"/>
                </a:solidFill>
              </a:rPr>
              <a:t> in Cyprus (2009, with David Frankel and other contributors)</a:t>
            </a:r>
          </a:p>
          <a:p>
            <a:pPr marL="0" indent="0">
              <a:buNone/>
            </a:pPr>
            <a:r>
              <a:rPr lang="en-GB" sz="2200" dirty="0">
                <a:solidFill>
                  <a:srgbClr val="2A211E"/>
                </a:solidFill>
              </a:rPr>
              <a:t>Social Strategies, Ritual and Cosmology in Early Bronze Age Cyprus (2010, with David Frankel)</a:t>
            </a:r>
          </a:p>
          <a:p>
            <a:pPr marL="0" indent="0">
              <a:buNone/>
            </a:pPr>
            <a:r>
              <a:rPr lang="en-GB" sz="2200" dirty="0">
                <a:solidFill>
                  <a:srgbClr val="2A211E"/>
                </a:solidFill>
              </a:rPr>
              <a:t>Cultural Regionalism and Divergent Social Trajectories in Early Bronze Age Cyprus (2013, with David Frankel) </a:t>
            </a:r>
          </a:p>
          <a:p>
            <a:pPr marL="0" indent="0">
              <a:buNone/>
            </a:pPr>
            <a:r>
              <a:rPr lang="en-GB" sz="2200" dirty="0">
                <a:solidFill>
                  <a:srgbClr val="2A211E"/>
                </a:solidFill>
              </a:rPr>
              <a:t>American Journal of Archaeology</a:t>
            </a:r>
          </a:p>
          <a:p>
            <a:pPr marL="0" indent="0">
              <a:buNone/>
            </a:pPr>
            <a:endParaRPr lang="en-GB" dirty="0"/>
          </a:p>
        </p:txBody>
      </p:sp>
    </p:spTree>
    <p:extLst>
      <p:ext uri="{BB962C8B-B14F-4D97-AF65-F5344CB8AC3E}">
        <p14:creationId xmlns:p14="http://schemas.microsoft.com/office/powerpoint/2010/main" val="2446650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9FB7-531B-04D3-D0E7-027154D2799D}"/>
              </a:ext>
            </a:extLst>
          </p:cNvPr>
          <p:cNvSpPr>
            <a:spLocks noGrp="1"/>
          </p:cNvSpPr>
          <p:nvPr>
            <p:ph type="title"/>
          </p:nvPr>
        </p:nvSpPr>
        <p:spPr/>
        <p:txBody>
          <a:bodyPr/>
          <a:lstStyle/>
          <a:p>
            <a:r>
              <a:rPr lang="en-GB" dirty="0">
                <a:solidFill>
                  <a:srgbClr val="2A211E"/>
                </a:solidFill>
              </a:rPr>
              <a:t>What is the article about?</a:t>
            </a:r>
          </a:p>
        </p:txBody>
      </p:sp>
      <p:sp>
        <p:nvSpPr>
          <p:cNvPr id="3" name="Content Placeholder 2">
            <a:extLst>
              <a:ext uri="{FF2B5EF4-FFF2-40B4-BE49-F238E27FC236}">
                <a16:creationId xmlns:a16="http://schemas.microsoft.com/office/drawing/2014/main" id="{A0AD8997-F8B5-C2C4-A01B-6C64D65A652F}"/>
              </a:ext>
            </a:extLst>
          </p:cNvPr>
          <p:cNvSpPr>
            <a:spLocks noGrp="1"/>
          </p:cNvSpPr>
          <p:nvPr>
            <p:ph idx="1"/>
          </p:nvPr>
        </p:nvSpPr>
        <p:spPr/>
        <p:txBody>
          <a:bodyPr/>
          <a:lstStyle/>
          <a:p>
            <a:pPr marL="0" indent="0">
              <a:buNone/>
            </a:pPr>
            <a:r>
              <a:rPr lang="en-GB" sz="2400" dirty="0">
                <a:solidFill>
                  <a:srgbClr val="2A211E"/>
                </a:solidFill>
              </a:rPr>
              <a:t>Bronze Age Cyprus </a:t>
            </a:r>
          </a:p>
          <a:p>
            <a:pPr marL="0" indent="0">
              <a:buNone/>
            </a:pPr>
            <a:r>
              <a:rPr lang="en-GB" sz="2400" dirty="0">
                <a:solidFill>
                  <a:srgbClr val="2A211E"/>
                </a:solidFill>
              </a:rPr>
              <a:t>Burial and mortuary ritual </a:t>
            </a:r>
          </a:p>
          <a:p>
            <a:pPr marL="0" indent="0">
              <a:buNone/>
            </a:pPr>
            <a:r>
              <a:rPr lang="en-GB" sz="2400" dirty="0">
                <a:solidFill>
                  <a:srgbClr val="2A211E"/>
                </a:solidFill>
              </a:rPr>
              <a:t>Social power and status </a:t>
            </a:r>
          </a:p>
          <a:p>
            <a:pPr marL="0" indent="0">
              <a:buNone/>
            </a:pPr>
            <a:r>
              <a:rPr lang="en-GB" sz="2400" dirty="0">
                <a:solidFill>
                  <a:srgbClr val="2A211E"/>
                </a:solidFill>
              </a:rPr>
              <a:t>Ancestors and ritual practice</a:t>
            </a:r>
          </a:p>
          <a:p>
            <a:pPr marL="0" indent="0">
              <a:buNone/>
            </a:pPr>
            <a:endParaRPr lang="en-GB" dirty="0"/>
          </a:p>
        </p:txBody>
      </p:sp>
      <p:pic>
        <p:nvPicPr>
          <p:cNvPr id="5" name="Picture 4">
            <a:extLst>
              <a:ext uri="{FF2B5EF4-FFF2-40B4-BE49-F238E27FC236}">
                <a16:creationId xmlns:a16="http://schemas.microsoft.com/office/drawing/2014/main" id="{9A4F60A4-0E7A-A39A-E686-9FF505E91242}"/>
              </a:ext>
            </a:extLst>
          </p:cNvPr>
          <p:cNvPicPr>
            <a:picLocks noChangeAspect="1"/>
          </p:cNvPicPr>
          <p:nvPr/>
        </p:nvPicPr>
        <p:blipFill>
          <a:blip r:embed="rId3">
            <a:extLst>
              <a:ext uri="{28A0092B-C50C-407E-A947-70E740481C1C}">
                <a14:useLocalDpi xmlns:a14="http://schemas.microsoft.com/office/drawing/2010/main" val="0"/>
              </a:ext>
            </a:extLst>
          </a:blip>
          <a:srcRect l="4883" t="4384" r="2385"/>
          <a:stretch>
            <a:fillRect/>
          </a:stretch>
        </p:blipFill>
        <p:spPr>
          <a:xfrm>
            <a:off x="5170713" y="2004291"/>
            <a:ext cx="6466115" cy="3759871"/>
          </a:xfrm>
          <a:prstGeom prst="rect">
            <a:avLst/>
          </a:prstGeom>
        </p:spPr>
      </p:pic>
      <p:sp>
        <p:nvSpPr>
          <p:cNvPr id="6" name="TextBox 5">
            <a:extLst>
              <a:ext uri="{FF2B5EF4-FFF2-40B4-BE49-F238E27FC236}">
                <a16:creationId xmlns:a16="http://schemas.microsoft.com/office/drawing/2014/main" id="{A10D5E6C-0737-B5E2-0ACA-1B6E9FDAE344}"/>
              </a:ext>
            </a:extLst>
          </p:cNvPr>
          <p:cNvSpPr txBox="1"/>
          <p:nvPr/>
        </p:nvSpPr>
        <p:spPr>
          <a:xfrm>
            <a:off x="5246914" y="5856514"/>
            <a:ext cx="6389914" cy="369332"/>
          </a:xfrm>
          <a:prstGeom prst="rect">
            <a:avLst/>
          </a:prstGeom>
          <a:noFill/>
        </p:spPr>
        <p:txBody>
          <a:bodyPr wrap="square" rtlCol="0">
            <a:spAutoFit/>
          </a:bodyPr>
          <a:lstStyle/>
          <a:p>
            <a:r>
              <a:rPr lang="en-GB" dirty="0"/>
              <a:t>Map of Cyprus showing discussed sites, Jennifer M. Webb, 2026</a:t>
            </a:r>
          </a:p>
        </p:txBody>
      </p:sp>
    </p:spTree>
    <p:extLst>
      <p:ext uri="{BB962C8B-B14F-4D97-AF65-F5344CB8AC3E}">
        <p14:creationId xmlns:p14="http://schemas.microsoft.com/office/powerpoint/2010/main" val="1261766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B002-90DA-72D4-27E5-D7B79AD9531A}"/>
              </a:ext>
            </a:extLst>
          </p:cNvPr>
          <p:cNvSpPr>
            <a:spLocks noGrp="1"/>
          </p:cNvSpPr>
          <p:nvPr>
            <p:ph type="title"/>
          </p:nvPr>
        </p:nvSpPr>
        <p:spPr/>
        <p:txBody>
          <a:bodyPr/>
          <a:lstStyle/>
          <a:p>
            <a:r>
              <a:rPr lang="en-GB" dirty="0">
                <a:solidFill>
                  <a:srgbClr val="2A211E"/>
                </a:solidFill>
              </a:rPr>
              <a:t>What is Webb trying to find out?</a:t>
            </a:r>
          </a:p>
        </p:txBody>
      </p:sp>
      <p:sp>
        <p:nvSpPr>
          <p:cNvPr id="3" name="Content Placeholder 2">
            <a:extLst>
              <a:ext uri="{FF2B5EF4-FFF2-40B4-BE49-F238E27FC236}">
                <a16:creationId xmlns:a16="http://schemas.microsoft.com/office/drawing/2014/main" id="{56596FAB-CEC9-2CF9-E9DD-3929E0A2D0DF}"/>
              </a:ext>
            </a:extLst>
          </p:cNvPr>
          <p:cNvSpPr>
            <a:spLocks noGrp="1"/>
          </p:cNvSpPr>
          <p:nvPr>
            <p:ph idx="1"/>
          </p:nvPr>
        </p:nvSpPr>
        <p:spPr/>
        <p:txBody>
          <a:bodyPr/>
          <a:lstStyle/>
          <a:p>
            <a:pPr marL="0" indent="0">
              <a:buNone/>
            </a:pPr>
            <a:r>
              <a:rPr lang="en-GB" sz="2400" dirty="0">
                <a:solidFill>
                  <a:srgbClr val="2A211E"/>
                </a:solidFill>
              </a:rPr>
              <a:t>Why are burial practices different across Cyprus? </a:t>
            </a:r>
          </a:p>
          <a:p>
            <a:pPr marL="0" indent="0">
              <a:buNone/>
            </a:pPr>
            <a:r>
              <a:rPr lang="en-GB" sz="2400" dirty="0">
                <a:solidFill>
                  <a:srgbClr val="2A211E"/>
                </a:solidFill>
              </a:rPr>
              <a:t>Why are some cemeteries much more elaborate than others? </a:t>
            </a:r>
          </a:p>
          <a:p>
            <a:pPr marL="0" indent="0">
              <a:buNone/>
            </a:pPr>
            <a:r>
              <a:rPr lang="en-GB" sz="2400" dirty="0">
                <a:solidFill>
                  <a:srgbClr val="2A211E"/>
                </a:solidFill>
              </a:rPr>
              <a:t>What do differences in tombs and grave goods tell us about society? </a:t>
            </a:r>
          </a:p>
          <a:p>
            <a:pPr marL="0" indent="0">
              <a:buNone/>
            </a:pPr>
            <a:r>
              <a:rPr lang="en-GB" sz="2400" dirty="0">
                <a:solidFill>
                  <a:srgbClr val="2A211E"/>
                </a:solidFill>
              </a:rPr>
              <a:t>How were ancestors involved in claims to identity and authority? </a:t>
            </a:r>
          </a:p>
          <a:p>
            <a:pPr marL="0" indent="0">
              <a:buNone/>
            </a:pPr>
            <a:r>
              <a:rPr lang="en-GB" sz="2400" dirty="0">
                <a:solidFill>
                  <a:srgbClr val="2A211E"/>
                </a:solidFill>
              </a:rPr>
              <a:t>Did burial remain simply funerary, or was it also a place for continuing ritual?</a:t>
            </a:r>
          </a:p>
          <a:p>
            <a:pPr marL="0" indent="0">
              <a:buNone/>
            </a:pPr>
            <a:endParaRPr lang="en-GB" dirty="0"/>
          </a:p>
        </p:txBody>
      </p:sp>
    </p:spTree>
    <p:extLst>
      <p:ext uri="{BB962C8B-B14F-4D97-AF65-F5344CB8AC3E}">
        <p14:creationId xmlns:p14="http://schemas.microsoft.com/office/powerpoint/2010/main" val="33291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CB68-A4E2-7810-C5F2-34A9AED2A098}"/>
              </a:ext>
            </a:extLst>
          </p:cNvPr>
          <p:cNvSpPr>
            <a:spLocks noGrp="1"/>
          </p:cNvSpPr>
          <p:nvPr>
            <p:ph type="title"/>
          </p:nvPr>
        </p:nvSpPr>
        <p:spPr/>
        <p:txBody>
          <a:bodyPr/>
          <a:lstStyle/>
          <a:p>
            <a:r>
              <a:rPr lang="en-GB" dirty="0">
                <a:solidFill>
                  <a:srgbClr val="2A211E"/>
                </a:solidFill>
              </a:rPr>
              <a:t>What evidence does Webb use?</a:t>
            </a:r>
          </a:p>
        </p:txBody>
      </p:sp>
      <p:sp>
        <p:nvSpPr>
          <p:cNvPr id="3" name="Content Placeholder 2">
            <a:extLst>
              <a:ext uri="{FF2B5EF4-FFF2-40B4-BE49-F238E27FC236}">
                <a16:creationId xmlns:a16="http://schemas.microsoft.com/office/drawing/2014/main" id="{4B06C969-CB93-B37D-1AEF-809745F465E3}"/>
              </a:ext>
            </a:extLst>
          </p:cNvPr>
          <p:cNvSpPr>
            <a:spLocks noGrp="1"/>
          </p:cNvSpPr>
          <p:nvPr>
            <p:ph idx="1"/>
          </p:nvPr>
        </p:nvSpPr>
        <p:spPr/>
        <p:txBody>
          <a:bodyPr>
            <a:normAutofit fontScale="92500" lnSpcReduction="20000"/>
          </a:bodyPr>
          <a:lstStyle/>
          <a:p>
            <a:pPr marL="0" indent="0">
              <a:buNone/>
            </a:pPr>
            <a:r>
              <a:rPr lang="en-GB" sz="2600" b="1" dirty="0">
                <a:solidFill>
                  <a:srgbClr val="2A211E"/>
                </a:solidFill>
              </a:rPr>
              <a:t>Archaeological evidence</a:t>
            </a:r>
          </a:p>
          <a:p>
            <a:pPr marL="0" indent="0">
              <a:buNone/>
            </a:pPr>
            <a:r>
              <a:rPr lang="en-GB" sz="2600" dirty="0">
                <a:solidFill>
                  <a:srgbClr val="2A211E"/>
                </a:solidFill>
              </a:rPr>
              <a:t>Tombs, size , architecture , number of chambers, reuse </a:t>
            </a:r>
          </a:p>
          <a:p>
            <a:pPr marL="0" indent="0">
              <a:buNone/>
            </a:pPr>
            <a:r>
              <a:rPr lang="en-GB" sz="2600" b="1" dirty="0">
                <a:solidFill>
                  <a:srgbClr val="2A211E"/>
                </a:solidFill>
              </a:rPr>
              <a:t>Grave goods</a:t>
            </a:r>
          </a:p>
          <a:p>
            <a:pPr marL="0" indent="0">
              <a:buNone/>
            </a:pPr>
            <a:r>
              <a:rPr lang="en-GB" sz="2600" dirty="0">
                <a:solidFill>
                  <a:srgbClr val="2A211E"/>
                </a:solidFill>
              </a:rPr>
              <a:t>Pottery, metal, imported objects, figurines</a:t>
            </a:r>
          </a:p>
          <a:p>
            <a:pPr marL="0" indent="0">
              <a:buNone/>
            </a:pPr>
            <a:r>
              <a:rPr lang="en-GB" sz="2600" b="1" dirty="0">
                <a:solidFill>
                  <a:srgbClr val="2A211E"/>
                </a:solidFill>
              </a:rPr>
              <a:t>Human and animal remains</a:t>
            </a:r>
          </a:p>
          <a:p>
            <a:pPr marL="0" indent="0">
              <a:buNone/>
            </a:pPr>
            <a:r>
              <a:rPr lang="en-GB" sz="2600" dirty="0">
                <a:solidFill>
                  <a:srgbClr val="2A211E"/>
                </a:solidFill>
              </a:rPr>
              <a:t>Skeletons, manipulated remains, cattle/sheep/goat bones </a:t>
            </a:r>
          </a:p>
          <a:p>
            <a:pPr marL="0" indent="0">
              <a:buNone/>
            </a:pPr>
            <a:r>
              <a:rPr lang="en-GB" sz="2600" b="1" dirty="0">
                <a:solidFill>
                  <a:srgbClr val="2A211E"/>
                </a:solidFill>
              </a:rPr>
              <a:t>Ritual evidence</a:t>
            </a:r>
          </a:p>
          <a:p>
            <a:pPr marL="0" indent="0">
              <a:buNone/>
            </a:pPr>
            <a:r>
              <a:rPr lang="en-GB" sz="2600" dirty="0">
                <a:solidFill>
                  <a:srgbClr val="2A211E"/>
                </a:solidFill>
              </a:rPr>
              <a:t>Feasting, special vessels, iconography, possible repeated activities</a:t>
            </a:r>
          </a:p>
          <a:p>
            <a:pPr marL="0" indent="0">
              <a:buNone/>
            </a:pPr>
            <a:endParaRPr lang="en-GB" dirty="0"/>
          </a:p>
        </p:txBody>
      </p:sp>
    </p:spTree>
    <p:extLst>
      <p:ext uri="{BB962C8B-B14F-4D97-AF65-F5344CB8AC3E}">
        <p14:creationId xmlns:p14="http://schemas.microsoft.com/office/powerpoint/2010/main" val="394709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1AA20-65B2-5611-8367-711C7FB48A28}"/>
              </a:ext>
            </a:extLst>
          </p:cNvPr>
          <p:cNvSpPr>
            <a:spLocks noGrp="1"/>
          </p:cNvSpPr>
          <p:nvPr>
            <p:ph type="title"/>
          </p:nvPr>
        </p:nvSpPr>
        <p:spPr/>
        <p:txBody>
          <a:bodyPr/>
          <a:lstStyle/>
          <a:p>
            <a:r>
              <a:rPr lang="en-GB" dirty="0">
                <a:solidFill>
                  <a:srgbClr val="2A211E"/>
                </a:solidFill>
              </a:rPr>
              <a:t>Case study 1: </a:t>
            </a:r>
            <a:r>
              <a:rPr lang="en-GB" dirty="0" err="1">
                <a:solidFill>
                  <a:srgbClr val="2A211E"/>
                </a:solidFill>
              </a:rPr>
              <a:t>Vounous</a:t>
            </a:r>
            <a:endParaRPr lang="en-GB" dirty="0">
              <a:solidFill>
                <a:srgbClr val="2A211E"/>
              </a:solidFill>
            </a:endParaRPr>
          </a:p>
        </p:txBody>
      </p:sp>
      <p:sp>
        <p:nvSpPr>
          <p:cNvPr id="3" name="Content Placeholder 2">
            <a:extLst>
              <a:ext uri="{FF2B5EF4-FFF2-40B4-BE49-F238E27FC236}">
                <a16:creationId xmlns:a16="http://schemas.microsoft.com/office/drawing/2014/main" id="{EF0CF8F4-B49E-11B6-4B17-D17297A59209}"/>
              </a:ext>
            </a:extLst>
          </p:cNvPr>
          <p:cNvSpPr>
            <a:spLocks noGrp="1"/>
          </p:cNvSpPr>
          <p:nvPr>
            <p:ph idx="1"/>
          </p:nvPr>
        </p:nvSpPr>
        <p:spPr/>
        <p:txBody>
          <a:bodyPr>
            <a:normAutofit fontScale="92500" lnSpcReduction="20000"/>
          </a:bodyPr>
          <a:lstStyle/>
          <a:p>
            <a:pPr marL="0" indent="0">
              <a:buNone/>
            </a:pPr>
            <a:r>
              <a:rPr lang="en-GB" sz="2600" dirty="0">
                <a:solidFill>
                  <a:srgbClr val="2A211E"/>
                </a:solidFill>
              </a:rPr>
              <a:t>North coast of Cyprus </a:t>
            </a:r>
          </a:p>
          <a:p>
            <a:pPr marL="0" indent="0">
              <a:buNone/>
            </a:pPr>
            <a:r>
              <a:rPr lang="en-GB" sz="2600" dirty="0">
                <a:solidFill>
                  <a:srgbClr val="2A211E"/>
                </a:solidFill>
              </a:rPr>
              <a:t>Early Bronze Age </a:t>
            </a:r>
          </a:p>
          <a:p>
            <a:pPr marL="0" indent="0">
              <a:buNone/>
            </a:pPr>
            <a:r>
              <a:rPr lang="en-GB" sz="2600" dirty="0">
                <a:solidFill>
                  <a:srgbClr val="2A211E"/>
                </a:solidFill>
              </a:rPr>
              <a:t>Extensive cemetery </a:t>
            </a:r>
          </a:p>
          <a:p>
            <a:pPr marL="0" indent="0">
              <a:buNone/>
            </a:pPr>
            <a:r>
              <a:rPr lang="en-GB" sz="2600" dirty="0">
                <a:solidFill>
                  <a:srgbClr val="2A211E"/>
                </a:solidFill>
              </a:rPr>
              <a:t>Elaborate vessels </a:t>
            </a:r>
          </a:p>
          <a:p>
            <a:pPr marL="0" indent="0">
              <a:buNone/>
            </a:pPr>
            <a:r>
              <a:rPr lang="en-GB" sz="2600" dirty="0">
                <a:solidFill>
                  <a:srgbClr val="2A211E"/>
                </a:solidFill>
              </a:rPr>
              <a:t>Animal remains </a:t>
            </a:r>
          </a:p>
          <a:p>
            <a:pPr marL="0" indent="0">
              <a:buNone/>
            </a:pPr>
            <a:r>
              <a:rPr lang="en-GB" sz="2600" dirty="0">
                <a:solidFill>
                  <a:srgbClr val="2A211E"/>
                </a:solidFill>
              </a:rPr>
              <a:t>Metal objects </a:t>
            </a:r>
          </a:p>
          <a:p>
            <a:pPr marL="0" indent="0">
              <a:buNone/>
            </a:pPr>
            <a:r>
              <a:rPr lang="en-GB" sz="2600" dirty="0">
                <a:solidFill>
                  <a:srgbClr val="2A211E"/>
                </a:solidFill>
              </a:rPr>
              <a:t>Evidence for ritual performance </a:t>
            </a:r>
          </a:p>
          <a:p>
            <a:pPr marL="0" indent="0">
              <a:buNone/>
            </a:pPr>
            <a:r>
              <a:rPr lang="en-GB" sz="2600" dirty="0">
                <a:solidFill>
                  <a:srgbClr val="2A211E"/>
                </a:solidFill>
              </a:rPr>
              <a:t>Major differences between tombs</a:t>
            </a:r>
          </a:p>
          <a:p>
            <a:pPr marL="0" indent="0">
              <a:buNone/>
            </a:pPr>
            <a:endParaRPr lang="en-GB" dirty="0"/>
          </a:p>
        </p:txBody>
      </p:sp>
      <p:pic>
        <p:nvPicPr>
          <p:cNvPr id="5" name="Picture 4">
            <a:extLst>
              <a:ext uri="{FF2B5EF4-FFF2-40B4-BE49-F238E27FC236}">
                <a16:creationId xmlns:a16="http://schemas.microsoft.com/office/drawing/2014/main" id="{FD777487-4A87-6CFC-F7BB-65BDE1C7CF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2916" y="1929567"/>
            <a:ext cx="4058455" cy="2765724"/>
          </a:xfrm>
          <a:prstGeom prst="rect">
            <a:avLst/>
          </a:prstGeom>
        </p:spPr>
      </p:pic>
      <p:pic>
        <p:nvPicPr>
          <p:cNvPr id="7" name="Picture 6">
            <a:extLst>
              <a:ext uri="{FF2B5EF4-FFF2-40B4-BE49-F238E27FC236}">
                <a16:creationId xmlns:a16="http://schemas.microsoft.com/office/drawing/2014/main" id="{9031F0C8-46F2-46BB-8C01-84D2078F0CA5}"/>
              </a:ext>
            </a:extLst>
          </p:cNvPr>
          <p:cNvPicPr>
            <a:picLocks noChangeAspect="1"/>
          </p:cNvPicPr>
          <p:nvPr/>
        </p:nvPicPr>
        <p:blipFill>
          <a:blip r:embed="rId4">
            <a:extLst>
              <a:ext uri="{28A0092B-C50C-407E-A947-70E740481C1C}">
                <a14:useLocalDpi xmlns:a14="http://schemas.microsoft.com/office/drawing/2010/main" val="0"/>
              </a:ext>
            </a:extLst>
          </a:blip>
          <a:srcRect l="6451"/>
          <a:stretch>
            <a:fillRect/>
          </a:stretch>
        </p:blipFill>
        <p:spPr>
          <a:xfrm>
            <a:off x="8098970" y="3429000"/>
            <a:ext cx="3897531" cy="3068779"/>
          </a:xfrm>
          <a:prstGeom prst="rect">
            <a:avLst/>
          </a:prstGeom>
        </p:spPr>
      </p:pic>
      <p:sp>
        <p:nvSpPr>
          <p:cNvPr id="8" name="TextBox 7">
            <a:extLst>
              <a:ext uri="{FF2B5EF4-FFF2-40B4-BE49-F238E27FC236}">
                <a16:creationId xmlns:a16="http://schemas.microsoft.com/office/drawing/2014/main" id="{CAC14A15-ACB5-2404-B9BC-8FE2385E3199}"/>
              </a:ext>
            </a:extLst>
          </p:cNvPr>
          <p:cNvSpPr txBox="1"/>
          <p:nvPr/>
        </p:nvSpPr>
        <p:spPr>
          <a:xfrm>
            <a:off x="8251371" y="2727654"/>
            <a:ext cx="3319700" cy="584775"/>
          </a:xfrm>
          <a:prstGeom prst="rect">
            <a:avLst/>
          </a:prstGeom>
          <a:noFill/>
        </p:spPr>
        <p:txBody>
          <a:bodyPr wrap="square" rtlCol="0">
            <a:spAutoFit/>
          </a:bodyPr>
          <a:lstStyle/>
          <a:p>
            <a:r>
              <a:rPr lang="en-GB" sz="1600" dirty="0"/>
              <a:t>Tulip bowls from </a:t>
            </a:r>
            <a:r>
              <a:rPr lang="en-GB" sz="1600" dirty="0" err="1"/>
              <a:t>Vounous</a:t>
            </a:r>
            <a:r>
              <a:rPr lang="en-GB" sz="1600" dirty="0"/>
              <a:t> cemetery, </a:t>
            </a:r>
          </a:p>
          <a:p>
            <a:r>
              <a:rPr lang="en-GB" sz="1600" dirty="0"/>
              <a:t>Stewart 1999</a:t>
            </a:r>
          </a:p>
        </p:txBody>
      </p:sp>
      <p:sp>
        <p:nvSpPr>
          <p:cNvPr id="9" name="TextBox 8">
            <a:extLst>
              <a:ext uri="{FF2B5EF4-FFF2-40B4-BE49-F238E27FC236}">
                <a16:creationId xmlns:a16="http://schemas.microsoft.com/office/drawing/2014/main" id="{02B3DCDB-F46E-3287-87B2-76AE5F44FCD3}"/>
              </a:ext>
            </a:extLst>
          </p:cNvPr>
          <p:cNvSpPr txBox="1"/>
          <p:nvPr/>
        </p:nvSpPr>
        <p:spPr>
          <a:xfrm>
            <a:off x="5578927" y="4695291"/>
            <a:ext cx="2764972" cy="830997"/>
          </a:xfrm>
          <a:prstGeom prst="rect">
            <a:avLst/>
          </a:prstGeom>
          <a:noFill/>
        </p:spPr>
        <p:txBody>
          <a:bodyPr wrap="square" rtlCol="0">
            <a:spAutoFit/>
          </a:bodyPr>
          <a:lstStyle/>
          <a:p>
            <a:r>
              <a:rPr lang="en-GB" sz="1600" dirty="0"/>
              <a:t>+ Deep bowls and jugs, </a:t>
            </a:r>
            <a:r>
              <a:rPr lang="en-GB" sz="1600" dirty="0" err="1"/>
              <a:t>Vounous</a:t>
            </a:r>
            <a:r>
              <a:rPr lang="en-GB" sz="1600" dirty="0"/>
              <a:t>, Stewart &amp; Stewart, 1950</a:t>
            </a:r>
          </a:p>
        </p:txBody>
      </p:sp>
    </p:spTree>
    <p:extLst>
      <p:ext uri="{BB962C8B-B14F-4D97-AF65-F5344CB8AC3E}">
        <p14:creationId xmlns:p14="http://schemas.microsoft.com/office/powerpoint/2010/main" val="1768352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74B-7448-4CBF-6F30-F2B559B2A7DC}"/>
              </a:ext>
            </a:extLst>
          </p:cNvPr>
          <p:cNvSpPr>
            <a:spLocks noGrp="1"/>
          </p:cNvSpPr>
          <p:nvPr>
            <p:ph type="title"/>
          </p:nvPr>
        </p:nvSpPr>
        <p:spPr/>
        <p:txBody>
          <a:bodyPr/>
          <a:lstStyle/>
          <a:p>
            <a:r>
              <a:rPr lang="en-GB" dirty="0">
                <a:solidFill>
                  <a:srgbClr val="2A211E"/>
                </a:solidFill>
              </a:rPr>
              <a:t>Case study 2: Karmi </a:t>
            </a:r>
            <a:r>
              <a:rPr lang="en-GB" dirty="0" err="1">
                <a:solidFill>
                  <a:srgbClr val="2A211E"/>
                </a:solidFill>
              </a:rPr>
              <a:t>Palealona</a:t>
            </a:r>
            <a:endParaRPr lang="en-GB" dirty="0">
              <a:solidFill>
                <a:srgbClr val="2A211E"/>
              </a:solidFill>
            </a:endParaRPr>
          </a:p>
        </p:txBody>
      </p:sp>
      <p:sp>
        <p:nvSpPr>
          <p:cNvPr id="3" name="Content Placeholder 2">
            <a:extLst>
              <a:ext uri="{FF2B5EF4-FFF2-40B4-BE49-F238E27FC236}">
                <a16:creationId xmlns:a16="http://schemas.microsoft.com/office/drawing/2014/main" id="{25B444F4-E673-B016-9ED7-C8BFA8D48199}"/>
              </a:ext>
            </a:extLst>
          </p:cNvPr>
          <p:cNvSpPr>
            <a:spLocks noGrp="1"/>
          </p:cNvSpPr>
          <p:nvPr>
            <p:ph idx="1"/>
          </p:nvPr>
        </p:nvSpPr>
        <p:spPr>
          <a:xfrm>
            <a:off x="337457" y="2102262"/>
            <a:ext cx="6553200" cy="4172672"/>
          </a:xfrm>
        </p:spPr>
        <p:txBody>
          <a:bodyPr>
            <a:noAutofit/>
          </a:bodyPr>
          <a:lstStyle/>
          <a:p>
            <a:r>
              <a:rPr lang="en-GB" sz="2400" dirty="0">
                <a:solidFill>
                  <a:srgbClr val="2A211E"/>
                </a:solidFill>
              </a:rPr>
              <a:t>Karmi </a:t>
            </a:r>
            <a:r>
              <a:rPr lang="en-GB" sz="2400" dirty="0" err="1">
                <a:solidFill>
                  <a:srgbClr val="2A211E"/>
                </a:solidFill>
              </a:rPr>
              <a:t>Palealona</a:t>
            </a:r>
            <a:r>
              <a:rPr lang="en-GB" sz="2400" dirty="0">
                <a:solidFill>
                  <a:srgbClr val="2A211E"/>
                </a:solidFill>
              </a:rPr>
              <a:t> Tomb 6</a:t>
            </a:r>
          </a:p>
          <a:p>
            <a:r>
              <a:rPr lang="en-GB" sz="2400" dirty="0">
                <a:solidFill>
                  <a:srgbClr val="2A211E"/>
                </a:solidFill>
              </a:rPr>
              <a:t>Elaborate architecture, large/deep entrance, human figure carved into wall, horn imagery, unusual decoration </a:t>
            </a:r>
          </a:p>
          <a:p>
            <a:r>
              <a:rPr lang="en-GB" sz="2400" dirty="0">
                <a:solidFill>
                  <a:srgbClr val="2A211E"/>
                </a:solidFill>
              </a:rPr>
              <a:t>Webb's interpretation:</a:t>
            </a:r>
          </a:p>
          <a:p>
            <a:r>
              <a:rPr lang="en-GB" sz="2400" dirty="0">
                <a:solidFill>
                  <a:srgbClr val="2A211E"/>
                </a:solidFill>
              </a:rPr>
              <a:t>Not simply a burial place, possible setting for:</a:t>
            </a:r>
          </a:p>
          <a:p>
            <a:r>
              <a:rPr lang="en-GB" sz="2400" dirty="0">
                <a:solidFill>
                  <a:srgbClr val="2A211E"/>
                </a:solidFill>
              </a:rPr>
              <a:t>Continuing rituals, ancestor reverence, community-wide ritual activity</a:t>
            </a:r>
          </a:p>
        </p:txBody>
      </p:sp>
      <p:pic>
        <p:nvPicPr>
          <p:cNvPr id="7" name="Picture 6">
            <a:extLst>
              <a:ext uri="{FF2B5EF4-FFF2-40B4-BE49-F238E27FC236}">
                <a16:creationId xmlns:a16="http://schemas.microsoft.com/office/drawing/2014/main" id="{39965256-F1B2-0197-B809-ADFE864372FD}"/>
              </a:ext>
            </a:extLst>
          </p:cNvPr>
          <p:cNvPicPr>
            <a:picLocks noChangeAspect="1"/>
          </p:cNvPicPr>
          <p:nvPr/>
        </p:nvPicPr>
        <p:blipFill>
          <a:blip r:embed="rId3">
            <a:extLst>
              <a:ext uri="{28A0092B-C50C-407E-A947-70E740481C1C}">
                <a14:useLocalDpi xmlns:a14="http://schemas.microsoft.com/office/drawing/2010/main" val="0"/>
              </a:ext>
            </a:extLst>
          </a:blip>
          <a:srcRect l="2265" t="2386" r="2626" b="4132"/>
          <a:stretch>
            <a:fillRect/>
          </a:stretch>
        </p:blipFill>
        <p:spPr>
          <a:xfrm>
            <a:off x="7064829" y="2102262"/>
            <a:ext cx="4539343" cy="3693610"/>
          </a:xfrm>
          <a:prstGeom prst="rect">
            <a:avLst/>
          </a:prstGeom>
        </p:spPr>
      </p:pic>
      <p:sp>
        <p:nvSpPr>
          <p:cNvPr id="8" name="TextBox 7">
            <a:extLst>
              <a:ext uri="{FF2B5EF4-FFF2-40B4-BE49-F238E27FC236}">
                <a16:creationId xmlns:a16="http://schemas.microsoft.com/office/drawing/2014/main" id="{81F04A67-6AA7-F6AE-77BD-40D2CCF37B97}"/>
              </a:ext>
            </a:extLst>
          </p:cNvPr>
          <p:cNvSpPr txBox="1"/>
          <p:nvPr/>
        </p:nvSpPr>
        <p:spPr>
          <a:xfrm>
            <a:off x="7064829" y="5932714"/>
            <a:ext cx="4539342" cy="584775"/>
          </a:xfrm>
          <a:prstGeom prst="rect">
            <a:avLst/>
          </a:prstGeom>
          <a:noFill/>
        </p:spPr>
        <p:txBody>
          <a:bodyPr wrap="square" rtlCol="0">
            <a:spAutoFit/>
          </a:bodyPr>
          <a:lstStyle/>
          <a:p>
            <a:r>
              <a:rPr lang="en-GB" sz="1600" dirty="0"/>
              <a:t>Anthropomorphic figure, Karmi </a:t>
            </a:r>
            <a:r>
              <a:rPr lang="en-GB" sz="1600" dirty="0" err="1"/>
              <a:t>Palealona</a:t>
            </a:r>
            <a:r>
              <a:rPr lang="en-GB" sz="1600" dirty="0"/>
              <a:t> Tomb 6, Webb et al, 2009 </a:t>
            </a:r>
          </a:p>
        </p:txBody>
      </p:sp>
    </p:spTree>
    <p:extLst>
      <p:ext uri="{BB962C8B-B14F-4D97-AF65-F5344CB8AC3E}">
        <p14:creationId xmlns:p14="http://schemas.microsoft.com/office/powerpoint/2010/main" val="1968283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72981-C5BD-64D5-FCF2-506A91DE1D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6ABD5-E157-28B6-A275-4DDF7B52732E}"/>
              </a:ext>
            </a:extLst>
          </p:cNvPr>
          <p:cNvSpPr>
            <a:spLocks noGrp="1"/>
          </p:cNvSpPr>
          <p:nvPr>
            <p:ph type="title"/>
          </p:nvPr>
        </p:nvSpPr>
        <p:spPr/>
        <p:txBody>
          <a:bodyPr/>
          <a:lstStyle/>
          <a:p>
            <a:r>
              <a:rPr lang="en-GB" dirty="0">
                <a:solidFill>
                  <a:srgbClr val="2A211E"/>
                </a:solidFill>
              </a:rPr>
              <a:t>Case study 3: </a:t>
            </a:r>
            <a:r>
              <a:rPr lang="en-GB" dirty="0" err="1">
                <a:solidFill>
                  <a:srgbClr val="2A211E"/>
                </a:solidFill>
              </a:rPr>
              <a:t>Lapithos</a:t>
            </a:r>
            <a:r>
              <a:rPr lang="en-GB">
                <a:solidFill>
                  <a:srgbClr val="2A211E"/>
                </a:solidFill>
              </a:rPr>
              <a:t> Tomb 322</a:t>
            </a:r>
            <a:endParaRPr lang="en-GB" dirty="0">
              <a:solidFill>
                <a:srgbClr val="2A211E"/>
              </a:solidFill>
            </a:endParaRPr>
          </a:p>
        </p:txBody>
      </p:sp>
      <p:sp>
        <p:nvSpPr>
          <p:cNvPr id="3" name="Content Placeholder 2">
            <a:extLst>
              <a:ext uri="{FF2B5EF4-FFF2-40B4-BE49-F238E27FC236}">
                <a16:creationId xmlns:a16="http://schemas.microsoft.com/office/drawing/2014/main" id="{68BCA846-5E52-ED33-E9C9-F1C3A2262DB4}"/>
              </a:ext>
            </a:extLst>
          </p:cNvPr>
          <p:cNvSpPr>
            <a:spLocks noGrp="1"/>
          </p:cNvSpPr>
          <p:nvPr>
            <p:ph idx="1"/>
          </p:nvPr>
        </p:nvSpPr>
        <p:spPr>
          <a:xfrm>
            <a:off x="5421086" y="2004291"/>
            <a:ext cx="6618514" cy="4172672"/>
          </a:xfrm>
        </p:spPr>
        <p:txBody>
          <a:bodyPr>
            <a:noAutofit/>
          </a:bodyPr>
          <a:lstStyle/>
          <a:p>
            <a:pPr marL="0" indent="0">
              <a:buNone/>
            </a:pPr>
            <a:r>
              <a:rPr lang="en-GB" sz="2000" dirty="0">
                <a:solidFill>
                  <a:srgbClr val="2A211E"/>
                </a:solidFill>
              </a:rPr>
              <a:t>Tomb 322</a:t>
            </a:r>
          </a:p>
          <a:p>
            <a:r>
              <a:rPr lang="en-GB" sz="2000" dirty="0">
                <a:solidFill>
                  <a:srgbClr val="2A211E"/>
                </a:solidFill>
              </a:rPr>
              <a:t>Five chambers</a:t>
            </a:r>
          </a:p>
          <a:p>
            <a:r>
              <a:rPr lang="en-GB" sz="2000" dirty="0">
                <a:solidFill>
                  <a:srgbClr val="2A211E"/>
                </a:solidFill>
              </a:rPr>
              <a:t>Chamber A: 14 pottery vessels, 55 metal objects, gold and silver, plank figure.</a:t>
            </a:r>
          </a:p>
          <a:p>
            <a:r>
              <a:rPr lang="en-GB" sz="2000" dirty="0">
                <a:solidFill>
                  <a:srgbClr val="2A211E"/>
                </a:solidFill>
              </a:rPr>
              <a:t>Chambers D &amp; E: Large quantities of pottery, animal remains, special vessels, anthropomorphic figures.</a:t>
            </a:r>
          </a:p>
          <a:p>
            <a:r>
              <a:rPr lang="en-GB" sz="2000" dirty="0">
                <a:solidFill>
                  <a:srgbClr val="2A211E"/>
                </a:solidFill>
              </a:rPr>
              <a:t>Interpretation:</a:t>
            </a:r>
          </a:p>
          <a:p>
            <a:r>
              <a:rPr lang="en-GB" sz="2000" dirty="0">
                <a:solidFill>
                  <a:srgbClr val="2A211E"/>
                </a:solidFill>
              </a:rPr>
              <a:t>Some chambers may have become ritual spaces rather than burial spaces.</a:t>
            </a:r>
          </a:p>
        </p:txBody>
      </p:sp>
      <p:pic>
        <p:nvPicPr>
          <p:cNvPr id="5" name="Picture 4">
            <a:extLst>
              <a:ext uri="{FF2B5EF4-FFF2-40B4-BE49-F238E27FC236}">
                <a16:creationId xmlns:a16="http://schemas.microsoft.com/office/drawing/2014/main" id="{6E1EB881-3BF7-4A4C-C8AF-BBCA3E8F99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964" y="2599275"/>
            <a:ext cx="5026992" cy="1925452"/>
          </a:xfrm>
          <a:prstGeom prst="rect">
            <a:avLst/>
          </a:prstGeom>
        </p:spPr>
      </p:pic>
      <p:sp>
        <p:nvSpPr>
          <p:cNvPr id="6" name="TextBox 5">
            <a:extLst>
              <a:ext uri="{FF2B5EF4-FFF2-40B4-BE49-F238E27FC236}">
                <a16:creationId xmlns:a16="http://schemas.microsoft.com/office/drawing/2014/main" id="{7700AA86-0AB6-4B89-9550-F1333AA080CA}"/>
              </a:ext>
            </a:extLst>
          </p:cNvPr>
          <p:cNvSpPr txBox="1"/>
          <p:nvPr/>
        </p:nvSpPr>
        <p:spPr>
          <a:xfrm>
            <a:off x="248964" y="4601604"/>
            <a:ext cx="5026992" cy="584775"/>
          </a:xfrm>
          <a:prstGeom prst="rect">
            <a:avLst/>
          </a:prstGeom>
          <a:noFill/>
        </p:spPr>
        <p:txBody>
          <a:bodyPr wrap="square" rtlCol="0">
            <a:spAutoFit/>
          </a:bodyPr>
          <a:lstStyle/>
          <a:p>
            <a:r>
              <a:rPr lang="en-GB" sz="1600" dirty="0"/>
              <a:t>Plank-shaped figures, </a:t>
            </a:r>
            <a:r>
              <a:rPr lang="en-GB" sz="1600" dirty="0" err="1"/>
              <a:t>Lapithos</a:t>
            </a:r>
            <a:r>
              <a:rPr lang="en-GB" sz="1600" dirty="0"/>
              <a:t>, reproduced from the </a:t>
            </a:r>
            <a:r>
              <a:rPr lang="en-GB" sz="1600" dirty="0" err="1"/>
              <a:t>Medelhavsmuseet</a:t>
            </a:r>
            <a:r>
              <a:rPr lang="en-GB" sz="1600" dirty="0"/>
              <a:t>, Stockholm, 2026 </a:t>
            </a:r>
          </a:p>
        </p:txBody>
      </p:sp>
    </p:spTree>
    <p:extLst>
      <p:ext uri="{BB962C8B-B14F-4D97-AF65-F5344CB8AC3E}">
        <p14:creationId xmlns:p14="http://schemas.microsoft.com/office/powerpoint/2010/main" val="2118146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88676-470D-7476-10F9-6515B99C65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D4F889-F414-A49D-7C40-519AE201794E}"/>
              </a:ext>
            </a:extLst>
          </p:cNvPr>
          <p:cNvSpPr>
            <a:spLocks noGrp="1"/>
          </p:cNvSpPr>
          <p:nvPr>
            <p:ph type="title"/>
          </p:nvPr>
        </p:nvSpPr>
        <p:spPr/>
        <p:txBody>
          <a:bodyPr/>
          <a:lstStyle/>
          <a:p>
            <a:r>
              <a:rPr lang="en-GB" dirty="0">
                <a:solidFill>
                  <a:srgbClr val="2A211E"/>
                </a:solidFill>
              </a:rPr>
              <a:t>Strengths and weaknesses of the Article</a:t>
            </a:r>
          </a:p>
        </p:txBody>
      </p:sp>
      <p:sp>
        <p:nvSpPr>
          <p:cNvPr id="3" name="Content Placeholder 2">
            <a:extLst>
              <a:ext uri="{FF2B5EF4-FFF2-40B4-BE49-F238E27FC236}">
                <a16:creationId xmlns:a16="http://schemas.microsoft.com/office/drawing/2014/main" id="{0073E1A5-EED7-0F1C-F9F7-6054D7D6EF7B}"/>
              </a:ext>
            </a:extLst>
          </p:cNvPr>
          <p:cNvSpPr>
            <a:spLocks noGrp="1"/>
          </p:cNvSpPr>
          <p:nvPr>
            <p:ph idx="1"/>
          </p:nvPr>
        </p:nvSpPr>
        <p:spPr>
          <a:xfrm>
            <a:off x="252662" y="2004291"/>
            <a:ext cx="5642811" cy="4493488"/>
          </a:xfrm>
        </p:spPr>
        <p:txBody>
          <a:bodyPr>
            <a:noAutofit/>
          </a:bodyPr>
          <a:lstStyle/>
          <a:p>
            <a:pPr marL="0" indent="0">
              <a:buNone/>
            </a:pPr>
            <a:r>
              <a:rPr lang="en-GB" sz="2400" b="1" dirty="0">
                <a:solidFill>
                  <a:srgbClr val="2A211E"/>
                </a:solidFill>
              </a:rPr>
              <a:t>Strengths</a:t>
            </a:r>
          </a:p>
          <a:p>
            <a:r>
              <a:rPr lang="en-GB" sz="2400" dirty="0">
                <a:solidFill>
                  <a:srgbClr val="2A211E"/>
                </a:solidFill>
              </a:rPr>
              <a:t>✓ Wide range of archaeological evidence</a:t>
            </a:r>
          </a:p>
          <a:p>
            <a:r>
              <a:rPr lang="en-GB" sz="2400" dirty="0">
                <a:solidFill>
                  <a:srgbClr val="2A211E"/>
                </a:solidFill>
              </a:rPr>
              <a:t>✓ Compares different regions</a:t>
            </a:r>
          </a:p>
          <a:p>
            <a:r>
              <a:rPr lang="en-GB" sz="2400" dirty="0">
                <a:solidFill>
                  <a:srgbClr val="2A211E"/>
                </a:solidFill>
              </a:rPr>
              <a:t>✓ Compares individual tombs</a:t>
            </a:r>
          </a:p>
          <a:p>
            <a:r>
              <a:rPr lang="en-GB" sz="2400" dirty="0">
                <a:solidFill>
                  <a:srgbClr val="2A211E"/>
                </a:solidFill>
              </a:rPr>
              <a:t>✓ Considers spatial relationships</a:t>
            </a:r>
          </a:p>
          <a:p>
            <a:r>
              <a:rPr lang="en-GB" sz="2400" dirty="0">
                <a:solidFill>
                  <a:srgbClr val="2A211E"/>
                </a:solidFill>
              </a:rPr>
              <a:t>✓ Connects objects with ritual behaviour</a:t>
            </a:r>
          </a:p>
          <a:p>
            <a:r>
              <a:rPr lang="en-GB" sz="2400" dirty="0">
                <a:solidFill>
                  <a:srgbClr val="2A211E"/>
                </a:solidFill>
              </a:rPr>
              <a:t>✓ Shows burial was socially significant</a:t>
            </a:r>
            <a:endParaRPr lang="en-GB" sz="2800" dirty="0">
              <a:solidFill>
                <a:srgbClr val="2A211E"/>
              </a:solidFill>
            </a:endParaRPr>
          </a:p>
        </p:txBody>
      </p:sp>
      <p:sp>
        <p:nvSpPr>
          <p:cNvPr id="4" name="TextBox 3">
            <a:extLst>
              <a:ext uri="{FF2B5EF4-FFF2-40B4-BE49-F238E27FC236}">
                <a16:creationId xmlns:a16="http://schemas.microsoft.com/office/drawing/2014/main" id="{8EFE0B17-B31B-D525-0FEE-BF0EFCE56F1B}"/>
              </a:ext>
            </a:extLst>
          </p:cNvPr>
          <p:cNvSpPr txBox="1"/>
          <p:nvPr/>
        </p:nvSpPr>
        <p:spPr>
          <a:xfrm>
            <a:off x="5943599" y="2004291"/>
            <a:ext cx="5739063" cy="3785652"/>
          </a:xfrm>
          <a:prstGeom prst="rect">
            <a:avLst/>
          </a:prstGeom>
          <a:noFill/>
        </p:spPr>
        <p:txBody>
          <a:bodyPr wrap="square" rtlCol="0">
            <a:spAutoFit/>
          </a:bodyPr>
          <a:lstStyle/>
          <a:p>
            <a:r>
              <a:rPr lang="en-GB" sz="2400" b="1" dirty="0">
                <a:solidFill>
                  <a:srgbClr val="2A211E"/>
                </a:solidFill>
              </a:rPr>
              <a:t>Limitations</a:t>
            </a:r>
          </a:p>
          <a:p>
            <a:pPr marL="342900" indent="-342900">
              <a:buFont typeface="Arial" panose="020B0604020202020204" pitchFamily="34" charset="0"/>
              <a:buChar char="•"/>
            </a:pPr>
            <a:endParaRPr lang="en-GB" sz="2400" b="1" dirty="0">
              <a:solidFill>
                <a:srgbClr val="2A211E"/>
              </a:solidFill>
            </a:endParaRPr>
          </a:p>
          <a:p>
            <a:pPr marL="342900" indent="-342900">
              <a:buFont typeface="Arial" panose="020B0604020202020204" pitchFamily="34" charset="0"/>
              <a:buChar char="•"/>
            </a:pPr>
            <a:r>
              <a:rPr lang="en-GB" sz="2400" dirty="0">
                <a:solidFill>
                  <a:srgbClr val="2A211E"/>
                </a:solidFill>
              </a:rPr>
              <a:t>? Many settlements remain unexcavated</a:t>
            </a:r>
          </a:p>
          <a:p>
            <a:pPr marL="342900" indent="-342900">
              <a:buFont typeface="Arial" panose="020B0604020202020204" pitchFamily="34" charset="0"/>
              <a:buChar char="•"/>
            </a:pPr>
            <a:r>
              <a:rPr lang="en-GB" sz="2400" dirty="0">
                <a:solidFill>
                  <a:srgbClr val="2A211E"/>
                </a:solidFill>
              </a:rPr>
              <a:t>? Ritual activity cannot always be proven</a:t>
            </a:r>
          </a:p>
          <a:p>
            <a:pPr marL="342900" indent="-342900">
              <a:buFont typeface="Arial" panose="020B0604020202020204" pitchFamily="34" charset="0"/>
              <a:buChar char="•"/>
            </a:pPr>
            <a:r>
              <a:rPr lang="en-GB" sz="2400" dirty="0">
                <a:solidFill>
                  <a:srgbClr val="2A211E"/>
                </a:solidFill>
              </a:rPr>
              <a:t>? Meaning of imagery is uncertain</a:t>
            </a:r>
          </a:p>
          <a:p>
            <a:pPr marL="342900" indent="-342900">
              <a:buFont typeface="Arial" panose="020B0604020202020204" pitchFamily="34" charset="0"/>
              <a:buChar char="•"/>
            </a:pPr>
            <a:r>
              <a:rPr lang="en-GB" sz="2400" dirty="0">
                <a:solidFill>
                  <a:srgbClr val="2A211E"/>
                </a:solidFill>
              </a:rPr>
              <a:t>? Status cannot always be identified from grave goods</a:t>
            </a:r>
          </a:p>
          <a:p>
            <a:pPr marL="342900" indent="-342900">
              <a:buFont typeface="Arial" panose="020B0604020202020204" pitchFamily="34" charset="0"/>
              <a:buChar char="•"/>
            </a:pPr>
            <a:r>
              <a:rPr lang="en-GB" sz="2400" dirty="0">
                <a:solidFill>
                  <a:srgbClr val="2A211E"/>
                </a:solidFill>
              </a:rPr>
              <a:t>? Some interpretations depend on analogy</a:t>
            </a:r>
          </a:p>
          <a:p>
            <a:pPr marL="342900" indent="-342900">
              <a:buFont typeface="Arial" panose="020B0604020202020204" pitchFamily="34" charset="0"/>
              <a:buChar char="•"/>
            </a:pPr>
            <a:endParaRPr lang="en-GB" sz="2400" b="1" dirty="0">
              <a:solidFill>
                <a:srgbClr val="2A211E"/>
              </a:solidFill>
            </a:endParaRPr>
          </a:p>
        </p:txBody>
      </p:sp>
    </p:spTree>
    <p:extLst>
      <p:ext uri="{BB962C8B-B14F-4D97-AF65-F5344CB8AC3E}">
        <p14:creationId xmlns:p14="http://schemas.microsoft.com/office/powerpoint/2010/main" val="927216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46BFF-C3CD-C3C7-34EF-232C056BA5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E600A6-20AE-117B-0CB0-514024B4FDF3}"/>
              </a:ext>
            </a:extLst>
          </p:cNvPr>
          <p:cNvSpPr>
            <a:spLocks noGrp="1"/>
          </p:cNvSpPr>
          <p:nvPr>
            <p:ph type="title"/>
          </p:nvPr>
        </p:nvSpPr>
        <p:spPr/>
        <p:txBody>
          <a:bodyPr/>
          <a:lstStyle/>
          <a:p>
            <a:r>
              <a:rPr lang="en-GB" dirty="0">
                <a:solidFill>
                  <a:srgbClr val="2A211E"/>
                </a:solidFill>
              </a:rPr>
              <a:t>Article comparisons</a:t>
            </a:r>
          </a:p>
        </p:txBody>
      </p:sp>
      <p:sp>
        <p:nvSpPr>
          <p:cNvPr id="3" name="Content Placeholder 2">
            <a:extLst>
              <a:ext uri="{FF2B5EF4-FFF2-40B4-BE49-F238E27FC236}">
                <a16:creationId xmlns:a16="http://schemas.microsoft.com/office/drawing/2014/main" id="{618A084E-2716-6951-1B77-534B775BE247}"/>
              </a:ext>
            </a:extLst>
          </p:cNvPr>
          <p:cNvSpPr>
            <a:spLocks noGrp="1"/>
          </p:cNvSpPr>
          <p:nvPr>
            <p:ph idx="1"/>
          </p:nvPr>
        </p:nvSpPr>
        <p:spPr>
          <a:xfrm>
            <a:off x="68826" y="2004291"/>
            <a:ext cx="12123174" cy="4493488"/>
          </a:xfrm>
        </p:spPr>
        <p:txBody>
          <a:bodyPr>
            <a:noAutofit/>
          </a:bodyPr>
          <a:lstStyle/>
          <a:p>
            <a:pPr marL="0" indent="0">
              <a:buNone/>
            </a:pPr>
            <a:r>
              <a:rPr lang="en-GB" b="1" dirty="0">
                <a:solidFill>
                  <a:srgbClr val="2A211E"/>
                </a:solidFill>
              </a:rPr>
              <a:t>Priscilla Schuster Keswani - “Death, Prestige, and Copper in Bronze Age Cyprus” (2005)</a:t>
            </a:r>
          </a:p>
          <a:p>
            <a:pPr marL="0" indent="0">
              <a:buNone/>
            </a:pPr>
            <a:r>
              <a:rPr lang="en-GB" dirty="0">
                <a:solidFill>
                  <a:srgbClr val="2A211E"/>
                </a:solidFill>
              </a:rPr>
              <a:t>Examines burial evidence alongside wider social and economic changes in Bronze Age Cyprus.</a:t>
            </a:r>
          </a:p>
          <a:p>
            <a:pPr marL="0" indent="0">
              <a:buNone/>
            </a:pPr>
            <a:r>
              <a:rPr lang="en-GB" dirty="0">
                <a:solidFill>
                  <a:srgbClr val="2A211E"/>
                </a:solidFill>
              </a:rPr>
              <a:t>Explores how funerary rituals, collective burial and valuable grave goods expressed prestige and social differences.</a:t>
            </a:r>
          </a:p>
          <a:p>
            <a:pPr marL="0" indent="0">
              <a:buNone/>
            </a:pPr>
            <a:r>
              <a:rPr lang="en-GB" dirty="0">
                <a:solidFill>
                  <a:srgbClr val="2A211E"/>
                </a:solidFill>
              </a:rPr>
              <a:t>Connects burial practices with the growth of copper production, trade and political organisation.</a:t>
            </a:r>
          </a:p>
          <a:p>
            <a:pPr marL="0" indent="0">
              <a:buNone/>
            </a:pPr>
            <a:r>
              <a:rPr lang="en-GB" b="1" dirty="0">
                <a:solidFill>
                  <a:srgbClr val="2A211E"/>
                </a:solidFill>
              </a:rPr>
              <a:t>Luca Bombardieri - “Close to Us or Far from Them? Unusual Funerary Spaces in Early and Middle Bronze Age Cyprus” (2023)</a:t>
            </a:r>
          </a:p>
          <a:p>
            <a:pPr marL="0" indent="0">
              <a:buNone/>
            </a:pPr>
            <a:r>
              <a:rPr lang="en-GB" dirty="0">
                <a:solidFill>
                  <a:srgbClr val="2A211E"/>
                </a:solidFill>
              </a:rPr>
              <a:t>Examines unusual burials found within settlement areas during the Early and Middle Bronze Ages.</a:t>
            </a:r>
          </a:p>
          <a:p>
            <a:pPr marL="0" indent="0">
              <a:buNone/>
            </a:pPr>
            <a:r>
              <a:rPr lang="en-GB" dirty="0">
                <a:solidFill>
                  <a:srgbClr val="2A211E"/>
                </a:solidFill>
              </a:rPr>
              <a:t>Uses the location of burials, associated objects and human remains to investigate why some people were buried in places where burials were not normally expected.</a:t>
            </a:r>
          </a:p>
          <a:p>
            <a:pPr marL="0" indent="0">
              <a:buNone/>
            </a:pPr>
            <a:r>
              <a:rPr lang="en-GB" dirty="0">
                <a:solidFill>
                  <a:srgbClr val="2A211E"/>
                </a:solidFill>
              </a:rPr>
              <a:t>Considers how the relationship between living spaces and burial spaces can help archaeologists understand social practices.</a:t>
            </a:r>
          </a:p>
          <a:p>
            <a:pPr marL="0" indent="0">
              <a:buNone/>
            </a:pPr>
            <a:endParaRPr lang="en-GB" dirty="0">
              <a:solidFill>
                <a:srgbClr val="2A211E"/>
              </a:solidFill>
            </a:endParaRPr>
          </a:p>
          <a:p>
            <a:pPr marL="0" indent="0">
              <a:buNone/>
            </a:pPr>
            <a:endParaRPr lang="en-GB" sz="2800" dirty="0">
              <a:solidFill>
                <a:srgbClr val="2A211E"/>
              </a:solidFill>
            </a:endParaRPr>
          </a:p>
        </p:txBody>
      </p:sp>
    </p:spTree>
    <p:extLst>
      <p:ext uri="{BB962C8B-B14F-4D97-AF65-F5344CB8AC3E}">
        <p14:creationId xmlns:p14="http://schemas.microsoft.com/office/powerpoint/2010/main" val="2744900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82C01-6EE3-11AD-A3CB-F325833900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4C589-3B26-13CD-5665-601206079089}"/>
              </a:ext>
            </a:extLst>
          </p:cNvPr>
          <p:cNvSpPr>
            <a:spLocks noGrp="1"/>
          </p:cNvSpPr>
          <p:nvPr>
            <p:ph type="title"/>
          </p:nvPr>
        </p:nvSpPr>
        <p:spPr/>
        <p:txBody>
          <a:bodyPr/>
          <a:lstStyle/>
          <a:p>
            <a:r>
              <a:rPr lang="en-GB">
                <a:solidFill>
                  <a:srgbClr val="2A211E"/>
                </a:solidFill>
              </a:rPr>
              <a:t>Webb’s conclusions</a:t>
            </a:r>
            <a:endParaRPr lang="en-GB" dirty="0">
              <a:solidFill>
                <a:srgbClr val="2A211E"/>
              </a:solidFill>
            </a:endParaRPr>
          </a:p>
        </p:txBody>
      </p:sp>
      <p:sp>
        <p:nvSpPr>
          <p:cNvPr id="3" name="Content Placeholder 2">
            <a:extLst>
              <a:ext uri="{FF2B5EF4-FFF2-40B4-BE49-F238E27FC236}">
                <a16:creationId xmlns:a16="http://schemas.microsoft.com/office/drawing/2014/main" id="{B55BDF19-DC63-01ED-683B-4B4FFF62255F}"/>
              </a:ext>
            </a:extLst>
          </p:cNvPr>
          <p:cNvSpPr>
            <a:spLocks noGrp="1"/>
          </p:cNvSpPr>
          <p:nvPr>
            <p:ph idx="1"/>
          </p:nvPr>
        </p:nvSpPr>
        <p:spPr/>
        <p:txBody>
          <a:bodyPr>
            <a:noAutofit/>
          </a:bodyPr>
          <a:lstStyle/>
          <a:p>
            <a:r>
              <a:rPr lang="en-GB" sz="2400" dirty="0">
                <a:solidFill>
                  <a:srgbClr val="2A211E"/>
                </a:solidFill>
              </a:rPr>
              <a:t>Burial practices differed significantly across Bronze Age Cyprus because communities used mortuary spaces in different ways.</a:t>
            </a:r>
          </a:p>
          <a:p>
            <a:r>
              <a:rPr lang="en-GB" sz="2400" dirty="0">
                <a:solidFill>
                  <a:srgbClr val="2A211E"/>
                </a:solidFill>
              </a:rPr>
              <a:t>Burial could be used to remember ancestors, perform rituals, display wealth, establish identity, strengthen lineage and negotiate authority.</a:t>
            </a:r>
          </a:p>
          <a:p>
            <a:endParaRPr lang="en-GB" sz="2400" dirty="0">
              <a:solidFill>
                <a:srgbClr val="2A211E"/>
              </a:solidFill>
            </a:endParaRPr>
          </a:p>
        </p:txBody>
      </p:sp>
    </p:spTree>
    <p:extLst>
      <p:ext uri="{BB962C8B-B14F-4D97-AF65-F5344CB8AC3E}">
        <p14:creationId xmlns:p14="http://schemas.microsoft.com/office/powerpoint/2010/main" val="2376030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ACAE9-0B2D-3CFC-0F99-E8E6DD8534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A810D-709A-17D1-C350-A503651AF381}"/>
              </a:ext>
            </a:extLst>
          </p:cNvPr>
          <p:cNvSpPr>
            <a:spLocks noGrp="1"/>
          </p:cNvSpPr>
          <p:nvPr>
            <p:ph type="title"/>
          </p:nvPr>
        </p:nvSpPr>
        <p:spPr>
          <a:xfrm>
            <a:off x="685800" y="360221"/>
            <a:ext cx="10515600" cy="554179"/>
          </a:xfrm>
        </p:spPr>
        <p:txBody>
          <a:bodyPr/>
          <a:lstStyle/>
          <a:p>
            <a:r>
              <a:rPr lang="en-GB" dirty="0">
                <a:solidFill>
                  <a:srgbClr val="2A211E"/>
                </a:solidFill>
              </a:rPr>
              <a:t>Bibliography</a:t>
            </a:r>
          </a:p>
        </p:txBody>
      </p:sp>
      <p:sp>
        <p:nvSpPr>
          <p:cNvPr id="3" name="Content Placeholder 2">
            <a:extLst>
              <a:ext uri="{FF2B5EF4-FFF2-40B4-BE49-F238E27FC236}">
                <a16:creationId xmlns:a16="http://schemas.microsoft.com/office/drawing/2014/main" id="{BE402058-2C6D-8A77-67C2-37AD39036A09}"/>
              </a:ext>
            </a:extLst>
          </p:cNvPr>
          <p:cNvSpPr>
            <a:spLocks noGrp="1"/>
          </p:cNvSpPr>
          <p:nvPr>
            <p:ph idx="1"/>
          </p:nvPr>
        </p:nvSpPr>
        <p:spPr>
          <a:xfrm>
            <a:off x="76200" y="1915886"/>
            <a:ext cx="12028714" cy="4855027"/>
          </a:xfrm>
        </p:spPr>
        <p:txBody>
          <a:bodyPr>
            <a:noAutofit/>
          </a:bodyPr>
          <a:lstStyle/>
          <a:p>
            <a:pPr marL="0" indent="0">
              <a:buNone/>
            </a:pPr>
            <a:r>
              <a:rPr lang="en-GB" sz="1400" dirty="0">
                <a:solidFill>
                  <a:srgbClr val="2A211E"/>
                </a:solidFill>
              </a:rPr>
              <a:t>Bombardieri, L. (2023) ‘Close to Us or Far from Them? Unusual Funerary Spaces in Early and Middle Bronze Age Cyprus’, Bulletin of the American Society of Overseas Research, 390, pp. 1–19. </a:t>
            </a:r>
          </a:p>
          <a:p>
            <a:pPr marL="0" indent="0">
              <a:buNone/>
            </a:pPr>
            <a:r>
              <a:rPr lang="en-GB" sz="1400" dirty="0">
                <a:solidFill>
                  <a:srgbClr val="2A211E"/>
                </a:solidFill>
              </a:rPr>
              <a:t>Keswani, P.S. (2005) ‘Death, Prestige, and Copper in Bronze Age Cyprus’, American Journal of Archaeology, 109(3), pp. 341–401. </a:t>
            </a:r>
          </a:p>
          <a:p>
            <a:pPr marL="0" indent="0">
              <a:buNone/>
            </a:pPr>
            <a:r>
              <a:rPr lang="en-GB" sz="1400" dirty="0">
                <a:solidFill>
                  <a:srgbClr val="2A211E"/>
                </a:solidFill>
              </a:rPr>
              <a:t>Webb, J.M. (1999) Ritual Architecture, Iconography and Practice in the Late Cypriot Bronze Age. Studies in Mediterranean Archaeology, 75. </a:t>
            </a:r>
            <a:r>
              <a:rPr lang="en-GB" sz="1400" dirty="0" err="1">
                <a:solidFill>
                  <a:srgbClr val="2A211E"/>
                </a:solidFill>
              </a:rPr>
              <a:t>Jonsered</a:t>
            </a:r>
            <a:r>
              <a:rPr lang="en-GB" sz="1400" dirty="0">
                <a:solidFill>
                  <a:srgbClr val="2A211E"/>
                </a:solidFill>
              </a:rPr>
              <a:t>: Paul Åströms </a:t>
            </a:r>
            <a:r>
              <a:rPr lang="en-GB" sz="1400" dirty="0" err="1">
                <a:solidFill>
                  <a:srgbClr val="2A211E"/>
                </a:solidFill>
              </a:rPr>
              <a:t>Förlag</a:t>
            </a:r>
            <a:r>
              <a:rPr lang="en-GB" sz="1400" dirty="0">
                <a:solidFill>
                  <a:srgbClr val="2A211E"/>
                </a:solidFill>
              </a:rPr>
              <a:t>.</a:t>
            </a:r>
          </a:p>
          <a:p>
            <a:pPr marL="0" indent="0">
              <a:buNone/>
            </a:pPr>
            <a:r>
              <a:rPr lang="en-GB" sz="1400" dirty="0">
                <a:solidFill>
                  <a:srgbClr val="2A211E"/>
                </a:solidFill>
              </a:rPr>
              <a:t>Webb, J.M. (2019) ‘Socio-spatial discontinuities in burial ritual in prehistoric Bronze Age Cyprus’, in Papantoniou, G., Morris, C.E. and </a:t>
            </a:r>
            <a:r>
              <a:rPr lang="en-GB" sz="1400" dirty="0" err="1">
                <a:solidFill>
                  <a:srgbClr val="2A211E"/>
                </a:solidFill>
              </a:rPr>
              <a:t>Vionis</a:t>
            </a:r>
            <a:r>
              <a:rPr lang="en-GB" sz="1400" dirty="0">
                <a:solidFill>
                  <a:srgbClr val="2A211E"/>
                </a:solidFill>
              </a:rPr>
              <a:t>, A.K. (eds.) Unlocking Sacred Landscapes: Spatial Analysis of Ritual and Cult in the Mediterranean. Studies in Mediterranean Archaeology, 151. Nicosia: Åström Editions, pp. 171–188.</a:t>
            </a:r>
          </a:p>
          <a:p>
            <a:pPr marL="0" indent="0">
              <a:buNone/>
            </a:pPr>
            <a:r>
              <a:rPr lang="en-GB" sz="1400" dirty="0">
                <a:solidFill>
                  <a:srgbClr val="2A211E"/>
                </a:solidFill>
              </a:rPr>
              <a:t>Webb, J.M. and Frankel, D. (2010) ‘Social strategies, ritual and cosmology in Early Bronze Age Cyprus: an investigation of burial data from the north coast’, Levant, 42(2), pp. 185–209.</a:t>
            </a:r>
          </a:p>
          <a:p>
            <a:pPr marL="0" indent="0">
              <a:buNone/>
            </a:pPr>
            <a:r>
              <a:rPr lang="en-GB" sz="1400" dirty="0">
                <a:solidFill>
                  <a:srgbClr val="2A211E"/>
                </a:solidFill>
              </a:rPr>
              <a:t>Webb, J.M. and Frankel, D. (2013) ‘Cultural regionalism and divergent social trajectories in Early Bronze Age Cyprus’, American Journal of Archaeology, 117(1), pp. 59–81. Webb, J.M., Frankel, D., Eriksson, K.O. and Hennessy, J.B. (2009) The Bronze Age Cemeteries at Karmi </a:t>
            </a:r>
            <a:r>
              <a:rPr lang="en-GB" sz="1400" dirty="0" err="1">
                <a:solidFill>
                  <a:srgbClr val="2A211E"/>
                </a:solidFill>
              </a:rPr>
              <a:t>Palealona</a:t>
            </a:r>
            <a:r>
              <a:rPr lang="en-GB" sz="1400" dirty="0">
                <a:solidFill>
                  <a:srgbClr val="2A211E"/>
                </a:solidFill>
              </a:rPr>
              <a:t> and </a:t>
            </a:r>
            <a:r>
              <a:rPr lang="en-GB" sz="1400" dirty="0" err="1">
                <a:solidFill>
                  <a:srgbClr val="2A211E"/>
                </a:solidFill>
              </a:rPr>
              <a:t>Lapatsa</a:t>
            </a:r>
            <a:r>
              <a:rPr lang="en-GB" sz="1400" dirty="0">
                <a:solidFill>
                  <a:srgbClr val="2A211E"/>
                </a:solidFill>
              </a:rPr>
              <a:t> in Cyprus: Excavations by J.R.B. Stewart. Studies in Mediterranean Archaeology, 136. </a:t>
            </a:r>
            <a:r>
              <a:rPr lang="en-GB" sz="1400" dirty="0" err="1">
                <a:solidFill>
                  <a:srgbClr val="2A211E"/>
                </a:solidFill>
              </a:rPr>
              <a:t>Sävedalen</a:t>
            </a:r>
            <a:r>
              <a:rPr lang="en-GB" sz="1400" dirty="0">
                <a:solidFill>
                  <a:srgbClr val="2A211E"/>
                </a:solidFill>
              </a:rPr>
              <a:t>: Paul Åströms </a:t>
            </a:r>
            <a:r>
              <a:rPr lang="en-GB" sz="1400" dirty="0" err="1">
                <a:solidFill>
                  <a:srgbClr val="2A211E"/>
                </a:solidFill>
              </a:rPr>
              <a:t>Förlag</a:t>
            </a:r>
            <a:r>
              <a:rPr lang="en-GB" sz="1400" dirty="0">
                <a:solidFill>
                  <a:srgbClr val="2A211E"/>
                </a:solidFill>
              </a:rPr>
              <a:t>.</a:t>
            </a:r>
          </a:p>
          <a:p>
            <a:pPr marL="0" indent="0">
              <a:buNone/>
            </a:pPr>
            <a:r>
              <a:rPr lang="en-GB" sz="1400" dirty="0">
                <a:solidFill>
                  <a:srgbClr val="2A211E"/>
                </a:solidFill>
              </a:rPr>
              <a:t>Australian Academy of the Humanities (n.d.) ‘Jennifer Webb’. </a:t>
            </a:r>
          </a:p>
          <a:p>
            <a:pPr marL="0" indent="0">
              <a:buNone/>
            </a:pPr>
            <a:r>
              <a:rPr lang="en-GB" sz="1400" dirty="0">
                <a:solidFill>
                  <a:srgbClr val="2A211E"/>
                </a:solidFill>
              </a:rPr>
              <a:t>American Journal of Archaeology (n.d.) ‘Jennifer M. Webb | AJA Author’.</a:t>
            </a:r>
          </a:p>
        </p:txBody>
      </p:sp>
    </p:spTree>
    <p:extLst>
      <p:ext uri="{BB962C8B-B14F-4D97-AF65-F5344CB8AC3E}">
        <p14:creationId xmlns:p14="http://schemas.microsoft.com/office/powerpoint/2010/main" val="1677075544"/>
      </p:ext>
    </p:extLst>
  </p:cSld>
  <p:clrMapOvr>
    <a:masterClrMapping/>
  </p:clrMapOvr>
</p:sld>
</file>

<file path=ppt/theme/theme1.xml><?xml version="1.0" encoding="utf-8"?>
<a:theme xmlns:a="http://schemas.openxmlformats.org/drawingml/2006/main" name="Shoj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FC7F6458-703E-4B19-BAF9-E88A9B02521B}" vid="{6FBA4037-BA28-4926-BD89-6C5403440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Shoji</Template>
  <TotalTime>134</TotalTime>
  <Words>2871</Words>
  <Application>Microsoft Office PowerPoint</Application>
  <PresentationFormat>Widescreen</PresentationFormat>
  <Paragraphs>120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 Light</vt:lpstr>
      <vt:lpstr>Arial</vt:lpstr>
      <vt:lpstr>Calibri</vt:lpstr>
      <vt:lpstr>Walbaum Display</vt:lpstr>
      <vt:lpstr>Shoji</vt:lpstr>
      <vt:lpstr>“Socio-spatial discontinuities in burial ritual in prehistoric Bronze Age Cyprus” Jennifer M. Webb</vt:lpstr>
      <vt:lpstr>A short biography on Jennifer M. Webb</vt:lpstr>
      <vt:lpstr>What is the article about?</vt:lpstr>
      <vt:lpstr>What is Webb trying to find out?</vt:lpstr>
      <vt:lpstr>What evidence does Webb use?</vt:lpstr>
      <vt:lpstr>Case study 1: Vounous</vt:lpstr>
      <vt:lpstr>Case study 2: Karmi Palealona</vt:lpstr>
      <vt:lpstr>Case study 3: Lapithos Tomb 322</vt:lpstr>
      <vt:lpstr>Strengths and weaknesses of the Article</vt:lpstr>
      <vt:lpstr>Article comparisons</vt:lpstr>
      <vt:lpstr>Webb’s conclusions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Deena Lewis</dc:creator>
  <cp:lastModifiedBy>Deena Lewis</cp:lastModifiedBy>
  <cp:revision>1</cp:revision>
  <dcterms:created xsi:type="dcterms:W3CDTF">2026-10-06T00:20:26Z</dcterms:created>
  <dcterms:modified xsi:type="dcterms:W3CDTF">2026-10-16T14:05:02Z</dcterms:modified>
</cp:coreProperties>
</file>