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0"/>
  </p:notesMasterIdLst>
  <p:handoutMasterIdLst>
    <p:handoutMasterId r:id="rId41"/>
  </p:handoutMasterIdLst>
  <p:sldIdLst>
    <p:sldId id="256" r:id="rId4"/>
    <p:sldId id="316" r:id="rId5"/>
    <p:sldId id="317" r:id="rId6"/>
    <p:sldId id="318" r:id="rId7"/>
    <p:sldId id="319" r:id="rId8"/>
    <p:sldId id="326" r:id="rId9"/>
    <p:sldId id="322" r:id="rId10"/>
    <p:sldId id="324" r:id="rId11"/>
    <p:sldId id="327" r:id="rId12"/>
    <p:sldId id="354" r:id="rId13"/>
    <p:sldId id="328" r:id="rId14"/>
    <p:sldId id="329" r:id="rId15"/>
    <p:sldId id="330" r:id="rId16"/>
    <p:sldId id="331" r:id="rId17"/>
    <p:sldId id="332" r:id="rId18"/>
    <p:sldId id="333" r:id="rId19"/>
    <p:sldId id="334" r:id="rId20"/>
    <p:sldId id="320" r:id="rId21"/>
    <p:sldId id="335" r:id="rId22"/>
    <p:sldId id="336" r:id="rId23"/>
    <p:sldId id="337" r:id="rId24"/>
    <p:sldId id="338" r:id="rId25"/>
    <p:sldId id="339" r:id="rId26"/>
    <p:sldId id="340" r:id="rId27"/>
    <p:sldId id="341" r:id="rId28"/>
    <p:sldId id="342" r:id="rId29"/>
    <p:sldId id="343" r:id="rId30"/>
    <p:sldId id="345" r:id="rId31"/>
    <p:sldId id="347" r:id="rId32"/>
    <p:sldId id="346" r:id="rId33"/>
    <p:sldId id="348" r:id="rId34"/>
    <p:sldId id="344" r:id="rId35"/>
    <p:sldId id="349" r:id="rId36"/>
    <p:sldId id="352" r:id="rId37"/>
    <p:sldId id="315" r:id="rId38"/>
    <p:sldId id="353" r:id="rId3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2957" autoAdjust="0"/>
  </p:normalViewPr>
  <p:slideViewPr>
    <p:cSldViewPr>
      <p:cViewPr varScale="1">
        <p:scale>
          <a:sx n="83" d="100"/>
          <a:sy n="83" d="100"/>
        </p:scale>
        <p:origin x="2418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Indexes are typically created on base tables.</a:t>
            </a:r>
            <a:r>
              <a:rPr lang="en-GB" baseline="0" dirty="0" smtClean="0"/>
              <a:t> SQL Server also allows you to define indexes on views.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1298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6717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There are other types of indexes.</a:t>
            </a:r>
          </a:p>
          <a:p>
            <a:r>
              <a:rPr lang="en-GB" dirty="0" smtClean="0"/>
              <a:t>See</a:t>
            </a:r>
            <a:r>
              <a:rPr lang="en-GB" baseline="0" dirty="0" smtClean="0"/>
              <a:t> the following link for all the different types of indexes supported by MS SQL Server: https://docs.microsoft.com/en-us/sql/t-sql/statements/create-index-transact-sql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7928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8413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Four different</a:t>
            </a:r>
            <a:r>
              <a:rPr lang="en-GB" baseline="0" dirty="0"/>
              <a:t> i</a:t>
            </a:r>
            <a:r>
              <a:rPr lang="en-GB" dirty="0"/>
              <a:t>ndexes</a:t>
            </a:r>
            <a:r>
              <a:rPr lang="en-GB" baseline="0" dirty="0"/>
              <a:t> shown on the Staff table (reduced version shown).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2422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 MS SQL Server,</a:t>
            </a:r>
            <a:r>
              <a:rPr lang="en-GB" baseline="0" dirty="0" smtClean="0"/>
              <a:t> a table can have a maximum of 999 non-clustered (secondary) indexes.</a:t>
            </a:r>
          </a:p>
          <a:p>
            <a:r>
              <a:rPr lang="en-GB" baseline="0" dirty="0" smtClean="0"/>
              <a:t>See more and the full syntax at: https://docs.microsoft.com/en-us/sql/t-sql/statements/create-index-transact-sql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39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i1 is the index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t1 is the table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col1, col2</a:t>
            </a:r>
            <a:r>
              <a:rPr lang="en-GB" baseline="0" dirty="0" smtClean="0"/>
              <a:t> and col3 are column names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5549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i1 is the index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t1 is the table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col1, col2</a:t>
            </a:r>
            <a:r>
              <a:rPr lang="en-GB" baseline="0" dirty="0" smtClean="0"/>
              <a:t> and col3 are column names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9554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9065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</a:t>
            </a:r>
            <a:r>
              <a:rPr lang="en-GB" baseline="0" dirty="0" smtClean="0"/>
              <a:t> rent attribute will be frequently used for query selection e.g.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WHERE rent ….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ORDER BY rent …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941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169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2/6/2019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2/6/2019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2/6/2019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2/6/2019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Physical Database </a:t>
            </a:r>
            <a:r>
              <a:rPr lang="en-GB" dirty="0" smtClean="0"/>
              <a:t>Design: Indexes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10b: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04-Feb-2019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Indexes</a:t>
            </a:r>
          </a:p>
          <a:p>
            <a:r>
              <a:rPr lang="en-GB" dirty="0" smtClean="0"/>
              <a:t>Choosing Secondary Indexes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9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Indexes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 index is a structure that provides </a:t>
            </a:r>
            <a:r>
              <a:rPr lang="en-GB" b="1" i="1" dirty="0"/>
              <a:t>accelerated access</a:t>
            </a:r>
            <a:r>
              <a:rPr lang="en-GB" dirty="0"/>
              <a:t> to the rows of a table based on the values of one or more columns in the table, i.e. index key value(s).</a:t>
            </a:r>
          </a:p>
          <a:p>
            <a:r>
              <a:rPr lang="en-GB" dirty="0"/>
              <a:t>It is similar to the index in a book and eliminates the need to scan through records sequentially to find a record.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917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Indexes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 index </a:t>
            </a:r>
            <a:r>
              <a:rPr lang="en-GB" dirty="0"/>
              <a:t>is a support structure associated with a particular search </a:t>
            </a:r>
            <a:r>
              <a:rPr lang="en-GB" dirty="0" smtClean="0"/>
              <a:t>key:</a:t>
            </a:r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index file</a:t>
            </a:r>
            <a:r>
              <a:rPr lang="en-GB" dirty="0"/>
              <a:t>: contains entries made up </a:t>
            </a:r>
            <a:r>
              <a:rPr lang="en-GB" dirty="0" smtClean="0"/>
              <a:t>of:</a:t>
            </a:r>
          </a:p>
          <a:p>
            <a:pPr lvl="2"/>
            <a:r>
              <a:rPr lang="en-GB" dirty="0" smtClean="0"/>
              <a:t>the </a:t>
            </a:r>
            <a:r>
              <a:rPr lang="en-GB" b="1" dirty="0"/>
              <a:t>index </a:t>
            </a:r>
            <a:r>
              <a:rPr lang="en-GB" b="1" i="1" dirty="0"/>
              <a:t>key value</a:t>
            </a:r>
            <a:r>
              <a:rPr lang="en-GB" dirty="0"/>
              <a:t> and </a:t>
            </a:r>
            <a:endParaRPr lang="en-GB" dirty="0" smtClean="0"/>
          </a:p>
          <a:p>
            <a:pPr lvl="2"/>
            <a:r>
              <a:rPr lang="en-GB" dirty="0" smtClean="0"/>
              <a:t>the </a:t>
            </a:r>
            <a:r>
              <a:rPr lang="en-GB" b="1" i="1" dirty="0"/>
              <a:t>address where the logical record can be found</a:t>
            </a:r>
            <a:r>
              <a:rPr lang="en-GB" dirty="0"/>
              <a:t>, ordered according to the indexing field.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data file</a:t>
            </a:r>
            <a:r>
              <a:rPr lang="en-GB" dirty="0"/>
              <a:t>: contains the </a:t>
            </a:r>
            <a:r>
              <a:rPr lang="en-GB" i="1" dirty="0"/>
              <a:t>logical records</a:t>
            </a:r>
            <a:r>
              <a:rPr lang="en-GB" dirty="0"/>
              <a:t>.</a:t>
            </a:r>
          </a:p>
          <a:p>
            <a:r>
              <a:rPr lang="en-GB" dirty="0"/>
              <a:t>The presence of an index can significantly improve the performance of a query.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85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Maintaining Indexes</a:t>
            </a:r>
            <a:br>
              <a:rPr lang="en-GB" dirty="0" smtClean="0"/>
            </a:br>
            <a:r>
              <a:rPr lang="en-GB" sz="3100" dirty="0"/>
              <a:t>Possible Extra </a:t>
            </a:r>
            <a:r>
              <a:rPr lang="en-GB" sz="3100" dirty="0" smtClean="0"/>
              <a:t>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Note</a:t>
            </a:r>
            <a:r>
              <a:rPr lang="en-GB" dirty="0" smtClean="0"/>
              <a:t>: </a:t>
            </a:r>
            <a:r>
              <a:rPr lang="en-GB" dirty="0"/>
              <a:t>an index may be updated every time the underlying tables are updated, and additional overheads may be </a:t>
            </a:r>
            <a:r>
              <a:rPr lang="en-GB" dirty="0" smtClean="0"/>
              <a:t>incurred.</a:t>
            </a:r>
          </a:p>
          <a:p>
            <a:pPr lvl="1"/>
            <a:r>
              <a:rPr lang="en-GB" dirty="0"/>
              <a:t>E.g. inserting and deleting records in a sorted file create overheads because the order has to be maintained.</a:t>
            </a:r>
          </a:p>
          <a:p>
            <a:r>
              <a:rPr lang="en-GB" dirty="0"/>
              <a:t>It is why you </a:t>
            </a:r>
            <a:r>
              <a:rPr lang="en-GB" b="1" i="1" dirty="0"/>
              <a:t>identify columns updated when analysing transactions, and </a:t>
            </a:r>
            <a:r>
              <a:rPr lang="en-GB" b="1" i="1" u="sng" dirty="0"/>
              <a:t>avoid</a:t>
            </a:r>
            <a:r>
              <a:rPr lang="en-GB" b="1" i="1" dirty="0"/>
              <a:t> creating indexes on these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661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are </a:t>
            </a:r>
            <a:r>
              <a:rPr lang="en-GB" dirty="0" smtClean="0"/>
              <a:t>two main </a:t>
            </a:r>
            <a:r>
              <a:rPr lang="en-GB" dirty="0"/>
              <a:t>types indexes:</a:t>
            </a:r>
          </a:p>
          <a:p>
            <a:pPr lvl="1"/>
            <a:r>
              <a:rPr lang="en-GB" b="1" dirty="0"/>
              <a:t>Clustered Index</a:t>
            </a:r>
            <a:r>
              <a:rPr lang="en-GB" dirty="0"/>
              <a:t>: the data file is sequentially </a:t>
            </a:r>
            <a:r>
              <a:rPr lang="en-GB" i="1" dirty="0"/>
              <a:t>ordered</a:t>
            </a:r>
            <a:r>
              <a:rPr lang="en-GB" dirty="0"/>
              <a:t> by </a:t>
            </a:r>
            <a:r>
              <a:rPr lang="en-GB" dirty="0" smtClean="0"/>
              <a:t>the specified field(s).</a:t>
            </a:r>
            <a:endParaRPr lang="en-GB" dirty="0"/>
          </a:p>
          <a:p>
            <a:pPr lvl="1"/>
            <a:r>
              <a:rPr lang="en-GB" b="1" dirty="0"/>
              <a:t>Secondary (or Non-clustered) Index</a:t>
            </a:r>
            <a:r>
              <a:rPr lang="en-GB" dirty="0"/>
              <a:t>: an index defined on non-ordering field(s) of the data file.</a:t>
            </a:r>
          </a:p>
          <a:p>
            <a:r>
              <a:rPr lang="en-GB" dirty="0"/>
              <a:t>Indexes may also be </a:t>
            </a:r>
            <a:r>
              <a:rPr lang="en-GB" b="1" dirty="0"/>
              <a:t>UNIQUE</a:t>
            </a:r>
          </a:p>
          <a:p>
            <a:pPr lvl="1"/>
            <a:r>
              <a:rPr lang="en-GB" dirty="0"/>
              <a:t>The DBMS enforces the uniqueness of the indexed column or combination of columns. </a:t>
            </a:r>
          </a:p>
          <a:p>
            <a:pPr lvl="1"/>
            <a:r>
              <a:rPr lang="en-GB" dirty="0"/>
              <a:t>Uniqueness is </a:t>
            </a:r>
            <a:r>
              <a:rPr lang="en-GB" i="1" dirty="0"/>
              <a:t>only required</a:t>
            </a:r>
            <a:r>
              <a:rPr lang="en-GB" dirty="0"/>
              <a:t> </a:t>
            </a:r>
            <a:r>
              <a:rPr lang="en-GB" dirty="0" smtClean="0"/>
              <a:t>if the index is also the primary key.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8944" y="6307723"/>
            <a:ext cx="76871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 smtClean="0"/>
              <a:t>There are other types of indexes, but we will focus on the two main types for this module.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2398661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Clustered </a:t>
            </a:r>
            <a:r>
              <a:rPr lang="en-GB" dirty="0"/>
              <a:t>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Clustered Index is the column </a:t>
            </a:r>
            <a:r>
              <a:rPr lang="en-GB" dirty="0"/>
              <a:t>or combination of </a:t>
            </a:r>
            <a:r>
              <a:rPr lang="en-GB" dirty="0" smtClean="0"/>
              <a:t>columns </a:t>
            </a:r>
            <a:r>
              <a:rPr lang="en-GB" b="1" i="1" dirty="0"/>
              <a:t>used to order the rows </a:t>
            </a:r>
            <a:r>
              <a:rPr lang="en-GB" dirty="0"/>
              <a:t>in a table.</a:t>
            </a:r>
          </a:p>
          <a:p>
            <a:r>
              <a:rPr lang="en-GB" dirty="0" smtClean="0"/>
              <a:t>It provides a </a:t>
            </a:r>
            <a:r>
              <a:rPr lang="en-GB" dirty="0"/>
              <a:t>mechanism for sorting the table and facilitating quick data access</a:t>
            </a:r>
            <a:r>
              <a:rPr lang="en-GB" dirty="0" smtClean="0"/>
              <a:t>.</a:t>
            </a:r>
          </a:p>
          <a:p>
            <a:r>
              <a:rPr lang="en-GB" dirty="0"/>
              <a:t>A table can be sorted in only one way at a time!</a:t>
            </a:r>
          </a:p>
          <a:p>
            <a:pPr lvl="1"/>
            <a:r>
              <a:rPr lang="en-GB" dirty="0" smtClean="0"/>
              <a:t>Thus, a table can have only </a:t>
            </a:r>
            <a:r>
              <a:rPr lang="en-GB" b="1" u="sng" dirty="0"/>
              <a:t>one</a:t>
            </a:r>
            <a:r>
              <a:rPr lang="en-GB" dirty="0"/>
              <a:t> clustering </a:t>
            </a:r>
            <a:r>
              <a:rPr lang="en-GB" dirty="0" smtClean="0"/>
              <a:t>index:</a:t>
            </a:r>
          </a:p>
          <a:p>
            <a:pPr lvl="2"/>
            <a:r>
              <a:rPr lang="en-GB" b="1" dirty="0"/>
              <a:t>E</a:t>
            </a:r>
            <a:r>
              <a:rPr lang="en-GB" b="1" dirty="0" smtClean="0"/>
              <a:t>ither</a:t>
            </a:r>
            <a:r>
              <a:rPr lang="en-GB" dirty="0" smtClean="0"/>
              <a:t> the primary key column(s)</a:t>
            </a:r>
          </a:p>
          <a:p>
            <a:pPr lvl="2"/>
            <a:r>
              <a:rPr lang="en-GB" b="1" dirty="0" smtClean="0"/>
              <a:t>Or</a:t>
            </a:r>
            <a:r>
              <a:rPr lang="en-GB" dirty="0" smtClean="0"/>
              <a:t> a clustering index made up of </a:t>
            </a:r>
            <a:r>
              <a:rPr lang="en-GB" dirty="0"/>
              <a:t>non-primary</a:t>
            </a:r>
            <a:r>
              <a:rPr lang="en-GB" i="1" dirty="0">
                <a:solidFill>
                  <a:srgbClr val="C00000"/>
                </a:solidFill>
              </a:rPr>
              <a:t> </a:t>
            </a:r>
            <a:r>
              <a:rPr lang="en-GB" dirty="0"/>
              <a:t>key column(s)</a:t>
            </a:r>
            <a:r>
              <a:rPr lang="en-GB" dirty="0" smtClean="0"/>
              <a:t> </a:t>
            </a:r>
            <a:r>
              <a:rPr lang="en-GB" b="1" i="1" dirty="0" smtClean="0"/>
              <a:t>not both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301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or Clustered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DBMS sorts all rows of the table in the data file </a:t>
            </a:r>
            <a:r>
              <a:rPr lang="en-GB" dirty="0"/>
              <a:t>in ascending or descending order, based on the columns identified in </a:t>
            </a:r>
            <a:r>
              <a:rPr lang="en-GB" dirty="0" smtClean="0"/>
              <a:t>the clustered index.</a:t>
            </a:r>
          </a:p>
          <a:p>
            <a:r>
              <a:rPr lang="en-GB" dirty="0"/>
              <a:t>A table without a primary/clustered index is called a </a:t>
            </a:r>
            <a:r>
              <a:rPr lang="en-GB" b="1" dirty="0" smtClean="0"/>
              <a:t>heap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It means a linear search </a:t>
            </a:r>
            <a:r>
              <a:rPr lang="en-GB" dirty="0"/>
              <a:t>rather than optimised search algorithms must be used to locate a </a:t>
            </a:r>
            <a:r>
              <a:rPr lang="en-GB" dirty="0" smtClean="0"/>
              <a:t>record.</a:t>
            </a:r>
            <a:endParaRPr lang="en-GB" dirty="0"/>
          </a:p>
          <a:p>
            <a:r>
              <a:rPr lang="en-GB" dirty="0" smtClean="0"/>
              <a:t>Most DBMSs will make the PK a clustered index by default.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340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Clustered </a:t>
            </a:r>
            <a:r>
              <a:rPr lang="en-GB" dirty="0"/>
              <a:t>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4272880"/>
            <a:ext cx="8153400" cy="182312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For example, </a:t>
            </a:r>
            <a:r>
              <a:rPr lang="en-GB" dirty="0" smtClean="0"/>
              <a:t> shown here, the </a:t>
            </a:r>
            <a:r>
              <a:rPr lang="en-GB" dirty="0" err="1"/>
              <a:t>StaffNo</a:t>
            </a:r>
            <a:r>
              <a:rPr lang="en-GB" dirty="0"/>
              <a:t> is </a:t>
            </a:r>
            <a:r>
              <a:rPr lang="en-GB" dirty="0" smtClean="0"/>
              <a:t>defined </a:t>
            </a:r>
            <a:r>
              <a:rPr lang="en-GB" dirty="0"/>
              <a:t>as the ordering </a:t>
            </a:r>
            <a:r>
              <a:rPr lang="en-GB" dirty="0" smtClean="0"/>
              <a:t>index.</a:t>
            </a:r>
          </a:p>
          <a:p>
            <a:r>
              <a:rPr lang="en-GB" dirty="0" smtClean="0"/>
              <a:t>Thus, the </a:t>
            </a:r>
            <a:r>
              <a:rPr lang="en-GB" dirty="0"/>
              <a:t>execution </a:t>
            </a:r>
            <a:r>
              <a:rPr lang="en-GB" dirty="0" smtClean="0"/>
              <a:t>time of </a:t>
            </a:r>
            <a:r>
              <a:rPr lang="en-GB" dirty="0"/>
              <a:t>the following query should be </a:t>
            </a:r>
            <a:r>
              <a:rPr lang="en-GB" dirty="0" smtClean="0"/>
              <a:t>reduced as no extra sorting </a:t>
            </a:r>
            <a:r>
              <a:rPr lang="en-GB" dirty="0"/>
              <a:t>is needed: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331640" y="1647056"/>
          <a:ext cx="1802160" cy="2286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01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1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/>
                        <a:t>Index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SA9</a:t>
                      </a:r>
                    </a:p>
                    <a:p>
                      <a:r>
                        <a:rPr lang="en-GB" dirty="0"/>
                        <a:t>SG5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SG14</a:t>
                      </a:r>
                    </a:p>
                    <a:p>
                      <a:r>
                        <a:rPr lang="en-GB" dirty="0"/>
                        <a:t>SG37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SL21</a:t>
                      </a:r>
                    </a:p>
                    <a:p>
                      <a:r>
                        <a:rPr lang="en-GB" dirty="0"/>
                        <a:t>SL41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5006008" y="1647056"/>
          <a:ext cx="2969314" cy="2286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1052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/>
                        <a:t>Data File</a:t>
                      </a:r>
                    </a:p>
                  </a:txBody>
                  <a:tcPr>
                    <a:lnR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Page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 SA9 record</a:t>
                      </a:r>
                    </a:p>
                    <a:p>
                      <a:r>
                        <a:rPr lang="en-GB" dirty="0"/>
                        <a:t>Staff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SG5 record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 SG14 record</a:t>
                      </a:r>
                    </a:p>
                    <a:p>
                      <a:r>
                        <a:rPr lang="en-GB" dirty="0"/>
                        <a:t>Staff SG37 record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 anchor="ctr"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SL21 record</a:t>
                      </a:r>
                    </a:p>
                    <a:p>
                      <a:r>
                        <a:rPr lang="en-GB" dirty="0"/>
                        <a:t>Staff SL41</a:t>
                      </a:r>
                      <a:r>
                        <a:rPr lang="en-GB" baseline="0" dirty="0"/>
                        <a:t> record</a:t>
                      </a:r>
                      <a:endParaRPr lang="en-GB" dirty="0"/>
                    </a:p>
                  </a:txBody>
                  <a:tcPr>
                    <a:lnR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8" name="Straight Arrow Connector 7"/>
          <p:cNvCxnSpPr/>
          <p:nvPr/>
        </p:nvCxnSpPr>
        <p:spPr>
          <a:xfrm>
            <a:off x="3133800" y="2151112"/>
            <a:ext cx="1872208" cy="1440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3133800" y="2295128"/>
            <a:ext cx="1872208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133800" y="2920752"/>
            <a:ext cx="1872208" cy="853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3133800" y="3015208"/>
            <a:ext cx="1872208" cy="1642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3133800" y="3519264"/>
            <a:ext cx="1872208" cy="1124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3133800" y="3631704"/>
            <a:ext cx="1872208" cy="1733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2321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Clustered </a:t>
            </a:r>
            <a:r>
              <a:rPr lang="en-GB" dirty="0"/>
              <a:t>Indexes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primary key does not have to be a clustered index, and in some cases it may be better if it is not</a:t>
            </a:r>
            <a:r>
              <a:rPr lang="en-GB" dirty="0" smtClean="0"/>
              <a:t>. For example:</a:t>
            </a:r>
            <a:endParaRPr lang="en-GB" dirty="0"/>
          </a:p>
          <a:p>
            <a:pPr lvl="1"/>
            <a:r>
              <a:rPr lang="en-GB" dirty="0" smtClean="0"/>
              <a:t>If a system requires users to always authenticate themselves with their User ID and DOB during logon and when speaking to customer services.</a:t>
            </a:r>
          </a:p>
          <a:p>
            <a:pPr lvl="1"/>
            <a:r>
              <a:rPr lang="en-GB" dirty="0" smtClean="0"/>
              <a:t>It may be better to make the cluster index a combination of the User Id and DOB columns.</a:t>
            </a:r>
          </a:p>
          <a:p>
            <a:r>
              <a:rPr lang="en-GB" dirty="0" smtClean="0"/>
              <a:t>For PK columns that include dates as part of the primary key, it may also be beneficial to change the default sort ascending order to descending order.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4847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997152"/>
          </a:xfrm>
        </p:spPr>
        <p:txBody>
          <a:bodyPr>
            <a:normAutofit/>
          </a:bodyPr>
          <a:lstStyle/>
          <a:p>
            <a:r>
              <a:rPr lang="en-GB" dirty="0"/>
              <a:t>The primary key does not have to be a clustered index, and in some cases it may be better if it is not.</a:t>
            </a:r>
          </a:p>
          <a:p>
            <a:r>
              <a:rPr lang="en-GB" dirty="0"/>
              <a:t>I asked you in a previous </a:t>
            </a:r>
            <a:r>
              <a:rPr lang="en-GB" dirty="0" smtClean="0"/>
              <a:t>lesson and I am asking again (just as a reminder </a:t>
            </a:r>
            <a:r>
              <a:rPr lang="en-GB" dirty="0" smtClean="0">
                <a:sym typeface="Wingdings" panose="05000000000000000000" pitchFamily="2" charset="2"/>
              </a:rPr>
              <a:t>):</a:t>
            </a:r>
            <a:endParaRPr lang="en-GB" dirty="0"/>
          </a:p>
          <a:p>
            <a:pPr lvl="1"/>
            <a:r>
              <a:rPr lang="en-GB" dirty="0"/>
              <a:t>What is an alternative </a:t>
            </a:r>
            <a:r>
              <a:rPr lang="en-GB" dirty="0" smtClean="0"/>
              <a:t>for </a:t>
            </a:r>
            <a:r>
              <a:rPr lang="en-GB" dirty="0"/>
              <a:t>creating an auto-increment ID primary key column</a:t>
            </a:r>
            <a:r>
              <a:rPr lang="en-GB" dirty="0" smtClean="0"/>
              <a:t>?</a:t>
            </a:r>
            <a:endParaRPr lang="en-GB" dirty="0"/>
          </a:p>
          <a:p>
            <a:pPr lvl="1"/>
            <a:r>
              <a:rPr lang="en-GB" dirty="0" smtClean="0"/>
              <a:t>What </a:t>
            </a:r>
            <a:r>
              <a:rPr lang="en-GB" dirty="0"/>
              <a:t>are the advantages of using this type of field for a primary key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274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a UUID (GUID) to a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UUID (Universally Unique Identifier) or GUID (Globally Unique Identifier) is a 128-bit integer number used to identify resources.</a:t>
            </a:r>
          </a:p>
          <a:p>
            <a:r>
              <a:rPr lang="en-GB" dirty="0"/>
              <a:t>In MS SQL Server, the data type for a UUID is </a:t>
            </a:r>
            <a:r>
              <a:rPr lang="en-GB" b="1" dirty="0" err="1"/>
              <a:t>uniqueidentifier</a:t>
            </a:r>
            <a:r>
              <a:rPr lang="en-GB" dirty="0"/>
              <a:t>.</a:t>
            </a:r>
          </a:p>
          <a:p>
            <a:r>
              <a:rPr lang="en-GB" dirty="0"/>
              <a:t>You use the MS SQL Server NEWID() function to generate a GUID.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TEST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Id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UNIQUEIDENTIFIER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DEFAULT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NEWID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…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636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Creating a UUID Column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Let’s try adding a UUID to one of the tables in the Dream Home database.</a:t>
            </a:r>
          </a:p>
          <a:p>
            <a:r>
              <a:rPr lang="en-GB" dirty="0" smtClean="0"/>
              <a:t>Adding </a:t>
            </a:r>
            <a:r>
              <a:rPr lang="en-GB" dirty="0"/>
              <a:t>a </a:t>
            </a:r>
            <a:r>
              <a:rPr lang="en-GB" dirty="0" smtClean="0"/>
              <a:t>UUID </a:t>
            </a:r>
            <a:r>
              <a:rPr lang="en-GB" dirty="0"/>
              <a:t>column to the property </a:t>
            </a:r>
            <a:r>
              <a:rPr lang="en-GB" dirty="0" smtClean="0"/>
              <a:t>table</a:t>
            </a:r>
            <a:endParaRPr lang="en-GB" dirty="0"/>
          </a:p>
          <a:p>
            <a:pPr lvl="1"/>
            <a:r>
              <a:rPr lang="en-GB" dirty="0"/>
              <a:t>To add: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PropUID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UNIQUEIDENTIFIER 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DEFAULT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FF"/>
                </a:solidFill>
                <a:latin typeface="Consolas" panose="020B0609020204030204" pitchFamily="49" charset="0"/>
              </a:rPr>
              <a:t>NEWID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();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/>
              <a:t>To check the results: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r>
              <a:rPr lang="en-GB" dirty="0" smtClean="0"/>
              <a:t>Do </a:t>
            </a:r>
            <a:r>
              <a:rPr lang="en-GB" dirty="0"/>
              <a:t>you think there any disadvantages of using a column of this </a:t>
            </a:r>
            <a:r>
              <a:rPr lang="en-GB" dirty="0" smtClean="0"/>
              <a:t>type (UUID) as </a:t>
            </a:r>
            <a:r>
              <a:rPr lang="en-GB" dirty="0"/>
              <a:t>a clustered index?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72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(Non-clustered)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secondary index is an index defined on a </a:t>
            </a:r>
            <a:r>
              <a:rPr lang="en-GB" i="1" dirty="0">
                <a:solidFill>
                  <a:srgbClr val="C00000"/>
                </a:solidFill>
              </a:rPr>
              <a:t>non-ordering field</a:t>
            </a:r>
            <a:r>
              <a:rPr lang="en-GB" dirty="0"/>
              <a:t> of the data file.</a:t>
            </a:r>
          </a:p>
          <a:p>
            <a:r>
              <a:rPr lang="en-GB" dirty="0"/>
              <a:t>They are </a:t>
            </a:r>
            <a:r>
              <a:rPr lang="en-GB" b="1" i="1" dirty="0"/>
              <a:t>additional keys</a:t>
            </a:r>
            <a:r>
              <a:rPr lang="en-GB" dirty="0"/>
              <a:t> for a base relation that can be </a:t>
            </a:r>
            <a:r>
              <a:rPr lang="en-GB" b="1" i="1" dirty="0"/>
              <a:t>used to retrieve data more efficiently</a:t>
            </a:r>
            <a:r>
              <a:rPr lang="en-GB" dirty="0"/>
              <a:t>.</a:t>
            </a:r>
          </a:p>
          <a:p>
            <a:r>
              <a:rPr lang="en-GB" dirty="0"/>
              <a:t>The index file is also an ordered file, but the data file is not </a:t>
            </a:r>
            <a:r>
              <a:rPr lang="en-GB" dirty="0" smtClean="0"/>
              <a:t>sorted </a:t>
            </a:r>
            <a:r>
              <a:rPr lang="en-GB" dirty="0"/>
              <a:t>on the secondary index key.</a:t>
            </a:r>
          </a:p>
          <a:p>
            <a:r>
              <a:rPr lang="en-GB" dirty="0"/>
              <a:t>A table can have </a:t>
            </a:r>
            <a:r>
              <a:rPr lang="en-GB" b="1" u="sng" dirty="0"/>
              <a:t>many</a:t>
            </a:r>
            <a:r>
              <a:rPr lang="en-GB" dirty="0"/>
              <a:t> secondary indexes.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761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(Non-clustered)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They improve the performance of queries that use attributes </a:t>
            </a:r>
            <a:r>
              <a:rPr lang="en-GB" i="1" dirty="0">
                <a:solidFill>
                  <a:srgbClr val="C00000"/>
                </a:solidFill>
              </a:rPr>
              <a:t>other than the primary key</a:t>
            </a:r>
            <a:r>
              <a:rPr lang="en-GB" dirty="0"/>
              <a:t>.</a:t>
            </a:r>
          </a:p>
          <a:p>
            <a:r>
              <a:rPr lang="en-GB" dirty="0"/>
              <a:t>The improvement to queries, however, must be balanced against the overhead to maintaining the indexes while the database is being updated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In other words, avoid making columns that are frequently updated secondary indexes.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412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Indexes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051720" y="1817626"/>
          <a:ext cx="5519935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39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FirstName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LastName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18000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Beech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Julie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9000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179512" y="1628800"/>
          <a:ext cx="1368152" cy="2001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sz="1400" dirty="0"/>
                        <a:t>Salary,</a:t>
                      </a:r>
                      <a:r>
                        <a:rPr lang="en-GB" sz="1400" baseline="0" dirty="0"/>
                        <a:t> </a:t>
                      </a:r>
                      <a:r>
                        <a:rPr lang="en-GB" sz="1400" baseline="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9000, 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12000, 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18000, 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30000, 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8" name="Straight Arrow Connector 7"/>
          <p:cNvCxnSpPr>
            <a:endCxn id="5" idx="1"/>
          </p:cNvCxnSpPr>
          <p:nvPr/>
        </p:nvCxnSpPr>
        <p:spPr>
          <a:xfrm>
            <a:off x="1475656" y="2744726"/>
            <a:ext cx="57606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1547664" y="2348880"/>
            <a:ext cx="504056" cy="11521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V="1">
            <a:off x="1475656" y="2420888"/>
            <a:ext cx="576064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1511660" y="3140968"/>
            <a:ext cx="540060" cy="2714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Table 18"/>
          <p:cNvGraphicFramePr>
            <a:graphicFrameLocks noGrp="1"/>
          </p:cNvGraphicFramePr>
          <p:nvPr/>
        </p:nvGraphicFramePr>
        <p:xfrm>
          <a:off x="8075710" y="1844824"/>
          <a:ext cx="960785" cy="1788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607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9000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18000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30000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21" name="Straight Arrow Connector 20"/>
          <p:cNvCxnSpPr>
            <a:stCxn id="19" idx="1"/>
            <a:endCxn id="5" idx="3"/>
          </p:cNvCxnSpPr>
          <p:nvPr/>
        </p:nvCxnSpPr>
        <p:spPr>
          <a:xfrm flipH="1">
            <a:off x="7571655" y="2738904"/>
            <a:ext cx="504055" cy="58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>
            <a:off x="7571653" y="2204864"/>
            <a:ext cx="504058" cy="1296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H="1" flipV="1">
            <a:off x="7571652" y="2348880"/>
            <a:ext cx="504057" cy="7200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 flipV="1">
            <a:off x="7571654" y="3068960"/>
            <a:ext cx="504055" cy="288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5" name="Table 34"/>
          <p:cNvGraphicFramePr>
            <a:graphicFrameLocks noGrp="1"/>
          </p:cNvGraphicFramePr>
          <p:nvPr/>
        </p:nvGraphicFramePr>
        <p:xfrm>
          <a:off x="2046021" y="4308281"/>
          <a:ext cx="5519935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39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FirstName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LastName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18000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Beech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Julie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9000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36" name="Table 35"/>
          <p:cNvGraphicFramePr>
            <a:graphicFrameLocks noGrp="1"/>
          </p:cNvGraphicFramePr>
          <p:nvPr/>
        </p:nvGraphicFramePr>
        <p:xfrm>
          <a:off x="179512" y="4221088"/>
          <a:ext cx="1368152" cy="2001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sz="1400" baseline="0" dirty="0" err="1"/>
                        <a:t>BranchNo</a:t>
                      </a:r>
                      <a:r>
                        <a:rPr lang="en-GB" sz="1400" baseline="0" dirty="0"/>
                        <a:t>, Salary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B003, 12000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B003, 18000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B005,</a:t>
                      </a:r>
                      <a:r>
                        <a:rPr lang="en-GB" sz="1400" baseline="0" dirty="0"/>
                        <a:t> 9000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B005, 30000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37" name="Table 36"/>
          <p:cNvGraphicFramePr>
            <a:graphicFrameLocks noGrp="1"/>
          </p:cNvGraphicFramePr>
          <p:nvPr/>
        </p:nvGraphicFramePr>
        <p:xfrm>
          <a:off x="8064313" y="4341301"/>
          <a:ext cx="1044191" cy="1788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441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39" name="Straight Arrow Connector 38"/>
          <p:cNvCxnSpPr>
            <a:endCxn id="35" idx="1"/>
          </p:cNvCxnSpPr>
          <p:nvPr/>
        </p:nvCxnSpPr>
        <p:spPr>
          <a:xfrm>
            <a:off x="1475656" y="4797152"/>
            <a:ext cx="570365" cy="4382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V="1">
            <a:off x="1511660" y="4869160"/>
            <a:ext cx="534361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1511660" y="5589240"/>
            <a:ext cx="534361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V="1">
            <a:off x="1475656" y="5661248"/>
            <a:ext cx="570365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 flipH="1">
            <a:off x="7565956" y="4869160"/>
            <a:ext cx="5097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endCxn id="35" idx="3"/>
          </p:cNvCxnSpPr>
          <p:nvPr/>
        </p:nvCxnSpPr>
        <p:spPr>
          <a:xfrm flipH="1">
            <a:off x="7565956" y="5235381"/>
            <a:ext cx="5097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7565956" y="5589240"/>
            <a:ext cx="49835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 flipH="1">
            <a:off x="7565956" y="5949280"/>
            <a:ext cx="5097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425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(Most DBMSs)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creation of indexes is not standard SQL</a:t>
            </a:r>
          </a:p>
          <a:p>
            <a:r>
              <a:rPr lang="en-GB" dirty="0"/>
              <a:t>But most DBMSs support the following syntax: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IndexName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ASC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[,…]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dirty="0" smtClean="0"/>
              <a:t>Unique is only needed on non-primary indexes if you wish to make the index column or column combinations unique.</a:t>
            </a:r>
          </a:p>
          <a:p>
            <a:pPr lvl="1"/>
            <a:r>
              <a:rPr lang="en-GB" dirty="0" smtClean="0"/>
              <a:t>E.g. defining an index on an email address and you also require the email to be unique for each row.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4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an Index (MS SQL Server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sz="3100" b="1" dirty="0"/>
              <a:t>(</a:t>
            </a:r>
            <a:r>
              <a:rPr lang="en-GB" sz="3100" b="1" dirty="0" smtClean="0"/>
              <a:t>Simplified Syntax)</a:t>
            </a:r>
            <a:endParaRPr lang="en-GB" sz="31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]|[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CLUSTERED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|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NONCLUSTERED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IndexName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Table_Or_View_Name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columnName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ASC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|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[,…]</a:t>
            </a:r>
            <a:r>
              <a:rPr lang="en-GB" sz="2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400" dirty="0" smtClean="0"/>
          </a:p>
          <a:p>
            <a:r>
              <a:rPr lang="en-GB" dirty="0"/>
              <a:t>If clustered is not specified, a non-clustered index is created.</a:t>
            </a:r>
          </a:p>
          <a:p>
            <a:r>
              <a:rPr lang="en-GB" dirty="0"/>
              <a:t>If clustered is not specified, a non-clustered index is created.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89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(MS SQL Server)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By default, when you create a PRIMARY KEY constraint in MS SQL Server:</a:t>
            </a:r>
          </a:p>
          <a:p>
            <a:pPr lvl="1"/>
            <a:r>
              <a:rPr lang="en-GB" dirty="0"/>
              <a:t>a unique, clustered index is automatically created on the primary key column, or columns - </a:t>
            </a:r>
            <a:r>
              <a:rPr lang="en-GB" b="1" i="1" dirty="0"/>
              <a:t>Let’s have a look</a:t>
            </a:r>
            <a:r>
              <a:rPr lang="en-GB" i="1" dirty="0"/>
              <a:t>.</a:t>
            </a:r>
          </a:p>
          <a:p>
            <a:r>
              <a:rPr lang="en-GB" b="1" dirty="0"/>
              <a:t>Note</a:t>
            </a:r>
            <a:r>
              <a:rPr lang="en-GB" dirty="0"/>
              <a:t>: you can override this default behaviour using the NONCLUSTERED keyword when creating a primary key.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NONCLUSTERED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347864" y="5229200"/>
            <a:ext cx="180020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843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(MS SQL Server)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non-clustered (secondary) index on a table or view called t1: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col1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dirty="0"/>
              <a:t>Create a clustered index on a table: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CLUSTERED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col1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dirty="0"/>
              <a:t>Create a unique, clustered index: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CLUSTERED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col1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6860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(MS SQL Server)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An index can be made up of </a:t>
            </a:r>
            <a:r>
              <a:rPr lang="en-GB" b="1" dirty="0" smtClean="0"/>
              <a:t>multiple columns</a:t>
            </a:r>
            <a:r>
              <a:rPr lang="en-GB" dirty="0" smtClean="0"/>
              <a:t>.</a:t>
            </a:r>
          </a:p>
          <a:p>
            <a:pPr>
              <a:spcBef>
                <a:spcPts val="1200"/>
              </a:spcBef>
            </a:pPr>
            <a:r>
              <a:rPr lang="en-GB" dirty="0"/>
              <a:t>Create a non-clustered index with a unique constraint on 3 columns and specify the sort order for each column:</a:t>
            </a:r>
          </a:p>
          <a:p>
            <a:pPr marL="594360" lvl="2" indent="0">
              <a:buNone/>
            </a:pP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it-IT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col1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it-IT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col2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ASC</a:t>
            </a:r>
            <a:r>
              <a:rPr lang="it-IT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col3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it-IT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6383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first step in choosing indexes that are required to achieve acceptable performance is </a:t>
            </a:r>
            <a:r>
              <a:rPr lang="en-GB" b="1" dirty="0"/>
              <a:t>analysing transactions</a:t>
            </a:r>
            <a:r>
              <a:rPr lang="en-GB" dirty="0"/>
              <a:t>.</a:t>
            </a:r>
          </a:p>
          <a:p>
            <a:pPr lvl="1"/>
            <a:r>
              <a:rPr lang="en-GB" i="1" dirty="0"/>
              <a:t>We </a:t>
            </a:r>
            <a:r>
              <a:rPr lang="en-GB" i="1" dirty="0" smtClean="0"/>
              <a:t>started looking at ways this can be done!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6488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Choosing an Index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Some things to consider:</a:t>
            </a:r>
          </a:p>
          <a:p>
            <a:r>
              <a:rPr lang="en-GB" dirty="0"/>
              <a:t>What type of index? Clustered or non-clustered.</a:t>
            </a:r>
          </a:p>
          <a:p>
            <a:r>
              <a:rPr lang="en-GB" dirty="0"/>
              <a:t>If it is not a </a:t>
            </a:r>
            <a:r>
              <a:rPr lang="en-GB" dirty="0" smtClean="0"/>
              <a:t>primary key </a:t>
            </a:r>
            <a:r>
              <a:rPr lang="en-GB" dirty="0"/>
              <a:t>index, does it need to be unique?</a:t>
            </a:r>
          </a:p>
          <a:p>
            <a:r>
              <a:rPr lang="en-GB" dirty="0"/>
              <a:t>Will the index be made up of one, or more, columns?</a:t>
            </a:r>
          </a:p>
          <a:p>
            <a:r>
              <a:rPr lang="en-GB" dirty="0"/>
              <a:t>What is the sort order for the index? ASC or </a:t>
            </a:r>
            <a:r>
              <a:rPr lang="en-GB" dirty="0" smtClean="0"/>
              <a:t>DESC?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3121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Choosing Indexes: Approach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Keep rows </a:t>
            </a:r>
            <a:r>
              <a:rPr lang="en-GB" dirty="0" smtClean="0"/>
              <a:t>unordered</a:t>
            </a:r>
          </a:p>
          <a:p>
            <a:r>
              <a:rPr lang="en-GB" dirty="0" smtClean="0"/>
              <a:t>Create </a:t>
            </a:r>
            <a:r>
              <a:rPr lang="en-GB" dirty="0"/>
              <a:t>as </a:t>
            </a:r>
            <a:r>
              <a:rPr lang="en-GB" u="sng" dirty="0"/>
              <a:t>many</a:t>
            </a:r>
            <a:r>
              <a:rPr lang="en-GB" dirty="0"/>
              <a:t> secondary indexes as necessary</a:t>
            </a:r>
          </a:p>
        </p:txBody>
      </p:sp>
    </p:spTree>
    <p:extLst>
      <p:ext uri="{BB962C8B-B14F-4D97-AF65-F5344CB8AC3E}">
        <p14:creationId xmlns:p14="http://schemas.microsoft.com/office/powerpoint/2010/main" val="4144838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Indexes: Approach </a:t>
            </a:r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Order rows in the table by specifying a </a:t>
            </a:r>
            <a:r>
              <a:rPr lang="en-GB" dirty="0" smtClean="0"/>
              <a:t>clustering index.</a:t>
            </a:r>
          </a:p>
          <a:p>
            <a:pPr lvl="1"/>
            <a:r>
              <a:rPr lang="en-GB" dirty="0" smtClean="0"/>
              <a:t>Choose clustering index columns as follows:</a:t>
            </a:r>
          </a:p>
          <a:p>
            <a:pPr lvl="2"/>
            <a:r>
              <a:rPr lang="en-GB" dirty="0" smtClean="0"/>
              <a:t>Column </a:t>
            </a:r>
            <a:r>
              <a:rPr lang="en-GB" dirty="0"/>
              <a:t>that is used most often for join operations - this makes join operations more efficient, or</a:t>
            </a:r>
          </a:p>
          <a:p>
            <a:pPr lvl="2"/>
            <a:r>
              <a:rPr lang="en-GB" dirty="0"/>
              <a:t>Column that is used most often to access the rows in a table in order of that column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May also include </a:t>
            </a:r>
            <a:r>
              <a:rPr lang="en-GB" dirty="0"/>
              <a:t>additional secondary keys to improve certain </a:t>
            </a:r>
            <a:r>
              <a:rPr lang="en-GB" dirty="0" smtClean="0"/>
              <a:t>queries.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398374" y="6292334"/>
            <a:ext cx="33682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This is the approach we will use.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16870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</a:t>
            </a:r>
            <a:r>
              <a:rPr lang="en-GB" dirty="0" smtClean="0"/>
              <a:t>Indexes Carefully!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Balance the overhead in the maintenance and use of secondary indexes against performance improvements gained when retrieving data.</a:t>
            </a:r>
          </a:p>
          <a:p>
            <a:r>
              <a:rPr lang="en-GB" dirty="0" smtClean="0"/>
              <a:t>Overheads include:</a:t>
            </a:r>
            <a:endParaRPr lang="en-GB" dirty="0"/>
          </a:p>
          <a:p>
            <a:pPr lvl="1"/>
            <a:r>
              <a:rPr lang="en-GB" dirty="0"/>
              <a:t>Adding an index record to every secondary index when a row is inserted into a table.</a:t>
            </a:r>
          </a:p>
          <a:p>
            <a:pPr lvl="1"/>
            <a:r>
              <a:rPr lang="en-GB" dirty="0"/>
              <a:t>Updating a secondary index when the corresponding row is updated.</a:t>
            </a:r>
          </a:p>
          <a:p>
            <a:pPr lvl="1"/>
            <a:r>
              <a:rPr lang="en-GB" dirty="0"/>
              <a:t>Extra disk space needed to store secondary index.</a:t>
            </a:r>
          </a:p>
          <a:p>
            <a:pPr lvl="1"/>
            <a:r>
              <a:rPr lang="en-GB" dirty="0"/>
              <a:t>Possible performance degradation during query optimisation, as the query optimiser may consider all secondary indexes before selecting an optimal execution strategy.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843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Secondary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 the “wish-list” guidelines on the following slides to produce a list of possible candidate columns for indexing.</a:t>
            </a:r>
          </a:p>
          <a:p>
            <a:r>
              <a:rPr lang="en-GB" dirty="0"/>
              <a:t>Then, examine the impact of maintaining each of these secondary indexes.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815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</a:t>
            </a:r>
            <a:r>
              <a:rPr lang="en-GB" dirty="0" smtClean="0"/>
              <a:t>Indexes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 not index small relations.</a:t>
            </a:r>
          </a:p>
          <a:p>
            <a:r>
              <a:rPr lang="en-GB" dirty="0"/>
              <a:t>In general, index the PK of a relation if it is not the ordering key of the file organisation.</a:t>
            </a:r>
          </a:p>
          <a:p>
            <a:r>
              <a:rPr lang="en-GB" dirty="0"/>
              <a:t>Add a secondary index to a foreign key if it is frequently accessed.</a:t>
            </a:r>
          </a:p>
          <a:p>
            <a:pPr lvl="1"/>
            <a:r>
              <a:rPr lang="en-GB" dirty="0"/>
              <a:t>For example, the </a:t>
            </a:r>
            <a:r>
              <a:rPr lang="en-GB" dirty="0" err="1"/>
              <a:t>OwnerNo</a:t>
            </a:r>
            <a:r>
              <a:rPr lang="en-GB" dirty="0"/>
              <a:t> may be frequently used to join the Property and Property Owner tables.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076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</a:t>
            </a:r>
            <a:r>
              <a:rPr lang="en-GB" dirty="0" smtClean="0"/>
              <a:t>Indexes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Add a secondary index to any attribute that is heavily used as a secondary key.</a:t>
            </a:r>
          </a:p>
          <a:p>
            <a:pPr lvl="1"/>
            <a:r>
              <a:rPr lang="en-GB" dirty="0"/>
              <a:t>For example the rent attribute in the property table.</a:t>
            </a:r>
          </a:p>
          <a:p>
            <a:r>
              <a:rPr lang="en-GB" dirty="0"/>
              <a:t>Add secondary indexes to attributes involved in:</a:t>
            </a:r>
          </a:p>
          <a:p>
            <a:pPr lvl="1"/>
            <a:r>
              <a:rPr lang="en-GB" dirty="0" smtClean="0"/>
              <a:t>Selection (WHERE) </a:t>
            </a:r>
            <a:r>
              <a:rPr lang="en-GB" dirty="0"/>
              <a:t>or </a:t>
            </a:r>
            <a:r>
              <a:rPr lang="en-GB" dirty="0" smtClean="0"/>
              <a:t>JOIN </a:t>
            </a:r>
            <a:r>
              <a:rPr lang="en-GB" dirty="0"/>
              <a:t>criteria</a:t>
            </a:r>
          </a:p>
          <a:p>
            <a:pPr lvl="1"/>
            <a:r>
              <a:rPr lang="en-GB" dirty="0"/>
              <a:t>ORDER BY</a:t>
            </a:r>
          </a:p>
          <a:p>
            <a:pPr lvl="1"/>
            <a:r>
              <a:rPr lang="en-GB" dirty="0"/>
              <a:t>GROUP BY</a:t>
            </a:r>
          </a:p>
          <a:p>
            <a:pPr lvl="1"/>
            <a:r>
              <a:rPr lang="en-GB" dirty="0"/>
              <a:t>Operations involving sorting (such as UNION, DISTINCT)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60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</a:t>
            </a:r>
            <a:r>
              <a:rPr lang="en-GB" dirty="0" smtClean="0"/>
              <a:t>Indexes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Add a secondary index on attributes involved in built-in aggregate and built-in functions.</a:t>
            </a:r>
          </a:p>
          <a:p>
            <a:r>
              <a:rPr lang="en-GB" dirty="0"/>
              <a:t>Add a secondary index on attributes that could result in an </a:t>
            </a:r>
            <a:r>
              <a:rPr lang="en-GB" b="1" dirty="0"/>
              <a:t>index-only plan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Index contains all the data needed to execute query</a:t>
            </a:r>
            <a:r>
              <a:rPr lang="en-GB" i="1" dirty="0"/>
              <a:t> </a:t>
            </a:r>
            <a:r>
              <a:rPr lang="en-GB" dirty="0"/>
              <a:t>– results in very efficient queries. </a:t>
            </a:r>
          </a:p>
        </p:txBody>
      </p:sp>
    </p:spTree>
    <p:extLst>
      <p:ext uri="{BB962C8B-B14F-4D97-AF65-F5344CB8AC3E}">
        <p14:creationId xmlns:p14="http://schemas.microsoft.com/office/powerpoint/2010/main" val="238831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Index-Only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Write a SQL query to produce a list of all branch numbers and the average staff salary for each listed branch number.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902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Index-Only Plan – </a:t>
            </a:r>
            <a:r>
              <a:rPr lang="en-GB" dirty="0" smtClean="0">
                <a:solidFill>
                  <a:srgbClr val="FF0000"/>
                </a:solidFill>
              </a:rPr>
              <a:t>DELETE</a:t>
            </a:r>
            <a:r>
              <a:rPr lang="en-GB" dirty="0" smtClean="0"/>
              <a:t>???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Suppose the following secondary index has been added to the staff table: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idx_staff_branch_salary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r>
              <a:rPr lang="en-GB" dirty="0" smtClean="0"/>
              <a:t>In the SQL Query for the question on the last slide:</a:t>
            </a:r>
          </a:p>
          <a:p>
            <a:pPr lvl="1"/>
            <a:r>
              <a:rPr lang="en-GB" dirty="0"/>
              <a:t>What table did you need to query?</a:t>
            </a:r>
          </a:p>
          <a:p>
            <a:pPr lvl="1"/>
            <a:r>
              <a:rPr lang="en-GB" dirty="0"/>
              <a:t>What column(s) in the table did you need to access to produce the query results?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03338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Index-Only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Index: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idx_staff_branch_salary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 smtClean="0"/>
              <a:t>Query:</a:t>
            </a:r>
          </a:p>
          <a:p>
            <a:pPr marL="68580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AVG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Salary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 </a:t>
            </a:r>
            <a:r>
              <a:rPr lang="en-GB" sz="26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GROUP</a:t>
            </a:r>
            <a:r>
              <a:rPr lang="en-GB" sz="26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endParaRPr lang="en-GB" dirty="0"/>
          </a:p>
          <a:p>
            <a:r>
              <a:rPr lang="en-GB" dirty="0"/>
              <a:t>This is an example of an index-only </a:t>
            </a:r>
            <a:r>
              <a:rPr lang="en-GB" dirty="0" smtClean="0"/>
              <a:t>plan.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query only needs to access the columns defined in the index.</a:t>
            </a:r>
          </a:p>
          <a:p>
            <a:pPr lvl="1"/>
            <a:r>
              <a:rPr lang="en-GB" dirty="0"/>
              <a:t>The advantage is that this query will execute quickly as there is no need to access the data file.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839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</a:t>
            </a:r>
            <a:r>
              <a:rPr lang="en-GB" dirty="0" smtClean="0"/>
              <a:t>Indexes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Avoid indexing a column that is frequently updated.</a:t>
            </a:r>
          </a:p>
          <a:p>
            <a:r>
              <a:rPr lang="en-GB" dirty="0"/>
              <a:t>Avoid indexing an attribute if the query will retrieve a significant proportion of the relation (e.g. 25% of the relation), it  may be more efficient to search.</a:t>
            </a:r>
          </a:p>
          <a:p>
            <a:r>
              <a:rPr lang="en-GB" dirty="0"/>
              <a:t>Avoid indexing attributes that consist of long character strings</a:t>
            </a:r>
          </a:p>
          <a:p>
            <a:pPr lvl="1"/>
            <a:r>
              <a:rPr lang="en-GB" dirty="0"/>
              <a:t>This is why UUIDs (GUIDs) are not good as indexes.</a:t>
            </a:r>
          </a:p>
        </p:txBody>
      </p:sp>
    </p:spTree>
    <p:extLst>
      <p:ext uri="{BB962C8B-B14F-4D97-AF65-F5344CB8AC3E}">
        <p14:creationId xmlns:p14="http://schemas.microsoft.com/office/powerpoint/2010/main" val="4294387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748756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an index-only plan?</a:t>
            </a:r>
          </a:p>
          <a:p>
            <a:r>
              <a:rPr lang="en-GB" dirty="0"/>
              <a:t>Why may it be a bad idea to make a primary key that is a UUID an index or part of an index</a:t>
            </a:r>
            <a:r>
              <a:rPr lang="en-GB" dirty="0" smtClean="0"/>
              <a:t>?</a:t>
            </a:r>
          </a:p>
          <a:p>
            <a:r>
              <a:rPr lang="en-GB" dirty="0" smtClean="0"/>
              <a:t>What is an index?</a:t>
            </a:r>
          </a:p>
          <a:p>
            <a:r>
              <a:rPr lang="en-GB" dirty="0" smtClean="0"/>
              <a:t>Distinguish between a clustered and non-clustered indexes.</a:t>
            </a:r>
          </a:p>
          <a:p>
            <a:r>
              <a:rPr lang="en-GB" dirty="0" smtClean="0"/>
              <a:t>What criteria </a:t>
            </a:r>
            <a:r>
              <a:rPr lang="en-GB" dirty="0"/>
              <a:t>would you </a:t>
            </a:r>
            <a:r>
              <a:rPr lang="en-GB" dirty="0" smtClean="0"/>
              <a:t>use to </a:t>
            </a:r>
            <a:r>
              <a:rPr lang="en-GB" dirty="0"/>
              <a:t>produce a list of possible </a:t>
            </a:r>
            <a:r>
              <a:rPr lang="en-GB" dirty="0" smtClean="0"/>
              <a:t>columns to index?</a:t>
            </a:r>
          </a:p>
        </p:txBody>
      </p:sp>
    </p:spTree>
    <p:extLst>
      <p:ext uri="{BB962C8B-B14F-4D97-AF65-F5344CB8AC3E}">
        <p14:creationId xmlns:p14="http://schemas.microsoft.com/office/powerpoint/2010/main" val="262945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11691</TotalTime>
  <Words>2318</Words>
  <Application>Microsoft Office PowerPoint</Application>
  <PresentationFormat>On-screen Show (4:3)</PresentationFormat>
  <Paragraphs>308</Paragraphs>
  <Slides>36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Physical Database Design: Indexes</vt:lpstr>
      <vt:lpstr>Today’s Lecture</vt:lpstr>
      <vt:lpstr>Indexes</vt:lpstr>
      <vt:lpstr>Indexes</vt:lpstr>
      <vt:lpstr>Maintaining Indexes Possible Extra Costs</vt:lpstr>
      <vt:lpstr>Types of Indexes</vt:lpstr>
      <vt:lpstr>Clustered Index</vt:lpstr>
      <vt:lpstr>Primary or Clustered Index</vt:lpstr>
      <vt:lpstr>Clustered Indexes</vt:lpstr>
      <vt:lpstr>Clustered Indexes</vt:lpstr>
      <vt:lpstr>Question</vt:lpstr>
      <vt:lpstr>Adding a UUID (GUID) to a Table</vt:lpstr>
      <vt:lpstr>Exercise: Creating a UUID Column</vt:lpstr>
      <vt:lpstr>Secondary (Non-clustered) Index</vt:lpstr>
      <vt:lpstr>Secondary (Non-clustered) Index</vt:lpstr>
      <vt:lpstr>Secondary Indexes</vt:lpstr>
      <vt:lpstr>Creating an Index (Most DBMSs)</vt:lpstr>
      <vt:lpstr>Creating an Index (MS SQL Server) (Simplified Syntax)</vt:lpstr>
      <vt:lpstr>Creating an Index (MS SQL Server)</vt:lpstr>
      <vt:lpstr>Creating an Index (MS SQL Server)</vt:lpstr>
      <vt:lpstr>Creating an Index (MS SQL Server)</vt:lpstr>
      <vt:lpstr>Choosing Indexes</vt:lpstr>
      <vt:lpstr>Choosing an Index</vt:lpstr>
      <vt:lpstr>Choosing Indexes: Approach 1</vt:lpstr>
      <vt:lpstr>Choosing Indexes: Approach 2</vt:lpstr>
      <vt:lpstr>Choosing Secondary Indexes Carefully!</vt:lpstr>
      <vt:lpstr>Choosing Secondary Indexes</vt:lpstr>
      <vt:lpstr>Choosing Secondary Indexes “Wish-list” Guidelines</vt:lpstr>
      <vt:lpstr>Choosing Secondary Indexes “Wish-list” Guidelines</vt:lpstr>
      <vt:lpstr>Choosing Secondary Indexes “Wish-list” Guidelines</vt:lpstr>
      <vt:lpstr>Exercise: Index-Only Plan</vt:lpstr>
      <vt:lpstr>Index-Only Plan – DELETE???</vt:lpstr>
      <vt:lpstr>Index-Only Plan</vt:lpstr>
      <vt:lpstr>Choosing Secondary Indexes “Wish-list” Guidelines</vt:lpstr>
      <vt:lpstr>Lab Exercise</vt:lpstr>
      <vt:lpstr>Revision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1878</cp:revision>
  <cp:lastPrinted>2014-09-29T16:21:25Z</cp:lastPrinted>
  <dcterms:created xsi:type="dcterms:W3CDTF">2013-09-18T07:00:31Z</dcterms:created>
  <dcterms:modified xsi:type="dcterms:W3CDTF">2019-02-06T07:16:59Z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