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38" d="100"/>
          <a:sy n="38" d="100"/>
        </p:scale>
        <p:origin x="2100" y="9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D825F-C88F-4EB9-8E3C-00C907CA46E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398BA1-FDB7-4202-A7C8-83EE3D85F500}">
      <dgm:prSet/>
      <dgm:spPr/>
      <dgm:t>
        <a:bodyPr/>
        <a:lstStyle/>
        <a:p>
          <a:r>
            <a:rPr lang="en-US" dirty="0"/>
            <a:t>• The ageing population in the UK continues to grow, with over 11 million people aged 65 and over. </a:t>
          </a:r>
          <a:r>
            <a:rPr lang="en-GB" dirty="0"/>
            <a:t>(Ward, 2019)</a:t>
          </a:r>
          <a:endParaRPr lang="en-US" dirty="0"/>
        </a:p>
      </dgm:t>
    </dgm:pt>
    <dgm:pt modelId="{1BFF2709-F5B9-4E71-A669-64CFA9AE4EA9}" type="parTrans" cxnId="{8C46874B-20E0-449B-9A15-0E9AC02CE984}">
      <dgm:prSet/>
      <dgm:spPr/>
      <dgm:t>
        <a:bodyPr/>
        <a:lstStyle/>
        <a:p>
          <a:endParaRPr lang="en-US"/>
        </a:p>
      </dgm:t>
    </dgm:pt>
    <dgm:pt modelId="{46FAE64B-7783-4A47-99CC-1862D328D644}" type="sibTrans" cxnId="{8C46874B-20E0-449B-9A15-0E9AC02CE984}">
      <dgm:prSet/>
      <dgm:spPr/>
      <dgm:t>
        <a:bodyPr/>
        <a:lstStyle/>
        <a:p>
          <a:endParaRPr lang="en-US"/>
        </a:p>
      </dgm:t>
    </dgm:pt>
    <dgm:pt modelId="{15640CA2-C216-4A97-AB5B-93C4B59C9AA6}">
      <dgm:prSet/>
      <dgm:spPr/>
      <dgm:t>
        <a:bodyPr/>
        <a:lstStyle/>
        <a:p>
          <a:r>
            <a:rPr lang="en-US"/>
            <a:t>• Older adults face challenges around independence, social isolation, and access to technology.</a:t>
          </a:r>
        </a:p>
      </dgm:t>
    </dgm:pt>
    <dgm:pt modelId="{185A2DF0-EDCB-40FD-B08D-F9F3B230FDAE}" type="parTrans" cxnId="{591FB7CA-370A-4304-87C0-EBD731292606}">
      <dgm:prSet/>
      <dgm:spPr/>
      <dgm:t>
        <a:bodyPr/>
        <a:lstStyle/>
        <a:p>
          <a:endParaRPr lang="en-US"/>
        </a:p>
      </dgm:t>
    </dgm:pt>
    <dgm:pt modelId="{C2CC7C0F-F6A0-4F02-BC91-B39224AA2C62}" type="sibTrans" cxnId="{591FB7CA-370A-4304-87C0-EBD731292606}">
      <dgm:prSet/>
      <dgm:spPr/>
      <dgm:t>
        <a:bodyPr/>
        <a:lstStyle/>
        <a:p>
          <a:endParaRPr lang="en-US"/>
        </a:p>
      </dgm:t>
    </dgm:pt>
    <dgm:pt modelId="{72941D0C-E995-4C78-8B2F-2CA070E05B4F}">
      <dgm:prSet/>
      <dgm:spPr/>
      <dgm:t>
        <a:bodyPr/>
        <a:lstStyle/>
        <a:p>
          <a:r>
            <a:rPr lang="en-US" dirty="0"/>
            <a:t>• Digital inclusion is essential for empowerment, enabling access to healthcare, communication, and social participation. </a:t>
          </a:r>
          <a:r>
            <a:rPr lang="da-DK" dirty="0"/>
            <a:t>(Centre for Ageing Better, 2020)</a:t>
          </a:r>
          <a:endParaRPr lang="en-US" dirty="0"/>
        </a:p>
      </dgm:t>
    </dgm:pt>
    <dgm:pt modelId="{7A6B490B-8F12-4D46-883E-0CC1CB2DAC7E}" type="parTrans" cxnId="{E3EE8A8C-0FFF-49B6-A003-B7935E1E86C9}">
      <dgm:prSet/>
      <dgm:spPr/>
      <dgm:t>
        <a:bodyPr/>
        <a:lstStyle/>
        <a:p>
          <a:endParaRPr lang="en-US"/>
        </a:p>
      </dgm:t>
    </dgm:pt>
    <dgm:pt modelId="{30AFD058-25DE-4C7B-BEB5-A27E91B44904}" type="sibTrans" cxnId="{E3EE8A8C-0FFF-49B6-A003-B7935E1E86C9}">
      <dgm:prSet/>
      <dgm:spPr/>
      <dgm:t>
        <a:bodyPr/>
        <a:lstStyle/>
        <a:p>
          <a:endParaRPr lang="en-US"/>
        </a:p>
      </dgm:t>
    </dgm:pt>
    <dgm:pt modelId="{D377C35A-7872-468B-8E22-C3C5847EFC22}">
      <dgm:prSet/>
      <dgm:spPr/>
      <dgm:t>
        <a:bodyPr/>
        <a:lstStyle/>
        <a:p>
          <a:r>
            <a:rPr lang="en-US"/>
            <a:t>• This presentation critically evaluates how digital inclusion supports empowerment and care for older adults in the UK.</a:t>
          </a:r>
        </a:p>
      </dgm:t>
    </dgm:pt>
    <dgm:pt modelId="{E00AC20A-9B37-462A-B407-21B6338AAD84}" type="parTrans" cxnId="{E3A2E58A-6D63-47BA-B043-9463598D13C4}">
      <dgm:prSet/>
      <dgm:spPr/>
      <dgm:t>
        <a:bodyPr/>
        <a:lstStyle/>
        <a:p>
          <a:endParaRPr lang="en-US"/>
        </a:p>
      </dgm:t>
    </dgm:pt>
    <dgm:pt modelId="{097A1CF8-9B2A-4C45-B504-EECF832355E1}" type="sibTrans" cxnId="{E3A2E58A-6D63-47BA-B043-9463598D13C4}">
      <dgm:prSet/>
      <dgm:spPr/>
      <dgm:t>
        <a:bodyPr/>
        <a:lstStyle/>
        <a:p>
          <a:endParaRPr lang="en-US"/>
        </a:p>
      </dgm:t>
    </dgm:pt>
    <dgm:pt modelId="{B33C4B47-D95B-46C1-B5A0-B19FD8CA37ED}" type="pres">
      <dgm:prSet presAssocID="{203D825F-C88F-4EB9-8E3C-00C907CA46E4}" presName="linear" presStyleCnt="0">
        <dgm:presLayoutVars>
          <dgm:animLvl val="lvl"/>
          <dgm:resizeHandles val="exact"/>
        </dgm:presLayoutVars>
      </dgm:prSet>
      <dgm:spPr/>
    </dgm:pt>
    <dgm:pt modelId="{49DF4C7A-47F2-4840-A67A-49E371C04870}" type="pres">
      <dgm:prSet presAssocID="{E1398BA1-FDB7-4202-A7C8-83EE3D85F5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BB0CAF-0AA2-45CD-8BB8-C787277F644A}" type="pres">
      <dgm:prSet presAssocID="{46FAE64B-7783-4A47-99CC-1862D328D644}" presName="spacer" presStyleCnt="0"/>
      <dgm:spPr/>
    </dgm:pt>
    <dgm:pt modelId="{A3806309-9E1A-46EF-AFDF-36560DF9164B}" type="pres">
      <dgm:prSet presAssocID="{15640CA2-C216-4A97-AB5B-93C4B59C9AA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31EBB61-C244-48CE-90A8-890750846FAB}" type="pres">
      <dgm:prSet presAssocID="{C2CC7C0F-F6A0-4F02-BC91-B39224AA2C62}" presName="spacer" presStyleCnt="0"/>
      <dgm:spPr/>
    </dgm:pt>
    <dgm:pt modelId="{0B5E24C5-CE15-43CA-9EE0-9AFF56ABB2EB}" type="pres">
      <dgm:prSet presAssocID="{72941D0C-E995-4C78-8B2F-2CA070E05B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E785B2D-BB9E-476C-99C9-125CDD137152}" type="pres">
      <dgm:prSet presAssocID="{30AFD058-25DE-4C7B-BEB5-A27E91B44904}" presName="spacer" presStyleCnt="0"/>
      <dgm:spPr/>
    </dgm:pt>
    <dgm:pt modelId="{5426F3AF-7CB1-4C1B-8C2B-CBC14A5567AA}" type="pres">
      <dgm:prSet presAssocID="{D377C35A-7872-468B-8E22-C3C5847EFC2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DE2B31-E4A2-4E18-BC26-4594FF29FE88}" type="presOf" srcId="{203D825F-C88F-4EB9-8E3C-00C907CA46E4}" destId="{B33C4B47-D95B-46C1-B5A0-B19FD8CA37ED}" srcOrd="0" destOrd="0" presId="urn:microsoft.com/office/officeart/2005/8/layout/vList2"/>
    <dgm:cxn modelId="{78F04D34-6454-441D-B433-8E0BFA4622C7}" type="presOf" srcId="{72941D0C-E995-4C78-8B2F-2CA070E05B4F}" destId="{0B5E24C5-CE15-43CA-9EE0-9AFF56ABB2EB}" srcOrd="0" destOrd="0" presId="urn:microsoft.com/office/officeart/2005/8/layout/vList2"/>
    <dgm:cxn modelId="{8C46874B-20E0-449B-9A15-0E9AC02CE984}" srcId="{203D825F-C88F-4EB9-8E3C-00C907CA46E4}" destId="{E1398BA1-FDB7-4202-A7C8-83EE3D85F500}" srcOrd="0" destOrd="0" parTransId="{1BFF2709-F5B9-4E71-A669-64CFA9AE4EA9}" sibTransId="{46FAE64B-7783-4A47-99CC-1862D328D644}"/>
    <dgm:cxn modelId="{E3A2E58A-6D63-47BA-B043-9463598D13C4}" srcId="{203D825F-C88F-4EB9-8E3C-00C907CA46E4}" destId="{D377C35A-7872-468B-8E22-C3C5847EFC22}" srcOrd="3" destOrd="0" parTransId="{E00AC20A-9B37-462A-B407-21B6338AAD84}" sibTransId="{097A1CF8-9B2A-4C45-B504-EECF832355E1}"/>
    <dgm:cxn modelId="{E3EE8A8C-0FFF-49B6-A003-B7935E1E86C9}" srcId="{203D825F-C88F-4EB9-8E3C-00C907CA46E4}" destId="{72941D0C-E995-4C78-8B2F-2CA070E05B4F}" srcOrd="2" destOrd="0" parTransId="{7A6B490B-8F12-4D46-883E-0CC1CB2DAC7E}" sibTransId="{30AFD058-25DE-4C7B-BEB5-A27E91B44904}"/>
    <dgm:cxn modelId="{8D234E9B-8221-4434-955D-23BEEDD9D3F6}" type="presOf" srcId="{D377C35A-7872-468B-8E22-C3C5847EFC22}" destId="{5426F3AF-7CB1-4C1B-8C2B-CBC14A5567AA}" srcOrd="0" destOrd="0" presId="urn:microsoft.com/office/officeart/2005/8/layout/vList2"/>
    <dgm:cxn modelId="{2D4B029E-5DF7-4A93-9AD3-505F576520A9}" type="presOf" srcId="{E1398BA1-FDB7-4202-A7C8-83EE3D85F500}" destId="{49DF4C7A-47F2-4840-A67A-49E371C04870}" srcOrd="0" destOrd="0" presId="urn:microsoft.com/office/officeart/2005/8/layout/vList2"/>
    <dgm:cxn modelId="{00DD98A5-C9E7-46BE-A762-D27F4AA36122}" type="presOf" srcId="{15640CA2-C216-4A97-AB5B-93C4B59C9AA6}" destId="{A3806309-9E1A-46EF-AFDF-36560DF9164B}" srcOrd="0" destOrd="0" presId="urn:microsoft.com/office/officeart/2005/8/layout/vList2"/>
    <dgm:cxn modelId="{591FB7CA-370A-4304-87C0-EBD731292606}" srcId="{203D825F-C88F-4EB9-8E3C-00C907CA46E4}" destId="{15640CA2-C216-4A97-AB5B-93C4B59C9AA6}" srcOrd="1" destOrd="0" parTransId="{185A2DF0-EDCB-40FD-B08D-F9F3B230FDAE}" sibTransId="{C2CC7C0F-F6A0-4F02-BC91-B39224AA2C62}"/>
    <dgm:cxn modelId="{D51AEF3F-76A2-46CA-8227-D1088173700D}" type="presParOf" srcId="{B33C4B47-D95B-46C1-B5A0-B19FD8CA37ED}" destId="{49DF4C7A-47F2-4840-A67A-49E371C04870}" srcOrd="0" destOrd="0" presId="urn:microsoft.com/office/officeart/2005/8/layout/vList2"/>
    <dgm:cxn modelId="{18B59C74-1519-44E6-A282-1C25FB43F7CB}" type="presParOf" srcId="{B33C4B47-D95B-46C1-B5A0-B19FD8CA37ED}" destId="{F5BB0CAF-0AA2-45CD-8BB8-C787277F644A}" srcOrd="1" destOrd="0" presId="urn:microsoft.com/office/officeart/2005/8/layout/vList2"/>
    <dgm:cxn modelId="{D513019F-DA38-46E5-AE4A-5DF5B99D1700}" type="presParOf" srcId="{B33C4B47-D95B-46C1-B5A0-B19FD8CA37ED}" destId="{A3806309-9E1A-46EF-AFDF-36560DF9164B}" srcOrd="2" destOrd="0" presId="urn:microsoft.com/office/officeart/2005/8/layout/vList2"/>
    <dgm:cxn modelId="{0C40C02A-B86B-453E-AC5E-3943B241D8AD}" type="presParOf" srcId="{B33C4B47-D95B-46C1-B5A0-B19FD8CA37ED}" destId="{031EBB61-C244-48CE-90A8-890750846FAB}" srcOrd="3" destOrd="0" presId="urn:microsoft.com/office/officeart/2005/8/layout/vList2"/>
    <dgm:cxn modelId="{810D2BF2-964B-4CB5-A0C4-2AA9D5F22D76}" type="presParOf" srcId="{B33C4B47-D95B-46C1-B5A0-B19FD8CA37ED}" destId="{0B5E24C5-CE15-43CA-9EE0-9AFF56ABB2EB}" srcOrd="4" destOrd="0" presId="urn:microsoft.com/office/officeart/2005/8/layout/vList2"/>
    <dgm:cxn modelId="{81758533-DF4A-4E88-8557-DD8CCC1DA3EB}" type="presParOf" srcId="{B33C4B47-D95B-46C1-B5A0-B19FD8CA37ED}" destId="{3E785B2D-BB9E-476C-99C9-125CDD137152}" srcOrd="5" destOrd="0" presId="urn:microsoft.com/office/officeart/2005/8/layout/vList2"/>
    <dgm:cxn modelId="{8F4CA4EF-AC96-4DA3-9C83-BD02D2C88689}" type="presParOf" srcId="{B33C4B47-D95B-46C1-B5A0-B19FD8CA37ED}" destId="{5426F3AF-7CB1-4C1B-8C2B-CBC14A5567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3359EA-CDD0-4F65-B028-7664098647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73EC6-6A6F-49CC-BDAC-F81E10D5AFB9}">
      <dgm:prSet/>
      <dgm:spPr/>
      <dgm:t>
        <a:bodyPr/>
        <a:lstStyle/>
        <a:p>
          <a:r>
            <a:rPr lang="en-US"/>
            <a:t>• Empowerment: enabling individuals to have control, autonomy, and active participation in their care (WHO, 2021).</a:t>
          </a:r>
        </a:p>
      </dgm:t>
    </dgm:pt>
    <dgm:pt modelId="{5A741E8C-6F29-4193-8C4B-6E46B4590DF1}" type="parTrans" cxnId="{88D42BE0-49FD-47F4-BF3D-E313AD7F30B7}">
      <dgm:prSet/>
      <dgm:spPr/>
      <dgm:t>
        <a:bodyPr/>
        <a:lstStyle/>
        <a:p>
          <a:endParaRPr lang="en-US"/>
        </a:p>
      </dgm:t>
    </dgm:pt>
    <dgm:pt modelId="{1037A846-D010-4F79-8826-3CD9211D595A}" type="sibTrans" cxnId="{88D42BE0-49FD-47F4-BF3D-E313AD7F30B7}">
      <dgm:prSet/>
      <dgm:spPr/>
      <dgm:t>
        <a:bodyPr/>
        <a:lstStyle/>
        <a:p>
          <a:endParaRPr lang="en-US"/>
        </a:p>
      </dgm:t>
    </dgm:pt>
    <dgm:pt modelId="{8E416030-57E9-498E-8E09-C759A6DE1F65}">
      <dgm:prSet/>
      <dgm:spPr/>
      <dgm:t>
        <a:bodyPr/>
        <a:lstStyle/>
        <a:p>
          <a:r>
            <a:rPr lang="en-US"/>
            <a:t>• Promotes dignity, choice, and self-determination.</a:t>
          </a:r>
        </a:p>
      </dgm:t>
    </dgm:pt>
    <dgm:pt modelId="{F787D7F6-2842-47AE-92C0-8D986999B0EE}" type="parTrans" cxnId="{455B08BA-9ACE-49F9-BA19-9CB9B85F0ED3}">
      <dgm:prSet/>
      <dgm:spPr/>
      <dgm:t>
        <a:bodyPr/>
        <a:lstStyle/>
        <a:p>
          <a:endParaRPr lang="en-US"/>
        </a:p>
      </dgm:t>
    </dgm:pt>
    <dgm:pt modelId="{A5CED07C-FFAB-44AA-9CA3-52B614652DB6}" type="sibTrans" cxnId="{455B08BA-9ACE-49F9-BA19-9CB9B85F0ED3}">
      <dgm:prSet/>
      <dgm:spPr/>
      <dgm:t>
        <a:bodyPr/>
        <a:lstStyle/>
        <a:p>
          <a:endParaRPr lang="en-US"/>
        </a:p>
      </dgm:t>
    </dgm:pt>
    <dgm:pt modelId="{602C538B-217B-4EE7-95E0-97596B7B0F4A}">
      <dgm:prSet/>
      <dgm:spPr/>
      <dgm:t>
        <a:bodyPr/>
        <a:lstStyle/>
        <a:p>
          <a:r>
            <a:rPr lang="en-US"/>
            <a:t>• Digital empowerment enables older adults to access services independently and stay socially connected.</a:t>
          </a:r>
        </a:p>
      </dgm:t>
    </dgm:pt>
    <dgm:pt modelId="{6DFD3FF3-8CA6-4909-8EB1-6CA7FAAB4178}" type="parTrans" cxnId="{3DF4629D-F640-4D73-8602-4E9822C49A5D}">
      <dgm:prSet/>
      <dgm:spPr/>
      <dgm:t>
        <a:bodyPr/>
        <a:lstStyle/>
        <a:p>
          <a:endParaRPr lang="en-US"/>
        </a:p>
      </dgm:t>
    </dgm:pt>
    <dgm:pt modelId="{B6157F92-9297-442D-9B40-D08FBDF95FA9}" type="sibTrans" cxnId="{3DF4629D-F640-4D73-8602-4E9822C49A5D}">
      <dgm:prSet/>
      <dgm:spPr/>
      <dgm:t>
        <a:bodyPr/>
        <a:lstStyle/>
        <a:p>
          <a:endParaRPr lang="en-US"/>
        </a:p>
      </dgm:t>
    </dgm:pt>
    <dgm:pt modelId="{F7FF6799-7EBE-4155-8837-573655FFB633}">
      <dgm:prSet/>
      <dgm:spPr/>
      <dgm:t>
        <a:bodyPr/>
        <a:lstStyle/>
        <a:p>
          <a:r>
            <a:rPr lang="en-US"/>
            <a:t>• Grounded in person-centred care and rights-based frameworks.</a:t>
          </a:r>
        </a:p>
      </dgm:t>
    </dgm:pt>
    <dgm:pt modelId="{2DCA6DC4-EEA9-4075-A57D-2FC000D39E5F}" type="parTrans" cxnId="{C498D763-6D6A-4B45-B0B0-6A09660094D1}">
      <dgm:prSet/>
      <dgm:spPr/>
      <dgm:t>
        <a:bodyPr/>
        <a:lstStyle/>
        <a:p>
          <a:endParaRPr lang="en-US"/>
        </a:p>
      </dgm:t>
    </dgm:pt>
    <dgm:pt modelId="{D6AA034B-A3C8-4A6B-82C1-10F33172F763}" type="sibTrans" cxnId="{C498D763-6D6A-4B45-B0B0-6A09660094D1}">
      <dgm:prSet/>
      <dgm:spPr/>
      <dgm:t>
        <a:bodyPr/>
        <a:lstStyle/>
        <a:p>
          <a:endParaRPr lang="en-US"/>
        </a:p>
      </dgm:t>
    </dgm:pt>
    <dgm:pt modelId="{3C056B41-E868-4625-9FFB-DB9D729414CB}" type="pres">
      <dgm:prSet presAssocID="{9F3359EA-CDD0-4F65-B028-7664098647E0}" presName="linear" presStyleCnt="0">
        <dgm:presLayoutVars>
          <dgm:animLvl val="lvl"/>
          <dgm:resizeHandles val="exact"/>
        </dgm:presLayoutVars>
      </dgm:prSet>
      <dgm:spPr/>
    </dgm:pt>
    <dgm:pt modelId="{8785BD68-1874-4B0F-9F7A-033A00EE4B59}" type="pres">
      <dgm:prSet presAssocID="{71C73EC6-6A6F-49CC-BDAC-F81E10D5AFB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50325B-0E09-48F8-8BE3-A4FC265BF57D}" type="pres">
      <dgm:prSet presAssocID="{1037A846-D010-4F79-8826-3CD9211D595A}" presName="spacer" presStyleCnt="0"/>
      <dgm:spPr/>
    </dgm:pt>
    <dgm:pt modelId="{59172601-AA74-45CF-A5AE-EE07CCFD5859}" type="pres">
      <dgm:prSet presAssocID="{8E416030-57E9-498E-8E09-C759A6DE1F6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6E671C-0516-437C-8892-89FCA3C2FD75}" type="pres">
      <dgm:prSet presAssocID="{A5CED07C-FFAB-44AA-9CA3-52B614652DB6}" presName="spacer" presStyleCnt="0"/>
      <dgm:spPr/>
    </dgm:pt>
    <dgm:pt modelId="{840F7250-8C41-4D7C-8B9C-64CFAA77A3C4}" type="pres">
      <dgm:prSet presAssocID="{602C538B-217B-4EE7-95E0-97596B7B0F4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C019C1-FC10-412A-9A35-D2FE4858D2AC}" type="pres">
      <dgm:prSet presAssocID="{B6157F92-9297-442D-9B40-D08FBDF95FA9}" presName="spacer" presStyleCnt="0"/>
      <dgm:spPr/>
    </dgm:pt>
    <dgm:pt modelId="{4C7CE58E-DFC2-4C2A-82EA-C46F379314F9}" type="pres">
      <dgm:prSet presAssocID="{F7FF6799-7EBE-4155-8837-573655FFB6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98D763-6D6A-4B45-B0B0-6A09660094D1}" srcId="{9F3359EA-CDD0-4F65-B028-7664098647E0}" destId="{F7FF6799-7EBE-4155-8837-573655FFB633}" srcOrd="3" destOrd="0" parTransId="{2DCA6DC4-EEA9-4075-A57D-2FC000D39E5F}" sibTransId="{D6AA034B-A3C8-4A6B-82C1-10F33172F763}"/>
    <dgm:cxn modelId="{45BA674C-0085-4CF8-8E9F-7F3998CCDFFC}" type="presOf" srcId="{602C538B-217B-4EE7-95E0-97596B7B0F4A}" destId="{840F7250-8C41-4D7C-8B9C-64CFAA77A3C4}" srcOrd="0" destOrd="0" presId="urn:microsoft.com/office/officeart/2005/8/layout/vList2"/>
    <dgm:cxn modelId="{14732E80-44C2-4FF2-877E-0C673C025129}" type="presOf" srcId="{F7FF6799-7EBE-4155-8837-573655FFB633}" destId="{4C7CE58E-DFC2-4C2A-82EA-C46F379314F9}" srcOrd="0" destOrd="0" presId="urn:microsoft.com/office/officeart/2005/8/layout/vList2"/>
    <dgm:cxn modelId="{3DF4629D-F640-4D73-8602-4E9822C49A5D}" srcId="{9F3359EA-CDD0-4F65-B028-7664098647E0}" destId="{602C538B-217B-4EE7-95E0-97596B7B0F4A}" srcOrd="2" destOrd="0" parTransId="{6DFD3FF3-8CA6-4909-8EB1-6CA7FAAB4178}" sibTransId="{B6157F92-9297-442D-9B40-D08FBDF95FA9}"/>
    <dgm:cxn modelId="{455B08BA-9ACE-49F9-BA19-9CB9B85F0ED3}" srcId="{9F3359EA-CDD0-4F65-B028-7664098647E0}" destId="{8E416030-57E9-498E-8E09-C759A6DE1F65}" srcOrd="1" destOrd="0" parTransId="{F787D7F6-2842-47AE-92C0-8D986999B0EE}" sibTransId="{A5CED07C-FFAB-44AA-9CA3-52B614652DB6}"/>
    <dgm:cxn modelId="{A941CED5-7E95-4ED0-9719-34014D986CA7}" type="presOf" srcId="{71C73EC6-6A6F-49CC-BDAC-F81E10D5AFB9}" destId="{8785BD68-1874-4B0F-9F7A-033A00EE4B59}" srcOrd="0" destOrd="0" presId="urn:microsoft.com/office/officeart/2005/8/layout/vList2"/>
    <dgm:cxn modelId="{ED474FDE-E2A9-48D3-B261-4256C342DA6D}" type="presOf" srcId="{9F3359EA-CDD0-4F65-B028-7664098647E0}" destId="{3C056B41-E868-4625-9FFB-DB9D729414CB}" srcOrd="0" destOrd="0" presId="urn:microsoft.com/office/officeart/2005/8/layout/vList2"/>
    <dgm:cxn modelId="{88D42BE0-49FD-47F4-BF3D-E313AD7F30B7}" srcId="{9F3359EA-CDD0-4F65-B028-7664098647E0}" destId="{71C73EC6-6A6F-49CC-BDAC-F81E10D5AFB9}" srcOrd="0" destOrd="0" parTransId="{5A741E8C-6F29-4193-8C4B-6E46B4590DF1}" sibTransId="{1037A846-D010-4F79-8826-3CD9211D595A}"/>
    <dgm:cxn modelId="{08D703FC-1FD5-4C3E-8870-7F6DCFBCC2BB}" type="presOf" srcId="{8E416030-57E9-498E-8E09-C759A6DE1F65}" destId="{59172601-AA74-45CF-A5AE-EE07CCFD5859}" srcOrd="0" destOrd="0" presId="urn:microsoft.com/office/officeart/2005/8/layout/vList2"/>
    <dgm:cxn modelId="{EAD50C6C-1DCD-4C53-B263-0149331AC0E7}" type="presParOf" srcId="{3C056B41-E868-4625-9FFB-DB9D729414CB}" destId="{8785BD68-1874-4B0F-9F7A-033A00EE4B59}" srcOrd="0" destOrd="0" presId="urn:microsoft.com/office/officeart/2005/8/layout/vList2"/>
    <dgm:cxn modelId="{D56B80AA-1025-4CEA-96E2-0A5AACD0D0B4}" type="presParOf" srcId="{3C056B41-E868-4625-9FFB-DB9D729414CB}" destId="{C850325B-0E09-48F8-8BE3-A4FC265BF57D}" srcOrd="1" destOrd="0" presId="urn:microsoft.com/office/officeart/2005/8/layout/vList2"/>
    <dgm:cxn modelId="{A7CF9354-3398-4B75-823E-C55A483F9D9C}" type="presParOf" srcId="{3C056B41-E868-4625-9FFB-DB9D729414CB}" destId="{59172601-AA74-45CF-A5AE-EE07CCFD5859}" srcOrd="2" destOrd="0" presId="urn:microsoft.com/office/officeart/2005/8/layout/vList2"/>
    <dgm:cxn modelId="{9801D480-3C3B-43CE-8BBC-662613790B6C}" type="presParOf" srcId="{3C056B41-E868-4625-9FFB-DB9D729414CB}" destId="{FE6E671C-0516-437C-8892-89FCA3C2FD75}" srcOrd="3" destOrd="0" presId="urn:microsoft.com/office/officeart/2005/8/layout/vList2"/>
    <dgm:cxn modelId="{37695E2B-76A7-4F92-AA63-4C5C0A6473AB}" type="presParOf" srcId="{3C056B41-E868-4625-9FFB-DB9D729414CB}" destId="{840F7250-8C41-4D7C-8B9C-64CFAA77A3C4}" srcOrd="4" destOrd="0" presId="urn:microsoft.com/office/officeart/2005/8/layout/vList2"/>
    <dgm:cxn modelId="{DB421881-581A-43B7-B0F5-47C51D726FB4}" type="presParOf" srcId="{3C056B41-E868-4625-9FFB-DB9D729414CB}" destId="{47C019C1-FC10-412A-9A35-D2FE4858D2AC}" srcOrd="5" destOrd="0" presId="urn:microsoft.com/office/officeart/2005/8/layout/vList2"/>
    <dgm:cxn modelId="{0A1A7612-A817-4726-A60D-796F0A3C6C4A}" type="presParOf" srcId="{3C056B41-E868-4625-9FFB-DB9D729414CB}" destId="{4C7CE58E-DFC2-4C2A-82EA-C46F379314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08CF08-5C29-4D84-94E6-63688037C342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57395BC6-F0F6-4F83-8182-0D8730BD26D3}">
      <dgm:prSet/>
      <dgm:spPr/>
      <dgm:t>
        <a:bodyPr/>
        <a:lstStyle/>
        <a:p>
          <a:r>
            <a:rPr lang="en-US"/>
            <a:t>• Maintaining functional ability and independence.</a:t>
          </a:r>
        </a:p>
      </dgm:t>
    </dgm:pt>
    <dgm:pt modelId="{DF173CE3-C4E8-4EF0-A659-E24100F52608}" type="parTrans" cxnId="{871EF34F-8A47-4E2A-9320-344A7DB9C1B3}">
      <dgm:prSet/>
      <dgm:spPr/>
      <dgm:t>
        <a:bodyPr/>
        <a:lstStyle/>
        <a:p>
          <a:endParaRPr lang="en-US"/>
        </a:p>
      </dgm:t>
    </dgm:pt>
    <dgm:pt modelId="{F45C48B6-0800-4395-8FFD-5FA116D91099}" type="sibTrans" cxnId="{871EF34F-8A47-4E2A-9320-344A7DB9C1B3}">
      <dgm:prSet/>
      <dgm:spPr/>
      <dgm:t>
        <a:bodyPr/>
        <a:lstStyle/>
        <a:p>
          <a:endParaRPr lang="en-US"/>
        </a:p>
      </dgm:t>
    </dgm:pt>
    <dgm:pt modelId="{263F4A75-B616-41E7-A834-D4F6CD02FDBC}">
      <dgm:prSet/>
      <dgm:spPr/>
      <dgm:t>
        <a:bodyPr/>
        <a:lstStyle/>
        <a:p>
          <a:r>
            <a:rPr lang="en-US"/>
            <a:t>• Reducing loneliness and social isolation.</a:t>
          </a:r>
        </a:p>
      </dgm:t>
    </dgm:pt>
    <dgm:pt modelId="{9CDB2F94-EA19-40F5-A298-5BB92EB03513}" type="parTrans" cxnId="{14236635-D909-4A1F-ABAF-355F51D801A3}">
      <dgm:prSet/>
      <dgm:spPr/>
      <dgm:t>
        <a:bodyPr/>
        <a:lstStyle/>
        <a:p>
          <a:endParaRPr lang="en-US"/>
        </a:p>
      </dgm:t>
    </dgm:pt>
    <dgm:pt modelId="{C46F1E85-DD45-4323-9C19-70CDFC6C4C35}" type="sibTrans" cxnId="{14236635-D909-4A1F-ABAF-355F51D801A3}">
      <dgm:prSet/>
      <dgm:spPr/>
      <dgm:t>
        <a:bodyPr/>
        <a:lstStyle/>
        <a:p>
          <a:endParaRPr lang="en-US"/>
        </a:p>
      </dgm:t>
    </dgm:pt>
    <dgm:pt modelId="{66DB8390-AD90-4FA3-8C6F-B783BFCF8A9F}">
      <dgm:prSet/>
      <dgm:spPr/>
      <dgm:t>
        <a:bodyPr/>
        <a:lstStyle/>
        <a:p>
          <a:r>
            <a:rPr lang="en-US"/>
            <a:t>• Access to quality healthcare and information.</a:t>
          </a:r>
        </a:p>
      </dgm:t>
    </dgm:pt>
    <dgm:pt modelId="{5CD4D5D4-0F45-4378-AFCB-032BABEFA2DC}" type="parTrans" cxnId="{925BF1EF-02C1-4C1A-B27E-7FB4958D43FC}">
      <dgm:prSet/>
      <dgm:spPr/>
      <dgm:t>
        <a:bodyPr/>
        <a:lstStyle/>
        <a:p>
          <a:endParaRPr lang="en-US"/>
        </a:p>
      </dgm:t>
    </dgm:pt>
    <dgm:pt modelId="{FAFEE17F-311D-4856-9FB7-6901BD3039B6}" type="sibTrans" cxnId="{925BF1EF-02C1-4C1A-B27E-7FB4958D43FC}">
      <dgm:prSet/>
      <dgm:spPr/>
      <dgm:t>
        <a:bodyPr/>
        <a:lstStyle/>
        <a:p>
          <a:endParaRPr lang="en-US"/>
        </a:p>
      </dgm:t>
    </dgm:pt>
    <dgm:pt modelId="{60443E73-9741-4D72-81C0-3675515B22FE}">
      <dgm:prSet/>
      <dgm:spPr/>
      <dgm:t>
        <a:bodyPr/>
        <a:lstStyle/>
        <a:p>
          <a:r>
            <a:rPr lang="en-US"/>
            <a:t>• Opportunities for continued learning and engagement.</a:t>
          </a:r>
        </a:p>
      </dgm:t>
    </dgm:pt>
    <dgm:pt modelId="{E47FE4BA-3F31-4169-941F-A589D2F011E1}" type="parTrans" cxnId="{8E8EF3AD-21DA-4949-940D-9DADCAB6EFDA}">
      <dgm:prSet/>
      <dgm:spPr/>
      <dgm:t>
        <a:bodyPr/>
        <a:lstStyle/>
        <a:p>
          <a:endParaRPr lang="en-US"/>
        </a:p>
      </dgm:t>
    </dgm:pt>
    <dgm:pt modelId="{1FDFB9FC-B099-42A0-9DA2-3CE30814B446}" type="sibTrans" cxnId="{8E8EF3AD-21DA-4949-940D-9DADCAB6EFDA}">
      <dgm:prSet/>
      <dgm:spPr/>
      <dgm:t>
        <a:bodyPr/>
        <a:lstStyle/>
        <a:p>
          <a:endParaRPr lang="en-US"/>
        </a:p>
      </dgm:t>
    </dgm:pt>
    <dgm:pt modelId="{33F46D93-C213-47BA-ACE7-EC50FAAA4D14}">
      <dgm:prSet/>
      <dgm:spPr/>
      <dgm:t>
        <a:bodyPr/>
        <a:lstStyle/>
        <a:p>
          <a:r>
            <a:rPr lang="en-US"/>
            <a:t>• Inclusive design and accessibility of digital services.</a:t>
          </a:r>
        </a:p>
      </dgm:t>
    </dgm:pt>
    <dgm:pt modelId="{323AAC9F-4965-4FC1-9B0B-64FB16CC84A0}" type="parTrans" cxnId="{2D8852BD-EF29-4CAC-958F-99774999E38A}">
      <dgm:prSet/>
      <dgm:spPr/>
      <dgm:t>
        <a:bodyPr/>
        <a:lstStyle/>
        <a:p>
          <a:endParaRPr lang="en-US"/>
        </a:p>
      </dgm:t>
    </dgm:pt>
    <dgm:pt modelId="{9D7D0D39-3A9E-49B7-9341-2880FDD7DC9D}" type="sibTrans" cxnId="{2D8852BD-EF29-4CAC-958F-99774999E38A}">
      <dgm:prSet/>
      <dgm:spPr/>
      <dgm:t>
        <a:bodyPr/>
        <a:lstStyle/>
        <a:p>
          <a:endParaRPr lang="en-US"/>
        </a:p>
      </dgm:t>
    </dgm:pt>
    <dgm:pt modelId="{05F6A5DD-77A3-4975-B5BF-0D35475A22DA}" type="pres">
      <dgm:prSet presAssocID="{EC08CF08-5C29-4D84-94E6-63688037C342}" presName="vert0" presStyleCnt="0">
        <dgm:presLayoutVars>
          <dgm:dir/>
          <dgm:animOne val="branch"/>
          <dgm:animLvl val="lvl"/>
        </dgm:presLayoutVars>
      </dgm:prSet>
      <dgm:spPr/>
    </dgm:pt>
    <dgm:pt modelId="{F408F368-6339-48CF-86B8-DE463E200E29}" type="pres">
      <dgm:prSet presAssocID="{57395BC6-F0F6-4F83-8182-0D8730BD26D3}" presName="thickLine" presStyleLbl="alignNode1" presStyleIdx="0" presStyleCnt="5"/>
      <dgm:spPr/>
    </dgm:pt>
    <dgm:pt modelId="{E5511A47-9518-4827-B116-1D53701E6A6F}" type="pres">
      <dgm:prSet presAssocID="{57395BC6-F0F6-4F83-8182-0D8730BD26D3}" presName="horz1" presStyleCnt="0"/>
      <dgm:spPr/>
    </dgm:pt>
    <dgm:pt modelId="{C77D046B-C118-469B-96B1-26108DE45F81}" type="pres">
      <dgm:prSet presAssocID="{57395BC6-F0F6-4F83-8182-0D8730BD26D3}" presName="tx1" presStyleLbl="revTx" presStyleIdx="0" presStyleCnt="5"/>
      <dgm:spPr/>
    </dgm:pt>
    <dgm:pt modelId="{A80C476F-F5B7-4982-B6DF-707D7CC284C1}" type="pres">
      <dgm:prSet presAssocID="{57395BC6-F0F6-4F83-8182-0D8730BD26D3}" presName="vert1" presStyleCnt="0"/>
      <dgm:spPr/>
    </dgm:pt>
    <dgm:pt modelId="{BBCB0F98-61C0-4813-AF61-980AC4AFA287}" type="pres">
      <dgm:prSet presAssocID="{263F4A75-B616-41E7-A834-D4F6CD02FDBC}" presName="thickLine" presStyleLbl="alignNode1" presStyleIdx="1" presStyleCnt="5"/>
      <dgm:spPr/>
    </dgm:pt>
    <dgm:pt modelId="{D06D1C89-4BB3-4737-870B-C914844A640D}" type="pres">
      <dgm:prSet presAssocID="{263F4A75-B616-41E7-A834-D4F6CD02FDBC}" presName="horz1" presStyleCnt="0"/>
      <dgm:spPr/>
    </dgm:pt>
    <dgm:pt modelId="{0814DF76-C76B-42DC-BBF0-910D55A8E0A8}" type="pres">
      <dgm:prSet presAssocID="{263F4A75-B616-41E7-A834-D4F6CD02FDBC}" presName="tx1" presStyleLbl="revTx" presStyleIdx="1" presStyleCnt="5"/>
      <dgm:spPr/>
    </dgm:pt>
    <dgm:pt modelId="{BEF0A93B-BB7F-4F10-BC5B-BBA1B8559BFC}" type="pres">
      <dgm:prSet presAssocID="{263F4A75-B616-41E7-A834-D4F6CD02FDBC}" presName="vert1" presStyleCnt="0"/>
      <dgm:spPr/>
    </dgm:pt>
    <dgm:pt modelId="{06B13C96-5F19-4759-9AC7-3787E0745241}" type="pres">
      <dgm:prSet presAssocID="{66DB8390-AD90-4FA3-8C6F-B783BFCF8A9F}" presName="thickLine" presStyleLbl="alignNode1" presStyleIdx="2" presStyleCnt="5"/>
      <dgm:spPr/>
    </dgm:pt>
    <dgm:pt modelId="{7D4FF7B0-AB8E-4D24-A587-B798FAFC3442}" type="pres">
      <dgm:prSet presAssocID="{66DB8390-AD90-4FA3-8C6F-B783BFCF8A9F}" presName="horz1" presStyleCnt="0"/>
      <dgm:spPr/>
    </dgm:pt>
    <dgm:pt modelId="{C0B92947-C501-4101-AE5F-AED9DEF2ECDE}" type="pres">
      <dgm:prSet presAssocID="{66DB8390-AD90-4FA3-8C6F-B783BFCF8A9F}" presName="tx1" presStyleLbl="revTx" presStyleIdx="2" presStyleCnt="5"/>
      <dgm:spPr/>
    </dgm:pt>
    <dgm:pt modelId="{52FFF645-0090-4B47-8A08-46260FA4BE08}" type="pres">
      <dgm:prSet presAssocID="{66DB8390-AD90-4FA3-8C6F-B783BFCF8A9F}" presName="vert1" presStyleCnt="0"/>
      <dgm:spPr/>
    </dgm:pt>
    <dgm:pt modelId="{5BB91461-4834-4EF4-A10A-85B8D83B4617}" type="pres">
      <dgm:prSet presAssocID="{60443E73-9741-4D72-81C0-3675515B22FE}" presName="thickLine" presStyleLbl="alignNode1" presStyleIdx="3" presStyleCnt="5"/>
      <dgm:spPr/>
    </dgm:pt>
    <dgm:pt modelId="{380926A1-D6DC-4FB4-95E4-3B24A74F66E3}" type="pres">
      <dgm:prSet presAssocID="{60443E73-9741-4D72-81C0-3675515B22FE}" presName="horz1" presStyleCnt="0"/>
      <dgm:spPr/>
    </dgm:pt>
    <dgm:pt modelId="{D3BC6E38-37DB-4E1E-9533-F969870EA7EE}" type="pres">
      <dgm:prSet presAssocID="{60443E73-9741-4D72-81C0-3675515B22FE}" presName="tx1" presStyleLbl="revTx" presStyleIdx="3" presStyleCnt="5"/>
      <dgm:spPr/>
    </dgm:pt>
    <dgm:pt modelId="{653F25EF-3C06-4116-A290-FC87CEA3670D}" type="pres">
      <dgm:prSet presAssocID="{60443E73-9741-4D72-81C0-3675515B22FE}" presName="vert1" presStyleCnt="0"/>
      <dgm:spPr/>
    </dgm:pt>
    <dgm:pt modelId="{16AE3418-CEE5-41E5-9779-30736827947C}" type="pres">
      <dgm:prSet presAssocID="{33F46D93-C213-47BA-ACE7-EC50FAAA4D14}" presName="thickLine" presStyleLbl="alignNode1" presStyleIdx="4" presStyleCnt="5"/>
      <dgm:spPr/>
    </dgm:pt>
    <dgm:pt modelId="{CBFFE433-3201-4B85-9011-9DE035FA3717}" type="pres">
      <dgm:prSet presAssocID="{33F46D93-C213-47BA-ACE7-EC50FAAA4D14}" presName="horz1" presStyleCnt="0"/>
      <dgm:spPr/>
    </dgm:pt>
    <dgm:pt modelId="{E4D9B652-6A56-4A28-9689-5AF35AA96B7C}" type="pres">
      <dgm:prSet presAssocID="{33F46D93-C213-47BA-ACE7-EC50FAAA4D14}" presName="tx1" presStyleLbl="revTx" presStyleIdx="4" presStyleCnt="5"/>
      <dgm:spPr/>
    </dgm:pt>
    <dgm:pt modelId="{9CC62057-8028-4858-B384-5B117B92A35C}" type="pres">
      <dgm:prSet presAssocID="{33F46D93-C213-47BA-ACE7-EC50FAAA4D14}" presName="vert1" presStyleCnt="0"/>
      <dgm:spPr/>
    </dgm:pt>
  </dgm:ptLst>
  <dgm:cxnLst>
    <dgm:cxn modelId="{A92B0414-CFFD-4CEF-BCF6-3E90D62A66E5}" type="presOf" srcId="{66DB8390-AD90-4FA3-8C6F-B783BFCF8A9F}" destId="{C0B92947-C501-4101-AE5F-AED9DEF2ECDE}" srcOrd="0" destOrd="0" presId="urn:microsoft.com/office/officeart/2008/layout/LinedList"/>
    <dgm:cxn modelId="{14236635-D909-4A1F-ABAF-355F51D801A3}" srcId="{EC08CF08-5C29-4D84-94E6-63688037C342}" destId="{263F4A75-B616-41E7-A834-D4F6CD02FDBC}" srcOrd="1" destOrd="0" parTransId="{9CDB2F94-EA19-40F5-A298-5BB92EB03513}" sibTransId="{C46F1E85-DD45-4323-9C19-70CDFC6C4C35}"/>
    <dgm:cxn modelId="{DFCE703C-86A1-4A44-A7B1-F9AE041969C9}" type="presOf" srcId="{57395BC6-F0F6-4F83-8182-0D8730BD26D3}" destId="{C77D046B-C118-469B-96B1-26108DE45F81}" srcOrd="0" destOrd="0" presId="urn:microsoft.com/office/officeart/2008/layout/LinedList"/>
    <dgm:cxn modelId="{F522CE43-87CB-40BE-9D4E-0989A43AB8E1}" type="presOf" srcId="{EC08CF08-5C29-4D84-94E6-63688037C342}" destId="{05F6A5DD-77A3-4975-B5BF-0D35475A22DA}" srcOrd="0" destOrd="0" presId="urn:microsoft.com/office/officeart/2008/layout/LinedList"/>
    <dgm:cxn modelId="{7502944D-ED9B-46F3-8C67-23E096BCE83D}" type="presOf" srcId="{60443E73-9741-4D72-81C0-3675515B22FE}" destId="{D3BC6E38-37DB-4E1E-9533-F969870EA7EE}" srcOrd="0" destOrd="0" presId="urn:microsoft.com/office/officeart/2008/layout/LinedList"/>
    <dgm:cxn modelId="{871EF34F-8A47-4E2A-9320-344A7DB9C1B3}" srcId="{EC08CF08-5C29-4D84-94E6-63688037C342}" destId="{57395BC6-F0F6-4F83-8182-0D8730BD26D3}" srcOrd="0" destOrd="0" parTransId="{DF173CE3-C4E8-4EF0-A659-E24100F52608}" sibTransId="{F45C48B6-0800-4395-8FFD-5FA116D91099}"/>
    <dgm:cxn modelId="{5AC3837A-DE7A-4FDC-9CDE-8EBC9D9ADDD0}" type="presOf" srcId="{263F4A75-B616-41E7-A834-D4F6CD02FDBC}" destId="{0814DF76-C76B-42DC-BBF0-910D55A8E0A8}" srcOrd="0" destOrd="0" presId="urn:microsoft.com/office/officeart/2008/layout/LinedList"/>
    <dgm:cxn modelId="{8E8EF3AD-21DA-4949-940D-9DADCAB6EFDA}" srcId="{EC08CF08-5C29-4D84-94E6-63688037C342}" destId="{60443E73-9741-4D72-81C0-3675515B22FE}" srcOrd="3" destOrd="0" parTransId="{E47FE4BA-3F31-4169-941F-A589D2F011E1}" sibTransId="{1FDFB9FC-B099-42A0-9DA2-3CE30814B446}"/>
    <dgm:cxn modelId="{2D8852BD-EF29-4CAC-958F-99774999E38A}" srcId="{EC08CF08-5C29-4D84-94E6-63688037C342}" destId="{33F46D93-C213-47BA-ACE7-EC50FAAA4D14}" srcOrd="4" destOrd="0" parTransId="{323AAC9F-4965-4FC1-9B0B-64FB16CC84A0}" sibTransId="{9D7D0D39-3A9E-49B7-9341-2880FDD7DC9D}"/>
    <dgm:cxn modelId="{D7D532C7-1F05-423D-8FC2-F1488190AC67}" type="presOf" srcId="{33F46D93-C213-47BA-ACE7-EC50FAAA4D14}" destId="{E4D9B652-6A56-4A28-9689-5AF35AA96B7C}" srcOrd="0" destOrd="0" presId="urn:microsoft.com/office/officeart/2008/layout/LinedList"/>
    <dgm:cxn modelId="{925BF1EF-02C1-4C1A-B27E-7FB4958D43FC}" srcId="{EC08CF08-5C29-4D84-94E6-63688037C342}" destId="{66DB8390-AD90-4FA3-8C6F-B783BFCF8A9F}" srcOrd="2" destOrd="0" parTransId="{5CD4D5D4-0F45-4378-AFCB-032BABEFA2DC}" sibTransId="{FAFEE17F-311D-4856-9FB7-6901BD3039B6}"/>
    <dgm:cxn modelId="{A531709E-BB19-498A-AA39-5E481CA67C94}" type="presParOf" srcId="{05F6A5DD-77A3-4975-B5BF-0D35475A22DA}" destId="{F408F368-6339-48CF-86B8-DE463E200E29}" srcOrd="0" destOrd="0" presId="urn:microsoft.com/office/officeart/2008/layout/LinedList"/>
    <dgm:cxn modelId="{52E2AFBA-011F-4C38-90A0-A4756592F72A}" type="presParOf" srcId="{05F6A5DD-77A3-4975-B5BF-0D35475A22DA}" destId="{E5511A47-9518-4827-B116-1D53701E6A6F}" srcOrd="1" destOrd="0" presId="urn:microsoft.com/office/officeart/2008/layout/LinedList"/>
    <dgm:cxn modelId="{ED70972F-067B-40A6-B445-9B980CCC6FAC}" type="presParOf" srcId="{E5511A47-9518-4827-B116-1D53701E6A6F}" destId="{C77D046B-C118-469B-96B1-26108DE45F81}" srcOrd="0" destOrd="0" presId="urn:microsoft.com/office/officeart/2008/layout/LinedList"/>
    <dgm:cxn modelId="{23909088-4811-4688-9930-7FCF51AEB024}" type="presParOf" srcId="{E5511A47-9518-4827-B116-1D53701E6A6F}" destId="{A80C476F-F5B7-4982-B6DF-707D7CC284C1}" srcOrd="1" destOrd="0" presId="urn:microsoft.com/office/officeart/2008/layout/LinedList"/>
    <dgm:cxn modelId="{B6A1DEDE-7DBA-43F4-B11A-A010589E9FE9}" type="presParOf" srcId="{05F6A5DD-77A3-4975-B5BF-0D35475A22DA}" destId="{BBCB0F98-61C0-4813-AF61-980AC4AFA287}" srcOrd="2" destOrd="0" presId="urn:microsoft.com/office/officeart/2008/layout/LinedList"/>
    <dgm:cxn modelId="{CFBC4F41-457B-435E-8D41-A810848A2515}" type="presParOf" srcId="{05F6A5DD-77A3-4975-B5BF-0D35475A22DA}" destId="{D06D1C89-4BB3-4737-870B-C914844A640D}" srcOrd="3" destOrd="0" presId="urn:microsoft.com/office/officeart/2008/layout/LinedList"/>
    <dgm:cxn modelId="{C8FC9BD4-8D43-465D-90AE-D5AF800B6E34}" type="presParOf" srcId="{D06D1C89-4BB3-4737-870B-C914844A640D}" destId="{0814DF76-C76B-42DC-BBF0-910D55A8E0A8}" srcOrd="0" destOrd="0" presId="urn:microsoft.com/office/officeart/2008/layout/LinedList"/>
    <dgm:cxn modelId="{5CD00126-B8C5-49D4-85DA-6EB1C57613D4}" type="presParOf" srcId="{D06D1C89-4BB3-4737-870B-C914844A640D}" destId="{BEF0A93B-BB7F-4F10-BC5B-BBA1B8559BFC}" srcOrd="1" destOrd="0" presId="urn:microsoft.com/office/officeart/2008/layout/LinedList"/>
    <dgm:cxn modelId="{D54064E9-5F28-41A6-97F0-5E1B1FE0F634}" type="presParOf" srcId="{05F6A5DD-77A3-4975-B5BF-0D35475A22DA}" destId="{06B13C96-5F19-4759-9AC7-3787E0745241}" srcOrd="4" destOrd="0" presId="urn:microsoft.com/office/officeart/2008/layout/LinedList"/>
    <dgm:cxn modelId="{A043D8A1-A7E3-4EC3-BF01-D8CF8974D5D2}" type="presParOf" srcId="{05F6A5DD-77A3-4975-B5BF-0D35475A22DA}" destId="{7D4FF7B0-AB8E-4D24-A587-B798FAFC3442}" srcOrd="5" destOrd="0" presId="urn:microsoft.com/office/officeart/2008/layout/LinedList"/>
    <dgm:cxn modelId="{E5096CCC-96F4-40E9-9307-420EB582FB85}" type="presParOf" srcId="{7D4FF7B0-AB8E-4D24-A587-B798FAFC3442}" destId="{C0B92947-C501-4101-AE5F-AED9DEF2ECDE}" srcOrd="0" destOrd="0" presId="urn:microsoft.com/office/officeart/2008/layout/LinedList"/>
    <dgm:cxn modelId="{A42ED8C4-0B9E-4E31-8638-200037A19B1A}" type="presParOf" srcId="{7D4FF7B0-AB8E-4D24-A587-B798FAFC3442}" destId="{52FFF645-0090-4B47-8A08-46260FA4BE08}" srcOrd="1" destOrd="0" presId="urn:microsoft.com/office/officeart/2008/layout/LinedList"/>
    <dgm:cxn modelId="{351D2155-6508-4560-89AA-F2BA0F5A90DF}" type="presParOf" srcId="{05F6A5DD-77A3-4975-B5BF-0D35475A22DA}" destId="{5BB91461-4834-4EF4-A10A-85B8D83B4617}" srcOrd="6" destOrd="0" presId="urn:microsoft.com/office/officeart/2008/layout/LinedList"/>
    <dgm:cxn modelId="{812BB1F8-765D-4846-9A64-3314545837BD}" type="presParOf" srcId="{05F6A5DD-77A3-4975-B5BF-0D35475A22DA}" destId="{380926A1-D6DC-4FB4-95E4-3B24A74F66E3}" srcOrd="7" destOrd="0" presId="urn:microsoft.com/office/officeart/2008/layout/LinedList"/>
    <dgm:cxn modelId="{AB95AA34-1733-434F-A763-6BDDA3C7791A}" type="presParOf" srcId="{380926A1-D6DC-4FB4-95E4-3B24A74F66E3}" destId="{D3BC6E38-37DB-4E1E-9533-F969870EA7EE}" srcOrd="0" destOrd="0" presId="urn:microsoft.com/office/officeart/2008/layout/LinedList"/>
    <dgm:cxn modelId="{39858E7C-E543-4A8B-ACBE-6DA351D8DCD5}" type="presParOf" srcId="{380926A1-D6DC-4FB4-95E4-3B24A74F66E3}" destId="{653F25EF-3C06-4116-A290-FC87CEA3670D}" srcOrd="1" destOrd="0" presId="urn:microsoft.com/office/officeart/2008/layout/LinedList"/>
    <dgm:cxn modelId="{ABBC96A7-1D47-46DC-9633-C31D64E8B39E}" type="presParOf" srcId="{05F6A5DD-77A3-4975-B5BF-0D35475A22DA}" destId="{16AE3418-CEE5-41E5-9779-30736827947C}" srcOrd="8" destOrd="0" presId="urn:microsoft.com/office/officeart/2008/layout/LinedList"/>
    <dgm:cxn modelId="{94DAD805-1532-4134-AFA3-B7B4CE4D479C}" type="presParOf" srcId="{05F6A5DD-77A3-4975-B5BF-0D35475A22DA}" destId="{CBFFE433-3201-4B85-9011-9DE035FA3717}" srcOrd="9" destOrd="0" presId="urn:microsoft.com/office/officeart/2008/layout/LinedList"/>
    <dgm:cxn modelId="{20B4E938-3ACC-4034-AD3C-93255F25C683}" type="presParOf" srcId="{CBFFE433-3201-4B85-9011-9DE035FA3717}" destId="{E4D9B652-6A56-4A28-9689-5AF35AA96B7C}" srcOrd="0" destOrd="0" presId="urn:microsoft.com/office/officeart/2008/layout/LinedList"/>
    <dgm:cxn modelId="{D874215D-1C57-4211-9A75-7C6078812587}" type="presParOf" srcId="{CBFFE433-3201-4B85-9011-9DE035FA3717}" destId="{9CC62057-8028-4858-B384-5B117B92A3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6F39CF-5521-4DF6-8152-16EA52BE2A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6221456-D678-42EA-A9B9-E2DEA60FC388}">
      <dgm:prSet/>
      <dgm:spPr/>
      <dgm:t>
        <a:bodyPr/>
        <a:lstStyle/>
        <a:p>
          <a:r>
            <a:rPr lang="en-US" b="0" i="0" baseline="0"/>
            <a:t>Age UK defines fair access to digital tools, the internet, and skills (2024). </a:t>
          </a:r>
          <a:endParaRPr lang="en-US"/>
        </a:p>
      </dgm:t>
    </dgm:pt>
    <dgm:pt modelId="{2B1966AB-D312-4E4B-994B-02DA8A611741}" type="parTrans" cxnId="{05BC7D07-EC25-4119-8701-F40950461E0C}">
      <dgm:prSet/>
      <dgm:spPr/>
      <dgm:t>
        <a:bodyPr/>
        <a:lstStyle/>
        <a:p>
          <a:endParaRPr lang="en-US"/>
        </a:p>
      </dgm:t>
    </dgm:pt>
    <dgm:pt modelId="{AF007685-36A4-4A14-B9C3-6072246B7482}" type="sibTrans" cxnId="{05BC7D07-EC25-4119-8701-F40950461E0C}">
      <dgm:prSet/>
      <dgm:spPr/>
      <dgm:t>
        <a:bodyPr/>
        <a:lstStyle/>
        <a:p>
          <a:endParaRPr lang="en-US"/>
        </a:p>
      </dgm:t>
    </dgm:pt>
    <dgm:pt modelId="{F72F0CC0-2667-4104-B6D2-65B591405C64}">
      <dgm:prSet/>
      <dgm:spPr/>
      <dgm:t>
        <a:bodyPr/>
        <a:lstStyle/>
        <a:p>
          <a:r>
            <a:rPr lang="en-US" b="0" i="0" baseline="0"/>
            <a:t>Only 54% of persons over the age of 75 routinely use the internet (ONS, 2024). </a:t>
          </a:r>
          <a:endParaRPr lang="en-US"/>
        </a:p>
      </dgm:t>
    </dgm:pt>
    <dgm:pt modelId="{B71FD635-CBB6-432C-9787-C0E32EDDFE8C}" type="parTrans" cxnId="{C8B4D122-A531-4B3D-8C31-C57D5D8EE5C3}">
      <dgm:prSet/>
      <dgm:spPr/>
      <dgm:t>
        <a:bodyPr/>
        <a:lstStyle/>
        <a:p>
          <a:endParaRPr lang="en-US"/>
        </a:p>
      </dgm:t>
    </dgm:pt>
    <dgm:pt modelId="{286ADAE5-6326-4FF7-B0C9-A72B13A71EF2}" type="sibTrans" cxnId="{C8B4D122-A531-4B3D-8C31-C57D5D8EE5C3}">
      <dgm:prSet/>
      <dgm:spPr/>
      <dgm:t>
        <a:bodyPr/>
        <a:lstStyle/>
        <a:p>
          <a:endParaRPr lang="en-US"/>
        </a:p>
      </dgm:t>
    </dgm:pt>
    <dgm:pt modelId="{F15DC0AF-7ECB-4757-A281-2CFADDADD53F}">
      <dgm:prSet/>
      <dgm:spPr/>
      <dgm:t>
        <a:bodyPr/>
        <a:lstStyle/>
        <a:p>
          <a:r>
            <a:rPr lang="en-US" b="0" i="0" baseline="0"/>
            <a:t>Digital isolation restricts access to online health treatments and social interactions. </a:t>
          </a:r>
          <a:endParaRPr lang="en-US"/>
        </a:p>
      </dgm:t>
    </dgm:pt>
    <dgm:pt modelId="{2E6C5D0A-3BD2-47C1-A4D8-13B8E77F3A0E}" type="parTrans" cxnId="{0C7A4FD8-93E0-4C76-8B89-E20C0D6821FD}">
      <dgm:prSet/>
      <dgm:spPr/>
      <dgm:t>
        <a:bodyPr/>
        <a:lstStyle/>
        <a:p>
          <a:endParaRPr lang="en-US"/>
        </a:p>
      </dgm:t>
    </dgm:pt>
    <dgm:pt modelId="{6FA635AF-8F18-4380-9246-2C8DD0A4CC23}" type="sibTrans" cxnId="{0C7A4FD8-93E0-4C76-8B89-E20C0D6821FD}">
      <dgm:prSet/>
      <dgm:spPr/>
      <dgm:t>
        <a:bodyPr/>
        <a:lstStyle/>
        <a:p>
          <a:endParaRPr lang="en-US"/>
        </a:p>
      </dgm:t>
    </dgm:pt>
    <dgm:pt modelId="{C7224927-FEDF-4E43-B6DD-2CD3460E22F6}">
      <dgm:prSet/>
      <dgm:spPr/>
      <dgm:t>
        <a:bodyPr/>
        <a:lstStyle/>
        <a:p>
          <a:r>
            <a:rPr lang="en-US" b="0" i="0" baseline="0"/>
            <a:t>Promoting digital inclusion is consistent with UK policy aims like the NHS Digital Strategy.</a:t>
          </a:r>
          <a:endParaRPr lang="en-US"/>
        </a:p>
      </dgm:t>
    </dgm:pt>
    <dgm:pt modelId="{4878403C-F27F-4F2B-854F-5202DC3053A4}" type="parTrans" cxnId="{9224E495-6220-46E2-987C-8BCBB436AA4B}">
      <dgm:prSet/>
      <dgm:spPr/>
      <dgm:t>
        <a:bodyPr/>
        <a:lstStyle/>
        <a:p>
          <a:endParaRPr lang="en-US"/>
        </a:p>
      </dgm:t>
    </dgm:pt>
    <dgm:pt modelId="{9C6F44D0-B730-4528-A037-A103CCB69435}" type="sibTrans" cxnId="{9224E495-6220-46E2-987C-8BCBB436AA4B}">
      <dgm:prSet/>
      <dgm:spPr/>
      <dgm:t>
        <a:bodyPr/>
        <a:lstStyle/>
        <a:p>
          <a:endParaRPr lang="en-US"/>
        </a:p>
      </dgm:t>
    </dgm:pt>
    <dgm:pt modelId="{2DF8F07B-D53F-4D92-BDB5-0502664BA1AB}" type="pres">
      <dgm:prSet presAssocID="{5C6F39CF-5521-4DF6-8152-16EA52BE2A0D}" presName="root" presStyleCnt="0">
        <dgm:presLayoutVars>
          <dgm:dir/>
          <dgm:resizeHandles val="exact"/>
        </dgm:presLayoutVars>
      </dgm:prSet>
      <dgm:spPr/>
    </dgm:pt>
    <dgm:pt modelId="{0C62A6F8-55F3-481D-AF7F-BDA860543DF2}" type="pres">
      <dgm:prSet presAssocID="{76221456-D678-42EA-A9B9-E2DEA60FC388}" presName="compNode" presStyleCnt="0"/>
      <dgm:spPr/>
    </dgm:pt>
    <dgm:pt modelId="{47E55BC7-23BD-4622-AA85-352CCFA50633}" type="pres">
      <dgm:prSet presAssocID="{76221456-D678-42EA-A9B9-E2DEA60FC388}" presName="bgRect" presStyleLbl="bgShp" presStyleIdx="0" presStyleCnt="4"/>
      <dgm:spPr/>
    </dgm:pt>
    <dgm:pt modelId="{53D4AD97-B352-42A4-A864-AF988407715D}" type="pres">
      <dgm:prSet presAssocID="{76221456-D678-42EA-A9B9-E2DEA60FC3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9D1A32A-C683-42CB-B70A-92C9331EACE2}" type="pres">
      <dgm:prSet presAssocID="{76221456-D678-42EA-A9B9-E2DEA60FC388}" presName="spaceRect" presStyleCnt="0"/>
      <dgm:spPr/>
    </dgm:pt>
    <dgm:pt modelId="{AAF3D355-D828-42AE-8F7D-BD2A3CC707EA}" type="pres">
      <dgm:prSet presAssocID="{76221456-D678-42EA-A9B9-E2DEA60FC388}" presName="parTx" presStyleLbl="revTx" presStyleIdx="0" presStyleCnt="4">
        <dgm:presLayoutVars>
          <dgm:chMax val="0"/>
          <dgm:chPref val="0"/>
        </dgm:presLayoutVars>
      </dgm:prSet>
      <dgm:spPr/>
    </dgm:pt>
    <dgm:pt modelId="{DC0C1B46-3AF5-46E9-945E-F6849995F49A}" type="pres">
      <dgm:prSet presAssocID="{AF007685-36A4-4A14-B9C3-6072246B7482}" presName="sibTrans" presStyleCnt="0"/>
      <dgm:spPr/>
    </dgm:pt>
    <dgm:pt modelId="{23B36CF8-E2D8-4E59-8751-3B91A2FCC469}" type="pres">
      <dgm:prSet presAssocID="{F72F0CC0-2667-4104-B6D2-65B591405C64}" presName="compNode" presStyleCnt="0"/>
      <dgm:spPr/>
    </dgm:pt>
    <dgm:pt modelId="{362D1995-C601-44B5-A1AA-C693EDFC2B08}" type="pres">
      <dgm:prSet presAssocID="{F72F0CC0-2667-4104-B6D2-65B591405C64}" presName="bgRect" presStyleLbl="bgShp" presStyleIdx="1" presStyleCnt="4"/>
      <dgm:spPr/>
    </dgm:pt>
    <dgm:pt modelId="{D5A435B1-47FE-4558-AE5D-790B705A06DB}" type="pres">
      <dgm:prSet presAssocID="{F72F0CC0-2667-4104-B6D2-65B591405C6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3951FF6-1AAD-4E4A-9303-0C4B99C9FD74}" type="pres">
      <dgm:prSet presAssocID="{F72F0CC0-2667-4104-B6D2-65B591405C64}" presName="spaceRect" presStyleCnt="0"/>
      <dgm:spPr/>
    </dgm:pt>
    <dgm:pt modelId="{4CDEA0CD-958A-42A9-9A84-5EC5A2336F11}" type="pres">
      <dgm:prSet presAssocID="{F72F0CC0-2667-4104-B6D2-65B591405C64}" presName="parTx" presStyleLbl="revTx" presStyleIdx="1" presStyleCnt="4">
        <dgm:presLayoutVars>
          <dgm:chMax val="0"/>
          <dgm:chPref val="0"/>
        </dgm:presLayoutVars>
      </dgm:prSet>
      <dgm:spPr/>
    </dgm:pt>
    <dgm:pt modelId="{F1C201DA-418A-4C35-8873-D95452A61004}" type="pres">
      <dgm:prSet presAssocID="{286ADAE5-6326-4FF7-B0C9-A72B13A71EF2}" presName="sibTrans" presStyleCnt="0"/>
      <dgm:spPr/>
    </dgm:pt>
    <dgm:pt modelId="{76558959-F8A4-46FF-9153-6F41DE0F8E35}" type="pres">
      <dgm:prSet presAssocID="{F15DC0AF-7ECB-4757-A281-2CFADDADD53F}" presName="compNode" presStyleCnt="0"/>
      <dgm:spPr/>
    </dgm:pt>
    <dgm:pt modelId="{C9DC6E4E-63D1-4DBE-AA9C-5982DD8952A6}" type="pres">
      <dgm:prSet presAssocID="{F15DC0AF-7ECB-4757-A281-2CFADDADD53F}" presName="bgRect" presStyleLbl="bgShp" presStyleIdx="2" presStyleCnt="4"/>
      <dgm:spPr/>
    </dgm:pt>
    <dgm:pt modelId="{434B42F0-5F80-461C-BEB0-D60C52739253}" type="pres">
      <dgm:prSet presAssocID="{F15DC0AF-7ECB-4757-A281-2CFADDADD5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423EE1E-2196-4B03-992C-147727231708}" type="pres">
      <dgm:prSet presAssocID="{F15DC0AF-7ECB-4757-A281-2CFADDADD53F}" presName="spaceRect" presStyleCnt="0"/>
      <dgm:spPr/>
    </dgm:pt>
    <dgm:pt modelId="{DE9A6D15-CBB3-4E1B-82A8-3B3A6CAF40BA}" type="pres">
      <dgm:prSet presAssocID="{F15DC0AF-7ECB-4757-A281-2CFADDADD53F}" presName="parTx" presStyleLbl="revTx" presStyleIdx="2" presStyleCnt="4">
        <dgm:presLayoutVars>
          <dgm:chMax val="0"/>
          <dgm:chPref val="0"/>
        </dgm:presLayoutVars>
      </dgm:prSet>
      <dgm:spPr/>
    </dgm:pt>
    <dgm:pt modelId="{CA429E54-23AC-48CF-8D22-6D2691582817}" type="pres">
      <dgm:prSet presAssocID="{6FA635AF-8F18-4380-9246-2C8DD0A4CC23}" presName="sibTrans" presStyleCnt="0"/>
      <dgm:spPr/>
    </dgm:pt>
    <dgm:pt modelId="{32B29CF7-A5B2-4EE6-AAF2-31F0A6AD64DE}" type="pres">
      <dgm:prSet presAssocID="{C7224927-FEDF-4E43-B6DD-2CD3460E22F6}" presName="compNode" presStyleCnt="0"/>
      <dgm:spPr/>
    </dgm:pt>
    <dgm:pt modelId="{5EC0F044-8F2A-4018-8400-532AE99BAC7B}" type="pres">
      <dgm:prSet presAssocID="{C7224927-FEDF-4E43-B6DD-2CD3460E22F6}" presName="bgRect" presStyleLbl="bgShp" presStyleIdx="3" presStyleCnt="4"/>
      <dgm:spPr/>
    </dgm:pt>
    <dgm:pt modelId="{447B681E-0FB0-4465-8C96-33AF047A49EB}" type="pres">
      <dgm:prSet presAssocID="{C7224927-FEDF-4E43-B6DD-2CD3460E22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9145316-F7A8-4FCF-87AB-44E4DC09858A}" type="pres">
      <dgm:prSet presAssocID="{C7224927-FEDF-4E43-B6DD-2CD3460E22F6}" presName="spaceRect" presStyleCnt="0"/>
      <dgm:spPr/>
    </dgm:pt>
    <dgm:pt modelId="{4CA9942E-198D-438D-B6E9-086F0522B988}" type="pres">
      <dgm:prSet presAssocID="{C7224927-FEDF-4E43-B6DD-2CD3460E22F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5BC7D07-EC25-4119-8701-F40950461E0C}" srcId="{5C6F39CF-5521-4DF6-8152-16EA52BE2A0D}" destId="{76221456-D678-42EA-A9B9-E2DEA60FC388}" srcOrd="0" destOrd="0" parTransId="{2B1966AB-D312-4E4B-994B-02DA8A611741}" sibTransId="{AF007685-36A4-4A14-B9C3-6072246B7482}"/>
    <dgm:cxn modelId="{C8B4D122-A531-4B3D-8C31-C57D5D8EE5C3}" srcId="{5C6F39CF-5521-4DF6-8152-16EA52BE2A0D}" destId="{F72F0CC0-2667-4104-B6D2-65B591405C64}" srcOrd="1" destOrd="0" parTransId="{B71FD635-CBB6-432C-9787-C0E32EDDFE8C}" sibTransId="{286ADAE5-6326-4FF7-B0C9-A72B13A71EF2}"/>
    <dgm:cxn modelId="{F9FB3D49-ABBA-45B5-8AA1-0DE831024E5B}" type="presOf" srcId="{C7224927-FEDF-4E43-B6DD-2CD3460E22F6}" destId="{4CA9942E-198D-438D-B6E9-086F0522B988}" srcOrd="0" destOrd="0" presId="urn:microsoft.com/office/officeart/2018/2/layout/IconVerticalSolidList"/>
    <dgm:cxn modelId="{86269153-4960-495E-A959-D95AB34CD562}" type="presOf" srcId="{76221456-D678-42EA-A9B9-E2DEA60FC388}" destId="{AAF3D355-D828-42AE-8F7D-BD2A3CC707EA}" srcOrd="0" destOrd="0" presId="urn:microsoft.com/office/officeart/2018/2/layout/IconVerticalSolidList"/>
    <dgm:cxn modelId="{CE588B7A-F68A-490C-B32D-B3EF3C749DAB}" type="presOf" srcId="{F72F0CC0-2667-4104-B6D2-65B591405C64}" destId="{4CDEA0CD-958A-42A9-9A84-5EC5A2336F11}" srcOrd="0" destOrd="0" presId="urn:microsoft.com/office/officeart/2018/2/layout/IconVerticalSolidList"/>
    <dgm:cxn modelId="{B74B3983-9E23-4985-BCAD-43BC8D6FD9CF}" type="presOf" srcId="{5C6F39CF-5521-4DF6-8152-16EA52BE2A0D}" destId="{2DF8F07B-D53F-4D92-BDB5-0502664BA1AB}" srcOrd="0" destOrd="0" presId="urn:microsoft.com/office/officeart/2018/2/layout/IconVerticalSolidList"/>
    <dgm:cxn modelId="{9224E495-6220-46E2-987C-8BCBB436AA4B}" srcId="{5C6F39CF-5521-4DF6-8152-16EA52BE2A0D}" destId="{C7224927-FEDF-4E43-B6DD-2CD3460E22F6}" srcOrd="3" destOrd="0" parTransId="{4878403C-F27F-4F2B-854F-5202DC3053A4}" sibTransId="{9C6F44D0-B730-4528-A037-A103CCB69435}"/>
    <dgm:cxn modelId="{9D2096B9-F8FB-403C-B52C-6D4FBC89221C}" type="presOf" srcId="{F15DC0AF-7ECB-4757-A281-2CFADDADD53F}" destId="{DE9A6D15-CBB3-4E1B-82A8-3B3A6CAF40BA}" srcOrd="0" destOrd="0" presId="urn:microsoft.com/office/officeart/2018/2/layout/IconVerticalSolidList"/>
    <dgm:cxn modelId="{0C7A4FD8-93E0-4C76-8B89-E20C0D6821FD}" srcId="{5C6F39CF-5521-4DF6-8152-16EA52BE2A0D}" destId="{F15DC0AF-7ECB-4757-A281-2CFADDADD53F}" srcOrd="2" destOrd="0" parTransId="{2E6C5D0A-3BD2-47C1-A4D8-13B8E77F3A0E}" sibTransId="{6FA635AF-8F18-4380-9246-2C8DD0A4CC23}"/>
    <dgm:cxn modelId="{F8048DDF-DF51-4EB8-9F4F-B3EB0C85ADAC}" type="presParOf" srcId="{2DF8F07B-D53F-4D92-BDB5-0502664BA1AB}" destId="{0C62A6F8-55F3-481D-AF7F-BDA860543DF2}" srcOrd="0" destOrd="0" presId="urn:microsoft.com/office/officeart/2018/2/layout/IconVerticalSolidList"/>
    <dgm:cxn modelId="{44207FBF-A13D-45A3-A43D-83F1BA5778E6}" type="presParOf" srcId="{0C62A6F8-55F3-481D-AF7F-BDA860543DF2}" destId="{47E55BC7-23BD-4622-AA85-352CCFA50633}" srcOrd="0" destOrd="0" presId="urn:microsoft.com/office/officeart/2018/2/layout/IconVerticalSolidList"/>
    <dgm:cxn modelId="{6D42E27F-CB79-4240-9EB8-60C38AA80ED6}" type="presParOf" srcId="{0C62A6F8-55F3-481D-AF7F-BDA860543DF2}" destId="{53D4AD97-B352-42A4-A864-AF988407715D}" srcOrd="1" destOrd="0" presId="urn:microsoft.com/office/officeart/2018/2/layout/IconVerticalSolidList"/>
    <dgm:cxn modelId="{EDAA6140-7631-417C-9409-710055B3C197}" type="presParOf" srcId="{0C62A6F8-55F3-481D-AF7F-BDA860543DF2}" destId="{99D1A32A-C683-42CB-B70A-92C9331EACE2}" srcOrd="2" destOrd="0" presId="urn:microsoft.com/office/officeart/2018/2/layout/IconVerticalSolidList"/>
    <dgm:cxn modelId="{E87426E2-5EA1-4407-A20D-C465626BCF48}" type="presParOf" srcId="{0C62A6F8-55F3-481D-AF7F-BDA860543DF2}" destId="{AAF3D355-D828-42AE-8F7D-BD2A3CC707EA}" srcOrd="3" destOrd="0" presId="urn:microsoft.com/office/officeart/2018/2/layout/IconVerticalSolidList"/>
    <dgm:cxn modelId="{A9F47DC1-232E-4456-93C0-B33416CD5647}" type="presParOf" srcId="{2DF8F07B-D53F-4D92-BDB5-0502664BA1AB}" destId="{DC0C1B46-3AF5-46E9-945E-F6849995F49A}" srcOrd="1" destOrd="0" presId="urn:microsoft.com/office/officeart/2018/2/layout/IconVerticalSolidList"/>
    <dgm:cxn modelId="{639298E3-20A3-4C61-8D67-6CFBE413DEC4}" type="presParOf" srcId="{2DF8F07B-D53F-4D92-BDB5-0502664BA1AB}" destId="{23B36CF8-E2D8-4E59-8751-3B91A2FCC469}" srcOrd="2" destOrd="0" presId="urn:microsoft.com/office/officeart/2018/2/layout/IconVerticalSolidList"/>
    <dgm:cxn modelId="{1FDFD2DE-4D6E-42F3-8F22-A2F846D379F1}" type="presParOf" srcId="{23B36CF8-E2D8-4E59-8751-3B91A2FCC469}" destId="{362D1995-C601-44B5-A1AA-C693EDFC2B08}" srcOrd="0" destOrd="0" presId="urn:microsoft.com/office/officeart/2018/2/layout/IconVerticalSolidList"/>
    <dgm:cxn modelId="{F0E4B12E-57C7-48A7-B46B-0CF2119ECD43}" type="presParOf" srcId="{23B36CF8-E2D8-4E59-8751-3B91A2FCC469}" destId="{D5A435B1-47FE-4558-AE5D-790B705A06DB}" srcOrd="1" destOrd="0" presId="urn:microsoft.com/office/officeart/2018/2/layout/IconVerticalSolidList"/>
    <dgm:cxn modelId="{8B014D8D-CB09-49E5-8DF9-37466F6DE77E}" type="presParOf" srcId="{23B36CF8-E2D8-4E59-8751-3B91A2FCC469}" destId="{13951FF6-1AAD-4E4A-9303-0C4B99C9FD74}" srcOrd="2" destOrd="0" presId="urn:microsoft.com/office/officeart/2018/2/layout/IconVerticalSolidList"/>
    <dgm:cxn modelId="{4B2F5699-968B-4027-B71C-0475DD202AAE}" type="presParOf" srcId="{23B36CF8-E2D8-4E59-8751-3B91A2FCC469}" destId="{4CDEA0CD-958A-42A9-9A84-5EC5A2336F11}" srcOrd="3" destOrd="0" presId="urn:microsoft.com/office/officeart/2018/2/layout/IconVerticalSolidList"/>
    <dgm:cxn modelId="{94B20A5E-8919-40E8-9CC7-575AB06BFE14}" type="presParOf" srcId="{2DF8F07B-D53F-4D92-BDB5-0502664BA1AB}" destId="{F1C201DA-418A-4C35-8873-D95452A61004}" srcOrd="3" destOrd="0" presId="urn:microsoft.com/office/officeart/2018/2/layout/IconVerticalSolidList"/>
    <dgm:cxn modelId="{F0705D40-4DD4-4F06-A522-CA89AAE8991E}" type="presParOf" srcId="{2DF8F07B-D53F-4D92-BDB5-0502664BA1AB}" destId="{76558959-F8A4-46FF-9153-6F41DE0F8E35}" srcOrd="4" destOrd="0" presId="urn:microsoft.com/office/officeart/2018/2/layout/IconVerticalSolidList"/>
    <dgm:cxn modelId="{09E890CF-A390-4CEC-A0C4-BA2BA87FEBAF}" type="presParOf" srcId="{76558959-F8A4-46FF-9153-6F41DE0F8E35}" destId="{C9DC6E4E-63D1-4DBE-AA9C-5982DD8952A6}" srcOrd="0" destOrd="0" presId="urn:microsoft.com/office/officeart/2018/2/layout/IconVerticalSolidList"/>
    <dgm:cxn modelId="{4DB89C63-38AE-4071-BAF3-A56497B4B40E}" type="presParOf" srcId="{76558959-F8A4-46FF-9153-6F41DE0F8E35}" destId="{434B42F0-5F80-461C-BEB0-D60C52739253}" srcOrd="1" destOrd="0" presId="urn:microsoft.com/office/officeart/2018/2/layout/IconVerticalSolidList"/>
    <dgm:cxn modelId="{71ADA94E-C3A5-4D7B-AEEE-CA95812C703C}" type="presParOf" srcId="{76558959-F8A4-46FF-9153-6F41DE0F8E35}" destId="{0423EE1E-2196-4B03-992C-147727231708}" srcOrd="2" destOrd="0" presId="urn:microsoft.com/office/officeart/2018/2/layout/IconVerticalSolidList"/>
    <dgm:cxn modelId="{D2D5FD24-753C-441E-BDF2-705E20E7AFE4}" type="presParOf" srcId="{76558959-F8A4-46FF-9153-6F41DE0F8E35}" destId="{DE9A6D15-CBB3-4E1B-82A8-3B3A6CAF40BA}" srcOrd="3" destOrd="0" presId="urn:microsoft.com/office/officeart/2018/2/layout/IconVerticalSolidList"/>
    <dgm:cxn modelId="{14CDA5D9-D77F-46E3-A58E-82D53CD3B109}" type="presParOf" srcId="{2DF8F07B-D53F-4D92-BDB5-0502664BA1AB}" destId="{CA429E54-23AC-48CF-8D22-6D2691582817}" srcOrd="5" destOrd="0" presId="urn:microsoft.com/office/officeart/2018/2/layout/IconVerticalSolidList"/>
    <dgm:cxn modelId="{8951D688-2FF3-4856-8F69-D2FFE1998B25}" type="presParOf" srcId="{2DF8F07B-D53F-4D92-BDB5-0502664BA1AB}" destId="{32B29CF7-A5B2-4EE6-AAF2-31F0A6AD64DE}" srcOrd="6" destOrd="0" presId="urn:microsoft.com/office/officeart/2018/2/layout/IconVerticalSolidList"/>
    <dgm:cxn modelId="{CAC201EE-8199-47FC-973D-6B7CB531D19D}" type="presParOf" srcId="{32B29CF7-A5B2-4EE6-AAF2-31F0A6AD64DE}" destId="{5EC0F044-8F2A-4018-8400-532AE99BAC7B}" srcOrd="0" destOrd="0" presId="urn:microsoft.com/office/officeart/2018/2/layout/IconVerticalSolidList"/>
    <dgm:cxn modelId="{94DEC519-8C2B-4738-AB7D-2058C95543FC}" type="presParOf" srcId="{32B29CF7-A5B2-4EE6-AAF2-31F0A6AD64DE}" destId="{447B681E-0FB0-4465-8C96-33AF047A49EB}" srcOrd="1" destOrd="0" presId="urn:microsoft.com/office/officeart/2018/2/layout/IconVerticalSolidList"/>
    <dgm:cxn modelId="{5F74A4B1-D704-4DF8-B29D-7D3171814521}" type="presParOf" srcId="{32B29CF7-A5B2-4EE6-AAF2-31F0A6AD64DE}" destId="{39145316-F7A8-4FCF-87AB-44E4DC09858A}" srcOrd="2" destOrd="0" presId="urn:microsoft.com/office/officeart/2018/2/layout/IconVerticalSolidList"/>
    <dgm:cxn modelId="{2B14367B-2902-438F-9CB0-9D4FFFAC6D7D}" type="presParOf" srcId="{32B29CF7-A5B2-4EE6-AAF2-31F0A6AD64DE}" destId="{4CA9942E-198D-438D-B6E9-086F0522B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B00EFC-92E2-482C-B707-3ED8F7FDA9B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CC88FA9-CE67-4CCF-BEFE-735A4ED38B49}">
      <dgm:prSet/>
      <dgm:spPr/>
      <dgm:t>
        <a:bodyPr/>
        <a:lstStyle/>
        <a:p>
          <a:r>
            <a:rPr lang="en-US"/>
            <a:t>Lack of digital skills and confidence.</a:t>
          </a:r>
        </a:p>
      </dgm:t>
    </dgm:pt>
    <dgm:pt modelId="{478D0C32-AC26-4E70-B61C-3F7021E0AFEC}" type="parTrans" cxnId="{6BFB1C22-9571-46AD-B70D-7E29483C8D4D}">
      <dgm:prSet/>
      <dgm:spPr/>
      <dgm:t>
        <a:bodyPr/>
        <a:lstStyle/>
        <a:p>
          <a:endParaRPr lang="en-US"/>
        </a:p>
      </dgm:t>
    </dgm:pt>
    <dgm:pt modelId="{8B5C3610-AF0B-4AAE-AF06-DD45BD34347A}" type="sibTrans" cxnId="{6BFB1C22-9571-46AD-B70D-7E29483C8D4D}">
      <dgm:prSet/>
      <dgm:spPr/>
      <dgm:t>
        <a:bodyPr/>
        <a:lstStyle/>
        <a:p>
          <a:endParaRPr lang="en-US"/>
        </a:p>
      </dgm:t>
    </dgm:pt>
    <dgm:pt modelId="{ACBD6F36-39BE-4EB1-AFF4-B5216F938CE4}">
      <dgm:prSet/>
      <dgm:spPr/>
      <dgm:t>
        <a:bodyPr/>
        <a:lstStyle/>
        <a:p>
          <a:r>
            <a:rPr lang="en-US"/>
            <a:t>Financial barriers to devices and broadband.</a:t>
          </a:r>
        </a:p>
      </dgm:t>
    </dgm:pt>
    <dgm:pt modelId="{ABF40EF6-508F-4D65-AED4-26C82AC3D76B}" type="parTrans" cxnId="{525F3572-3ECB-480C-8A32-73A0E2C37599}">
      <dgm:prSet/>
      <dgm:spPr/>
      <dgm:t>
        <a:bodyPr/>
        <a:lstStyle/>
        <a:p>
          <a:endParaRPr lang="en-US"/>
        </a:p>
      </dgm:t>
    </dgm:pt>
    <dgm:pt modelId="{0655FD22-F1B5-4C89-A12D-A70CA995DFE8}" type="sibTrans" cxnId="{525F3572-3ECB-480C-8A32-73A0E2C37599}">
      <dgm:prSet/>
      <dgm:spPr/>
      <dgm:t>
        <a:bodyPr/>
        <a:lstStyle/>
        <a:p>
          <a:endParaRPr lang="en-US"/>
        </a:p>
      </dgm:t>
    </dgm:pt>
    <dgm:pt modelId="{7B91BFED-90E0-4ECF-B6D5-3DA256D9D857}">
      <dgm:prSet/>
      <dgm:spPr/>
      <dgm:t>
        <a:bodyPr/>
        <a:lstStyle/>
        <a:p>
          <a:r>
            <a:rPr lang="en-US"/>
            <a:t>Physical and cognitive limitations.</a:t>
          </a:r>
        </a:p>
      </dgm:t>
    </dgm:pt>
    <dgm:pt modelId="{4A26F524-353F-45FE-8C59-05BBDDB3B4EC}" type="parTrans" cxnId="{3DFE0FF9-CD1C-4630-9C8E-F30DAD7F8F68}">
      <dgm:prSet/>
      <dgm:spPr/>
      <dgm:t>
        <a:bodyPr/>
        <a:lstStyle/>
        <a:p>
          <a:endParaRPr lang="en-US"/>
        </a:p>
      </dgm:t>
    </dgm:pt>
    <dgm:pt modelId="{E240E9A1-B03B-4063-85F7-581AB3515B61}" type="sibTrans" cxnId="{3DFE0FF9-CD1C-4630-9C8E-F30DAD7F8F68}">
      <dgm:prSet/>
      <dgm:spPr/>
      <dgm:t>
        <a:bodyPr/>
        <a:lstStyle/>
        <a:p>
          <a:endParaRPr lang="en-US"/>
        </a:p>
      </dgm:t>
    </dgm:pt>
    <dgm:pt modelId="{34AD444E-E55D-4E21-B7FF-3BC18A2FE592}">
      <dgm:prSet/>
      <dgm:spPr/>
      <dgm:t>
        <a:bodyPr/>
        <a:lstStyle/>
        <a:p>
          <a:r>
            <a:rPr lang="en-US"/>
            <a:t>Uncertainty of online systems and data privacy concerns.</a:t>
          </a:r>
        </a:p>
      </dgm:t>
    </dgm:pt>
    <dgm:pt modelId="{89A4CDD8-596D-48D1-BD47-E12CD7C11EC1}" type="parTrans" cxnId="{A75BD1F9-529F-4B28-B64B-8BB759D3F737}">
      <dgm:prSet/>
      <dgm:spPr/>
      <dgm:t>
        <a:bodyPr/>
        <a:lstStyle/>
        <a:p>
          <a:endParaRPr lang="en-US"/>
        </a:p>
      </dgm:t>
    </dgm:pt>
    <dgm:pt modelId="{C827B2A6-0A89-4290-91F0-7B3F7A85E3E6}" type="sibTrans" cxnId="{A75BD1F9-529F-4B28-B64B-8BB759D3F737}">
      <dgm:prSet/>
      <dgm:spPr/>
      <dgm:t>
        <a:bodyPr/>
        <a:lstStyle/>
        <a:p>
          <a:endParaRPr lang="en-US"/>
        </a:p>
      </dgm:t>
    </dgm:pt>
    <dgm:pt modelId="{8EB1FB66-C94C-4E76-AC00-5B37A7ED8742}">
      <dgm:prSet/>
      <dgm:spPr/>
      <dgm:t>
        <a:bodyPr/>
        <a:lstStyle/>
        <a:p>
          <a:r>
            <a:rPr lang="en-US"/>
            <a:t>poor connectivity issues. (Local)</a:t>
          </a:r>
        </a:p>
      </dgm:t>
    </dgm:pt>
    <dgm:pt modelId="{02FA8DC1-9A3B-4DD2-A55F-2A994DC04368}" type="parTrans" cxnId="{CE7469FE-7A08-4DB4-B294-531ECB16F0ED}">
      <dgm:prSet/>
      <dgm:spPr/>
      <dgm:t>
        <a:bodyPr/>
        <a:lstStyle/>
        <a:p>
          <a:endParaRPr lang="en-US"/>
        </a:p>
      </dgm:t>
    </dgm:pt>
    <dgm:pt modelId="{4ADD20E1-CA32-4729-AF61-A1995235ADE0}" type="sibTrans" cxnId="{CE7469FE-7A08-4DB4-B294-531ECB16F0ED}">
      <dgm:prSet/>
      <dgm:spPr/>
      <dgm:t>
        <a:bodyPr/>
        <a:lstStyle/>
        <a:p>
          <a:endParaRPr lang="en-US"/>
        </a:p>
      </dgm:t>
    </dgm:pt>
    <dgm:pt modelId="{3E7A850C-1ADF-4B6C-9D8C-9D424D1097A3}" type="pres">
      <dgm:prSet presAssocID="{FCB00EFC-92E2-482C-B707-3ED8F7FDA9BB}" presName="vert0" presStyleCnt="0">
        <dgm:presLayoutVars>
          <dgm:dir/>
          <dgm:animOne val="branch"/>
          <dgm:animLvl val="lvl"/>
        </dgm:presLayoutVars>
      </dgm:prSet>
      <dgm:spPr/>
    </dgm:pt>
    <dgm:pt modelId="{ED7662F6-E15B-497C-90BC-C89B194C4E97}" type="pres">
      <dgm:prSet presAssocID="{4CC88FA9-CE67-4CCF-BEFE-735A4ED38B49}" presName="thickLine" presStyleLbl="alignNode1" presStyleIdx="0" presStyleCnt="5"/>
      <dgm:spPr/>
    </dgm:pt>
    <dgm:pt modelId="{4C07ABBD-0645-4F0A-A0D8-45F4E723249D}" type="pres">
      <dgm:prSet presAssocID="{4CC88FA9-CE67-4CCF-BEFE-735A4ED38B49}" presName="horz1" presStyleCnt="0"/>
      <dgm:spPr/>
    </dgm:pt>
    <dgm:pt modelId="{6CF2BC8C-41F5-4CC2-935F-796BFD79681C}" type="pres">
      <dgm:prSet presAssocID="{4CC88FA9-CE67-4CCF-BEFE-735A4ED38B49}" presName="tx1" presStyleLbl="revTx" presStyleIdx="0" presStyleCnt="5"/>
      <dgm:spPr/>
    </dgm:pt>
    <dgm:pt modelId="{18990785-F2E8-4739-8699-7C55B3F29D98}" type="pres">
      <dgm:prSet presAssocID="{4CC88FA9-CE67-4CCF-BEFE-735A4ED38B49}" presName="vert1" presStyleCnt="0"/>
      <dgm:spPr/>
    </dgm:pt>
    <dgm:pt modelId="{A7A80922-DE0A-462F-BB75-FE628FB5664A}" type="pres">
      <dgm:prSet presAssocID="{ACBD6F36-39BE-4EB1-AFF4-B5216F938CE4}" presName="thickLine" presStyleLbl="alignNode1" presStyleIdx="1" presStyleCnt="5"/>
      <dgm:spPr/>
    </dgm:pt>
    <dgm:pt modelId="{E5B9A80D-2F76-4F6E-B9EB-623A01606EAC}" type="pres">
      <dgm:prSet presAssocID="{ACBD6F36-39BE-4EB1-AFF4-B5216F938CE4}" presName="horz1" presStyleCnt="0"/>
      <dgm:spPr/>
    </dgm:pt>
    <dgm:pt modelId="{0EAD49AD-CC87-490A-818D-A820D3836EAE}" type="pres">
      <dgm:prSet presAssocID="{ACBD6F36-39BE-4EB1-AFF4-B5216F938CE4}" presName="tx1" presStyleLbl="revTx" presStyleIdx="1" presStyleCnt="5"/>
      <dgm:spPr/>
    </dgm:pt>
    <dgm:pt modelId="{1D2441DE-4AB0-4F6A-96AC-623910B9D74A}" type="pres">
      <dgm:prSet presAssocID="{ACBD6F36-39BE-4EB1-AFF4-B5216F938CE4}" presName="vert1" presStyleCnt="0"/>
      <dgm:spPr/>
    </dgm:pt>
    <dgm:pt modelId="{E8F0860C-4B13-4952-80B1-A89F67E3A0DF}" type="pres">
      <dgm:prSet presAssocID="{7B91BFED-90E0-4ECF-B6D5-3DA256D9D857}" presName="thickLine" presStyleLbl="alignNode1" presStyleIdx="2" presStyleCnt="5"/>
      <dgm:spPr/>
    </dgm:pt>
    <dgm:pt modelId="{C5483AE0-AF2A-42DB-8891-170319867AB4}" type="pres">
      <dgm:prSet presAssocID="{7B91BFED-90E0-4ECF-B6D5-3DA256D9D857}" presName="horz1" presStyleCnt="0"/>
      <dgm:spPr/>
    </dgm:pt>
    <dgm:pt modelId="{F09B35CA-1266-42A9-8EBE-9037361BDC39}" type="pres">
      <dgm:prSet presAssocID="{7B91BFED-90E0-4ECF-B6D5-3DA256D9D857}" presName="tx1" presStyleLbl="revTx" presStyleIdx="2" presStyleCnt="5"/>
      <dgm:spPr/>
    </dgm:pt>
    <dgm:pt modelId="{0A084B7C-0B2C-4D57-976F-EF0E52CCDD2A}" type="pres">
      <dgm:prSet presAssocID="{7B91BFED-90E0-4ECF-B6D5-3DA256D9D857}" presName="vert1" presStyleCnt="0"/>
      <dgm:spPr/>
    </dgm:pt>
    <dgm:pt modelId="{F282E34A-C429-4D4F-BDA8-602673A1485D}" type="pres">
      <dgm:prSet presAssocID="{34AD444E-E55D-4E21-B7FF-3BC18A2FE592}" presName="thickLine" presStyleLbl="alignNode1" presStyleIdx="3" presStyleCnt="5"/>
      <dgm:spPr/>
    </dgm:pt>
    <dgm:pt modelId="{B0897E4B-755B-4C8A-9B8E-B4877BE90386}" type="pres">
      <dgm:prSet presAssocID="{34AD444E-E55D-4E21-B7FF-3BC18A2FE592}" presName="horz1" presStyleCnt="0"/>
      <dgm:spPr/>
    </dgm:pt>
    <dgm:pt modelId="{404875A0-668D-4E03-BDB3-D6B0AF96C611}" type="pres">
      <dgm:prSet presAssocID="{34AD444E-E55D-4E21-B7FF-3BC18A2FE592}" presName="tx1" presStyleLbl="revTx" presStyleIdx="3" presStyleCnt="5"/>
      <dgm:spPr/>
    </dgm:pt>
    <dgm:pt modelId="{57EA1950-2A6B-4EF5-99B5-291C493082C6}" type="pres">
      <dgm:prSet presAssocID="{34AD444E-E55D-4E21-B7FF-3BC18A2FE592}" presName="vert1" presStyleCnt="0"/>
      <dgm:spPr/>
    </dgm:pt>
    <dgm:pt modelId="{4FF4F7C2-AA60-46FB-B777-734B570E125E}" type="pres">
      <dgm:prSet presAssocID="{8EB1FB66-C94C-4E76-AC00-5B37A7ED8742}" presName="thickLine" presStyleLbl="alignNode1" presStyleIdx="4" presStyleCnt="5"/>
      <dgm:spPr/>
    </dgm:pt>
    <dgm:pt modelId="{8553BD62-DC97-4190-8D17-F9459EE501DB}" type="pres">
      <dgm:prSet presAssocID="{8EB1FB66-C94C-4E76-AC00-5B37A7ED8742}" presName="horz1" presStyleCnt="0"/>
      <dgm:spPr/>
    </dgm:pt>
    <dgm:pt modelId="{6C002617-2670-431C-BAD2-78871DA5F37B}" type="pres">
      <dgm:prSet presAssocID="{8EB1FB66-C94C-4E76-AC00-5B37A7ED8742}" presName="tx1" presStyleLbl="revTx" presStyleIdx="4" presStyleCnt="5"/>
      <dgm:spPr/>
    </dgm:pt>
    <dgm:pt modelId="{1B83C4E5-A1CF-4841-8766-D0720C9D9603}" type="pres">
      <dgm:prSet presAssocID="{8EB1FB66-C94C-4E76-AC00-5B37A7ED8742}" presName="vert1" presStyleCnt="0"/>
      <dgm:spPr/>
    </dgm:pt>
  </dgm:ptLst>
  <dgm:cxnLst>
    <dgm:cxn modelId="{3C51D216-E71F-4D53-8B3B-24780A1250F9}" type="presOf" srcId="{34AD444E-E55D-4E21-B7FF-3BC18A2FE592}" destId="{404875A0-668D-4E03-BDB3-D6B0AF96C611}" srcOrd="0" destOrd="0" presId="urn:microsoft.com/office/officeart/2008/layout/LinedList"/>
    <dgm:cxn modelId="{6BFB1C22-9571-46AD-B70D-7E29483C8D4D}" srcId="{FCB00EFC-92E2-482C-B707-3ED8F7FDA9BB}" destId="{4CC88FA9-CE67-4CCF-BEFE-735A4ED38B49}" srcOrd="0" destOrd="0" parTransId="{478D0C32-AC26-4E70-B61C-3F7021E0AFEC}" sibTransId="{8B5C3610-AF0B-4AAE-AF06-DD45BD34347A}"/>
    <dgm:cxn modelId="{A3BF092D-E2EC-4268-BD01-679D56F894FA}" type="presOf" srcId="{4CC88FA9-CE67-4CCF-BEFE-735A4ED38B49}" destId="{6CF2BC8C-41F5-4CC2-935F-796BFD79681C}" srcOrd="0" destOrd="0" presId="urn:microsoft.com/office/officeart/2008/layout/LinedList"/>
    <dgm:cxn modelId="{D6F5BD51-A64F-468F-B6D1-66C7E4BE6AF1}" type="presOf" srcId="{8EB1FB66-C94C-4E76-AC00-5B37A7ED8742}" destId="{6C002617-2670-431C-BAD2-78871DA5F37B}" srcOrd="0" destOrd="0" presId="urn:microsoft.com/office/officeart/2008/layout/LinedList"/>
    <dgm:cxn modelId="{525F3572-3ECB-480C-8A32-73A0E2C37599}" srcId="{FCB00EFC-92E2-482C-B707-3ED8F7FDA9BB}" destId="{ACBD6F36-39BE-4EB1-AFF4-B5216F938CE4}" srcOrd="1" destOrd="0" parTransId="{ABF40EF6-508F-4D65-AED4-26C82AC3D76B}" sibTransId="{0655FD22-F1B5-4C89-A12D-A70CA995DFE8}"/>
    <dgm:cxn modelId="{CB295B55-C06F-4DEC-9C3C-3DFE80953CCC}" type="presOf" srcId="{ACBD6F36-39BE-4EB1-AFF4-B5216F938CE4}" destId="{0EAD49AD-CC87-490A-818D-A820D3836EAE}" srcOrd="0" destOrd="0" presId="urn:microsoft.com/office/officeart/2008/layout/LinedList"/>
    <dgm:cxn modelId="{73F98E81-8B07-4076-B6F4-896199D185E6}" type="presOf" srcId="{FCB00EFC-92E2-482C-B707-3ED8F7FDA9BB}" destId="{3E7A850C-1ADF-4B6C-9D8C-9D424D1097A3}" srcOrd="0" destOrd="0" presId="urn:microsoft.com/office/officeart/2008/layout/LinedList"/>
    <dgm:cxn modelId="{C0C36BE2-F6A5-4D07-9DD8-647D7BACDBD0}" type="presOf" srcId="{7B91BFED-90E0-4ECF-B6D5-3DA256D9D857}" destId="{F09B35CA-1266-42A9-8EBE-9037361BDC39}" srcOrd="0" destOrd="0" presId="urn:microsoft.com/office/officeart/2008/layout/LinedList"/>
    <dgm:cxn modelId="{3DFE0FF9-CD1C-4630-9C8E-F30DAD7F8F68}" srcId="{FCB00EFC-92E2-482C-B707-3ED8F7FDA9BB}" destId="{7B91BFED-90E0-4ECF-B6D5-3DA256D9D857}" srcOrd="2" destOrd="0" parTransId="{4A26F524-353F-45FE-8C59-05BBDDB3B4EC}" sibTransId="{E240E9A1-B03B-4063-85F7-581AB3515B61}"/>
    <dgm:cxn modelId="{A75BD1F9-529F-4B28-B64B-8BB759D3F737}" srcId="{FCB00EFC-92E2-482C-B707-3ED8F7FDA9BB}" destId="{34AD444E-E55D-4E21-B7FF-3BC18A2FE592}" srcOrd="3" destOrd="0" parTransId="{89A4CDD8-596D-48D1-BD47-E12CD7C11EC1}" sibTransId="{C827B2A6-0A89-4290-91F0-7B3F7A85E3E6}"/>
    <dgm:cxn modelId="{CE7469FE-7A08-4DB4-B294-531ECB16F0ED}" srcId="{FCB00EFC-92E2-482C-B707-3ED8F7FDA9BB}" destId="{8EB1FB66-C94C-4E76-AC00-5B37A7ED8742}" srcOrd="4" destOrd="0" parTransId="{02FA8DC1-9A3B-4DD2-A55F-2A994DC04368}" sibTransId="{4ADD20E1-CA32-4729-AF61-A1995235ADE0}"/>
    <dgm:cxn modelId="{94996E5D-FF48-4E89-A20D-E92535598DE6}" type="presParOf" srcId="{3E7A850C-1ADF-4B6C-9D8C-9D424D1097A3}" destId="{ED7662F6-E15B-497C-90BC-C89B194C4E97}" srcOrd="0" destOrd="0" presId="urn:microsoft.com/office/officeart/2008/layout/LinedList"/>
    <dgm:cxn modelId="{81F72CA5-C7D9-4A6F-B7B7-8BDCAA699DFE}" type="presParOf" srcId="{3E7A850C-1ADF-4B6C-9D8C-9D424D1097A3}" destId="{4C07ABBD-0645-4F0A-A0D8-45F4E723249D}" srcOrd="1" destOrd="0" presId="urn:microsoft.com/office/officeart/2008/layout/LinedList"/>
    <dgm:cxn modelId="{59C7D840-4F64-459C-8F38-16FB4714BFB9}" type="presParOf" srcId="{4C07ABBD-0645-4F0A-A0D8-45F4E723249D}" destId="{6CF2BC8C-41F5-4CC2-935F-796BFD79681C}" srcOrd="0" destOrd="0" presId="urn:microsoft.com/office/officeart/2008/layout/LinedList"/>
    <dgm:cxn modelId="{A2A64C66-F8DB-404B-B034-37B068E920FD}" type="presParOf" srcId="{4C07ABBD-0645-4F0A-A0D8-45F4E723249D}" destId="{18990785-F2E8-4739-8699-7C55B3F29D98}" srcOrd="1" destOrd="0" presId="urn:microsoft.com/office/officeart/2008/layout/LinedList"/>
    <dgm:cxn modelId="{1480D0BA-9C4D-4585-BDC2-E9E797512232}" type="presParOf" srcId="{3E7A850C-1ADF-4B6C-9D8C-9D424D1097A3}" destId="{A7A80922-DE0A-462F-BB75-FE628FB5664A}" srcOrd="2" destOrd="0" presId="urn:microsoft.com/office/officeart/2008/layout/LinedList"/>
    <dgm:cxn modelId="{F4ABD4FC-04DA-4B8C-8EEB-1122E5B7EE4B}" type="presParOf" srcId="{3E7A850C-1ADF-4B6C-9D8C-9D424D1097A3}" destId="{E5B9A80D-2F76-4F6E-B9EB-623A01606EAC}" srcOrd="3" destOrd="0" presId="urn:microsoft.com/office/officeart/2008/layout/LinedList"/>
    <dgm:cxn modelId="{E6D26A0B-3EC6-47F3-BA94-9D0050B73DB7}" type="presParOf" srcId="{E5B9A80D-2F76-4F6E-B9EB-623A01606EAC}" destId="{0EAD49AD-CC87-490A-818D-A820D3836EAE}" srcOrd="0" destOrd="0" presId="urn:microsoft.com/office/officeart/2008/layout/LinedList"/>
    <dgm:cxn modelId="{0180D90B-CBD3-4779-9F55-DB8BE102FE96}" type="presParOf" srcId="{E5B9A80D-2F76-4F6E-B9EB-623A01606EAC}" destId="{1D2441DE-4AB0-4F6A-96AC-623910B9D74A}" srcOrd="1" destOrd="0" presId="urn:microsoft.com/office/officeart/2008/layout/LinedList"/>
    <dgm:cxn modelId="{F3E22AF8-588A-42DE-9D41-6F36F6C5E8AD}" type="presParOf" srcId="{3E7A850C-1ADF-4B6C-9D8C-9D424D1097A3}" destId="{E8F0860C-4B13-4952-80B1-A89F67E3A0DF}" srcOrd="4" destOrd="0" presId="urn:microsoft.com/office/officeart/2008/layout/LinedList"/>
    <dgm:cxn modelId="{F6797890-91C0-4607-A58D-E1178A5681D3}" type="presParOf" srcId="{3E7A850C-1ADF-4B6C-9D8C-9D424D1097A3}" destId="{C5483AE0-AF2A-42DB-8891-170319867AB4}" srcOrd="5" destOrd="0" presId="urn:microsoft.com/office/officeart/2008/layout/LinedList"/>
    <dgm:cxn modelId="{3C612AB2-4825-4DEC-A9F1-CF4763A8E285}" type="presParOf" srcId="{C5483AE0-AF2A-42DB-8891-170319867AB4}" destId="{F09B35CA-1266-42A9-8EBE-9037361BDC39}" srcOrd="0" destOrd="0" presId="urn:microsoft.com/office/officeart/2008/layout/LinedList"/>
    <dgm:cxn modelId="{9A3A3F0C-7C20-46A9-9476-33848CAFB0CD}" type="presParOf" srcId="{C5483AE0-AF2A-42DB-8891-170319867AB4}" destId="{0A084B7C-0B2C-4D57-976F-EF0E52CCDD2A}" srcOrd="1" destOrd="0" presId="urn:microsoft.com/office/officeart/2008/layout/LinedList"/>
    <dgm:cxn modelId="{3893F45F-63E4-4FC6-91F7-126EA28F1FCF}" type="presParOf" srcId="{3E7A850C-1ADF-4B6C-9D8C-9D424D1097A3}" destId="{F282E34A-C429-4D4F-BDA8-602673A1485D}" srcOrd="6" destOrd="0" presId="urn:microsoft.com/office/officeart/2008/layout/LinedList"/>
    <dgm:cxn modelId="{1C8F4FFA-D38A-4C36-8F64-DFCCF7B691D8}" type="presParOf" srcId="{3E7A850C-1ADF-4B6C-9D8C-9D424D1097A3}" destId="{B0897E4B-755B-4C8A-9B8E-B4877BE90386}" srcOrd="7" destOrd="0" presId="urn:microsoft.com/office/officeart/2008/layout/LinedList"/>
    <dgm:cxn modelId="{DD47C776-18E7-4591-A83F-6127BE1D2CA7}" type="presParOf" srcId="{B0897E4B-755B-4C8A-9B8E-B4877BE90386}" destId="{404875A0-668D-4E03-BDB3-D6B0AF96C611}" srcOrd="0" destOrd="0" presId="urn:microsoft.com/office/officeart/2008/layout/LinedList"/>
    <dgm:cxn modelId="{FDEBD5AB-1DE6-4A25-A54E-3A3862C6DA43}" type="presParOf" srcId="{B0897E4B-755B-4C8A-9B8E-B4877BE90386}" destId="{57EA1950-2A6B-4EF5-99B5-291C493082C6}" srcOrd="1" destOrd="0" presId="urn:microsoft.com/office/officeart/2008/layout/LinedList"/>
    <dgm:cxn modelId="{198DF3C2-EB70-4A8F-925A-8BE66C370E88}" type="presParOf" srcId="{3E7A850C-1ADF-4B6C-9D8C-9D424D1097A3}" destId="{4FF4F7C2-AA60-46FB-B777-734B570E125E}" srcOrd="8" destOrd="0" presId="urn:microsoft.com/office/officeart/2008/layout/LinedList"/>
    <dgm:cxn modelId="{A4A8D748-1FE0-4063-AF92-7F798C97F9E2}" type="presParOf" srcId="{3E7A850C-1ADF-4B6C-9D8C-9D424D1097A3}" destId="{8553BD62-DC97-4190-8D17-F9459EE501DB}" srcOrd="9" destOrd="0" presId="urn:microsoft.com/office/officeart/2008/layout/LinedList"/>
    <dgm:cxn modelId="{3CBAD11D-E921-4177-9B1B-40F007E7FD50}" type="presParOf" srcId="{8553BD62-DC97-4190-8D17-F9459EE501DB}" destId="{6C002617-2670-431C-BAD2-78871DA5F37B}" srcOrd="0" destOrd="0" presId="urn:microsoft.com/office/officeart/2008/layout/LinedList"/>
    <dgm:cxn modelId="{4507BDBA-BF94-42B1-8327-C122EE7112E8}" type="presParOf" srcId="{8553BD62-DC97-4190-8D17-F9459EE501DB}" destId="{1B83C4E5-A1CF-4841-8766-D0720C9D96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DF4C7A-47F2-4840-A67A-49E371C04870}">
      <dsp:nvSpPr>
        <dsp:cNvPr id="0" name=""/>
        <dsp:cNvSpPr/>
      </dsp:nvSpPr>
      <dsp:spPr>
        <a:xfrm>
          <a:off x="0" y="8664"/>
          <a:ext cx="5175384" cy="13386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The ageing population in the UK continues to grow, with over 11 million people aged 65 and over. </a:t>
          </a:r>
          <a:r>
            <a:rPr lang="en-GB" sz="1900" kern="1200" dirty="0"/>
            <a:t>(Ward, 2019)</a:t>
          </a:r>
          <a:endParaRPr lang="en-US" sz="1900" kern="1200" dirty="0"/>
        </a:p>
      </dsp:txBody>
      <dsp:txXfrm>
        <a:off x="65348" y="74012"/>
        <a:ext cx="5044688" cy="1207966"/>
      </dsp:txXfrm>
    </dsp:sp>
    <dsp:sp modelId="{A3806309-9E1A-46EF-AFDF-36560DF9164B}">
      <dsp:nvSpPr>
        <dsp:cNvPr id="0" name=""/>
        <dsp:cNvSpPr/>
      </dsp:nvSpPr>
      <dsp:spPr>
        <a:xfrm>
          <a:off x="0" y="1402047"/>
          <a:ext cx="5175384" cy="1338662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Older adults face challenges around independence, social isolation, and access to technology.</a:t>
          </a:r>
        </a:p>
      </dsp:txBody>
      <dsp:txXfrm>
        <a:off x="65348" y="1467395"/>
        <a:ext cx="5044688" cy="1207966"/>
      </dsp:txXfrm>
    </dsp:sp>
    <dsp:sp modelId="{0B5E24C5-CE15-43CA-9EE0-9AFF56ABB2EB}">
      <dsp:nvSpPr>
        <dsp:cNvPr id="0" name=""/>
        <dsp:cNvSpPr/>
      </dsp:nvSpPr>
      <dsp:spPr>
        <a:xfrm>
          <a:off x="0" y="2795430"/>
          <a:ext cx="5175384" cy="1338662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• Digital inclusion is essential for empowerment, enabling access to healthcare, communication, and social participation. </a:t>
          </a:r>
          <a:r>
            <a:rPr lang="da-DK" sz="1900" kern="1200" dirty="0"/>
            <a:t>(Centre for Ageing Better, 2020)</a:t>
          </a:r>
          <a:endParaRPr lang="en-US" sz="1900" kern="1200" dirty="0"/>
        </a:p>
      </dsp:txBody>
      <dsp:txXfrm>
        <a:off x="65348" y="2860778"/>
        <a:ext cx="5044688" cy="1207966"/>
      </dsp:txXfrm>
    </dsp:sp>
    <dsp:sp modelId="{5426F3AF-7CB1-4C1B-8C2B-CBC14A5567AA}">
      <dsp:nvSpPr>
        <dsp:cNvPr id="0" name=""/>
        <dsp:cNvSpPr/>
      </dsp:nvSpPr>
      <dsp:spPr>
        <a:xfrm>
          <a:off x="0" y="4188813"/>
          <a:ext cx="5175384" cy="133866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This presentation critically evaluates how digital inclusion supports empowerment and care for older adults in the UK.</a:t>
          </a:r>
        </a:p>
      </dsp:txBody>
      <dsp:txXfrm>
        <a:off x="65348" y="4254161"/>
        <a:ext cx="5044688" cy="1207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5BD68-1874-4B0F-9F7A-033A00EE4B59}">
      <dsp:nvSpPr>
        <dsp:cNvPr id="0" name=""/>
        <dsp:cNvSpPr/>
      </dsp:nvSpPr>
      <dsp:spPr>
        <a:xfrm>
          <a:off x="0" y="242315"/>
          <a:ext cx="4773168" cy="12097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Empowerment: enabling individuals to have control, autonomy, and active participation in their care (WHO, 2021).</a:t>
          </a:r>
        </a:p>
      </dsp:txBody>
      <dsp:txXfrm>
        <a:off x="59057" y="301372"/>
        <a:ext cx="4655054" cy="1091666"/>
      </dsp:txXfrm>
    </dsp:sp>
    <dsp:sp modelId="{59172601-AA74-45CF-A5AE-EE07CCFD5859}">
      <dsp:nvSpPr>
        <dsp:cNvPr id="0" name=""/>
        <dsp:cNvSpPr/>
      </dsp:nvSpPr>
      <dsp:spPr>
        <a:xfrm>
          <a:off x="0" y="1515455"/>
          <a:ext cx="4773168" cy="120978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Promotes dignity, choice, and self-determination.</a:t>
          </a:r>
        </a:p>
      </dsp:txBody>
      <dsp:txXfrm>
        <a:off x="59057" y="1574512"/>
        <a:ext cx="4655054" cy="1091666"/>
      </dsp:txXfrm>
    </dsp:sp>
    <dsp:sp modelId="{840F7250-8C41-4D7C-8B9C-64CFAA77A3C4}">
      <dsp:nvSpPr>
        <dsp:cNvPr id="0" name=""/>
        <dsp:cNvSpPr/>
      </dsp:nvSpPr>
      <dsp:spPr>
        <a:xfrm>
          <a:off x="0" y="2788596"/>
          <a:ext cx="4773168" cy="120978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Digital empowerment enables older adults to access services independently and stay socially connected.</a:t>
          </a:r>
        </a:p>
      </dsp:txBody>
      <dsp:txXfrm>
        <a:off x="59057" y="2847653"/>
        <a:ext cx="4655054" cy="1091666"/>
      </dsp:txXfrm>
    </dsp:sp>
    <dsp:sp modelId="{4C7CE58E-DFC2-4C2A-82EA-C46F379314F9}">
      <dsp:nvSpPr>
        <dsp:cNvPr id="0" name=""/>
        <dsp:cNvSpPr/>
      </dsp:nvSpPr>
      <dsp:spPr>
        <a:xfrm>
          <a:off x="0" y="4061736"/>
          <a:ext cx="4773168" cy="120978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Grounded in person-centred care and rights-based frameworks.</a:t>
          </a:r>
        </a:p>
      </dsp:txBody>
      <dsp:txXfrm>
        <a:off x="59057" y="4120793"/>
        <a:ext cx="4655054" cy="10916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8F368-6339-48CF-86B8-DE463E200E29}">
      <dsp:nvSpPr>
        <dsp:cNvPr id="0" name=""/>
        <dsp:cNvSpPr/>
      </dsp:nvSpPr>
      <dsp:spPr>
        <a:xfrm>
          <a:off x="0" y="447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7D046B-C118-469B-96B1-26108DE45F81}">
      <dsp:nvSpPr>
        <dsp:cNvPr id="0" name=""/>
        <dsp:cNvSpPr/>
      </dsp:nvSpPr>
      <dsp:spPr>
        <a:xfrm>
          <a:off x="0" y="447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Maintaining functional ability and independence.</a:t>
          </a:r>
        </a:p>
      </dsp:txBody>
      <dsp:txXfrm>
        <a:off x="0" y="447"/>
        <a:ext cx="3624602" cy="732691"/>
      </dsp:txXfrm>
    </dsp:sp>
    <dsp:sp modelId="{BBCB0F98-61C0-4813-AF61-980AC4AFA287}">
      <dsp:nvSpPr>
        <dsp:cNvPr id="0" name=""/>
        <dsp:cNvSpPr/>
      </dsp:nvSpPr>
      <dsp:spPr>
        <a:xfrm>
          <a:off x="0" y="733138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14DF76-C76B-42DC-BBF0-910D55A8E0A8}">
      <dsp:nvSpPr>
        <dsp:cNvPr id="0" name=""/>
        <dsp:cNvSpPr/>
      </dsp:nvSpPr>
      <dsp:spPr>
        <a:xfrm>
          <a:off x="0" y="733138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Reducing loneliness and social isolation.</a:t>
          </a:r>
        </a:p>
      </dsp:txBody>
      <dsp:txXfrm>
        <a:off x="0" y="733138"/>
        <a:ext cx="3624602" cy="732691"/>
      </dsp:txXfrm>
    </dsp:sp>
    <dsp:sp modelId="{06B13C96-5F19-4759-9AC7-3787E0745241}">
      <dsp:nvSpPr>
        <dsp:cNvPr id="0" name=""/>
        <dsp:cNvSpPr/>
      </dsp:nvSpPr>
      <dsp:spPr>
        <a:xfrm>
          <a:off x="0" y="1465829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0B92947-C501-4101-AE5F-AED9DEF2ECDE}">
      <dsp:nvSpPr>
        <dsp:cNvPr id="0" name=""/>
        <dsp:cNvSpPr/>
      </dsp:nvSpPr>
      <dsp:spPr>
        <a:xfrm>
          <a:off x="0" y="1465829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Access to quality healthcare and information.</a:t>
          </a:r>
        </a:p>
      </dsp:txBody>
      <dsp:txXfrm>
        <a:off x="0" y="1465829"/>
        <a:ext cx="3624602" cy="732691"/>
      </dsp:txXfrm>
    </dsp:sp>
    <dsp:sp modelId="{5BB91461-4834-4EF4-A10A-85B8D83B4617}">
      <dsp:nvSpPr>
        <dsp:cNvPr id="0" name=""/>
        <dsp:cNvSpPr/>
      </dsp:nvSpPr>
      <dsp:spPr>
        <a:xfrm>
          <a:off x="0" y="2198521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BC6E38-37DB-4E1E-9533-F969870EA7EE}">
      <dsp:nvSpPr>
        <dsp:cNvPr id="0" name=""/>
        <dsp:cNvSpPr/>
      </dsp:nvSpPr>
      <dsp:spPr>
        <a:xfrm>
          <a:off x="0" y="2198521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Opportunities for continued learning and engagement.</a:t>
          </a:r>
        </a:p>
      </dsp:txBody>
      <dsp:txXfrm>
        <a:off x="0" y="2198521"/>
        <a:ext cx="3624602" cy="732691"/>
      </dsp:txXfrm>
    </dsp:sp>
    <dsp:sp modelId="{16AE3418-CEE5-41E5-9779-30736827947C}">
      <dsp:nvSpPr>
        <dsp:cNvPr id="0" name=""/>
        <dsp:cNvSpPr/>
      </dsp:nvSpPr>
      <dsp:spPr>
        <a:xfrm>
          <a:off x="0" y="2931212"/>
          <a:ext cx="362460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D9B652-6A56-4A28-9689-5AF35AA96B7C}">
      <dsp:nvSpPr>
        <dsp:cNvPr id="0" name=""/>
        <dsp:cNvSpPr/>
      </dsp:nvSpPr>
      <dsp:spPr>
        <a:xfrm>
          <a:off x="0" y="2931212"/>
          <a:ext cx="3624602" cy="7326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Inclusive design and accessibility of digital services.</a:t>
          </a:r>
        </a:p>
      </dsp:txBody>
      <dsp:txXfrm>
        <a:off x="0" y="2931212"/>
        <a:ext cx="3624602" cy="7326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55BC7-23BD-4622-AA85-352CCFA50633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4AD97-B352-42A4-A864-AF988407715D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3D355-D828-42AE-8F7D-BD2A3CC707EA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Age UK defines fair access to digital tools, the internet, and skills (2024). </a:t>
          </a:r>
          <a:endParaRPr lang="en-US" sz="2200" kern="1200"/>
        </a:p>
      </dsp:txBody>
      <dsp:txXfrm>
        <a:off x="1058686" y="1808"/>
        <a:ext cx="6828013" cy="916611"/>
      </dsp:txXfrm>
    </dsp:sp>
    <dsp:sp modelId="{362D1995-C601-44B5-A1AA-C693EDFC2B08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435B1-47FE-4558-AE5D-790B705A06DB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EA0CD-958A-42A9-9A84-5EC5A2336F11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Only 54% of persons over the age of 75 routinely use the internet (ONS, 2024). </a:t>
          </a:r>
          <a:endParaRPr lang="en-US" sz="2200" kern="1200"/>
        </a:p>
      </dsp:txBody>
      <dsp:txXfrm>
        <a:off x="1058686" y="1147573"/>
        <a:ext cx="6828013" cy="916611"/>
      </dsp:txXfrm>
    </dsp:sp>
    <dsp:sp modelId="{C9DC6E4E-63D1-4DBE-AA9C-5982DD8952A6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B42F0-5F80-461C-BEB0-D60C52739253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A6D15-CBB3-4E1B-82A8-3B3A6CAF40BA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Digital isolation restricts access to online health treatments and social interactions. </a:t>
          </a:r>
          <a:endParaRPr lang="en-US" sz="2200" kern="1200"/>
        </a:p>
      </dsp:txBody>
      <dsp:txXfrm>
        <a:off x="1058686" y="2293338"/>
        <a:ext cx="6828013" cy="916611"/>
      </dsp:txXfrm>
    </dsp:sp>
    <dsp:sp modelId="{5EC0F044-8F2A-4018-8400-532AE99BAC7B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B681E-0FB0-4465-8C96-33AF047A49EB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9942E-198D-438D-B6E9-086F0522B988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Promoting digital inclusion is consistent with UK policy aims like the NHS Digital Strategy.</a:t>
          </a:r>
          <a:endParaRPr lang="en-US" sz="2200" kern="1200"/>
        </a:p>
      </dsp:txBody>
      <dsp:txXfrm>
        <a:off x="1058686" y="3439103"/>
        <a:ext cx="6828013" cy="9166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662F6-E15B-497C-90BC-C89B194C4E97}">
      <dsp:nvSpPr>
        <dsp:cNvPr id="0" name=""/>
        <dsp:cNvSpPr/>
      </dsp:nvSpPr>
      <dsp:spPr>
        <a:xfrm>
          <a:off x="0" y="675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2BC8C-41F5-4CC2-935F-796BFD79681C}">
      <dsp:nvSpPr>
        <dsp:cNvPr id="0" name=""/>
        <dsp:cNvSpPr/>
      </dsp:nvSpPr>
      <dsp:spPr>
        <a:xfrm>
          <a:off x="0" y="675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Lack of digital skills and confidence.</a:t>
          </a:r>
        </a:p>
      </dsp:txBody>
      <dsp:txXfrm>
        <a:off x="0" y="675"/>
        <a:ext cx="5175384" cy="1106957"/>
      </dsp:txXfrm>
    </dsp:sp>
    <dsp:sp modelId="{A7A80922-DE0A-462F-BB75-FE628FB5664A}">
      <dsp:nvSpPr>
        <dsp:cNvPr id="0" name=""/>
        <dsp:cNvSpPr/>
      </dsp:nvSpPr>
      <dsp:spPr>
        <a:xfrm>
          <a:off x="0" y="110763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D49AD-CC87-490A-818D-A820D3836EAE}">
      <dsp:nvSpPr>
        <dsp:cNvPr id="0" name=""/>
        <dsp:cNvSpPr/>
      </dsp:nvSpPr>
      <dsp:spPr>
        <a:xfrm>
          <a:off x="0" y="1107633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Financial barriers to devices and broadband.</a:t>
          </a:r>
        </a:p>
      </dsp:txBody>
      <dsp:txXfrm>
        <a:off x="0" y="1107633"/>
        <a:ext cx="5175384" cy="1106957"/>
      </dsp:txXfrm>
    </dsp:sp>
    <dsp:sp modelId="{E8F0860C-4B13-4952-80B1-A89F67E3A0DF}">
      <dsp:nvSpPr>
        <dsp:cNvPr id="0" name=""/>
        <dsp:cNvSpPr/>
      </dsp:nvSpPr>
      <dsp:spPr>
        <a:xfrm>
          <a:off x="0" y="221459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B35CA-1266-42A9-8EBE-9037361BDC39}">
      <dsp:nvSpPr>
        <dsp:cNvPr id="0" name=""/>
        <dsp:cNvSpPr/>
      </dsp:nvSpPr>
      <dsp:spPr>
        <a:xfrm>
          <a:off x="0" y="2214591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Physical and cognitive limitations.</a:t>
          </a:r>
        </a:p>
      </dsp:txBody>
      <dsp:txXfrm>
        <a:off x="0" y="2214591"/>
        <a:ext cx="5175384" cy="1106957"/>
      </dsp:txXfrm>
    </dsp:sp>
    <dsp:sp modelId="{F282E34A-C429-4D4F-BDA8-602673A1485D}">
      <dsp:nvSpPr>
        <dsp:cNvPr id="0" name=""/>
        <dsp:cNvSpPr/>
      </dsp:nvSpPr>
      <dsp:spPr>
        <a:xfrm>
          <a:off x="0" y="332154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875A0-668D-4E03-BDB3-D6B0AF96C611}">
      <dsp:nvSpPr>
        <dsp:cNvPr id="0" name=""/>
        <dsp:cNvSpPr/>
      </dsp:nvSpPr>
      <dsp:spPr>
        <a:xfrm>
          <a:off x="0" y="3321549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Uncertainty of online systems and data privacy concerns.</a:t>
          </a:r>
        </a:p>
      </dsp:txBody>
      <dsp:txXfrm>
        <a:off x="0" y="3321549"/>
        <a:ext cx="5175384" cy="1106957"/>
      </dsp:txXfrm>
    </dsp:sp>
    <dsp:sp modelId="{4FF4F7C2-AA60-46FB-B777-734B570E125E}">
      <dsp:nvSpPr>
        <dsp:cNvPr id="0" name=""/>
        <dsp:cNvSpPr/>
      </dsp:nvSpPr>
      <dsp:spPr>
        <a:xfrm>
          <a:off x="0" y="4428507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02617-2670-431C-BAD2-78871DA5F37B}">
      <dsp:nvSpPr>
        <dsp:cNvPr id="0" name=""/>
        <dsp:cNvSpPr/>
      </dsp:nvSpPr>
      <dsp:spPr>
        <a:xfrm>
          <a:off x="0" y="4428507"/>
          <a:ext cx="5175384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poor connectivity issues. (Local)</a:t>
          </a:r>
        </a:p>
      </dsp:txBody>
      <dsp:txXfrm>
        <a:off x="0" y="4428507"/>
        <a:ext cx="5175384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4EBB2-5B0C-4CEE-A329-641ABC570ADD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E8B42-AA31-48C5-A595-3278040DF2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2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6E8B42-AA31-48C5-A595-3278040DF2B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434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4.jpeg"/><Relationship Id="rId10" Type="http://schemas.microsoft.com/office/2007/relationships/diagramDrawing" Target="../diagrams/drawing3.xml"/><Relationship Id="rId4" Type="http://schemas.openxmlformats.org/officeDocument/2006/relationships/image" Target="../media/image3.jpe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19285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6" name="Freeform: Shape 30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11665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3204134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/>
              <a:t>Empowering Older Adults Through Digital Inclusion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2949980" cy="120814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900"/>
              <a:t>Evaluating Care, Support, and Technological Interventions in the UK</a:t>
            </a:r>
          </a:p>
          <a:p>
            <a:pPr algn="l">
              <a:lnSpc>
                <a:spcPct val="90000"/>
              </a:lnSpc>
            </a:pPr>
            <a:endParaRPr lang="en-US" sz="900"/>
          </a:p>
          <a:p>
            <a:pPr algn="l">
              <a:lnSpc>
                <a:spcPct val="90000"/>
              </a:lnSpc>
            </a:pPr>
            <a:r>
              <a:rPr lang="en-US" sz="900"/>
              <a:t>Module: BMHP6027 – Empowering the Older Person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Student: Sharon Osumah (2220443)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Lecturer: Neale Haddon</a:t>
            </a:r>
          </a:p>
          <a:p>
            <a:pPr algn="l">
              <a:lnSpc>
                <a:spcPct val="90000"/>
              </a:lnSpc>
            </a:pPr>
            <a:r>
              <a:rPr lang="en-US" sz="900"/>
              <a:t>Date: October 2025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erson and person smiling&#10;&#10;AI-generated content may be incorrect.">
            <a:extLst>
              <a:ext uri="{FF2B5EF4-FFF2-40B4-BE49-F238E27FC236}">
                <a16:creationId xmlns:a16="http://schemas.microsoft.com/office/drawing/2014/main" id="{4BDC740A-9748-A9C9-DB1E-EC05C802FE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0767" y="1550889"/>
            <a:ext cx="4806627" cy="3604969"/>
          </a:xfrm>
          <a:prstGeom prst="rect">
            <a:avLst/>
          </a:prstGeom>
        </p:spPr>
      </p:pic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5E6199AF-FAF6-E1B6-420E-B9939CC52D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02"/>
    </mc:Choice>
    <mc:Fallback>
      <p:transition spd="slow" advTm="18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68486E-F1BE-1694-467A-D3F949FBF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424591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8E014BB-59E4-427A-C6F4-13371BE88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464"/>
    </mc:Choice>
    <mc:Fallback>
      <p:transition spd="slow" advTm="105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200"/>
              <a:t>Understanding Empowerment in Older Adults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919322-41EC-81F4-569E-5AFBBC2BF9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769562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A46D990-8E09-784A-5912-02E0E1E67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223"/>
    </mc:Choice>
    <mc:Fallback>
      <p:transition spd="slow" advTm="112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can I help my older loved one feel empowered while ... | Aged Care Guide">
            <a:extLst>
              <a:ext uri="{FF2B5EF4-FFF2-40B4-BE49-F238E27FC236}">
                <a16:creationId xmlns:a16="http://schemas.microsoft.com/office/drawing/2014/main" id="{6BFAF32A-8108-77CD-4315-927F1348E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151"/>
          <a:stretch>
            <a:fillRect/>
          </a:stretch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66CB28-7EAC-C3B7-C860-CB4E90BCD47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8037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057" name="Freeform: Shape 205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59" name="Freeform: Shape 205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Care, Empowerment and Support Needs of Older People</a:t>
            </a: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E909D9-36B6-427D-0674-A2491DEF9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69355"/>
              </p:ext>
            </p:extLst>
          </p:nvPr>
        </p:nvGraphicFramePr>
        <p:xfrm>
          <a:off x="336042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46715E5-5258-F32E-FF2F-3BE705885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538"/>
    </mc:Choice>
    <mc:Fallback>
      <p:transition spd="slow" advTm="115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US" sz="4100"/>
              <a:t>Digital Inclusion and Its Importance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9" name="Rectangle 3">
            <a:extLst>
              <a:ext uri="{FF2B5EF4-FFF2-40B4-BE49-F238E27FC236}">
                <a16:creationId xmlns:a16="http://schemas.microsoft.com/office/drawing/2014/main" id="{3C872058-0004-9D0B-39A5-EF706F6D91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643166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4BC3065-F8BA-50AC-BF17-2D599FC861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326"/>
    </mc:Choice>
    <mc:Fallback>
      <p:transition spd="slow" advTm="107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3" name="Rectangle 4112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" y="991443"/>
            <a:ext cx="3332365" cy="108781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/>
              <a:t>Policy and Frameworks Supporting Older People</a:t>
            </a: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7773" y="45651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610" y="2285541"/>
            <a:ext cx="32918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60379E2-A295-3FD3-9EDB-35CE83150D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8610" y="2684095"/>
            <a:ext cx="3332365" cy="34928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Care Act of 2014 promotes well-being, independence, and empowerment.  </a:t>
            </a:r>
            <a:r>
              <a:rPr lang="en-US" altLang="en-US" sz="1600">
                <a:latin typeface="Arial" panose="020B0604020202020204" pitchFamily="34" charset="0"/>
              </a:rPr>
              <a:t>(Care Act, 2014)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NHS Long Term Plan (2019) encourages digital healthcare and self-management. </a:t>
            </a:r>
            <a:r>
              <a:rPr lang="en-US" altLang="en-US" sz="1600">
                <a:latin typeface="Arial" panose="020B0604020202020204" pitchFamily="34" charset="0"/>
              </a:rPr>
              <a:t>(Murray, 2019)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Ageing Better Programme targets social isolation and digital participation.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• The UK Digital Strategy (2022) focuses on digital literacy and accessibility for all. (Government of UK ,2022) </a:t>
            </a:r>
          </a:p>
        </p:txBody>
      </p:sp>
      <p:pic>
        <p:nvPicPr>
          <p:cNvPr id="4103" name="Picture 7" descr="NHS Long Term Plan">
            <a:extLst>
              <a:ext uri="{FF2B5EF4-FFF2-40B4-BE49-F238E27FC236}">
                <a16:creationId xmlns:a16="http://schemas.microsoft.com/office/drawing/2014/main" id="{73957F20-1454-E15D-93D7-6617B78D8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9362" y="986164"/>
            <a:ext cx="4830318" cy="48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B254138-009D-3A8E-D51F-4F0CD8BA30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093"/>
    </mc:Choice>
    <mc:Fallback>
      <p:transition spd="slow" advTm="93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1" name="Rectangle 51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Technological Innovations for Older Adults</a:t>
            </a:r>
          </a:p>
        </p:txBody>
      </p:sp>
      <p:sp>
        <p:nvSpPr>
          <p:cNvPr id="51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FE682-6ED4-6628-729C-D5FA92936B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0060" y="2872899"/>
            <a:ext cx="3182691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Telehealth and remote monitoring technologies (such as NHS Virtual Wards). </a:t>
            </a:r>
            <a:r>
              <a:rPr lang="en-US" altLang="en-US" sz="1800" dirty="0">
                <a:latin typeface="Arial" panose="020B0604020202020204" pitchFamily="34" charset="0"/>
              </a:rPr>
              <a:t>(NHS England,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Mobile apps for prescription reminders and health tracking.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Assistive technology (smart speakers and fall alarms). (NHS, 2023)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• Digital literacy initiatives (Age UK Digital Champions).</a:t>
            </a:r>
          </a:p>
        </p:txBody>
      </p:sp>
      <p:pic>
        <p:nvPicPr>
          <p:cNvPr id="5122" name="Picture 2" descr="How Technology Can Improve Elder Care - Digital Salutem">
            <a:extLst>
              <a:ext uri="{FF2B5EF4-FFF2-40B4-BE49-F238E27FC236}">
                <a16:creationId xmlns:a16="http://schemas.microsoft.com/office/drawing/2014/main" id="{E7917319-5BBE-2EF1-375F-C3CF15815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3" r="34272"/>
          <a:stretch>
            <a:fillRect/>
          </a:stretch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4E4BB6D-C536-2D03-5912-2128BC8631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807"/>
    </mc:Choice>
    <mc:Fallback>
      <p:transition spd="slow" advTm="113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000"/>
              <a:t>Challenges Faced by Older Adults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CA43BC-3C2E-7539-E877-1FE01416D9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70809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30C9DA7-7B50-F63F-4516-D334F6101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33"/>
    </mc:Choice>
    <mc:Fallback>
      <p:transition spd="slow" advTm="41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20D5D19D-0789-4518-B5DC-D47ADF69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570" y="266668"/>
            <a:ext cx="3027251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/>
              <a:t>Case Study: Age UK Digital Inclusion Programme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356" y="1122362"/>
            <a:ext cx="3027250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/>
              <a:t> </a:t>
            </a:r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315431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6157" name="Rectangle 615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2" name="Rectangle 616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4" name="Rectangle 616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3" name="Rectangle 616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391886"/>
            <a:ext cx="4507025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9" name="Picture 5" descr="A Complete Comparison: Private vs NHS GP Services in the UK">
            <a:extLst>
              <a:ext uri="{FF2B5EF4-FFF2-40B4-BE49-F238E27FC236}">
                <a16:creationId xmlns:a16="http://schemas.microsoft.com/office/drawing/2014/main" id="{B33AEAE5-839D-477E-BF1E-D3F8EB2CEA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8732" b="-48732"/>
          <a:stretch>
            <a:fillRect/>
          </a:stretch>
        </p:blipFill>
        <p:spPr bwMode="auto">
          <a:xfrm>
            <a:off x="4441869" y="666728"/>
            <a:ext cx="4152000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2D2414CD-C335-2C69-8560-5FEEF37532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973" y="2832211"/>
            <a:ext cx="317328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Offers digital training and one-on-one support to older adults.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access to online GP services, benefits, and social contact.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reveals decreased loneliness and increased confidence (Age UK, 2023).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Emphasises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need of community connections and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specialised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help.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B478143-5FD6-78B9-841E-DD43361C14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92"/>
    </mc:Choice>
    <mc:Fallback>
      <p:transition spd="slow" advTm="37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Critical Evaluation of Approaches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0758BA-2294-B7CB-2C11-0E0CA0835B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Current UK programmes have positive benefits but limited reach.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Policy focus frequently assumes universal access and ignores inequities.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Evidence supports mixed approaches that combine technology and human help.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Sustainable finance and cross-sector engagement are required.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043D33-AC5B-D1FC-CB9C-39A2D0423A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81"/>
    </mc:Choice>
    <mc:Fallback>
      <p:transition spd="slow" advTm="32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Theoretical Perspectives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5E4581-C2B7-B714-AE0F-58E7C0B71F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1351" y="2743200"/>
            <a:ext cx="3485179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Empowerment Theory (Zimmerman, 2000) emphasises autonomy and engagement.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Socio-technical Systems Theory highlights the relationship between people and technology.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Lifespan Development Theory (Baltes, 1997) describes adaptive techniques for ageing.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Person-Centered Approach (Rogers, 1959) emphasises human needs and respect.</a:t>
            </a:r>
          </a:p>
        </p:txBody>
      </p:sp>
      <p:pic>
        <p:nvPicPr>
          <p:cNvPr id="6" name="Picture 5" descr="Top shot of a representation of networks with stick figures.">
            <a:extLst>
              <a:ext uri="{FF2B5EF4-FFF2-40B4-BE49-F238E27FC236}">
                <a16:creationId xmlns:a16="http://schemas.microsoft.com/office/drawing/2014/main" id="{CB175D5C-7090-1DA8-A1F4-7D8368D2F5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725" r="1589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129098E-1CDE-77BA-BB86-518FFE6BE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437"/>
    </mc:Choice>
    <mc:Fallback>
      <p:transition spd="slow" advTm="2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Recommendations for Improvement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6CE174-C052-C27F-E297-8BCC69CCFD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Increase community-based digital training for older individuals.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Subsidise Internet access and assistive equipment.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Co-create digital services with senior users.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Improve cross-sector collaboration (NHS, charities, technology businesses). 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Encourage inclusive design and continuous evaluation.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25AEA13-CE23-3C76-917F-AA93FAC86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57"/>
    </mc:Choice>
    <mc:Fallback>
      <p:transition spd="slow" advTm="2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536887" y="795372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1F8D3D5-BEB8-9B0B-5D0C-BF588E1F8D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8650" y="1461360"/>
            <a:ext cx="4152297" cy="39352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Digital inclusion is critical for empowering older individuals and increasing independence.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Barriers continue, but they can be reduced with training, assistance, and policy consistency.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Collaboration across sectors provides equal access and ongoing participation. </a:t>
            </a:r>
            <a:b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Empowerment through technology is a moral and social imperative.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4297" y="1119031"/>
            <a:ext cx="3464953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8095" y="4737713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5710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B5FF24-5E46-86B8-B8D7-90124084EB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842"/>
    </mc:Choice>
    <mc:Fallback>
      <p:transition spd="slow" advTm="45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/>
              <a:t>Age UK (2023) Digital Inclusion Programme Evaluation. Available at: https://www.ageuk.org.uk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Age UK (2024) Later Life in the United Kingdom. Available at: https://www.ageuk.org.uk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Baltes, P. (1997) Lifespan Theory in Developmental Psychology. Annual Review of Psychology, 48(1), pp. 1–34.</a:t>
            </a:r>
          </a:p>
          <a:p>
            <a:pPr>
              <a:lnSpc>
                <a:spcPct val="90000"/>
              </a:lnSpc>
            </a:pPr>
            <a:r>
              <a:rPr lang="en-US" sz="1500"/>
              <a:t>Care Act (2014) London: HMSO.</a:t>
            </a:r>
          </a:p>
          <a:p>
            <a:pPr>
              <a:lnSpc>
                <a:spcPct val="90000"/>
              </a:lnSpc>
            </a:pPr>
            <a:r>
              <a:rPr lang="en-US" sz="1500"/>
              <a:t>NHS England (2019) The NHS Long Term Plan. Available at: https://www.longtermplan.nhs.uk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Office for National Statistics (2024) Internet Users in the UK. Available at: https://www.ons.gov.uk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Rogers, C. (1959) A Theory of Therapy, Personality and Interpersonal Relationships. McGraw Hill.</a:t>
            </a:r>
          </a:p>
          <a:p>
            <a:pPr>
              <a:lnSpc>
                <a:spcPct val="90000"/>
              </a:lnSpc>
            </a:pPr>
            <a:r>
              <a:rPr lang="en-US" sz="1500"/>
              <a:t>UK Government (2022) UK Digital Strategy. Available at: https://www.gov.uk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World Health Organization (2021) Decade of Healthy Ageing. Available at: https://www.who.int (Accessed: 18 October 2025)</a:t>
            </a:r>
          </a:p>
          <a:p>
            <a:pPr>
              <a:lnSpc>
                <a:spcPct val="90000"/>
              </a:lnSpc>
            </a:pPr>
            <a:r>
              <a:rPr lang="en-US" sz="1500"/>
              <a:t>Zimmerman, M.A. (2000) Empowerment Theory. In: Handbook of Community Psychology. Springer, pp. 43–63.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F78CC-6CBB-47B7-9BE7-4680783BD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29" y="1575852"/>
            <a:ext cx="2966075" cy="37062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F01133-0EE9-C721-8425-5D3FDE3B66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5481" y="591344"/>
            <a:ext cx="5179868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15870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Act (2014).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Act 2014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Legislation.gov.uk. Available at: https://www.legislation.gov.uk/ukpga/2014/23/contents.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 for Ageing Better. (2020).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Bridging the digital divide: Infographics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https://ageing-better.org.uk/resources/bridging-digital-divide-infographics?gad_source=1&amp;gad_campaignid=15353176687&amp;gbraid=0AAAAACS1nFDDFGzjGRUST0B8seJm8wVW4&amp;gclid=CjwKCAiA55rJBhByEiwAFkY1QO2lgVtHEjHpFIp5laa_nPDSy0Jp7R7p0JuyJLGXle7xt0kCbMyb6BoCtyMQAvD_BwE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Government of UK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Digital Strategy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GOV.UK. Available at: https://www.gov.uk/government/publications/uks-digital-strategy/uk-digital-strategy.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Technology Can Improve Elder Care - Digital Salutem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https://share.google/images/bVz7ivrS8eW1SZmGQ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(2024).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Complete Comparison: Private vs NHS GP Services in the UK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https://share.google/images/v9QeShPbPi1OyYlDR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lottie.org. (n.d.).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Make Elderly People Happy | Lottie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https://lottie.org/carecollective/how-to-make-elderly-people-happy/.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Murray, R. (2019).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NHS long-term plan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King’s Fund. Available at: https://www.kingsfund.org.uk/insight-and-analysis/blogs/the-nhs-long-term-plan-2019-five-things.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my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can I help my older loved one feel empowered while ... | Aged ...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www.google.com. Available at: https://share.google/images/X4Hpc9CDSSnU0yXhp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(2023).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 alarms, monitoring systems (telecare) and key safes - Social care and support guide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nhs.uk. Available at: https://www.nhs.uk/social-care-and-support/care-services-equipment-and-care-homes/personal-alarms-security-systems-and-keysafes/.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(2022).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England» Virtual Wards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www.england.nhs.uk. Available at: https://www.england.nhs.uk/virtual-wards/.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Term, L. (2025).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Long Term Plan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www.google.com. Available at: https://share.google/images/c00hlE61cgfJIBLZf [Accessed 26 Nov. 2025].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Ward, A.C. (2019).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Accepting the Abyss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03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76</TotalTime>
  <Words>1488</Words>
  <Application>Microsoft Office PowerPoint</Application>
  <PresentationFormat>On-screen Show (4:3)</PresentationFormat>
  <Paragraphs>75</Paragraphs>
  <Slides>15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Calibri</vt:lpstr>
      <vt:lpstr>Times New Roman</vt:lpstr>
      <vt:lpstr>Office Theme</vt:lpstr>
      <vt:lpstr>Empowering Older Adults Through Digital Inclusion</vt:lpstr>
      <vt:lpstr>Introduction</vt:lpstr>
      <vt:lpstr>Understanding Empowerment in Older Adults</vt:lpstr>
      <vt:lpstr>Care, Empowerment and Support Needs of Older People</vt:lpstr>
      <vt:lpstr>Digital Inclusion and Its Importance</vt:lpstr>
      <vt:lpstr>Policy and Frameworks Supporting Older People</vt:lpstr>
      <vt:lpstr>Technological Innovations for Older Adults</vt:lpstr>
      <vt:lpstr>Challenges Faced by Older Adults</vt:lpstr>
      <vt:lpstr>Case Study: Age UK Digital Inclusion Programme</vt:lpstr>
      <vt:lpstr>Critical Evaluation of Approaches</vt:lpstr>
      <vt:lpstr>Theoretical Perspectives</vt:lpstr>
      <vt:lpstr>Recommendations for Improvement</vt:lpstr>
      <vt:lpstr>Conclusion</vt:lpstr>
      <vt:lpstr>References</vt:lpstr>
      <vt:lpstr>REFRENCES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Older Adults Through Digital Inclusion</dc:title>
  <dc:subject/>
  <dc:creator>Sharon</dc:creator>
  <cp:keywords/>
  <dc:description>generated using python-pptx</dc:description>
  <cp:lastModifiedBy>Sharon Osumah (2220443)</cp:lastModifiedBy>
  <cp:revision>5</cp:revision>
  <dcterms:created xsi:type="dcterms:W3CDTF">2013-01-27T09:14:16Z</dcterms:created>
  <dcterms:modified xsi:type="dcterms:W3CDTF">2025-11-26T13:26:09Z</dcterms:modified>
  <cp:category/>
</cp:coreProperties>
</file>