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5" r:id="rId8"/>
    <p:sldId id="261" r:id="rId9"/>
    <p:sldId id="266" r:id="rId10"/>
    <p:sldId id="267" r:id="rId11"/>
    <p:sldId id="268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3159"/>
  </p:normalViewPr>
  <p:slideViewPr>
    <p:cSldViewPr snapToGrid="0">
      <p:cViewPr>
        <p:scale>
          <a:sx n="110" d="100"/>
          <a:sy n="110" d="100"/>
        </p:scale>
        <p:origin x="632" y="-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774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472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752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161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2/17/24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493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2/17/24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74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2/17/24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689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385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389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890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2/17/24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604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2/17/24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980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olorful cloud in the sky&#10;&#10;Description automatically generated">
            <a:extLst>
              <a:ext uri="{FF2B5EF4-FFF2-40B4-BE49-F238E27FC236}">
                <a16:creationId xmlns:a16="http://schemas.microsoft.com/office/drawing/2014/main" id="{F8C8BD82-5351-EFA1-8AC7-F1285C4D38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200"/>
          <a:stretch/>
        </p:blipFill>
        <p:spPr>
          <a:xfrm>
            <a:off x="9" y="-1119"/>
            <a:ext cx="12191982" cy="685911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6C3E48C-655A-4982-8E73-7FB0D9E65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" y="3307170"/>
            <a:ext cx="12191982" cy="3558767"/>
          </a:xfrm>
          <a:prstGeom prst="rect">
            <a:avLst/>
          </a:prstGeom>
          <a:gradFill>
            <a:gsLst>
              <a:gs pos="89000">
                <a:srgbClr val="000000">
                  <a:alpha val="0"/>
                </a:srgbClr>
              </a:gs>
              <a:gs pos="0">
                <a:schemeClr val="tx1"/>
              </a:gs>
              <a:gs pos="56000">
                <a:srgbClr val="000000">
                  <a:alpha val="26000"/>
                </a:srgbClr>
              </a:gs>
              <a:gs pos="14000">
                <a:srgbClr val="000000">
                  <a:alpha val="37000"/>
                </a:srgbClr>
              </a:gs>
              <a:gs pos="0">
                <a:srgbClr val="000000">
                  <a:alpha val="2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528D20-969E-838B-8683-31ECA58558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3308" y="2838734"/>
            <a:ext cx="8625385" cy="2729554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Smoking and Public health initiatives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23CDB7-7964-2BDA-61A7-9A15B10D44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41260" y="5786651"/>
            <a:ext cx="5909481" cy="811373"/>
          </a:xfrm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865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B6FE4-F3BE-22B3-BB50-648484F24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Smoking is a serious health and socio-economic problem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FCA96-780A-CC77-D5C6-1E9ACC1CCA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874521"/>
            <a:ext cx="9634011" cy="1440180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Smoking aggravates health outcomes, particularly for those facing health inequalities issues.</a:t>
            </a:r>
          </a:p>
          <a:p>
            <a:pPr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Smoking is harmful, and the health inequalities issues affecting people from disadvantaged or low-income households can result in higher death rates and illness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(ash, 2019)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4" name="Picture 3" descr="A white sign with black text&#10;&#10;Description automatically generated">
            <a:extLst>
              <a:ext uri="{FF2B5EF4-FFF2-40B4-BE49-F238E27FC236}">
                <a16:creationId xmlns:a16="http://schemas.microsoft.com/office/drawing/2014/main" id="{C73B61CA-6536-EA90-858A-ED2C67C5B3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152" y="3491365"/>
            <a:ext cx="5572125" cy="25472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E77FD0-6905-6776-2C75-0AD06F0620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915" y="3491365"/>
            <a:ext cx="5572125" cy="2547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225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9C67262A-6EF1-49ED-B8DE-DDD3E5804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06195-6D57-9A2B-6617-D4C229755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81" y="286377"/>
            <a:ext cx="4682601" cy="1702910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Why</a:t>
            </a:r>
            <a:r>
              <a:rPr lang="en-IN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IN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are Public Health Initiatives important?</a:t>
            </a:r>
            <a:endParaRPr lang="en-US" dirty="0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97492946-B39C-4250-B4C8-D82A25043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1035" y="880021"/>
            <a:ext cx="6498031" cy="51117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676DB-1CB4-2406-932A-6E70CA89F5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704" y="2160238"/>
            <a:ext cx="4333356" cy="2470257"/>
          </a:xfrm>
        </p:spPr>
        <p:txBody>
          <a:bodyPr>
            <a:norm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Smoking becomes a cyclic health and socio-economic problem, especially with young people being exposed to an environment of familiarity, addiction and social norms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(ash, 2019)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277" name="Freeform 142">
            <a:extLst>
              <a:ext uri="{FF2B5EF4-FFF2-40B4-BE49-F238E27FC236}">
                <a16:creationId xmlns:a16="http://schemas.microsoft.com/office/drawing/2014/main" id="{B30D69F3-F5DC-4D65-B4AF-733FF6D5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8174" y="6609757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278" name="Group 277">
            <a:extLst>
              <a:ext uri="{FF2B5EF4-FFF2-40B4-BE49-F238E27FC236}">
                <a16:creationId xmlns:a16="http://schemas.microsoft.com/office/drawing/2014/main" id="{7C3FF339-0C9A-4139-9C80-B154CB1E6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2" y="5479237"/>
            <a:ext cx="12057048" cy="1073975"/>
            <a:chOff x="11192" y="5479237"/>
            <a:chExt cx="12057048" cy="1073975"/>
          </a:xfrm>
        </p:grpSpPr>
        <p:sp>
          <p:nvSpPr>
            <p:cNvPr id="279" name="Freeform 6">
              <a:extLst>
                <a:ext uri="{FF2B5EF4-FFF2-40B4-BE49-F238E27FC236}">
                  <a16:creationId xmlns:a16="http://schemas.microsoft.com/office/drawing/2014/main" id="{26951B5F-AC36-48AF-A319-55FE78425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327394" y="635532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0" name="Freeform 55">
              <a:extLst>
                <a:ext uri="{FF2B5EF4-FFF2-40B4-BE49-F238E27FC236}">
                  <a16:creationId xmlns:a16="http://schemas.microsoft.com/office/drawing/2014/main" id="{F49E610F-6598-471F-91DF-D5851F14A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11390" y="553265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1" name="Freeform 57">
              <a:extLst>
                <a:ext uri="{FF2B5EF4-FFF2-40B4-BE49-F238E27FC236}">
                  <a16:creationId xmlns:a16="http://schemas.microsoft.com/office/drawing/2014/main" id="{74DE0CDB-BB1F-4A69-A0A2-9C32D0B6A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84530" y="5529394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2" name="Freeform 60">
              <a:extLst>
                <a:ext uri="{FF2B5EF4-FFF2-40B4-BE49-F238E27FC236}">
                  <a16:creationId xmlns:a16="http://schemas.microsoft.com/office/drawing/2014/main" id="{05BE2C0F-8AF8-4EB8-9EE8-0F65327A51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435517" y="552198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3" name="Freeform 82">
              <a:extLst>
                <a:ext uri="{FF2B5EF4-FFF2-40B4-BE49-F238E27FC236}">
                  <a16:creationId xmlns:a16="http://schemas.microsoft.com/office/drawing/2014/main" id="{2A5CD3F7-632C-4582-87F6-584F870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395640" y="5789705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4" name="Freeform 83">
              <a:extLst>
                <a:ext uri="{FF2B5EF4-FFF2-40B4-BE49-F238E27FC236}">
                  <a16:creationId xmlns:a16="http://schemas.microsoft.com/office/drawing/2014/main" id="{51D68BBB-9910-4A2E-8881-4760A930C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65033" y="5771753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5" name="Freeform 89">
              <a:extLst>
                <a:ext uri="{FF2B5EF4-FFF2-40B4-BE49-F238E27FC236}">
                  <a16:creationId xmlns:a16="http://schemas.microsoft.com/office/drawing/2014/main" id="{7EC690E3-A4DE-4B8A-A186-0F3B49BC2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07845" y="5826426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6" name="Freeform 105">
              <a:extLst>
                <a:ext uri="{FF2B5EF4-FFF2-40B4-BE49-F238E27FC236}">
                  <a16:creationId xmlns:a16="http://schemas.microsoft.com/office/drawing/2014/main" id="{1BB18CCD-20C3-4BE5-A6BA-9339E8AB9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376143" y="6032065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7" name="Freeform 107">
              <a:extLst>
                <a:ext uri="{FF2B5EF4-FFF2-40B4-BE49-F238E27FC236}">
                  <a16:creationId xmlns:a16="http://schemas.microsoft.com/office/drawing/2014/main" id="{BED0B41F-67D3-4AD8-9A8A-DA5DD871A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088139" y="6055729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8" name="Freeform 109">
              <a:extLst>
                <a:ext uri="{FF2B5EF4-FFF2-40B4-BE49-F238E27FC236}">
                  <a16:creationId xmlns:a16="http://schemas.microsoft.com/office/drawing/2014/main" id="{BC7AB75D-8130-4CC6-96B3-BAD26C374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55287" y="6058995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9" name="Freeform 111">
              <a:extLst>
                <a:ext uri="{FF2B5EF4-FFF2-40B4-BE49-F238E27FC236}">
                  <a16:creationId xmlns:a16="http://schemas.microsoft.com/office/drawing/2014/main" id="{A4118456-1C3E-447C-81DD-1F013BF5E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37087" y="6071235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0" name="Freeform 132">
              <a:extLst>
                <a:ext uri="{FF2B5EF4-FFF2-40B4-BE49-F238E27FC236}">
                  <a16:creationId xmlns:a16="http://schemas.microsoft.com/office/drawing/2014/main" id="{9C6D6B04-EC5A-4149-A53B-C73E97693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522245" y="634860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1" name="Freeform 134">
              <a:extLst>
                <a:ext uri="{FF2B5EF4-FFF2-40B4-BE49-F238E27FC236}">
                  <a16:creationId xmlns:a16="http://schemas.microsoft.com/office/drawing/2014/main" id="{813095FE-556E-4A61-9BF3-732D492805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284869" y="6310329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2" name="Freeform 141">
              <a:extLst>
                <a:ext uri="{FF2B5EF4-FFF2-40B4-BE49-F238E27FC236}">
                  <a16:creationId xmlns:a16="http://schemas.microsoft.com/office/drawing/2014/main" id="{21793E62-B549-4243-B8FA-B143D6B4A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793296" y="6312998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3" name="Freeform 91">
              <a:extLst>
                <a:ext uri="{FF2B5EF4-FFF2-40B4-BE49-F238E27FC236}">
                  <a16:creationId xmlns:a16="http://schemas.microsoft.com/office/drawing/2014/main" id="{43ADD9DB-48ED-4A8C-9A75-0E93AB47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610793" y="6070034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4" name="Freeform 92">
              <a:extLst>
                <a:ext uri="{FF2B5EF4-FFF2-40B4-BE49-F238E27FC236}">
                  <a16:creationId xmlns:a16="http://schemas.microsoft.com/office/drawing/2014/main" id="{E7C72DF4-E774-4605-971D-0840BD069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932685" y="606930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5" name="Freeform 93">
              <a:extLst>
                <a:ext uri="{FF2B5EF4-FFF2-40B4-BE49-F238E27FC236}">
                  <a16:creationId xmlns:a16="http://schemas.microsoft.com/office/drawing/2014/main" id="{23BFA407-416B-4086-A635-1FB860F0E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086396" y="6078286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6" name="Freeform 94">
              <a:extLst>
                <a:ext uri="{FF2B5EF4-FFF2-40B4-BE49-F238E27FC236}">
                  <a16:creationId xmlns:a16="http://schemas.microsoft.com/office/drawing/2014/main" id="{7C8F4B70-75FD-4457-A219-00E8F9862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987068" y="610603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7" name="Freeform 95">
              <a:extLst>
                <a:ext uri="{FF2B5EF4-FFF2-40B4-BE49-F238E27FC236}">
                  <a16:creationId xmlns:a16="http://schemas.microsoft.com/office/drawing/2014/main" id="{8B19E2D0-7290-4EC0-AB6B-7F7AD87BD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319459" y="610847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8" name="Freeform 96">
              <a:extLst>
                <a:ext uri="{FF2B5EF4-FFF2-40B4-BE49-F238E27FC236}">
                  <a16:creationId xmlns:a16="http://schemas.microsoft.com/office/drawing/2014/main" id="{A19B4676-7AC8-4F42-A34D-1A39433EE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771808" y="6115007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9" name="Freeform 97">
              <a:extLst>
                <a:ext uri="{FF2B5EF4-FFF2-40B4-BE49-F238E27FC236}">
                  <a16:creationId xmlns:a16="http://schemas.microsoft.com/office/drawing/2014/main" id="{8B7FE908-80E4-483B-A777-C7B4EC478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534717" y="611745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0" name="Freeform 98">
              <a:extLst>
                <a:ext uri="{FF2B5EF4-FFF2-40B4-BE49-F238E27FC236}">
                  <a16:creationId xmlns:a16="http://schemas.microsoft.com/office/drawing/2014/main" id="{2681A8C9-F444-4E8C-B844-9F7949428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095661" y="6117455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1" name="Freeform 99">
              <a:extLst>
                <a:ext uri="{FF2B5EF4-FFF2-40B4-BE49-F238E27FC236}">
                  <a16:creationId xmlns:a16="http://schemas.microsoft.com/office/drawing/2014/main" id="{D20ADAA4-D2A2-4685-98BF-248A08AE1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830696" y="6117453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2" name="Freeform 100">
              <a:extLst>
                <a:ext uri="{FF2B5EF4-FFF2-40B4-BE49-F238E27FC236}">
                  <a16:creationId xmlns:a16="http://schemas.microsoft.com/office/drawing/2014/main" id="{341DD6EA-CF88-4A3C-BAEE-501042763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469623" y="6117454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3" name="Freeform 101">
              <a:extLst>
                <a:ext uri="{FF2B5EF4-FFF2-40B4-BE49-F238E27FC236}">
                  <a16:creationId xmlns:a16="http://schemas.microsoft.com/office/drawing/2014/main" id="{3D241D69-1838-4786-A9A3-E92867ABF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262664" y="612398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4" name="Freeform 102">
              <a:extLst>
                <a:ext uri="{FF2B5EF4-FFF2-40B4-BE49-F238E27FC236}">
                  <a16:creationId xmlns:a16="http://schemas.microsoft.com/office/drawing/2014/main" id="{7A7396BB-7045-4151-AACC-8B8AF1ABD9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701721" y="612724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5" name="Freeform 103">
              <a:extLst>
                <a:ext uri="{FF2B5EF4-FFF2-40B4-BE49-F238E27FC236}">
                  <a16:creationId xmlns:a16="http://schemas.microsoft.com/office/drawing/2014/main" id="{83B1DF51-D55B-4AE2-A489-6922F6959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19919" y="613295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6" name="Freeform 104">
              <a:extLst>
                <a:ext uri="{FF2B5EF4-FFF2-40B4-BE49-F238E27FC236}">
                  <a16:creationId xmlns:a16="http://schemas.microsoft.com/office/drawing/2014/main" id="{E41D6AEB-5E2A-4A68-9632-4AE137F1FD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004466" y="6132959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7" name="Freeform 113">
              <a:extLst>
                <a:ext uri="{FF2B5EF4-FFF2-40B4-BE49-F238E27FC236}">
                  <a16:creationId xmlns:a16="http://schemas.microsoft.com/office/drawing/2014/main" id="{BA517482-AC50-4901-A826-FBA4B1FC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613586" y="6178656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8" name="Freeform 114">
              <a:extLst>
                <a:ext uri="{FF2B5EF4-FFF2-40B4-BE49-F238E27FC236}">
                  <a16:creationId xmlns:a16="http://schemas.microsoft.com/office/drawing/2014/main" id="{2A95EDEC-E641-4466-9ADD-86C263F3B4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850675" y="6178656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9" name="Freeform 115">
              <a:extLst>
                <a:ext uri="{FF2B5EF4-FFF2-40B4-BE49-F238E27FC236}">
                  <a16:creationId xmlns:a16="http://schemas.microsoft.com/office/drawing/2014/main" id="{330903BB-74EF-422B-A451-76F6988AC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187821" y="6184369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0" name="Freeform 117">
              <a:extLst>
                <a:ext uri="{FF2B5EF4-FFF2-40B4-BE49-F238E27FC236}">
                  <a16:creationId xmlns:a16="http://schemas.microsoft.com/office/drawing/2014/main" id="{24CE6A5E-8D30-4EA3-BC99-FFDDD534E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91700" y="619661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1" name="Freeform 118">
              <a:extLst>
                <a:ext uri="{FF2B5EF4-FFF2-40B4-BE49-F238E27FC236}">
                  <a16:creationId xmlns:a16="http://schemas.microsoft.com/office/drawing/2014/main" id="{9DA5CEEA-CCF3-470C-9F26-89B2E0691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806692" y="619987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2" name="Freeform 119">
              <a:extLst>
                <a:ext uri="{FF2B5EF4-FFF2-40B4-BE49-F238E27FC236}">
                  <a16:creationId xmlns:a16="http://schemas.microsoft.com/office/drawing/2014/main" id="{99C33A0E-8550-4F20-BDDC-C85558B2E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049502" y="618763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313" name="Freeform 120">
              <a:extLst>
                <a:ext uri="{FF2B5EF4-FFF2-40B4-BE49-F238E27FC236}">
                  <a16:creationId xmlns:a16="http://schemas.microsoft.com/office/drawing/2014/main" id="{08AB78FF-9221-4AC7-B053-CBFD5EC5E8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521908" y="636552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4" name="Freeform 121">
              <a:extLst>
                <a:ext uri="{FF2B5EF4-FFF2-40B4-BE49-F238E27FC236}">
                  <a16:creationId xmlns:a16="http://schemas.microsoft.com/office/drawing/2014/main" id="{D78AC1AB-3499-4D82-9A7A-D2991E6CD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729270" y="6372055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5" name="Freeform 125">
              <a:extLst>
                <a:ext uri="{FF2B5EF4-FFF2-40B4-BE49-F238E27FC236}">
                  <a16:creationId xmlns:a16="http://schemas.microsoft.com/office/drawing/2014/main" id="{59E3CCFE-3C59-4B4D-A526-1DF92E889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926858" y="6375726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6" name="Freeform 126">
              <a:extLst>
                <a:ext uri="{FF2B5EF4-FFF2-40B4-BE49-F238E27FC236}">
                  <a16:creationId xmlns:a16="http://schemas.microsoft.com/office/drawing/2014/main" id="{53464886-46EA-497B-9720-6F6857F6A6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073104" y="6395720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7" name="Freeform 127">
              <a:extLst>
                <a:ext uri="{FF2B5EF4-FFF2-40B4-BE49-F238E27FC236}">
                  <a16:creationId xmlns:a16="http://schemas.microsoft.com/office/drawing/2014/main" id="{7A5A5F60-422F-473E-9599-2EFA5B2AE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112498" y="6395719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8" name="Freeform 128">
              <a:extLst>
                <a:ext uri="{FF2B5EF4-FFF2-40B4-BE49-F238E27FC236}">
                  <a16:creationId xmlns:a16="http://schemas.microsoft.com/office/drawing/2014/main" id="{F39522BC-A79E-4F47-8082-198FBEA11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591511" y="6398982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9" name="Freeform 129">
              <a:extLst>
                <a:ext uri="{FF2B5EF4-FFF2-40B4-BE49-F238E27FC236}">
                  <a16:creationId xmlns:a16="http://schemas.microsoft.com/office/drawing/2014/main" id="{9D335F47-2A7F-4268-8DD0-80CDB1470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626878" y="6398982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0" name="Freeform 133">
              <a:extLst>
                <a:ext uri="{FF2B5EF4-FFF2-40B4-BE49-F238E27FC236}">
                  <a16:creationId xmlns:a16="http://schemas.microsoft.com/office/drawing/2014/main" id="{783022F1-11AE-45F8-B3C3-E7C3FACF3D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830697" y="640796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1" name="Freeform 136">
              <a:extLst>
                <a:ext uri="{FF2B5EF4-FFF2-40B4-BE49-F238E27FC236}">
                  <a16:creationId xmlns:a16="http://schemas.microsoft.com/office/drawing/2014/main" id="{C3BE7C45-A2E8-42A0-87FE-EDFBC1D52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741599" y="642019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2" name="Freeform 137">
              <a:extLst>
                <a:ext uri="{FF2B5EF4-FFF2-40B4-BE49-F238E27FC236}">
                  <a16:creationId xmlns:a16="http://schemas.microsoft.com/office/drawing/2014/main" id="{0FBF3533-1FB0-420E-844F-94A37EE1C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079229" y="642346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3" name="Freeform 138">
              <a:extLst>
                <a:ext uri="{FF2B5EF4-FFF2-40B4-BE49-F238E27FC236}">
                  <a16:creationId xmlns:a16="http://schemas.microsoft.com/office/drawing/2014/main" id="{1CCB36DC-B5BF-46A0-A742-E9B5DC245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341533" y="6425913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4" name="Freeform 139">
              <a:extLst>
                <a:ext uri="{FF2B5EF4-FFF2-40B4-BE49-F238E27FC236}">
                  <a16:creationId xmlns:a16="http://schemas.microsoft.com/office/drawing/2014/main" id="{E454EFCE-AA31-4C57-979D-FF28DF95B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806692" y="643244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5" name="Freeform 140">
              <a:extLst>
                <a:ext uri="{FF2B5EF4-FFF2-40B4-BE49-F238E27FC236}">
                  <a16:creationId xmlns:a16="http://schemas.microsoft.com/office/drawing/2014/main" id="{34821773-2B56-4CA4-923A-DFCFA76B5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342498" y="6435704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6" name="Freeform 142">
              <a:extLst>
                <a:ext uri="{FF2B5EF4-FFF2-40B4-BE49-F238E27FC236}">
                  <a16:creationId xmlns:a16="http://schemas.microsoft.com/office/drawing/2014/main" id="{B2A8D553-3CE0-48ED-ABA4-B1CA42EC4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705749" y="646263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7" name="Freeform 143">
              <a:extLst>
                <a:ext uri="{FF2B5EF4-FFF2-40B4-BE49-F238E27FC236}">
                  <a16:creationId xmlns:a16="http://schemas.microsoft.com/office/drawing/2014/main" id="{AD6A1162-54E5-4A41-8F41-F2BF3A37EB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90088" y="6418187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8" name="Freeform 144">
              <a:extLst>
                <a:ext uri="{FF2B5EF4-FFF2-40B4-BE49-F238E27FC236}">
                  <a16:creationId xmlns:a16="http://schemas.microsoft.com/office/drawing/2014/main" id="{13309420-D249-4ED4-AA5D-2975B4877A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271930" y="6462633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9" name="Freeform 145">
              <a:extLst>
                <a:ext uri="{FF2B5EF4-FFF2-40B4-BE49-F238E27FC236}">
                  <a16:creationId xmlns:a16="http://schemas.microsoft.com/office/drawing/2014/main" id="{A23E00F9-EAE7-4D6B-A0B2-067A1FE49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082289" y="646834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">
              <a:extLst>
                <a:ext uri="{FF2B5EF4-FFF2-40B4-BE49-F238E27FC236}">
                  <a16:creationId xmlns:a16="http://schemas.microsoft.com/office/drawing/2014/main" id="{8D5F0F75-672C-4716-AAC5-D39F2B937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617051" y="642632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0" name="Freeform 6">
              <a:extLst>
                <a:ext uri="{FF2B5EF4-FFF2-40B4-BE49-F238E27FC236}">
                  <a16:creationId xmlns:a16="http://schemas.microsoft.com/office/drawing/2014/main" id="{349E3A15-73B7-4F07-A44E-7B75BF601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73610" y="635005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43">
              <a:extLst>
                <a:ext uri="{FF2B5EF4-FFF2-40B4-BE49-F238E27FC236}">
                  <a16:creationId xmlns:a16="http://schemas.microsoft.com/office/drawing/2014/main" id="{B460F882-3C95-44B1-AB26-6759DD597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2535" y="5479237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1" name="Freeform 51">
              <a:extLst>
                <a:ext uri="{FF2B5EF4-FFF2-40B4-BE49-F238E27FC236}">
                  <a16:creationId xmlns:a16="http://schemas.microsoft.com/office/drawing/2014/main" id="{3AEE145B-46F9-445A-9E7E-716173BCF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28881" y="5512695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52">
              <a:extLst>
                <a:ext uri="{FF2B5EF4-FFF2-40B4-BE49-F238E27FC236}">
                  <a16:creationId xmlns:a16="http://schemas.microsoft.com/office/drawing/2014/main" id="{C559D3E2-0DBC-4547-BC00-60A83E47A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8190" y="5518405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2" name="Freeform 53">
              <a:extLst>
                <a:ext uri="{FF2B5EF4-FFF2-40B4-BE49-F238E27FC236}">
                  <a16:creationId xmlns:a16="http://schemas.microsoft.com/office/drawing/2014/main" id="{F3E7B8C7-7DC7-468C-91CC-824961A28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5739" y="5524118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3" name="Freeform 54">
              <a:extLst>
                <a:ext uri="{FF2B5EF4-FFF2-40B4-BE49-F238E27FC236}">
                  <a16:creationId xmlns:a16="http://schemas.microsoft.com/office/drawing/2014/main" id="{9D2B31BB-A3AC-4292-B4E5-BC5F52749C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5674" y="5521671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4" name="Freeform 55">
              <a:extLst>
                <a:ext uri="{FF2B5EF4-FFF2-40B4-BE49-F238E27FC236}">
                  <a16:creationId xmlns:a16="http://schemas.microsoft.com/office/drawing/2014/main" id="{32DB1E7E-4833-41CC-AC87-6BAEAFE9C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58671" y="552738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5" name="Freeform 56">
              <a:extLst>
                <a:ext uri="{FF2B5EF4-FFF2-40B4-BE49-F238E27FC236}">
                  <a16:creationId xmlns:a16="http://schemas.microsoft.com/office/drawing/2014/main" id="{1B674A26-49C7-4604-95D1-894A5AD1B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91669" y="552738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6" name="Freeform 57">
              <a:extLst>
                <a:ext uri="{FF2B5EF4-FFF2-40B4-BE49-F238E27FC236}">
                  <a16:creationId xmlns:a16="http://schemas.microsoft.com/office/drawing/2014/main" id="{7D981404-4D96-4A9E-BD2F-2B1C82E9F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75783" y="552411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7" name="Freeform 59">
              <a:extLst>
                <a:ext uri="{FF2B5EF4-FFF2-40B4-BE49-F238E27FC236}">
                  <a16:creationId xmlns:a16="http://schemas.microsoft.com/office/drawing/2014/main" id="{5C545757-0463-4AF1-9BB2-6865E44F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5259" y="552790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8" name="Freeform 60">
              <a:extLst>
                <a:ext uri="{FF2B5EF4-FFF2-40B4-BE49-F238E27FC236}">
                  <a16:creationId xmlns:a16="http://schemas.microsoft.com/office/drawing/2014/main" id="{00459AAE-3011-4F89-8A4E-613D2A733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98210" y="556655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9" name="Freeform 61">
              <a:extLst>
                <a:ext uri="{FF2B5EF4-FFF2-40B4-BE49-F238E27FC236}">
                  <a16:creationId xmlns:a16="http://schemas.microsoft.com/office/drawing/2014/main" id="{8C4AD92E-B314-45C4-80D2-85C7334AB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44565" y="5582057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0" name="Freeform 78">
              <a:extLst>
                <a:ext uri="{FF2B5EF4-FFF2-40B4-BE49-F238E27FC236}">
                  <a16:creationId xmlns:a16="http://schemas.microsoft.com/office/drawing/2014/main" id="{0EE8973D-C3A8-4492-8BF8-E1BD5214D7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4600" y="5769742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1" name="Freeform 79">
              <a:extLst>
                <a:ext uri="{FF2B5EF4-FFF2-40B4-BE49-F238E27FC236}">
                  <a16:creationId xmlns:a16="http://schemas.microsoft.com/office/drawing/2014/main" id="{940E1ED8-E032-4984-86EB-711F132CDD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74752" y="577219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2" name="Freeform 80">
              <a:extLst>
                <a:ext uri="{FF2B5EF4-FFF2-40B4-BE49-F238E27FC236}">
                  <a16:creationId xmlns:a16="http://schemas.microsoft.com/office/drawing/2014/main" id="{1E148223-D795-405C-B94F-5CD18996E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0471" y="577871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3" name="Freeform 81">
              <a:extLst>
                <a:ext uri="{FF2B5EF4-FFF2-40B4-BE49-F238E27FC236}">
                  <a16:creationId xmlns:a16="http://schemas.microsoft.com/office/drawing/2014/main" id="{20A65903-767B-4F42-9D6D-CBEF7B55D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27791" y="5775453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4" name="Freeform 82">
              <a:extLst>
                <a:ext uri="{FF2B5EF4-FFF2-40B4-BE49-F238E27FC236}">
                  <a16:creationId xmlns:a16="http://schemas.microsoft.com/office/drawing/2014/main" id="{CFF03BAF-5274-4D27-873A-CA3947FAD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0932" y="5784429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5" name="Freeform 83">
              <a:extLst>
                <a:ext uri="{FF2B5EF4-FFF2-40B4-BE49-F238E27FC236}">
                  <a16:creationId xmlns:a16="http://schemas.microsoft.com/office/drawing/2014/main" id="{39912D23-7400-475C-B7BC-051E37895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28881" y="5766477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6" name="Freeform 84">
              <a:extLst>
                <a:ext uri="{FF2B5EF4-FFF2-40B4-BE49-F238E27FC236}">
                  <a16:creationId xmlns:a16="http://schemas.microsoft.com/office/drawing/2014/main" id="{53EA24FB-6C37-4094-89BE-BC9F277FC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4960" y="579014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7" name="Freeform 86">
              <a:extLst>
                <a:ext uri="{FF2B5EF4-FFF2-40B4-BE49-F238E27FC236}">
                  <a16:creationId xmlns:a16="http://schemas.microsoft.com/office/drawing/2014/main" id="{090DA882-3E5F-47E2-A901-ED33177FB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192" y="57679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8" name="Freeform 89">
              <a:extLst>
                <a:ext uri="{FF2B5EF4-FFF2-40B4-BE49-F238E27FC236}">
                  <a16:creationId xmlns:a16="http://schemas.microsoft.com/office/drawing/2014/main" id="{13DAF9D2-C10F-4FA0-8AAA-EF033FD234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2525" y="582115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9" name="Freeform 90">
              <a:extLst>
                <a:ext uri="{FF2B5EF4-FFF2-40B4-BE49-F238E27FC236}">
                  <a16:creationId xmlns:a16="http://schemas.microsoft.com/office/drawing/2014/main" id="{1DCE6699-4F41-4E6C-B4B4-116F56451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29428" y="585134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0" name="Freeform 105">
              <a:extLst>
                <a:ext uri="{FF2B5EF4-FFF2-40B4-BE49-F238E27FC236}">
                  <a16:creationId xmlns:a16="http://schemas.microsoft.com/office/drawing/2014/main" id="{0D5DA8DB-8A13-4D6E-9F40-E24A7F8F7E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8023" y="602678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1" name="Freeform 106">
              <a:extLst>
                <a:ext uri="{FF2B5EF4-FFF2-40B4-BE49-F238E27FC236}">
                  <a16:creationId xmlns:a16="http://schemas.microsoft.com/office/drawing/2014/main" id="{00E93E64-19B4-465D-85DE-FD45DFAD5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0286" y="603821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2" name="Freeform 107">
              <a:extLst>
                <a:ext uri="{FF2B5EF4-FFF2-40B4-BE49-F238E27FC236}">
                  <a16:creationId xmlns:a16="http://schemas.microsoft.com/office/drawing/2014/main" id="{9E00DA49-033D-45D2-8D7C-0DE5BC6EA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82735" y="605045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3" name="Freeform 108">
              <a:extLst>
                <a:ext uri="{FF2B5EF4-FFF2-40B4-BE49-F238E27FC236}">
                  <a16:creationId xmlns:a16="http://schemas.microsoft.com/office/drawing/2014/main" id="{C9BB8FB7-501F-4EF7-811C-DFC36C697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33512" y="605045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4" name="Freeform 109">
              <a:extLst>
                <a:ext uri="{FF2B5EF4-FFF2-40B4-BE49-F238E27FC236}">
                  <a16:creationId xmlns:a16="http://schemas.microsoft.com/office/drawing/2014/main" id="{70F631DA-C640-4FC1-A59E-F133F83BA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15587" y="605371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5" name="Freeform 110">
              <a:extLst>
                <a:ext uri="{FF2B5EF4-FFF2-40B4-BE49-F238E27FC236}">
                  <a16:creationId xmlns:a16="http://schemas.microsoft.com/office/drawing/2014/main" id="{C0C246D6-738C-4854-BDD0-6669E99D6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6714" y="6053700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6" name="Freeform 111">
              <a:extLst>
                <a:ext uri="{FF2B5EF4-FFF2-40B4-BE49-F238E27FC236}">
                  <a16:creationId xmlns:a16="http://schemas.microsoft.com/office/drawing/2014/main" id="{2B88D097-4630-4514-BD1C-D1FC57D059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56827" y="606595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7" name="Freeform 112">
              <a:extLst>
                <a:ext uri="{FF2B5EF4-FFF2-40B4-BE49-F238E27FC236}">
                  <a16:creationId xmlns:a16="http://schemas.microsoft.com/office/drawing/2014/main" id="{895172E5-4D7B-4E9E-9DC0-7AC40AFE2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963" y="606595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8" name="Freeform 122">
              <a:extLst>
                <a:ext uri="{FF2B5EF4-FFF2-40B4-BE49-F238E27FC236}">
                  <a16:creationId xmlns:a16="http://schemas.microsoft.com/office/drawing/2014/main" id="{E16BE8D6-8745-46D3-BB8C-7D9F905F2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63305" y="6298524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9" name="Freeform 123">
              <a:extLst>
                <a:ext uri="{FF2B5EF4-FFF2-40B4-BE49-F238E27FC236}">
                  <a16:creationId xmlns:a16="http://schemas.microsoft.com/office/drawing/2014/main" id="{B21B0D38-9A6B-4C03-9C68-BFCDD0CE3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120" y="6277308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0" name="Freeform 130">
              <a:extLst>
                <a:ext uri="{FF2B5EF4-FFF2-40B4-BE49-F238E27FC236}">
                  <a16:creationId xmlns:a16="http://schemas.microsoft.com/office/drawing/2014/main" id="{BD88B61E-A1B6-4C3F-9CDA-F14697C39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6243" y="6277308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1" name="Freeform 132">
              <a:extLst>
                <a:ext uri="{FF2B5EF4-FFF2-40B4-BE49-F238E27FC236}">
                  <a16:creationId xmlns:a16="http://schemas.microsoft.com/office/drawing/2014/main" id="{7F412678-E91D-445B-B569-92A65FE4F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58397" y="630750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2" name="Freeform 134">
              <a:extLst>
                <a:ext uri="{FF2B5EF4-FFF2-40B4-BE49-F238E27FC236}">
                  <a16:creationId xmlns:a16="http://schemas.microsoft.com/office/drawing/2014/main" id="{D5C03A86-E86B-4343-BE21-5E5D4DF2F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16135" y="6305053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3" name="Freeform 135">
              <a:extLst>
                <a:ext uri="{FF2B5EF4-FFF2-40B4-BE49-F238E27FC236}">
                  <a16:creationId xmlns:a16="http://schemas.microsoft.com/office/drawing/2014/main" id="{7E23784D-2CA3-4407-A29D-F04954A44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5185" y="6314931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4" name="Freeform 141">
              <a:extLst>
                <a:ext uri="{FF2B5EF4-FFF2-40B4-BE49-F238E27FC236}">
                  <a16:creationId xmlns:a16="http://schemas.microsoft.com/office/drawing/2014/main" id="{9B6ED33F-264E-4FE0-BB23-5923775E2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1625" y="633198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5" name="Freeform 32">
              <a:extLst>
                <a:ext uri="{FF2B5EF4-FFF2-40B4-BE49-F238E27FC236}">
                  <a16:creationId xmlns:a16="http://schemas.microsoft.com/office/drawing/2014/main" id="{CE917B1B-8131-4DE5-AD2C-71A079AA4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3161" y="5553203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6" name="Freeform 37">
              <a:extLst>
                <a:ext uri="{FF2B5EF4-FFF2-40B4-BE49-F238E27FC236}">
                  <a16:creationId xmlns:a16="http://schemas.microsoft.com/office/drawing/2014/main" id="{5E8CF6E6-E598-4397-91BA-6C2A426A8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89595" y="5546674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7" name="Freeform 40">
              <a:extLst>
                <a:ext uri="{FF2B5EF4-FFF2-40B4-BE49-F238E27FC236}">
                  <a16:creationId xmlns:a16="http://schemas.microsoft.com/office/drawing/2014/main" id="{4B4D2234-D9B8-4F69-A88F-BAC724294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97773" y="55621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8" name="Freeform 44">
              <a:extLst>
                <a:ext uri="{FF2B5EF4-FFF2-40B4-BE49-F238E27FC236}">
                  <a16:creationId xmlns:a16="http://schemas.microsoft.com/office/drawing/2014/main" id="{FAC6F190-5E32-4356-8ACA-C8D84EBD7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48018" y="557686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9" name="Freeform 46">
              <a:extLst>
                <a:ext uri="{FF2B5EF4-FFF2-40B4-BE49-F238E27FC236}">
                  <a16:creationId xmlns:a16="http://schemas.microsoft.com/office/drawing/2014/main" id="{05549845-8416-4013-9839-D79CB20AB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37038" y="555646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0" name="Freeform 47">
              <a:extLst>
                <a:ext uri="{FF2B5EF4-FFF2-40B4-BE49-F238E27FC236}">
                  <a16:creationId xmlns:a16="http://schemas.microsoft.com/office/drawing/2014/main" id="{467A23A5-6422-47E9-9190-43A9501C87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41065" y="558666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1" name="Freeform 48">
              <a:extLst>
                <a:ext uri="{FF2B5EF4-FFF2-40B4-BE49-F238E27FC236}">
                  <a16:creationId xmlns:a16="http://schemas.microsoft.com/office/drawing/2014/main" id="{AA5E43AB-DA6B-477B-94EF-BF73ACCE3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15091" y="5598084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2" name="Freeform 62">
              <a:extLst>
                <a:ext uri="{FF2B5EF4-FFF2-40B4-BE49-F238E27FC236}">
                  <a16:creationId xmlns:a16="http://schemas.microsoft.com/office/drawing/2014/main" id="{90CBC3ED-5170-4805-987F-F3964917F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762801" y="580127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3" name="Freeform 63">
              <a:extLst>
                <a:ext uri="{FF2B5EF4-FFF2-40B4-BE49-F238E27FC236}">
                  <a16:creationId xmlns:a16="http://schemas.microsoft.com/office/drawing/2014/main" id="{C14C5E5E-6018-4BB4-8238-A6B217328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940515" y="5780056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4" name="Freeform 64">
              <a:extLst>
                <a:ext uri="{FF2B5EF4-FFF2-40B4-BE49-F238E27FC236}">
                  <a16:creationId xmlns:a16="http://schemas.microsoft.com/office/drawing/2014/main" id="{A1D002AF-6CBB-4688-B6CC-623D057EA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787" y="581596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5" name="Freeform 65">
              <a:extLst>
                <a:ext uri="{FF2B5EF4-FFF2-40B4-BE49-F238E27FC236}">
                  <a16:creationId xmlns:a16="http://schemas.microsoft.com/office/drawing/2014/main" id="{A3BCCB11-25A2-4C56-96AC-E8B384E20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55168" y="5833915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6" name="Freeform 68">
              <a:extLst>
                <a:ext uri="{FF2B5EF4-FFF2-40B4-BE49-F238E27FC236}">
                  <a16:creationId xmlns:a16="http://schemas.microsoft.com/office/drawing/2014/main" id="{48470416-A7F5-4041-B3E7-BF525DD8B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0429" y="5819226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7" name="Freeform 75">
              <a:extLst>
                <a:ext uri="{FF2B5EF4-FFF2-40B4-BE49-F238E27FC236}">
                  <a16:creationId xmlns:a16="http://schemas.microsoft.com/office/drawing/2014/main" id="{6763146B-0E01-4BC3-A3E6-573690558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67433" y="5780057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8" name="Freeform 77">
              <a:extLst>
                <a:ext uri="{FF2B5EF4-FFF2-40B4-BE49-F238E27FC236}">
                  <a16:creationId xmlns:a16="http://schemas.microsoft.com/office/drawing/2014/main" id="{C324338F-04C1-419D-90C1-D83AA1B76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18564" y="586492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9" name="Freeform 91">
              <a:extLst>
                <a:ext uri="{FF2B5EF4-FFF2-40B4-BE49-F238E27FC236}">
                  <a16:creationId xmlns:a16="http://schemas.microsoft.com/office/drawing/2014/main" id="{77835AED-A441-4532-AF89-B3FF7CFD55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5527" y="6064758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0" name="Freeform 92">
              <a:extLst>
                <a:ext uri="{FF2B5EF4-FFF2-40B4-BE49-F238E27FC236}">
                  <a16:creationId xmlns:a16="http://schemas.microsoft.com/office/drawing/2014/main" id="{F2B6F66E-9B92-42DA-9FA1-35F0ECE1A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51481" y="606403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1" name="Freeform 93">
              <a:extLst>
                <a:ext uri="{FF2B5EF4-FFF2-40B4-BE49-F238E27FC236}">
                  <a16:creationId xmlns:a16="http://schemas.microsoft.com/office/drawing/2014/main" id="{AB5426E1-AAC8-413F-8343-E690D3576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11063" y="6073010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2" name="Freeform 94">
              <a:extLst>
                <a:ext uri="{FF2B5EF4-FFF2-40B4-BE49-F238E27FC236}">
                  <a16:creationId xmlns:a16="http://schemas.microsoft.com/office/drawing/2014/main" id="{6EDE8D39-527D-48EC-A60E-822896A700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9758" y="6100755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3" name="Freeform 95">
              <a:extLst>
                <a:ext uri="{FF2B5EF4-FFF2-40B4-BE49-F238E27FC236}">
                  <a16:creationId xmlns:a16="http://schemas.microsoft.com/office/drawing/2014/main" id="{63CA0069-4DAE-4E19-9375-30664E136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87749" y="610320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4" name="Freeform 96">
              <a:extLst>
                <a:ext uri="{FF2B5EF4-FFF2-40B4-BE49-F238E27FC236}">
                  <a16:creationId xmlns:a16="http://schemas.microsoft.com/office/drawing/2014/main" id="{EE4F3DAA-A482-4317-AC07-D9EACF4AB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06156" y="6109731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5" name="Freeform 97">
              <a:extLst>
                <a:ext uri="{FF2B5EF4-FFF2-40B4-BE49-F238E27FC236}">
                  <a16:creationId xmlns:a16="http://schemas.microsoft.com/office/drawing/2014/main" id="{C4558B65-3D1B-4341-9469-54BDB407DA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99824" y="6112179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6" name="Freeform 98">
              <a:extLst>
                <a:ext uri="{FF2B5EF4-FFF2-40B4-BE49-F238E27FC236}">
                  <a16:creationId xmlns:a16="http://schemas.microsoft.com/office/drawing/2014/main" id="{8A11C831-3A34-41C8-BF81-577F36D3B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81416" y="6112179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7" name="Freeform 99">
              <a:extLst>
                <a:ext uri="{FF2B5EF4-FFF2-40B4-BE49-F238E27FC236}">
                  <a16:creationId xmlns:a16="http://schemas.microsoft.com/office/drawing/2014/main" id="{3BAA8579-0187-4116-9506-0798BD48B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74601" y="6112177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8" name="Freeform 100">
              <a:extLst>
                <a:ext uri="{FF2B5EF4-FFF2-40B4-BE49-F238E27FC236}">
                  <a16:creationId xmlns:a16="http://schemas.microsoft.com/office/drawing/2014/main" id="{B66832E9-B0E5-4132-99E9-2286FE26C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26949" y="611217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9" name="Freeform 101">
              <a:extLst>
                <a:ext uri="{FF2B5EF4-FFF2-40B4-BE49-F238E27FC236}">
                  <a16:creationId xmlns:a16="http://schemas.microsoft.com/office/drawing/2014/main" id="{1F5F17DC-C7BC-4D44-BFD1-1D5002D67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924162" y="6118708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0" name="Freeform 102">
              <a:extLst>
                <a:ext uri="{FF2B5EF4-FFF2-40B4-BE49-F238E27FC236}">
                  <a16:creationId xmlns:a16="http://schemas.microsoft.com/office/drawing/2014/main" id="{AAD24A6B-1C15-45BF-A44D-C5DCFDF7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501940" y="6121971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1" name="Freeform 103">
              <a:extLst>
                <a:ext uri="{FF2B5EF4-FFF2-40B4-BE49-F238E27FC236}">
                  <a16:creationId xmlns:a16="http://schemas.microsoft.com/office/drawing/2014/main" id="{B2B7773D-7624-4799-8DC2-2125C7B58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64247" y="612768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2" name="Freeform 104">
              <a:extLst>
                <a:ext uri="{FF2B5EF4-FFF2-40B4-BE49-F238E27FC236}">
                  <a16:creationId xmlns:a16="http://schemas.microsoft.com/office/drawing/2014/main" id="{43BDB876-DF8F-473C-94AD-3B85C7D0D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13513" y="612768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3" name="Freeform 113">
              <a:extLst>
                <a:ext uri="{FF2B5EF4-FFF2-40B4-BE49-F238E27FC236}">
                  <a16:creationId xmlns:a16="http://schemas.microsoft.com/office/drawing/2014/main" id="{E7BAEA9F-0A15-4A6A-9DE3-17E52616DF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01734" y="617338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4" name="Freeform 114">
              <a:extLst>
                <a:ext uri="{FF2B5EF4-FFF2-40B4-BE49-F238E27FC236}">
                  <a16:creationId xmlns:a16="http://schemas.microsoft.com/office/drawing/2014/main" id="{F44C7BB7-3BF8-4B57-8300-B074761B6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68188" y="617338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5" name="Freeform 115">
              <a:extLst>
                <a:ext uri="{FF2B5EF4-FFF2-40B4-BE49-F238E27FC236}">
                  <a16:creationId xmlns:a16="http://schemas.microsoft.com/office/drawing/2014/main" id="{5C9E2587-EA6E-4862-835F-7E8AC5DFC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31042" y="6179093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6" name="Freeform 117">
              <a:extLst>
                <a:ext uri="{FF2B5EF4-FFF2-40B4-BE49-F238E27FC236}">
                  <a16:creationId xmlns:a16="http://schemas.microsoft.com/office/drawing/2014/main" id="{9FDF4C88-B02F-4199-9B67-75901180B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6279" y="619133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7" name="Freeform 118">
              <a:extLst>
                <a:ext uri="{FF2B5EF4-FFF2-40B4-BE49-F238E27FC236}">
                  <a16:creationId xmlns:a16="http://schemas.microsoft.com/office/drawing/2014/main" id="{5640818D-9BF5-4056-A10A-B26AE5494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87223" y="619459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8" name="Freeform 119">
              <a:extLst>
                <a:ext uri="{FF2B5EF4-FFF2-40B4-BE49-F238E27FC236}">
                  <a16:creationId xmlns:a16="http://schemas.microsoft.com/office/drawing/2014/main" id="{DCBD257A-A1D2-4931-9090-48B1E21D5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47958" y="618235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9" name="Freeform 120">
              <a:extLst>
                <a:ext uri="{FF2B5EF4-FFF2-40B4-BE49-F238E27FC236}">
                  <a16:creationId xmlns:a16="http://schemas.microsoft.com/office/drawing/2014/main" id="{EF75A49A-C910-4E27-B0E0-AF15C2B3D4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81754" y="636025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0" name="Freeform 121">
              <a:extLst>
                <a:ext uri="{FF2B5EF4-FFF2-40B4-BE49-F238E27FC236}">
                  <a16:creationId xmlns:a16="http://schemas.microsoft.com/office/drawing/2014/main" id="{09175BB4-78AB-4F07-9A7C-195C9FF50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61985" y="636677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1" name="Freeform 125">
              <a:extLst>
                <a:ext uri="{FF2B5EF4-FFF2-40B4-BE49-F238E27FC236}">
                  <a16:creationId xmlns:a16="http://schemas.microsoft.com/office/drawing/2014/main" id="{E4647752-F098-4C74-8685-415ADC8BF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50219" y="637045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2" name="Freeform 126">
              <a:extLst>
                <a:ext uri="{FF2B5EF4-FFF2-40B4-BE49-F238E27FC236}">
                  <a16:creationId xmlns:a16="http://schemas.microsoft.com/office/drawing/2014/main" id="{AF23AEF6-4648-479D-9E57-75D4087D0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0429" y="6390444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3" name="Freeform 127">
              <a:extLst>
                <a:ext uri="{FF2B5EF4-FFF2-40B4-BE49-F238E27FC236}">
                  <a16:creationId xmlns:a16="http://schemas.microsoft.com/office/drawing/2014/main" id="{A85CD8C4-1E33-42C9-BCBB-91B9CDE9E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75213" y="6390443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4" name="Freeform 128">
              <a:extLst>
                <a:ext uri="{FF2B5EF4-FFF2-40B4-BE49-F238E27FC236}">
                  <a16:creationId xmlns:a16="http://schemas.microsoft.com/office/drawing/2014/main" id="{32D2257B-0B7A-4918-A6B3-74552983CE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02403" y="6393706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5" name="Freeform 129">
              <a:extLst>
                <a:ext uri="{FF2B5EF4-FFF2-40B4-BE49-F238E27FC236}">
                  <a16:creationId xmlns:a16="http://schemas.microsoft.com/office/drawing/2014/main" id="{B6E8A044-F3AC-48ED-B8A6-D2EDD3F694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50199" y="6393706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6" name="Freeform 133">
              <a:extLst>
                <a:ext uri="{FF2B5EF4-FFF2-40B4-BE49-F238E27FC236}">
                  <a16:creationId xmlns:a16="http://schemas.microsoft.com/office/drawing/2014/main" id="{248AF2CF-3B97-49B3-8E08-2820E763B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357015" y="6402684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7" name="Freeform 136">
              <a:extLst>
                <a:ext uri="{FF2B5EF4-FFF2-40B4-BE49-F238E27FC236}">
                  <a16:creationId xmlns:a16="http://schemas.microsoft.com/office/drawing/2014/main" id="{B5BEC596-B534-44B2-B1B8-78C1FBBA3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55860" y="641492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8" name="Freeform 137">
              <a:extLst>
                <a:ext uri="{FF2B5EF4-FFF2-40B4-BE49-F238E27FC236}">
                  <a16:creationId xmlns:a16="http://schemas.microsoft.com/office/drawing/2014/main" id="{F45F86F4-28DB-49BC-8B6B-B703086F4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18231" y="641818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9" name="Freeform 138">
              <a:extLst>
                <a:ext uri="{FF2B5EF4-FFF2-40B4-BE49-F238E27FC236}">
                  <a16:creationId xmlns:a16="http://schemas.microsoft.com/office/drawing/2014/main" id="{2932A0BD-C987-4A93-91DC-E277DC89CC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65674" y="6420637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0" name="Freeform 139">
              <a:extLst>
                <a:ext uri="{FF2B5EF4-FFF2-40B4-BE49-F238E27FC236}">
                  <a16:creationId xmlns:a16="http://schemas.microsoft.com/office/drawing/2014/main" id="{DD6B3E88-4337-44F0-80CD-D96F69C2F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87222" y="642716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1" name="Freeform 140">
              <a:extLst>
                <a:ext uri="{FF2B5EF4-FFF2-40B4-BE49-F238E27FC236}">
                  <a16:creationId xmlns:a16="http://schemas.microsoft.com/office/drawing/2014/main" id="{2A481A9C-8E49-4886-B0B8-B391B54DE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45213" y="6430428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2" name="Freeform 142">
              <a:extLst>
                <a:ext uri="{FF2B5EF4-FFF2-40B4-BE49-F238E27FC236}">
                  <a16:creationId xmlns:a16="http://schemas.microsoft.com/office/drawing/2014/main" id="{F74D151E-F322-43E1-AAAA-39C16A828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615774" y="6457357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3" name="Freeform 143">
              <a:extLst>
                <a:ext uri="{FF2B5EF4-FFF2-40B4-BE49-F238E27FC236}">
                  <a16:creationId xmlns:a16="http://schemas.microsoft.com/office/drawing/2014/main" id="{BF3063F9-CB9B-4822-865E-5BFC90AF9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42843" y="646062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4" name="Freeform 144">
              <a:extLst>
                <a:ext uri="{FF2B5EF4-FFF2-40B4-BE49-F238E27FC236}">
                  <a16:creationId xmlns:a16="http://schemas.microsoft.com/office/drawing/2014/main" id="{F541B440-1CE7-46DE-8E58-B472C9E62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11352" y="6457357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5" name="Freeform 145">
              <a:extLst>
                <a:ext uri="{FF2B5EF4-FFF2-40B4-BE49-F238E27FC236}">
                  <a16:creationId xmlns:a16="http://schemas.microsoft.com/office/drawing/2014/main" id="{25E18B25-35CB-4DFC-B428-063F245D0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1373" y="646307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6" name="Freeform 8">
              <a:extLst>
                <a:ext uri="{FF2B5EF4-FFF2-40B4-BE49-F238E27FC236}">
                  <a16:creationId xmlns:a16="http://schemas.microsoft.com/office/drawing/2014/main" id="{AC3EF75E-9D39-42A1-8744-0314BE64A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76864" y="642104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7" name="Freeform 129">
              <a:extLst>
                <a:ext uri="{FF2B5EF4-FFF2-40B4-BE49-F238E27FC236}">
                  <a16:creationId xmlns:a16="http://schemas.microsoft.com/office/drawing/2014/main" id="{5B830616-AB5F-4414-891C-D7D65A1C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20744" y="5781063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8" name="Freeform 133">
              <a:extLst>
                <a:ext uri="{FF2B5EF4-FFF2-40B4-BE49-F238E27FC236}">
                  <a16:creationId xmlns:a16="http://schemas.microsoft.com/office/drawing/2014/main" id="{B84FCDC4-EB04-49F6-83E1-AE030D913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59809" y="5814737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9" name="Freeform 129">
              <a:extLst>
                <a:ext uri="{FF2B5EF4-FFF2-40B4-BE49-F238E27FC236}">
                  <a16:creationId xmlns:a16="http://schemas.microsoft.com/office/drawing/2014/main" id="{297CFE06-B273-4E3A-828B-7F2391E72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50782" y="5569170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0" name="Freeform 133">
              <a:extLst>
                <a:ext uri="{FF2B5EF4-FFF2-40B4-BE49-F238E27FC236}">
                  <a16:creationId xmlns:a16="http://schemas.microsoft.com/office/drawing/2014/main" id="{3DB916FA-F738-4FDC-856A-EC97DEA0FA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04120" y="5598084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1" name="Freeform 144">
              <a:extLst>
                <a:ext uri="{FF2B5EF4-FFF2-40B4-BE49-F238E27FC236}">
                  <a16:creationId xmlns:a16="http://schemas.microsoft.com/office/drawing/2014/main" id="{84355883-FB7A-47AA-BA56-AF9F91552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57282" y="5553207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422" name="Freeform 142">
            <a:extLst>
              <a:ext uri="{FF2B5EF4-FFF2-40B4-BE49-F238E27FC236}">
                <a16:creationId xmlns:a16="http://schemas.microsoft.com/office/drawing/2014/main" id="{869C3428-7E23-4E31-828E-09F276DAC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20574" y="6762157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Picture 3" descr="A white rectangular sign with black text&#10;&#10;Description automatically generated">
            <a:extLst>
              <a:ext uri="{FF2B5EF4-FFF2-40B4-BE49-F238E27FC236}">
                <a16:creationId xmlns:a16="http://schemas.microsoft.com/office/drawing/2014/main" id="{7A404344-8161-8E61-2521-5977F73BAF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249" y="813637"/>
            <a:ext cx="6498031" cy="1971040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689D861-3729-1C34-462A-D3DCDBE1AF2D}"/>
              </a:ext>
            </a:extLst>
          </p:cNvPr>
          <p:cNvSpPr txBox="1">
            <a:spLocks/>
          </p:cNvSpPr>
          <p:nvPr/>
        </p:nvSpPr>
        <p:spPr>
          <a:xfrm>
            <a:off x="4838173" y="3126237"/>
            <a:ext cx="6297789" cy="209478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bg2">
                  <a:lumMod val="75000"/>
                </a:schemeClr>
              </a:buClr>
              <a:buFontTx/>
              <a:buNone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548640" indent="-28575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54864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bg2">
                  <a:lumMod val="75000"/>
                </a:schemeClr>
              </a:buClr>
              <a:buFontTx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834390" indent="-28575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problem of smoking demands a serious policy intervention. In this respect, this presentation will discuss public health initiatives, particularly: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lang="en-IN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Smoke-Free Wales: Our long-term Tobacco Control Strategy for </a:t>
            </a:r>
            <a:r>
              <a:rPr lang="en-IN" sz="18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Wales’</a:t>
            </a:r>
            <a:r>
              <a:rPr lang="en-IN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‘Towards a Smoke Free Wale: Tobacco Control Delivery Plan 2022-2024’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856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urful strings being woven togehter">
            <a:extLst>
              <a:ext uri="{FF2B5EF4-FFF2-40B4-BE49-F238E27FC236}">
                <a16:creationId xmlns:a16="http://schemas.microsoft.com/office/drawing/2014/main" id="{9D0C9464-9B36-9827-A0E1-B0125BA0B1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33999" r="14594" b="-1"/>
          <a:stretch/>
        </p:blipFill>
        <p:spPr>
          <a:xfrm>
            <a:off x="-1" y="1"/>
            <a:ext cx="5295331" cy="68758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DA4D59-0B59-EBAE-39D1-EC19C1864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74" y="1"/>
            <a:ext cx="4703656" cy="233808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A Smoke-Free Wales: Our long-term Tobacco Control Strategy for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Wales’</a:t>
            </a:r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3416508-E538-2272-0BF2-C74F27A45513}"/>
              </a:ext>
            </a:extLst>
          </p:cNvPr>
          <p:cNvSpPr txBox="1">
            <a:spLocks/>
          </p:cNvSpPr>
          <p:nvPr/>
        </p:nvSpPr>
        <p:spPr>
          <a:xfrm>
            <a:off x="5887005" y="-5102"/>
            <a:ext cx="5713321" cy="31421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strategy targets three core areas: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reducing inequalities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protecting future generations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whole-system approach 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(Welsh Government, 2022)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B87183E-53B5-5EBC-E658-AD9057D3DBEB}"/>
              </a:ext>
            </a:extLst>
          </p:cNvPr>
          <p:cNvSpPr txBox="1">
            <a:spLocks/>
          </p:cNvSpPr>
          <p:nvPr/>
        </p:nvSpPr>
        <p:spPr>
          <a:xfrm>
            <a:off x="5887005" y="2916820"/>
            <a:ext cx="5004772" cy="381964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endParaRPr lang="en-IN" sz="16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IN" sz="1600" b="1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16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</a:t>
            </a:r>
            <a:r>
              <a:rPr lang="en-IN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ultiple behavioural risk factors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600" b="1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Smoking is a key cause of these factors</a:t>
            </a:r>
            <a:r>
              <a:rPr lang="en-IN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ü"/>
            </a:pPr>
            <a:r>
              <a:rPr lang="en-IN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inequalities, especially concerning deprived localities</a:t>
            </a:r>
            <a:r>
              <a:rPr lang="en-IN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IN" sz="16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600" b="1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</a:t>
            </a:r>
            <a:r>
              <a:rPr lang="en-IN" sz="1600" b="1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reventive initiatives can face the challenge of addressing these factors</a:t>
            </a:r>
            <a:r>
              <a:rPr lang="en-IN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ü"/>
            </a:pPr>
            <a:r>
              <a:rPr lang="en-IN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smokers face related to jobs, access to wealth, neighbourhood, health hazards, living conditions, etc. 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(McLeod, 2020; Connolly, 2020)</a:t>
            </a:r>
            <a:r>
              <a:rPr lang="en-IN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1538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67262A-6EF1-49ED-B8DE-DDD3E5804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15DFBA-8A50-73BD-E850-8DB3FE3D2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9" y="1024484"/>
            <a:ext cx="4431268" cy="328081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 Smoke-Free Wales: Our long-term Tobacco Control Strategy for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Wales’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492946-B39C-4250-B4C8-D82A25043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1035" y="880021"/>
            <a:ext cx="6498031" cy="51117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C5394-5F18-9C5B-32E8-026FC7750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681" y="1006252"/>
            <a:ext cx="5947457" cy="4261545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IN" sz="18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IN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ntensive support r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equires intensive multi-agency support</a:t>
            </a:r>
          </a:p>
          <a:p>
            <a:pPr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Tobacco Control Strategy may face challenges given the complex and wide-ranging causes of health inequalities. </a:t>
            </a:r>
          </a:p>
          <a:p>
            <a:pPr marL="0" indent="0">
              <a:buNone/>
            </a:pPr>
            <a:r>
              <a:rPr lang="en-IN" sz="18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</a:t>
            </a:r>
            <a:r>
              <a:rPr lang="en-IN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ide-reaching approach</a:t>
            </a:r>
          </a:p>
          <a:p>
            <a:pPr marL="0" indent="0">
              <a:buNone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Strategy can only be effective when it is wide-reaching ensuring a collective, cross-departments and agencies alliance to tackle the root cause of health inequalities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(Jones, 2022)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wide-reaching approach can ensure integrating efforts such as the alliance of over 30 health and care bodies or a network of community pharmacies to ensure all communities’ access to health expertise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(NHS Confederation, 2021; Jones, 2022)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14" name="Freeform 142">
            <a:extLst>
              <a:ext uri="{FF2B5EF4-FFF2-40B4-BE49-F238E27FC236}">
                <a16:creationId xmlns:a16="http://schemas.microsoft.com/office/drawing/2014/main" id="{B30D69F3-F5DC-4D65-B4AF-733FF6D5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8174" y="6609757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C3FF339-0C9A-4139-9C80-B154CB1E6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2" y="5479237"/>
            <a:ext cx="12057048" cy="1073975"/>
            <a:chOff x="11192" y="5479237"/>
            <a:chExt cx="12057048" cy="1073975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26951B5F-AC36-48AF-A319-55FE78425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327394" y="635532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5">
              <a:extLst>
                <a:ext uri="{FF2B5EF4-FFF2-40B4-BE49-F238E27FC236}">
                  <a16:creationId xmlns:a16="http://schemas.microsoft.com/office/drawing/2014/main" id="{F49E610F-6598-471F-91DF-D5851F14A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11390" y="553265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7">
              <a:extLst>
                <a:ext uri="{FF2B5EF4-FFF2-40B4-BE49-F238E27FC236}">
                  <a16:creationId xmlns:a16="http://schemas.microsoft.com/office/drawing/2014/main" id="{74DE0CDB-BB1F-4A69-A0A2-9C32D0B6A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84530" y="5529394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60">
              <a:extLst>
                <a:ext uri="{FF2B5EF4-FFF2-40B4-BE49-F238E27FC236}">
                  <a16:creationId xmlns:a16="http://schemas.microsoft.com/office/drawing/2014/main" id="{05BE2C0F-8AF8-4EB8-9EE8-0F65327A51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435517" y="552198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82">
              <a:extLst>
                <a:ext uri="{FF2B5EF4-FFF2-40B4-BE49-F238E27FC236}">
                  <a16:creationId xmlns:a16="http://schemas.microsoft.com/office/drawing/2014/main" id="{2A5CD3F7-632C-4582-87F6-584F870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395640" y="5789705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83">
              <a:extLst>
                <a:ext uri="{FF2B5EF4-FFF2-40B4-BE49-F238E27FC236}">
                  <a16:creationId xmlns:a16="http://schemas.microsoft.com/office/drawing/2014/main" id="{51D68BBB-9910-4A2E-8881-4760A930C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65033" y="5771753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89">
              <a:extLst>
                <a:ext uri="{FF2B5EF4-FFF2-40B4-BE49-F238E27FC236}">
                  <a16:creationId xmlns:a16="http://schemas.microsoft.com/office/drawing/2014/main" id="{7EC690E3-A4DE-4B8A-A186-0F3B49BC2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07845" y="5826426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05">
              <a:extLst>
                <a:ext uri="{FF2B5EF4-FFF2-40B4-BE49-F238E27FC236}">
                  <a16:creationId xmlns:a16="http://schemas.microsoft.com/office/drawing/2014/main" id="{1BB18CCD-20C3-4BE5-A6BA-9339E8AB9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376143" y="6032065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07">
              <a:extLst>
                <a:ext uri="{FF2B5EF4-FFF2-40B4-BE49-F238E27FC236}">
                  <a16:creationId xmlns:a16="http://schemas.microsoft.com/office/drawing/2014/main" id="{BED0B41F-67D3-4AD8-9A8A-DA5DD871A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088139" y="6055729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09">
              <a:extLst>
                <a:ext uri="{FF2B5EF4-FFF2-40B4-BE49-F238E27FC236}">
                  <a16:creationId xmlns:a16="http://schemas.microsoft.com/office/drawing/2014/main" id="{BC7AB75D-8130-4CC6-96B3-BAD26C374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655287" y="6058995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11">
              <a:extLst>
                <a:ext uri="{FF2B5EF4-FFF2-40B4-BE49-F238E27FC236}">
                  <a16:creationId xmlns:a16="http://schemas.microsoft.com/office/drawing/2014/main" id="{A4118456-1C3E-447C-81DD-1F013BF5E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937087" y="6071235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32">
              <a:extLst>
                <a:ext uri="{FF2B5EF4-FFF2-40B4-BE49-F238E27FC236}">
                  <a16:creationId xmlns:a16="http://schemas.microsoft.com/office/drawing/2014/main" id="{9C6D6B04-EC5A-4149-A53B-C73E97693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522245" y="634860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34">
              <a:extLst>
                <a:ext uri="{FF2B5EF4-FFF2-40B4-BE49-F238E27FC236}">
                  <a16:creationId xmlns:a16="http://schemas.microsoft.com/office/drawing/2014/main" id="{813095FE-556E-4A61-9BF3-732D492805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284869" y="6310329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41">
              <a:extLst>
                <a:ext uri="{FF2B5EF4-FFF2-40B4-BE49-F238E27FC236}">
                  <a16:creationId xmlns:a16="http://schemas.microsoft.com/office/drawing/2014/main" id="{21793E62-B549-4243-B8FA-B143D6B4A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793296" y="6312998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91">
              <a:extLst>
                <a:ext uri="{FF2B5EF4-FFF2-40B4-BE49-F238E27FC236}">
                  <a16:creationId xmlns:a16="http://schemas.microsoft.com/office/drawing/2014/main" id="{43ADD9DB-48ED-4A8C-9A75-0E93AB47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610793" y="6070034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92">
              <a:extLst>
                <a:ext uri="{FF2B5EF4-FFF2-40B4-BE49-F238E27FC236}">
                  <a16:creationId xmlns:a16="http://schemas.microsoft.com/office/drawing/2014/main" id="{E7C72DF4-E774-4605-971D-0840BD069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932685" y="606930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93">
              <a:extLst>
                <a:ext uri="{FF2B5EF4-FFF2-40B4-BE49-F238E27FC236}">
                  <a16:creationId xmlns:a16="http://schemas.microsoft.com/office/drawing/2014/main" id="{23BFA407-416B-4086-A635-1FB860F0E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086396" y="6078286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4">
              <a:extLst>
                <a:ext uri="{FF2B5EF4-FFF2-40B4-BE49-F238E27FC236}">
                  <a16:creationId xmlns:a16="http://schemas.microsoft.com/office/drawing/2014/main" id="{7C8F4B70-75FD-4457-A219-00E8F9862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987068" y="610603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95">
              <a:extLst>
                <a:ext uri="{FF2B5EF4-FFF2-40B4-BE49-F238E27FC236}">
                  <a16:creationId xmlns:a16="http://schemas.microsoft.com/office/drawing/2014/main" id="{8B19E2D0-7290-4EC0-AB6B-7F7AD87BD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319459" y="610847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96">
              <a:extLst>
                <a:ext uri="{FF2B5EF4-FFF2-40B4-BE49-F238E27FC236}">
                  <a16:creationId xmlns:a16="http://schemas.microsoft.com/office/drawing/2014/main" id="{A19B4676-7AC8-4F42-A34D-1A39433EE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771808" y="6115007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97">
              <a:extLst>
                <a:ext uri="{FF2B5EF4-FFF2-40B4-BE49-F238E27FC236}">
                  <a16:creationId xmlns:a16="http://schemas.microsoft.com/office/drawing/2014/main" id="{8B7FE908-80E4-483B-A777-C7B4EC478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534717" y="611745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98">
              <a:extLst>
                <a:ext uri="{FF2B5EF4-FFF2-40B4-BE49-F238E27FC236}">
                  <a16:creationId xmlns:a16="http://schemas.microsoft.com/office/drawing/2014/main" id="{2681A8C9-F444-4E8C-B844-9F7949428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095661" y="6117455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99">
              <a:extLst>
                <a:ext uri="{FF2B5EF4-FFF2-40B4-BE49-F238E27FC236}">
                  <a16:creationId xmlns:a16="http://schemas.microsoft.com/office/drawing/2014/main" id="{D20ADAA4-D2A2-4685-98BF-248A08AE1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830696" y="6117453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00">
              <a:extLst>
                <a:ext uri="{FF2B5EF4-FFF2-40B4-BE49-F238E27FC236}">
                  <a16:creationId xmlns:a16="http://schemas.microsoft.com/office/drawing/2014/main" id="{341DD6EA-CF88-4A3C-BAEE-501042763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469623" y="6117454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01">
              <a:extLst>
                <a:ext uri="{FF2B5EF4-FFF2-40B4-BE49-F238E27FC236}">
                  <a16:creationId xmlns:a16="http://schemas.microsoft.com/office/drawing/2014/main" id="{3D241D69-1838-4786-A9A3-E92867ABF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262664" y="612398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2">
              <a:extLst>
                <a:ext uri="{FF2B5EF4-FFF2-40B4-BE49-F238E27FC236}">
                  <a16:creationId xmlns:a16="http://schemas.microsoft.com/office/drawing/2014/main" id="{7A7396BB-7045-4151-AACC-8B8AF1ABD9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701721" y="612724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03">
              <a:extLst>
                <a:ext uri="{FF2B5EF4-FFF2-40B4-BE49-F238E27FC236}">
                  <a16:creationId xmlns:a16="http://schemas.microsoft.com/office/drawing/2014/main" id="{83B1DF51-D55B-4AE2-A489-6922F6959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19919" y="613295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04">
              <a:extLst>
                <a:ext uri="{FF2B5EF4-FFF2-40B4-BE49-F238E27FC236}">
                  <a16:creationId xmlns:a16="http://schemas.microsoft.com/office/drawing/2014/main" id="{E41D6AEB-5E2A-4A68-9632-4AE137F1FD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1004466" y="6132959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3">
              <a:extLst>
                <a:ext uri="{FF2B5EF4-FFF2-40B4-BE49-F238E27FC236}">
                  <a16:creationId xmlns:a16="http://schemas.microsoft.com/office/drawing/2014/main" id="{BA517482-AC50-4901-A826-FBA4B1FC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613586" y="6178656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4">
              <a:extLst>
                <a:ext uri="{FF2B5EF4-FFF2-40B4-BE49-F238E27FC236}">
                  <a16:creationId xmlns:a16="http://schemas.microsoft.com/office/drawing/2014/main" id="{2A95EDEC-E641-4466-9ADD-86C263F3B4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850675" y="6178656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5">
              <a:extLst>
                <a:ext uri="{FF2B5EF4-FFF2-40B4-BE49-F238E27FC236}">
                  <a16:creationId xmlns:a16="http://schemas.microsoft.com/office/drawing/2014/main" id="{330903BB-74EF-422B-A451-76F6988AC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187821" y="6184369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17">
              <a:extLst>
                <a:ext uri="{FF2B5EF4-FFF2-40B4-BE49-F238E27FC236}">
                  <a16:creationId xmlns:a16="http://schemas.microsoft.com/office/drawing/2014/main" id="{24CE6A5E-8D30-4EA3-BC99-FFDDD534E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91700" y="619661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18">
              <a:extLst>
                <a:ext uri="{FF2B5EF4-FFF2-40B4-BE49-F238E27FC236}">
                  <a16:creationId xmlns:a16="http://schemas.microsoft.com/office/drawing/2014/main" id="{9DA5CEEA-CCF3-470C-9F26-89B2E0691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806692" y="619987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19">
              <a:extLst>
                <a:ext uri="{FF2B5EF4-FFF2-40B4-BE49-F238E27FC236}">
                  <a16:creationId xmlns:a16="http://schemas.microsoft.com/office/drawing/2014/main" id="{99C33A0E-8550-4F20-BDDC-C85558B2E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049502" y="618763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51" name="Freeform 120">
              <a:extLst>
                <a:ext uri="{FF2B5EF4-FFF2-40B4-BE49-F238E27FC236}">
                  <a16:creationId xmlns:a16="http://schemas.microsoft.com/office/drawing/2014/main" id="{08AB78FF-9221-4AC7-B053-CBFD5EC5E8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521908" y="636552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21">
              <a:extLst>
                <a:ext uri="{FF2B5EF4-FFF2-40B4-BE49-F238E27FC236}">
                  <a16:creationId xmlns:a16="http://schemas.microsoft.com/office/drawing/2014/main" id="{D78AC1AB-3499-4D82-9A7A-D2991E6CD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729270" y="6372055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25">
              <a:extLst>
                <a:ext uri="{FF2B5EF4-FFF2-40B4-BE49-F238E27FC236}">
                  <a16:creationId xmlns:a16="http://schemas.microsoft.com/office/drawing/2014/main" id="{59E3CCFE-3C59-4B4D-A526-1DF92E889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926858" y="6375726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26">
              <a:extLst>
                <a:ext uri="{FF2B5EF4-FFF2-40B4-BE49-F238E27FC236}">
                  <a16:creationId xmlns:a16="http://schemas.microsoft.com/office/drawing/2014/main" id="{53464886-46EA-497B-9720-6F6857F6A6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073104" y="6395720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27">
              <a:extLst>
                <a:ext uri="{FF2B5EF4-FFF2-40B4-BE49-F238E27FC236}">
                  <a16:creationId xmlns:a16="http://schemas.microsoft.com/office/drawing/2014/main" id="{7A5A5F60-422F-473E-9599-2EFA5B2AE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9112498" y="6395719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28">
              <a:extLst>
                <a:ext uri="{FF2B5EF4-FFF2-40B4-BE49-F238E27FC236}">
                  <a16:creationId xmlns:a16="http://schemas.microsoft.com/office/drawing/2014/main" id="{F39522BC-A79E-4F47-8082-198FBEA11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591511" y="6398982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29">
              <a:extLst>
                <a:ext uri="{FF2B5EF4-FFF2-40B4-BE49-F238E27FC236}">
                  <a16:creationId xmlns:a16="http://schemas.microsoft.com/office/drawing/2014/main" id="{9D335F47-2A7F-4268-8DD0-80CDB1470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626878" y="6398982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133">
              <a:extLst>
                <a:ext uri="{FF2B5EF4-FFF2-40B4-BE49-F238E27FC236}">
                  <a16:creationId xmlns:a16="http://schemas.microsoft.com/office/drawing/2014/main" id="{783022F1-11AE-45F8-B3C3-E7C3FACF3D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830697" y="640796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136">
              <a:extLst>
                <a:ext uri="{FF2B5EF4-FFF2-40B4-BE49-F238E27FC236}">
                  <a16:creationId xmlns:a16="http://schemas.microsoft.com/office/drawing/2014/main" id="{C3BE7C45-A2E8-42A0-87FE-EDFBC1D52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741599" y="642019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137">
              <a:extLst>
                <a:ext uri="{FF2B5EF4-FFF2-40B4-BE49-F238E27FC236}">
                  <a16:creationId xmlns:a16="http://schemas.microsoft.com/office/drawing/2014/main" id="{0FBF3533-1FB0-420E-844F-94A37EE1C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079229" y="642346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138">
              <a:extLst>
                <a:ext uri="{FF2B5EF4-FFF2-40B4-BE49-F238E27FC236}">
                  <a16:creationId xmlns:a16="http://schemas.microsoft.com/office/drawing/2014/main" id="{1CCB36DC-B5BF-46A0-A742-E9B5DC245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341533" y="6425913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139">
              <a:extLst>
                <a:ext uri="{FF2B5EF4-FFF2-40B4-BE49-F238E27FC236}">
                  <a16:creationId xmlns:a16="http://schemas.microsoft.com/office/drawing/2014/main" id="{E454EFCE-AA31-4C57-979D-FF28DF95B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806692" y="643244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40">
              <a:extLst>
                <a:ext uri="{FF2B5EF4-FFF2-40B4-BE49-F238E27FC236}">
                  <a16:creationId xmlns:a16="http://schemas.microsoft.com/office/drawing/2014/main" id="{34821773-2B56-4CA4-923A-DFCFA76B5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10342498" y="6435704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42">
              <a:extLst>
                <a:ext uri="{FF2B5EF4-FFF2-40B4-BE49-F238E27FC236}">
                  <a16:creationId xmlns:a16="http://schemas.microsoft.com/office/drawing/2014/main" id="{B2A8D553-3CE0-48ED-ABA4-B1CA42EC4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8705749" y="646263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43">
              <a:extLst>
                <a:ext uri="{FF2B5EF4-FFF2-40B4-BE49-F238E27FC236}">
                  <a16:creationId xmlns:a16="http://schemas.microsoft.com/office/drawing/2014/main" id="{AD6A1162-54E5-4A41-8F41-F2BF3A37EB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490088" y="6418187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144">
              <a:extLst>
                <a:ext uri="{FF2B5EF4-FFF2-40B4-BE49-F238E27FC236}">
                  <a16:creationId xmlns:a16="http://schemas.microsoft.com/office/drawing/2014/main" id="{13309420-D249-4ED4-AA5D-2975B4877A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271930" y="6462633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145">
              <a:extLst>
                <a:ext uri="{FF2B5EF4-FFF2-40B4-BE49-F238E27FC236}">
                  <a16:creationId xmlns:a16="http://schemas.microsoft.com/office/drawing/2014/main" id="{A23E00F9-EAE7-4D6B-A0B2-067A1FE49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7082289" y="646834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">
              <a:extLst>
                <a:ext uri="{FF2B5EF4-FFF2-40B4-BE49-F238E27FC236}">
                  <a16:creationId xmlns:a16="http://schemas.microsoft.com/office/drawing/2014/main" id="{8D5F0F75-672C-4716-AAC5-D39F2B937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>
              <a:off x="6617051" y="642632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6">
              <a:extLst>
                <a:ext uri="{FF2B5EF4-FFF2-40B4-BE49-F238E27FC236}">
                  <a16:creationId xmlns:a16="http://schemas.microsoft.com/office/drawing/2014/main" id="{349E3A15-73B7-4F07-A44E-7B75BF601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73610" y="635005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43">
              <a:extLst>
                <a:ext uri="{FF2B5EF4-FFF2-40B4-BE49-F238E27FC236}">
                  <a16:creationId xmlns:a16="http://schemas.microsoft.com/office/drawing/2014/main" id="{B460F882-3C95-44B1-AB26-6759DD597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2535" y="5479237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51">
              <a:extLst>
                <a:ext uri="{FF2B5EF4-FFF2-40B4-BE49-F238E27FC236}">
                  <a16:creationId xmlns:a16="http://schemas.microsoft.com/office/drawing/2014/main" id="{3AEE145B-46F9-445A-9E7E-716173BCF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28881" y="5512695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52">
              <a:extLst>
                <a:ext uri="{FF2B5EF4-FFF2-40B4-BE49-F238E27FC236}">
                  <a16:creationId xmlns:a16="http://schemas.microsoft.com/office/drawing/2014/main" id="{C559D3E2-0DBC-4547-BC00-60A83E47A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8190" y="5518405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53">
              <a:extLst>
                <a:ext uri="{FF2B5EF4-FFF2-40B4-BE49-F238E27FC236}">
                  <a16:creationId xmlns:a16="http://schemas.microsoft.com/office/drawing/2014/main" id="{F3E7B8C7-7DC7-468C-91CC-824961A28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5739" y="5524118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54">
              <a:extLst>
                <a:ext uri="{FF2B5EF4-FFF2-40B4-BE49-F238E27FC236}">
                  <a16:creationId xmlns:a16="http://schemas.microsoft.com/office/drawing/2014/main" id="{9D2B31BB-A3AC-4292-B4E5-BC5F52749C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5674" y="5521671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55">
              <a:extLst>
                <a:ext uri="{FF2B5EF4-FFF2-40B4-BE49-F238E27FC236}">
                  <a16:creationId xmlns:a16="http://schemas.microsoft.com/office/drawing/2014/main" id="{32DB1E7E-4833-41CC-AC87-6BAEAFE9C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58671" y="552738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56">
              <a:extLst>
                <a:ext uri="{FF2B5EF4-FFF2-40B4-BE49-F238E27FC236}">
                  <a16:creationId xmlns:a16="http://schemas.microsoft.com/office/drawing/2014/main" id="{1B674A26-49C7-4604-95D1-894A5AD1B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91669" y="552738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57">
              <a:extLst>
                <a:ext uri="{FF2B5EF4-FFF2-40B4-BE49-F238E27FC236}">
                  <a16:creationId xmlns:a16="http://schemas.microsoft.com/office/drawing/2014/main" id="{7D981404-4D96-4A9E-BD2F-2B1C82E9F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75783" y="552411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59">
              <a:extLst>
                <a:ext uri="{FF2B5EF4-FFF2-40B4-BE49-F238E27FC236}">
                  <a16:creationId xmlns:a16="http://schemas.microsoft.com/office/drawing/2014/main" id="{5C545757-0463-4AF1-9BB2-6865E44F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5259" y="552790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60">
              <a:extLst>
                <a:ext uri="{FF2B5EF4-FFF2-40B4-BE49-F238E27FC236}">
                  <a16:creationId xmlns:a16="http://schemas.microsoft.com/office/drawing/2014/main" id="{00459AAE-3011-4F89-8A4E-613D2A733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98210" y="556655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61">
              <a:extLst>
                <a:ext uri="{FF2B5EF4-FFF2-40B4-BE49-F238E27FC236}">
                  <a16:creationId xmlns:a16="http://schemas.microsoft.com/office/drawing/2014/main" id="{8C4AD92E-B314-45C4-80D2-85C7334AB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44565" y="5582057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78">
              <a:extLst>
                <a:ext uri="{FF2B5EF4-FFF2-40B4-BE49-F238E27FC236}">
                  <a16:creationId xmlns:a16="http://schemas.microsoft.com/office/drawing/2014/main" id="{0EE8973D-C3A8-4492-8BF8-E1BD5214D7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4600" y="5769742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79">
              <a:extLst>
                <a:ext uri="{FF2B5EF4-FFF2-40B4-BE49-F238E27FC236}">
                  <a16:creationId xmlns:a16="http://schemas.microsoft.com/office/drawing/2014/main" id="{940E1ED8-E032-4984-86EB-711F132CDD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74752" y="577219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80">
              <a:extLst>
                <a:ext uri="{FF2B5EF4-FFF2-40B4-BE49-F238E27FC236}">
                  <a16:creationId xmlns:a16="http://schemas.microsoft.com/office/drawing/2014/main" id="{1E148223-D795-405C-B94F-5CD18996E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0471" y="577871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81">
              <a:extLst>
                <a:ext uri="{FF2B5EF4-FFF2-40B4-BE49-F238E27FC236}">
                  <a16:creationId xmlns:a16="http://schemas.microsoft.com/office/drawing/2014/main" id="{20A65903-767B-4F42-9D6D-CBEF7B55D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27791" y="5775453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82">
              <a:extLst>
                <a:ext uri="{FF2B5EF4-FFF2-40B4-BE49-F238E27FC236}">
                  <a16:creationId xmlns:a16="http://schemas.microsoft.com/office/drawing/2014/main" id="{CFF03BAF-5274-4D27-873A-CA3947FAD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0932" y="5784429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83">
              <a:extLst>
                <a:ext uri="{FF2B5EF4-FFF2-40B4-BE49-F238E27FC236}">
                  <a16:creationId xmlns:a16="http://schemas.microsoft.com/office/drawing/2014/main" id="{39912D23-7400-475C-B7BC-051E37895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28881" y="5766477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84">
              <a:extLst>
                <a:ext uri="{FF2B5EF4-FFF2-40B4-BE49-F238E27FC236}">
                  <a16:creationId xmlns:a16="http://schemas.microsoft.com/office/drawing/2014/main" id="{53EA24FB-6C37-4094-89BE-BC9F277FC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4960" y="579014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86">
              <a:extLst>
                <a:ext uri="{FF2B5EF4-FFF2-40B4-BE49-F238E27FC236}">
                  <a16:creationId xmlns:a16="http://schemas.microsoft.com/office/drawing/2014/main" id="{090DA882-3E5F-47E2-A901-ED33177FB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192" y="57679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89">
              <a:extLst>
                <a:ext uri="{FF2B5EF4-FFF2-40B4-BE49-F238E27FC236}">
                  <a16:creationId xmlns:a16="http://schemas.microsoft.com/office/drawing/2014/main" id="{13DAF9D2-C10F-4FA0-8AAA-EF033FD234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2525" y="582115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90">
              <a:extLst>
                <a:ext uri="{FF2B5EF4-FFF2-40B4-BE49-F238E27FC236}">
                  <a16:creationId xmlns:a16="http://schemas.microsoft.com/office/drawing/2014/main" id="{1DCE6699-4F41-4E6C-B4B4-116F56451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29428" y="585134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105">
              <a:extLst>
                <a:ext uri="{FF2B5EF4-FFF2-40B4-BE49-F238E27FC236}">
                  <a16:creationId xmlns:a16="http://schemas.microsoft.com/office/drawing/2014/main" id="{0D5DA8DB-8A13-4D6E-9F40-E24A7F8F7E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8023" y="602678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106">
              <a:extLst>
                <a:ext uri="{FF2B5EF4-FFF2-40B4-BE49-F238E27FC236}">
                  <a16:creationId xmlns:a16="http://schemas.microsoft.com/office/drawing/2014/main" id="{00E93E64-19B4-465D-85DE-FD45DFAD5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0286" y="603821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107">
              <a:extLst>
                <a:ext uri="{FF2B5EF4-FFF2-40B4-BE49-F238E27FC236}">
                  <a16:creationId xmlns:a16="http://schemas.microsoft.com/office/drawing/2014/main" id="{9E00DA49-033D-45D2-8D7C-0DE5BC6EA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82735" y="605045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108">
              <a:extLst>
                <a:ext uri="{FF2B5EF4-FFF2-40B4-BE49-F238E27FC236}">
                  <a16:creationId xmlns:a16="http://schemas.microsoft.com/office/drawing/2014/main" id="{C9BB8FB7-501F-4EF7-811C-DFC36C697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33512" y="605045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109">
              <a:extLst>
                <a:ext uri="{FF2B5EF4-FFF2-40B4-BE49-F238E27FC236}">
                  <a16:creationId xmlns:a16="http://schemas.microsoft.com/office/drawing/2014/main" id="{70F631DA-C640-4FC1-A59E-F133F83BA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15587" y="605371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110">
              <a:extLst>
                <a:ext uri="{FF2B5EF4-FFF2-40B4-BE49-F238E27FC236}">
                  <a16:creationId xmlns:a16="http://schemas.microsoft.com/office/drawing/2014/main" id="{C0C246D6-738C-4854-BDD0-6669E99D6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6714" y="6053700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111">
              <a:extLst>
                <a:ext uri="{FF2B5EF4-FFF2-40B4-BE49-F238E27FC236}">
                  <a16:creationId xmlns:a16="http://schemas.microsoft.com/office/drawing/2014/main" id="{2B88D097-4630-4514-BD1C-D1FC57D059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56827" y="606595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112">
              <a:extLst>
                <a:ext uri="{FF2B5EF4-FFF2-40B4-BE49-F238E27FC236}">
                  <a16:creationId xmlns:a16="http://schemas.microsoft.com/office/drawing/2014/main" id="{895172E5-4D7B-4E9E-9DC0-7AC40AFE2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963" y="606595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22">
              <a:extLst>
                <a:ext uri="{FF2B5EF4-FFF2-40B4-BE49-F238E27FC236}">
                  <a16:creationId xmlns:a16="http://schemas.microsoft.com/office/drawing/2014/main" id="{E16BE8D6-8745-46D3-BB8C-7D9F905F2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63305" y="6298524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23">
              <a:extLst>
                <a:ext uri="{FF2B5EF4-FFF2-40B4-BE49-F238E27FC236}">
                  <a16:creationId xmlns:a16="http://schemas.microsoft.com/office/drawing/2014/main" id="{B21B0D38-9A6B-4C03-9C68-BFCDD0CE3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120" y="6277308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30">
              <a:extLst>
                <a:ext uri="{FF2B5EF4-FFF2-40B4-BE49-F238E27FC236}">
                  <a16:creationId xmlns:a16="http://schemas.microsoft.com/office/drawing/2014/main" id="{BD88B61E-A1B6-4C3F-9CDA-F14697C39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6243" y="6277308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132">
              <a:extLst>
                <a:ext uri="{FF2B5EF4-FFF2-40B4-BE49-F238E27FC236}">
                  <a16:creationId xmlns:a16="http://schemas.microsoft.com/office/drawing/2014/main" id="{7F412678-E91D-445B-B569-92A65FE4F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58397" y="630750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34">
              <a:extLst>
                <a:ext uri="{FF2B5EF4-FFF2-40B4-BE49-F238E27FC236}">
                  <a16:creationId xmlns:a16="http://schemas.microsoft.com/office/drawing/2014/main" id="{D5C03A86-E86B-4343-BE21-5E5D4DF2F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16135" y="6305053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35">
              <a:extLst>
                <a:ext uri="{FF2B5EF4-FFF2-40B4-BE49-F238E27FC236}">
                  <a16:creationId xmlns:a16="http://schemas.microsoft.com/office/drawing/2014/main" id="{7E23784D-2CA3-4407-A29D-F04954A44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5185" y="6314931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41">
              <a:extLst>
                <a:ext uri="{FF2B5EF4-FFF2-40B4-BE49-F238E27FC236}">
                  <a16:creationId xmlns:a16="http://schemas.microsoft.com/office/drawing/2014/main" id="{9B6ED33F-264E-4FE0-BB23-5923775E2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1625" y="633198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32">
              <a:extLst>
                <a:ext uri="{FF2B5EF4-FFF2-40B4-BE49-F238E27FC236}">
                  <a16:creationId xmlns:a16="http://schemas.microsoft.com/office/drawing/2014/main" id="{CE917B1B-8131-4DE5-AD2C-71A079AA4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3161" y="5553203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37">
              <a:extLst>
                <a:ext uri="{FF2B5EF4-FFF2-40B4-BE49-F238E27FC236}">
                  <a16:creationId xmlns:a16="http://schemas.microsoft.com/office/drawing/2014/main" id="{5E8CF6E6-E598-4397-91BA-6C2A426A8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89595" y="5546674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40">
              <a:extLst>
                <a:ext uri="{FF2B5EF4-FFF2-40B4-BE49-F238E27FC236}">
                  <a16:creationId xmlns:a16="http://schemas.microsoft.com/office/drawing/2014/main" id="{4B4D2234-D9B8-4F69-A88F-BAC724294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97773" y="55621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44">
              <a:extLst>
                <a:ext uri="{FF2B5EF4-FFF2-40B4-BE49-F238E27FC236}">
                  <a16:creationId xmlns:a16="http://schemas.microsoft.com/office/drawing/2014/main" id="{FAC6F190-5E32-4356-8ACA-C8D84EBD7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48018" y="557686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46">
              <a:extLst>
                <a:ext uri="{FF2B5EF4-FFF2-40B4-BE49-F238E27FC236}">
                  <a16:creationId xmlns:a16="http://schemas.microsoft.com/office/drawing/2014/main" id="{05549845-8416-4013-9839-D79CB20AB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37038" y="555646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47">
              <a:extLst>
                <a:ext uri="{FF2B5EF4-FFF2-40B4-BE49-F238E27FC236}">
                  <a16:creationId xmlns:a16="http://schemas.microsoft.com/office/drawing/2014/main" id="{467A23A5-6422-47E9-9190-43A9501C87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41065" y="558666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48">
              <a:extLst>
                <a:ext uri="{FF2B5EF4-FFF2-40B4-BE49-F238E27FC236}">
                  <a16:creationId xmlns:a16="http://schemas.microsoft.com/office/drawing/2014/main" id="{AA5E43AB-DA6B-477B-94EF-BF73ACCE3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15091" y="5598084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62">
              <a:extLst>
                <a:ext uri="{FF2B5EF4-FFF2-40B4-BE49-F238E27FC236}">
                  <a16:creationId xmlns:a16="http://schemas.microsoft.com/office/drawing/2014/main" id="{90CBC3ED-5170-4805-987F-F3964917F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762801" y="580127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63">
              <a:extLst>
                <a:ext uri="{FF2B5EF4-FFF2-40B4-BE49-F238E27FC236}">
                  <a16:creationId xmlns:a16="http://schemas.microsoft.com/office/drawing/2014/main" id="{C14C5E5E-6018-4BB4-8238-A6B217328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940515" y="5780056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64">
              <a:extLst>
                <a:ext uri="{FF2B5EF4-FFF2-40B4-BE49-F238E27FC236}">
                  <a16:creationId xmlns:a16="http://schemas.microsoft.com/office/drawing/2014/main" id="{A1D002AF-6CBB-4688-B6CC-623D057EA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787" y="581596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65">
              <a:extLst>
                <a:ext uri="{FF2B5EF4-FFF2-40B4-BE49-F238E27FC236}">
                  <a16:creationId xmlns:a16="http://schemas.microsoft.com/office/drawing/2014/main" id="{A3BCCB11-25A2-4C56-96AC-E8B384E20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55168" y="5833915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68">
              <a:extLst>
                <a:ext uri="{FF2B5EF4-FFF2-40B4-BE49-F238E27FC236}">
                  <a16:creationId xmlns:a16="http://schemas.microsoft.com/office/drawing/2014/main" id="{48470416-A7F5-4041-B3E7-BF525DD8B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0429" y="5819226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75">
              <a:extLst>
                <a:ext uri="{FF2B5EF4-FFF2-40B4-BE49-F238E27FC236}">
                  <a16:creationId xmlns:a16="http://schemas.microsoft.com/office/drawing/2014/main" id="{6763146B-0E01-4BC3-A3E6-573690558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67433" y="5780057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77">
              <a:extLst>
                <a:ext uri="{FF2B5EF4-FFF2-40B4-BE49-F238E27FC236}">
                  <a16:creationId xmlns:a16="http://schemas.microsoft.com/office/drawing/2014/main" id="{C324338F-04C1-419D-90C1-D83AA1B76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18564" y="586492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91">
              <a:extLst>
                <a:ext uri="{FF2B5EF4-FFF2-40B4-BE49-F238E27FC236}">
                  <a16:creationId xmlns:a16="http://schemas.microsoft.com/office/drawing/2014/main" id="{77835AED-A441-4532-AF89-B3FF7CFD55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5527" y="6064758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92">
              <a:extLst>
                <a:ext uri="{FF2B5EF4-FFF2-40B4-BE49-F238E27FC236}">
                  <a16:creationId xmlns:a16="http://schemas.microsoft.com/office/drawing/2014/main" id="{F2B6F66E-9B92-42DA-9FA1-35F0ECE1A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51481" y="606403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93">
              <a:extLst>
                <a:ext uri="{FF2B5EF4-FFF2-40B4-BE49-F238E27FC236}">
                  <a16:creationId xmlns:a16="http://schemas.microsoft.com/office/drawing/2014/main" id="{AB5426E1-AAC8-413F-8343-E690D3576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11063" y="6073010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94">
              <a:extLst>
                <a:ext uri="{FF2B5EF4-FFF2-40B4-BE49-F238E27FC236}">
                  <a16:creationId xmlns:a16="http://schemas.microsoft.com/office/drawing/2014/main" id="{6EDE8D39-527D-48EC-A60E-822896A700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9758" y="6100755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95">
              <a:extLst>
                <a:ext uri="{FF2B5EF4-FFF2-40B4-BE49-F238E27FC236}">
                  <a16:creationId xmlns:a16="http://schemas.microsoft.com/office/drawing/2014/main" id="{63CA0069-4DAE-4E19-9375-30664E136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87749" y="610320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96">
              <a:extLst>
                <a:ext uri="{FF2B5EF4-FFF2-40B4-BE49-F238E27FC236}">
                  <a16:creationId xmlns:a16="http://schemas.microsoft.com/office/drawing/2014/main" id="{EE4F3DAA-A482-4317-AC07-D9EACF4AB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06156" y="6109731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97">
              <a:extLst>
                <a:ext uri="{FF2B5EF4-FFF2-40B4-BE49-F238E27FC236}">
                  <a16:creationId xmlns:a16="http://schemas.microsoft.com/office/drawing/2014/main" id="{C4558B65-3D1B-4341-9469-54BDB407DA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99824" y="6112179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98">
              <a:extLst>
                <a:ext uri="{FF2B5EF4-FFF2-40B4-BE49-F238E27FC236}">
                  <a16:creationId xmlns:a16="http://schemas.microsoft.com/office/drawing/2014/main" id="{8A11C831-3A34-41C8-BF81-577F36D3B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81416" y="6112179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99">
              <a:extLst>
                <a:ext uri="{FF2B5EF4-FFF2-40B4-BE49-F238E27FC236}">
                  <a16:creationId xmlns:a16="http://schemas.microsoft.com/office/drawing/2014/main" id="{3BAA8579-0187-4116-9506-0798BD48B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74601" y="6112177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100">
              <a:extLst>
                <a:ext uri="{FF2B5EF4-FFF2-40B4-BE49-F238E27FC236}">
                  <a16:creationId xmlns:a16="http://schemas.microsoft.com/office/drawing/2014/main" id="{B66832E9-B0E5-4132-99E9-2286FE26C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26949" y="611217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101">
              <a:extLst>
                <a:ext uri="{FF2B5EF4-FFF2-40B4-BE49-F238E27FC236}">
                  <a16:creationId xmlns:a16="http://schemas.microsoft.com/office/drawing/2014/main" id="{1F5F17DC-C7BC-4D44-BFD1-1D5002D67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924162" y="6118708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102">
              <a:extLst>
                <a:ext uri="{FF2B5EF4-FFF2-40B4-BE49-F238E27FC236}">
                  <a16:creationId xmlns:a16="http://schemas.microsoft.com/office/drawing/2014/main" id="{AAD24A6B-1C15-45BF-A44D-C5DCFDF7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501940" y="6121971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103">
              <a:extLst>
                <a:ext uri="{FF2B5EF4-FFF2-40B4-BE49-F238E27FC236}">
                  <a16:creationId xmlns:a16="http://schemas.microsoft.com/office/drawing/2014/main" id="{B2B7773D-7624-4799-8DC2-2125C7B58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64247" y="612768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104">
              <a:extLst>
                <a:ext uri="{FF2B5EF4-FFF2-40B4-BE49-F238E27FC236}">
                  <a16:creationId xmlns:a16="http://schemas.microsoft.com/office/drawing/2014/main" id="{43BDB876-DF8F-473C-94AD-3B85C7D0D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13513" y="612768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9" name="Freeform 113">
              <a:extLst>
                <a:ext uri="{FF2B5EF4-FFF2-40B4-BE49-F238E27FC236}">
                  <a16:creationId xmlns:a16="http://schemas.microsoft.com/office/drawing/2014/main" id="{E7BAEA9F-0A15-4A6A-9DE3-17E52616DF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01734" y="617338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0" name="Freeform 114">
              <a:extLst>
                <a:ext uri="{FF2B5EF4-FFF2-40B4-BE49-F238E27FC236}">
                  <a16:creationId xmlns:a16="http://schemas.microsoft.com/office/drawing/2014/main" id="{F44C7BB7-3BF8-4B57-8300-B074761B6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68188" y="617338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1" name="Freeform 115">
              <a:extLst>
                <a:ext uri="{FF2B5EF4-FFF2-40B4-BE49-F238E27FC236}">
                  <a16:creationId xmlns:a16="http://schemas.microsoft.com/office/drawing/2014/main" id="{5C9E2587-EA6E-4862-835F-7E8AC5DFC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31042" y="6179093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2" name="Freeform 117">
              <a:extLst>
                <a:ext uri="{FF2B5EF4-FFF2-40B4-BE49-F238E27FC236}">
                  <a16:creationId xmlns:a16="http://schemas.microsoft.com/office/drawing/2014/main" id="{9FDF4C88-B02F-4199-9B67-75901180B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6279" y="619133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3" name="Freeform 118">
              <a:extLst>
                <a:ext uri="{FF2B5EF4-FFF2-40B4-BE49-F238E27FC236}">
                  <a16:creationId xmlns:a16="http://schemas.microsoft.com/office/drawing/2014/main" id="{5640818D-9BF5-4056-A10A-B26AE5494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87223" y="619459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4" name="Freeform 119">
              <a:extLst>
                <a:ext uri="{FF2B5EF4-FFF2-40B4-BE49-F238E27FC236}">
                  <a16:creationId xmlns:a16="http://schemas.microsoft.com/office/drawing/2014/main" id="{DCBD257A-A1D2-4931-9090-48B1E21D5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47958" y="618235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5" name="Freeform 120">
              <a:extLst>
                <a:ext uri="{FF2B5EF4-FFF2-40B4-BE49-F238E27FC236}">
                  <a16:creationId xmlns:a16="http://schemas.microsoft.com/office/drawing/2014/main" id="{EF75A49A-C910-4E27-B0E0-AF15C2B3D4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81754" y="636025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6" name="Freeform 121">
              <a:extLst>
                <a:ext uri="{FF2B5EF4-FFF2-40B4-BE49-F238E27FC236}">
                  <a16:creationId xmlns:a16="http://schemas.microsoft.com/office/drawing/2014/main" id="{09175BB4-78AB-4F07-9A7C-195C9FF50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461985" y="636677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7" name="Freeform 125">
              <a:extLst>
                <a:ext uri="{FF2B5EF4-FFF2-40B4-BE49-F238E27FC236}">
                  <a16:creationId xmlns:a16="http://schemas.microsoft.com/office/drawing/2014/main" id="{E4647752-F098-4C74-8685-415ADC8BF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50219" y="637045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8" name="Freeform 126">
              <a:extLst>
                <a:ext uri="{FF2B5EF4-FFF2-40B4-BE49-F238E27FC236}">
                  <a16:creationId xmlns:a16="http://schemas.microsoft.com/office/drawing/2014/main" id="{AF23AEF6-4648-479D-9E57-75D4087D0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00429" y="6390444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9" name="Freeform 127">
              <a:extLst>
                <a:ext uri="{FF2B5EF4-FFF2-40B4-BE49-F238E27FC236}">
                  <a16:creationId xmlns:a16="http://schemas.microsoft.com/office/drawing/2014/main" id="{A85CD8C4-1E33-42C9-BCBB-91B9CDE9E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75213" y="6390443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0" name="Freeform 128">
              <a:extLst>
                <a:ext uri="{FF2B5EF4-FFF2-40B4-BE49-F238E27FC236}">
                  <a16:creationId xmlns:a16="http://schemas.microsoft.com/office/drawing/2014/main" id="{32D2257B-0B7A-4918-A6B3-74552983CE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02403" y="6393706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1" name="Freeform 129">
              <a:extLst>
                <a:ext uri="{FF2B5EF4-FFF2-40B4-BE49-F238E27FC236}">
                  <a16:creationId xmlns:a16="http://schemas.microsoft.com/office/drawing/2014/main" id="{B6E8A044-F3AC-48ED-B8A6-D2EDD3F694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50199" y="6393706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2" name="Freeform 133">
              <a:extLst>
                <a:ext uri="{FF2B5EF4-FFF2-40B4-BE49-F238E27FC236}">
                  <a16:creationId xmlns:a16="http://schemas.microsoft.com/office/drawing/2014/main" id="{248AF2CF-3B97-49B3-8E08-2820E763B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357015" y="6402684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3" name="Freeform 136">
              <a:extLst>
                <a:ext uri="{FF2B5EF4-FFF2-40B4-BE49-F238E27FC236}">
                  <a16:creationId xmlns:a16="http://schemas.microsoft.com/office/drawing/2014/main" id="{B5BEC596-B534-44B2-B1B8-78C1FBBA3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55860" y="641492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4" name="Freeform 137">
              <a:extLst>
                <a:ext uri="{FF2B5EF4-FFF2-40B4-BE49-F238E27FC236}">
                  <a16:creationId xmlns:a16="http://schemas.microsoft.com/office/drawing/2014/main" id="{F45F86F4-28DB-49BC-8B6B-B703086F4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18231" y="641818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5" name="Freeform 138">
              <a:extLst>
                <a:ext uri="{FF2B5EF4-FFF2-40B4-BE49-F238E27FC236}">
                  <a16:creationId xmlns:a16="http://schemas.microsoft.com/office/drawing/2014/main" id="{2932A0BD-C987-4A93-91DC-E277DC89CC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65674" y="6420637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6" name="Freeform 139">
              <a:extLst>
                <a:ext uri="{FF2B5EF4-FFF2-40B4-BE49-F238E27FC236}">
                  <a16:creationId xmlns:a16="http://schemas.microsoft.com/office/drawing/2014/main" id="{DD6B3E88-4337-44F0-80CD-D96F69C2F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87222" y="642716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7" name="Freeform 140">
              <a:extLst>
                <a:ext uri="{FF2B5EF4-FFF2-40B4-BE49-F238E27FC236}">
                  <a16:creationId xmlns:a16="http://schemas.microsoft.com/office/drawing/2014/main" id="{2A481A9C-8E49-4886-B0B8-B391B54DE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45213" y="6430428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8" name="Freeform 142">
              <a:extLst>
                <a:ext uri="{FF2B5EF4-FFF2-40B4-BE49-F238E27FC236}">
                  <a16:creationId xmlns:a16="http://schemas.microsoft.com/office/drawing/2014/main" id="{F74D151E-F322-43E1-AAAA-39C16A828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615774" y="6457357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9" name="Freeform 143">
              <a:extLst>
                <a:ext uri="{FF2B5EF4-FFF2-40B4-BE49-F238E27FC236}">
                  <a16:creationId xmlns:a16="http://schemas.microsoft.com/office/drawing/2014/main" id="{BF3063F9-CB9B-4822-865E-5BFC90AF9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42843" y="646062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0" name="Freeform 144">
              <a:extLst>
                <a:ext uri="{FF2B5EF4-FFF2-40B4-BE49-F238E27FC236}">
                  <a16:creationId xmlns:a16="http://schemas.microsoft.com/office/drawing/2014/main" id="{F541B440-1CE7-46DE-8E58-B472C9E62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11352" y="6457357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1" name="Freeform 145">
              <a:extLst>
                <a:ext uri="{FF2B5EF4-FFF2-40B4-BE49-F238E27FC236}">
                  <a16:creationId xmlns:a16="http://schemas.microsoft.com/office/drawing/2014/main" id="{25E18B25-35CB-4DFC-B428-063F245D0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1373" y="646307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2" name="Freeform 8">
              <a:extLst>
                <a:ext uri="{FF2B5EF4-FFF2-40B4-BE49-F238E27FC236}">
                  <a16:creationId xmlns:a16="http://schemas.microsoft.com/office/drawing/2014/main" id="{AC3EF75E-9D39-42A1-8744-0314BE64A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76864" y="642104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3" name="Freeform 129">
              <a:extLst>
                <a:ext uri="{FF2B5EF4-FFF2-40B4-BE49-F238E27FC236}">
                  <a16:creationId xmlns:a16="http://schemas.microsoft.com/office/drawing/2014/main" id="{5B830616-AB5F-4414-891C-D7D65A1C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20744" y="5781063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4" name="Freeform 133">
              <a:extLst>
                <a:ext uri="{FF2B5EF4-FFF2-40B4-BE49-F238E27FC236}">
                  <a16:creationId xmlns:a16="http://schemas.microsoft.com/office/drawing/2014/main" id="{B84FCDC4-EB04-49F6-83E1-AE030D913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59809" y="5814737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5" name="Freeform 129">
              <a:extLst>
                <a:ext uri="{FF2B5EF4-FFF2-40B4-BE49-F238E27FC236}">
                  <a16:creationId xmlns:a16="http://schemas.microsoft.com/office/drawing/2014/main" id="{297CFE06-B273-4E3A-828B-7F2391E72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50782" y="5569170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6" name="Freeform 133">
              <a:extLst>
                <a:ext uri="{FF2B5EF4-FFF2-40B4-BE49-F238E27FC236}">
                  <a16:creationId xmlns:a16="http://schemas.microsoft.com/office/drawing/2014/main" id="{3DB916FA-F738-4FDC-856A-EC97DEA0FA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04120" y="5598084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7" name="Freeform 144">
              <a:extLst>
                <a:ext uri="{FF2B5EF4-FFF2-40B4-BE49-F238E27FC236}">
                  <a16:creationId xmlns:a16="http://schemas.microsoft.com/office/drawing/2014/main" id="{84355883-FB7A-47AA-BA56-AF9F91552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57282" y="5553207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88" name="Freeform 142">
            <a:extLst>
              <a:ext uri="{FF2B5EF4-FFF2-40B4-BE49-F238E27FC236}">
                <a16:creationId xmlns:a16="http://schemas.microsoft.com/office/drawing/2014/main" id="{869C3428-7E23-4E31-828E-09F276DAC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20574" y="6762157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5733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5DFBA-8A50-73BD-E850-8DB3FE3D2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1" y="69838"/>
            <a:ext cx="11916096" cy="858916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IN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wide-reaching efforts and special cases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C5394-5F18-9C5B-32E8-026FC7750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1" y="1006252"/>
            <a:ext cx="6909677" cy="5012583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Organised crime facilitates illegal tobacco supply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easily targeting people struggling financially.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b="1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Illegal tobacco landscape continuously changes 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terms of how the crime network supplies. Smokers find tobacco cheap and are not aware of the damage of illegal tobacco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(NHS Wales, 2022)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Therefore, the strategy will face challenges in formulating efforts.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b="1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</a:t>
            </a:r>
            <a:r>
              <a:rPr lang="en-IN" sz="1800" b="1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fforts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en-IN" sz="1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H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ome-based, which can engage midwives trained as mandated by the Nursing and midwifery Council in technical and soft skills to deal with pregnant women smokers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(BJM, 2023)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one-to-one appointments or incentive programmes to help young people and pregnant women quit smoking can deliver results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(Jones, 2022)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520A501-DD50-810E-8B9E-87412ED72A44}"/>
              </a:ext>
            </a:extLst>
          </p:cNvPr>
          <p:cNvSpPr txBox="1">
            <a:spLocks/>
          </p:cNvSpPr>
          <p:nvPr/>
        </p:nvSpPr>
        <p:spPr>
          <a:xfrm>
            <a:off x="47842" y="822146"/>
            <a:ext cx="3632907" cy="44322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wide-reaching efforts will need to consider special cases, such as quit-smoking challenges faced by young people</a:t>
            </a:r>
            <a:r>
              <a:rPr lang="en-IN" sz="1200" dirty="0">
                <a:effectLst/>
              </a:rPr>
              <a:t> </a:t>
            </a:r>
          </a:p>
          <a:p>
            <a:pPr algn="just">
              <a:lnSpc>
                <a:spcPct val="150000"/>
              </a:lnSpc>
            </a:pPr>
            <a:endParaRPr lang="en-IN" sz="12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While the Tobacco Control Strategy targets future generations, it needs to consider groups such as young people as there is a higher uptake of e-cigarettes or other nicotine products; or pregnant women who smoke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(Jones, 2022)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r>
              <a:rPr lang="en-IN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7974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5DFBA-8A50-73BD-E850-8DB3FE3D2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1" y="69838"/>
            <a:ext cx="11916096" cy="858916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whole approach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C5394-5F18-9C5B-32E8-026FC7750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4239" y="1006252"/>
            <a:ext cx="9733900" cy="5012583"/>
          </a:xfrm>
        </p:spPr>
        <p:txBody>
          <a:bodyPr>
            <a:noAutofit/>
          </a:bodyPr>
          <a:lstStyle/>
          <a:p>
            <a:pPr>
              <a:lnSpc>
                <a:spcPct val="140000"/>
              </a:lnSpc>
              <a:buFont typeface="Wingdings" pitchFamily="2" charset="2"/>
              <a:buChar char="v"/>
            </a:pPr>
            <a:endParaRPr lang="en-IN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40000"/>
              </a:lnSpc>
              <a:buFont typeface="Wingdings" pitchFamily="2" charset="2"/>
              <a:buChar char="v"/>
            </a:pPr>
            <a:r>
              <a:rPr lang="en-IN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</a:t>
            </a:r>
            <a:r>
              <a:rPr lang="en-IN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IN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Tobacco Control Strategy targets a whole-system approach, given the multi-diverse factors faced by the deprived localities and priority groups. </a:t>
            </a:r>
          </a:p>
          <a:p>
            <a:pPr>
              <a:lnSpc>
                <a:spcPct val="140000"/>
              </a:lnSpc>
              <a:buFont typeface="Wingdings" pitchFamily="2" charset="2"/>
              <a:buChar char="v"/>
            </a:pPr>
            <a:r>
              <a:rPr lang="en-IN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Unless there is a community-led approach to increase uptake of the quit-effort programmes, the Strategy will not be effective. </a:t>
            </a:r>
          </a:p>
          <a:p>
            <a:pPr>
              <a:lnSpc>
                <a:spcPct val="140000"/>
              </a:lnSpc>
              <a:buFont typeface="Wingdings" pitchFamily="2" charset="2"/>
              <a:buChar char="v"/>
            </a:pPr>
            <a:r>
              <a:rPr lang="en-IN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strategy, however, will remain fragmented as long as smokers are transferred between services, for example from a hospital-led service to the community </a:t>
            </a:r>
            <a:r>
              <a:rPr lang="en-US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(Jones, 2022)</a:t>
            </a:r>
            <a:r>
              <a:rPr lang="en-IN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</a:p>
          <a:p>
            <a:pPr>
              <a:lnSpc>
                <a:spcPct val="140000"/>
              </a:lnSpc>
              <a:buFont typeface="Wingdings" pitchFamily="2" charset="2"/>
              <a:buChar char="v"/>
            </a:pPr>
            <a:r>
              <a:rPr lang="en-IN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can offer smokers instead of a structured system a fragmented system that will push back smokers to smoking.</a:t>
            </a:r>
            <a:endParaRPr lang="en-IN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402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F53D3C3-F24F-4317-98B6-A05ECD304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" y="1713"/>
            <a:ext cx="5289354" cy="68661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strings being woven togehter">
            <a:extLst>
              <a:ext uri="{FF2B5EF4-FFF2-40B4-BE49-F238E27FC236}">
                <a16:creationId xmlns:a16="http://schemas.microsoft.com/office/drawing/2014/main" id="{9D0C9464-9B36-9827-A0E1-B0125BA0B1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33999" r="14594" b="-1"/>
          <a:stretch/>
        </p:blipFill>
        <p:spPr>
          <a:xfrm>
            <a:off x="-1" y="1"/>
            <a:ext cx="5295331" cy="68758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DA4D59-0B59-EBAE-39D1-EC19C1864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74" y="1395699"/>
            <a:ext cx="4223965" cy="4111831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Tobacco Control Delivery Plan 2022-2024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2E4CF-06F3-2707-F489-956E9C9D37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8997" y="92597"/>
            <a:ext cx="6204031" cy="5889103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Five key action plans for a smoke-free Wales: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Smoke-free environments - to reduce exposure to second-hand smoke.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Continuous improvement and supporting innovation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Priority groups – to build more </a:t>
            </a:r>
            <a:r>
              <a:rPr lang="en-IN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accessibility of pharmacies and health provisions, such as smoking cessation services and advice.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Tackle illegal tobacco and the tobacco control legal framework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Working across the UK – to address fragmented approaches, such as mixed messages or </a:t>
            </a:r>
            <a:r>
              <a:rPr lang="en-IN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different provisions of smoking cessation services.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(Welsh Government, 2022; Jones, 2022)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40000"/>
              </a:lnSpc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1924074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5DFBA-8A50-73BD-E850-8DB3FE3D2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1" y="69838"/>
            <a:ext cx="11916096" cy="858916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IN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Tobacco Control Delivery Plan is important 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C5394-5F18-9C5B-32E8-026FC7750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9711" y="1006252"/>
            <a:ext cx="6018427" cy="5012583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Tobacco Control Delivery Plan can ensure that the priority groups are protected with policies such as promoting smoke-free environments to reduce their exposure to second-hand smoke.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While </a:t>
            </a:r>
            <a:r>
              <a:rPr lang="en-IN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Wales is leading the way among the UK nations, the policies are not consistently implemented.  For example, some sites are yet to be fully implemented of smoke-free status. Merely, relying on signage cannot deliver positive and effective change </a:t>
            </a:r>
            <a:r>
              <a:rPr lang="en-US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(Lee, 2020)</a:t>
            </a:r>
            <a:r>
              <a:rPr lang="en-IN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IN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520A501-DD50-810E-8B9E-87412ED72A44}"/>
              </a:ext>
            </a:extLst>
          </p:cNvPr>
          <p:cNvSpPr txBox="1">
            <a:spLocks/>
          </p:cNvSpPr>
          <p:nvPr/>
        </p:nvSpPr>
        <p:spPr>
          <a:xfrm>
            <a:off x="47842" y="822146"/>
            <a:ext cx="5021869" cy="54744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>
              <a:lnSpc>
                <a:spcPct val="150000"/>
              </a:lnSpc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Tobacco Control Delivery Plan is important given that priority groups are getting more affected. </a:t>
            </a: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For example, primary school children are exposed to a climate of regulations governing smoking, tobacco use, and e-cigarettes. They are exposed to favourable normative perceptions regarding exposure to tobacco cigarettes and e-cigarettes in public places, cars and households.  While the pupils disapprove of people smoking around them, the worry is in the diminishing disapproval of second-hand smoke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</a:t>
            </a: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Hallingberg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et al., 2021)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4877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F53D3C3-F24F-4317-98B6-A05ECD304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" y="1713"/>
            <a:ext cx="5289354" cy="68661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18E2FDA6-A9B3-762F-D974-62CF284499C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44371" r="9420" b="-1"/>
          <a:stretch/>
        </p:blipFill>
        <p:spPr>
          <a:xfrm>
            <a:off x="-1" y="1"/>
            <a:ext cx="5295331" cy="68758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F3EC87-9D48-062B-C104-9E364E69A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74" y="1395699"/>
            <a:ext cx="4223965" cy="4111831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diminishing disapproval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C1198-ABEA-0976-12C4-C4218BD5F2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5330" y="243068"/>
            <a:ext cx="6707617" cy="4537277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v"/>
            </a:pPr>
            <a:endParaRPr lang="en-IN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diminishing disapproval of second-hand smoke and non-effective implementation of smoke-free environments fail the basic requirements addressing smoking health problems. </a:t>
            </a:r>
          </a:p>
          <a:p>
            <a:pPr algn="just"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does not present positive progress given that there is the challenge of addressing the ever-changing illegal tobacco landscape and the problem of smokers from deprived communities that are not aware of the damage of illegal tobacco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(NHS Wales, 2022)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0384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F53D3C3-F24F-4317-98B6-A05ECD304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" y="1713"/>
            <a:ext cx="5289354" cy="68661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yellow puzzle piece completing a black puzzle">
            <a:extLst>
              <a:ext uri="{FF2B5EF4-FFF2-40B4-BE49-F238E27FC236}">
                <a16:creationId xmlns:a16="http://schemas.microsoft.com/office/drawing/2014/main" id="{C6E6D970-FC0C-93C7-C9A0-98A4423995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12234" r="36359" b="-1"/>
          <a:stretch/>
        </p:blipFill>
        <p:spPr>
          <a:xfrm>
            <a:off x="-1" y="1"/>
            <a:ext cx="5295331" cy="68758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2B7A0C-5102-9C36-45F8-B4530258B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74" y="1395699"/>
            <a:ext cx="4223965" cy="4111831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9AAB3-D3D5-202A-ECAC-ABA7E36F9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336" y="104172"/>
            <a:ext cx="6624760" cy="6609144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presents a two-faced challenge, which may be addressed by: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licence regulation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that can remove </a:t>
            </a:r>
            <a:r>
              <a:rPr lang="en-IN" sz="1800" dirty="0">
                <a:solidFill>
                  <a:srgbClr val="333333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</a:rPr>
              <a:t>retailer licenses if they sell tobacco to underage or near schools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en-IN" sz="1800" dirty="0">
                <a:solidFill>
                  <a:srgbClr val="333333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</a:rPr>
              <a:t>that increases the legal age of sale of cigarettes and tobacco to 21;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en-IN" sz="1800" dirty="0">
                <a:solidFill>
                  <a:srgbClr val="333333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</a:rPr>
              <a:t>can reduce the number of retailers selling tobacco in neighbourhoods </a:t>
            </a:r>
            <a:r>
              <a:rPr lang="en-US" sz="1800" dirty="0">
                <a:solidFill>
                  <a:srgbClr val="333333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</a:rPr>
              <a:t>(Kock, et al., 2022)</a:t>
            </a:r>
            <a:r>
              <a:rPr lang="en-IN" sz="1800" dirty="0">
                <a:solidFill>
                  <a:srgbClr val="333333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</a:rPr>
              <a:t>;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b="1" dirty="0">
                <a:solidFill>
                  <a:srgbClr val="333333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</a:rPr>
              <a:t>A </a:t>
            </a:r>
            <a:r>
              <a:rPr lang="en-IN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reconfiguration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the Tobacco Control Delivery approach to </a:t>
            </a:r>
            <a:r>
              <a:rPr lang="en-IN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denormalise</a:t>
            </a:r>
            <a:r>
              <a:rPr lang="en-IN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smoking. </a:t>
            </a:r>
          </a:p>
          <a:p>
            <a:pPr lvl="1" algn="just">
              <a:buFont typeface="Wingdings" pitchFamily="2" charset="2"/>
              <a:buChar char="ü"/>
            </a:pPr>
            <a:r>
              <a:rPr lang="en-IN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For example, a supportive enforcement approach can be implemented through policies. </a:t>
            </a:r>
          </a:p>
          <a:p>
            <a:pPr lvl="1" algn="just">
              <a:buFont typeface="Wingdings" pitchFamily="2" charset="2"/>
              <a:buChar char="ü"/>
            </a:pPr>
            <a:r>
              <a:rPr lang="en-IN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Therefore, policies that have smoke-free boundaries can be enforced along with education. </a:t>
            </a:r>
          </a:p>
          <a:p>
            <a:pPr lvl="1" algn="just">
              <a:buFont typeface="Wingdings" pitchFamily="2" charset="2"/>
              <a:buChar char="ü"/>
            </a:pPr>
            <a:r>
              <a:rPr lang="en-IN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Smokers can be challenged and educated. </a:t>
            </a:r>
          </a:p>
          <a:p>
            <a:pPr lvl="1" algn="just">
              <a:buFont typeface="Wingdings" pitchFamily="2" charset="2"/>
              <a:buChar char="ü"/>
            </a:pPr>
            <a:r>
              <a:rPr lang="en-IN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Responsibilities can be placed on them to adhere to guidance regarding smoke-free environments </a:t>
            </a:r>
            <a:r>
              <a:rPr lang="en-US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(Lee, 2020)</a:t>
            </a:r>
            <a:endParaRPr lang="en-IN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100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F53D3C3-F24F-4317-98B6-A05ECD304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" y="1713"/>
            <a:ext cx="5289354" cy="68661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5B5FF83D-5253-E120-127F-D95AA74318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48446" r="4191" b="2"/>
          <a:stretch/>
        </p:blipFill>
        <p:spPr>
          <a:xfrm>
            <a:off x="-1" y="1"/>
            <a:ext cx="5295331" cy="68758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4F5DC1-47A0-D2DC-650E-891F33826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74" y="1395699"/>
            <a:ext cx="4223965" cy="4111831"/>
          </a:xfrm>
        </p:spPr>
        <p:txBody>
          <a:bodyPr>
            <a:normAutofit/>
          </a:bodyPr>
          <a:lstStyle/>
          <a:p>
            <a:pPr algn="ctr"/>
            <a:r>
              <a:rPr lang="en-US" sz="3700" dirty="0">
                <a:solidFill>
                  <a:srgbClr val="FFFFFF"/>
                </a:solidFill>
              </a:rPr>
              <a:t>Conclusion and recommendation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094CD-AB36-E068-4DF9-E2D8737C91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5329" y="-17835"/>
            <a:ext cx="6890693" cy="5999535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endParaRPr lang="en-IN" sz="1800" b="1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two strategies have a high capability to meet their goals. Their approach may, therefore, be to cover 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diverse and multiple settings that could deliver smoke-free environments and address problems of targeting priority groups and tobacco control challenges to promote the health of the people and the community at large.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It is, therefore, recommended to have a wide-reaching effort system that also considers special cases.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idea is to address the multiple behavioural risk factors, which requires a policy framework supported by the government. This framework has three key functions: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IN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Enforce denormalization through a supportive enforcement approach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Enforce a collective, cross-departments and agencies alliance to tackle the root cause of health inequalities. </a:t>
            </a:r>
            <a:endParaRPr lang="en-IN" sz="1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Enforcement authority to tackle illegal tobacco supply and regulate retailers.</a:t>
            </a:r>
            <a:r>
              <a:rPr lang="en-IN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03870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4B5F45F5-0C07-1069-D3A9-5A989C8321A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69974" y="1259174"/>
            <a:ext cx="10006997" cy="4339650"/>
          </a:xfrm>
          <a:prstGeom prst="rect">
            <a:avLst/>
          </a:prstGeom>
          <a:solidFill>
            <a:srgbClr val="D9D9D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References</a:t>
            </a: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ash, 2019.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Inequalities and Smoking 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s.l.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 ash.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BJM, 2023.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Electronic cigarettes for smoking cessation in pregnancy: a nation–wide mixed methods study 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s.l.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 BJM.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Connolly, A. M., 2020. An introduction to health inequalities. In: J. Matheson, J. Patterson &amp; L. Neilson, eds.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Tackling Causes and Consequences of Health Inequalities A Practical Guide.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s.l.:CRC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Press.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Hallingberg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B. et al., 2021. Changes in childhood experimentation with, and exposure to, tobacco and e-cigarettes and perceived smoking norms: a repeated cross-sectional study of 10–11 year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olds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’ in Wales.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BMC Public Health ,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21(1), pp. 1-17..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Jones, J. L., 2022. Royal Pharmaceutical Society Wales response to Tobacco control strategy for Wales and delivery plan consultation.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Royal Pharmaceutical Society Wales 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Kock, L. et al., 2022. Assessing the profile of support for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potenl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tobacco control policies targeting availability in Great Britain: a cross-sectional population survey..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Tobacco Control.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Lee, M., 2020. The efficacy of smoke-free sites with little more than signage to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instil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concordance [Comment].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British Journal of Nursing ,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29(21), pp. 1290-1291..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McLeod, H., 2020. Reducing health inequalities in England: does the demise of NHS Stop Smoking Services matter? Analysis of mandatory monitoring data.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Journal of Public Health ,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Volume 42, pp. 12-20..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Confederation, 2021. Making the difference: Tackling health inequalities in Wales.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Confederation.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Wales, 2022.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SMOKE-FREE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WALES:Tobacco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Control Delivery Plan 2022 – 2024,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s.l.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 Welsh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Govtment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ONS, 2023.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Deprivation and the impact on smoking prevalence, England and Wales: 2017 to 2021 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s.l.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 ONS.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Ministry for Mental Health and Wellbeing, 2022.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smoke-free Wales: Our long-term tobacco control strategy 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s.l.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s.n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Welsh Government, 2022.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Towards a Smoke-free Wales Tobacco Control Delivery Plan 2022-2024.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https://</a:t>
            </a:r>
            <a:r>
              <a:rPr kumimoji="0" lang="en-US" altLang="en-US" sz="12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www.gov.wales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/sites/default/files/publications/2022-07/tobacco-control-delivery-plan-2022-2024.pdf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8510303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AnalogousFromLightSeedRightStep">
      <a:dk1>
        <a:srgbClr val="000000"/>
      </a:dk1>
      <a:lt1>
        <a:srgbClr val="FFFFFF"/>
      </a:lt1>
      <a:dk2>
        <a:srgbClr val="223A3D"/>
      </a:dk2>
      <a:lt2>
        <a:srgbClr val="E2E8E8"/>
      </a:lt2>
      <a:accent1>
        <a:srgbClr val="C69696"/>
      </a:accent1>
      <a:accent2>
        <a:srgbClr val="BA987F"/>
      </a:accent2>
      <a:accent3>
        <a:srgbClr val="ABA481"/>
      </a:accent3>
      <a:accent4>
        <a:srgbClr val="9CA974"/>
      </a:accent4>
      <a:accent5>
        <a:srgbClr val="90AC82"/>
      </a:accent5>
      <a:accent6>
        <a:srgbClr val="78B07D"/>
      </a:accent6>
      <a:hlink>
        <a:srgbClr val="568D8E"/>
      </a:hlink>
      <a:folHlink>
        <a:srgbClr val="7F7F7F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1644</Words>
  <Application>Microsoft Macintosh PowerPoint</Application>
  <PresentationFormat>Widescreen</PresentationFormat>
  <Paragraphs>94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Avenir Next LT Pro</vt:lpstr>
      <vt:lpstr>Courier New</vt:lpstr>
      <vt:lpstr>Helvetica Neue</vt:lpstr>
      <vt:lpstr>Modern Love</vt:lpstr>
      <vt:lpstr>Times New Roman</vt:lpstr>
      <vt:lpstr>Wingdings</vt:lpstr>
      <vt:lpstr>BohemianVTI</vt:lpstr>
      <vt:lpstr>Smoking and Public health initiatives</vt:lpstr>
      <vt:lpstr>Smoking is a serious health and socio-economic problem </vt:lpstr>
      <vt:lpstr>Why are Public Health Initiatives important?</vt:lpstr>
      <vt:lpstr>A Smoke-Free Wales: Our long-term Tobacco Control Strategy for Wales’</vt:lpstr>
      <vt:lpstr>A Smoke-Free Wales: Our long-term Tobacco Control Strategy for Wales’</vt:lpstr>
      <vt:lpstr>The wide-reaching efforts and special cases</vt:lpstr>
      <vt:lpstr>A whole approach system</vt:lpstr>
      <vt:lpstr>Tobacco Control Delivery Plan 2022-2024 </vt:lpstr>
      <vt:lpstr>The Tobacco Control Delivery Plan is important </vt:lpstr>
      <vt:lpstr>diminishing disapproval </vt:lpstr>
      <vt:lpstr>Solutions</vt:lpstr>
      <vt:lpstr>Conclusion and recommendation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thomas a</dc:creator>
  <cp:lastModifiedBy>thomas a</cp:lastModifiedBy>
  <cp:revision>4</cp:revision>
  <dcterms:created xsi:type="dcterms:W3CDTF">2024-02-17T10:27:21Z</dcterms:created>
  <dcterms:modified xsi:type="dcterms:W3CDTF">2024-02-17T11:15:40Z</dcterms:modified>
</cp:coreProperties>
</file>