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5" r:id="rId5"/>
    <p:sldMasterId id="2147483698" r:id="rId6"/>
    <p:sldMasterId id="2147483710" r:id="rId7"/>
  </p:sldMasterIdLst>
  <p:notesMasterIdLst>
    <p:notesMasterId r:id="rId35"/>
  </p:notesMasterIdLst>
  <p:sldIdLst>
    <p:sldId id="322" r:id="rId8"/>
    <p:sldId id="286" r:id="rId9"/>
    <p:sldId id="310" r:id="rId10"/>
    <p:sldId id="287" r:id="rId11"/>
    <p:sldId id="312" r:id="rId12"/>
    <p:sldId id="313" r:id="rId13"/>
    <p:sldId id="326" r:id="rId14"/>
    <p:sldId id="317" r:id="rId15"/>
    <p:sldId id="325" r:id="rId16"/>
    <p:sldId id="329" r:id="rId17"/>
    <p:sldId id="328" r:id="rId18"/>
    <p:sldId id="330" r:id="rId19"/>
    <p:sldId id="331" r:id="rId20"/>
    <p:sldId id="327" r:id="rId21"/>
    <p:sldId id="333" r:id="rId22"/>
    <p:sldId id="332" r:id="rId23"/>
    <p:sldId id="324" r:id="rId24"/>
    <p:sldId id="291" r:id="rId25"/>
    <p:sldId id="303" r:id="rId26"/>
    <p:sldId id="334" r:id="rId27"/>
    <p:sldId id="335" r:id="rId28"/>
    <p:sldId id="337" r:id="rId29"/>
    <p:sldId id="338" r:id="rId30"/>
    <p:sldId id="339" r:id="rId31"/>
    <p:sldId id="299" r:id="rId32"/>
    <p:sldId id="309" r:id="rId33"/>
    <p:sldId id="34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F194D-F8A7-4951-8171-1F5BFB591415}" v="78" dt="2019-10-25T15:11:21.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5954" autoAdjust="0"/>
  </p:normalViewPr>
  <p:slideViewPr>
    <p:cSldViewPr>
      <p:cViewPr varScale="1">
        <p:scale>
          <a:sx n="77" d="100"/>
          <a:sy n="77" d="100"/>
        </p:scale>
        <p:origin x="758"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A3B372-BCAD-4897-9C6F-A59F2B70ECF9}" type="datetimeFigureOut">
              <a:rPr lang="en-GB" smtClean="0"/>
              <a:t>25/10/2019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7926C3-F140-468B-B161-B375968E46FA}" type="slidenum">
              <a:rPr lang="en-GB" smtClean="0"/>
              <a:t>‹#›</a:t>
            </a:fld>
            <a:endParaRPr lang="en-GB"/>
          </a:p>
        </p:txBody>
      </p:sp>
    </p:spTree>
    <p:extLst>
      <p:ext uri="{BB962C8B-B14F-4D97-AF65-F5344CB8AC3E}">
        <p14:creationId xmlns:p14="http://schemas.microsoft.com/office/powerpoint/2010/main" val="2012130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Trebuchet MS" panose="020B0603020202020204" pitchFamily="34" charset="0"/>
                <a:cs typeface="Arial" panose="020B0604020202020204" pitchFamily="34" charset="0"/>
              </a:defRPr>
            </a:lvl1pPr>
            <a:lvl2pPr marL="742950" indent="-285750" eaLnBrk="0" hangingPunct="0">
              <a:defRPr>
                <a:solidFill>
                  <a:schemeClr val="tx1"/>
                </a:solidFill>
                <a:latin typeface="Trebuchet MS" panose="020B0603020202020204" pitchFamily="34" charset="0"/>
                <a:cs typeface="Arial" panose="020B0604020202020204" pitchFamily="34" charset="0"/>
              </a:defRPr>
            </a:lvl2pPr>
            <a:lvl3pPr marL="1143000" indent="-228600" eaLnBrk="0" hangingPunct="0">
              <a:defRPr>
                <a:solidFill>
                  <a:schemeClr val="tx1"/>
                </a:solidFill>
                <a:latin typeface="Trebuchet MS" panose="020B0603020202020204" pitchFamily="34" charset="0"/>
                <a:cs typeface="Arial" panose="020B0604020202020204" pitchFamily="34" charset="0"/>
              </a:defRPr>
            </a:lvl3pPr>
            <a:lvl4pPr marL="1600200" indent="-228600" eaLnBrk="0" hangingPunct="0">
              <a:defRPr>
                <a:solidFill>
                  <a:schemeClr val="tx1"/>
                </a:solidFill>
                <a:latin typeface="Trebuchet MS" panose="020B0603020202020204" pitchFamily="34" charset="0"/>
                <a:cs typeface="Arial" panose="020B0604020202020204" pitchFamily="34" charset="0"/>
              </a:defRPr>
            </a:lvl4pPr>
            <a:lvl5pPr marL="2057400" indent="-228600" eaLnBrk="0" hangingPunct="0">
              <a:defRPr>
                <a:solidFill>
                  <a:schemeClr val="tx1"/>
                </a:solidFill>
                <a:latin typeface="Trebuchet MS" panose="020B0603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0D4291D-7DDE-47C6-97F6-3E83D364458F}"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6534729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1523280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2260474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3428346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10/25/2019</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4032677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10/25/2019</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3813618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10/25/2019</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690120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10/25/2019</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1952710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10/25/2019</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1029756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10/25/2019</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563693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251707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14309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3226746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2078902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1725026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1704091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10/25/2019</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192763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10/25/2019</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40913540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10/25/2019</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3963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10/25/2019</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26356600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10/25/2019</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505878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10/25/2019</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34854814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1193059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10/25/2019</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3451798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29859375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3279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71409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11680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81427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7195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66184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653843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07229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82737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67482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0374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55F9FEF5-0917-4CB4-A720-4AA05A877D5D}" type="slidenum">
              <a:rPr lang="en-GB" altLang="en-US" smtClean="0"/>
              <a:pPr/>
              <a:t>‹#›</a:t>
            </a:fld>
            <a:endParaRPr lang="en-GB" altLang="en-US"/>
          </a:p>
        </p:txBody>
      </p:sp>
    </p:spTree>
    <p:extLst>
      <p:ext uri="{BB962C8B-B14F-4D97-AF65-F5344CB8AC3E}">
        <p14:creationId xmlns:p14="http://schemas.microsoft.com/office/powerpoint/2010/main" val="491873561"/>
      </p:ext>
    </p:extLst>
  </p:cSld>
  <p:clrMapOvr>
    <a:masterClrMapping/>
  </p:clrMapOvr>
  <p:transition spd="slow">
    <p:wip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F9107607-E324-4BFB-90F7-04D3B077806B}" type="slidenum">
              <a:rPr lang="en-GB" altLang="en-US" smtClean="0"/>
              <a:pPr/>
              <a:t>‹#›</a:t>
            </a:fld>
            <a:endParaRPr lang="en-GB" altLang="en-US"/>
          </a:p>
        </p:txBody>
      </p:sp>
    </p:spTree>
    <p:extLst>
      <p:ext uri="{BB962C8B-B14F-4D97-AF65-F5344CB8AC3E}">
        <p14:creationId xmlns:p14="http://schemas.microsoft.com/office/powerpoint/2010/main" val="740737991"/>
      </p:ext>
    </p:extLst>
  </p:cSld>
  <p:clrMapOvr>
    <a:masterClrMapping/>
  </p:clrMapOvr>
  <p:transition spd="slow">
    <p:wip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A8FB2E8-82A0-4563-979A-71F8D2D2D32C}" type="slidenum">
              <a:rPr lang="en-GB" altLang="en-US" smtClean="0"/>
              <a:pPr/>
              <a:t>‹#›</a:t>
            </a:fld>
            <a:endParaRPr lang="en-GB" altLang="en-US"/>
          </a:p>
        </p:txBody>
      </p:sp>
    </p:spTree>
    <p:extLst>
      <p:ext uri="{BB962C8B-B14F-4D97-AF65-F5344CB8AC3E}">
        <p14:creationId xmlns:p14="http://schemas.microsoft.com/office/powerpoint/2010/main" val="84815490"/>
      </p:ext>
    </p:extLst>
  </p:cSld>
  <p:clrMapOvr>
    <a:masterClrMapping/>
  </p:clrMapOvr>
  <p:transition spd="slow">
    <p:wip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E25A2F1-1292-4497-89A9-C4ABAE7BB38E}" type="slidenum">
              <a:rPr lang="en-GB" altLang="en-US" smtClean="0"/>
              <a:pPr/>
              <a:t>‹#›</a:t>
            </a:fld>
            <a:endParaRPr lang="en-GB" altLang="en-US"/>
          </a:p>
        </p:txBody>
      </p:sp>
    </p:spTree>
    <p:extLst>
      <p:ext uri="{BB962C8B-B14F-4D97-AF65-F5344CB8AC3E}">
        <p14:creationId xmlns:p14="http://schemas.microsoft.com/office/powerpoint/2010/main" val="3045005256"/>
      </p:ext>
    </p:extLst>
  </p:cSld>
  <p:clrMapOvr>
    <a:masterClrMapping/>
  </p:clrMapOvr>
  <p:transition spd="slow">
    <p:wip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9D408CB-E883-4026-8BA5-422B383BCA61}" type="slidenum">
              <a:rPr lang="en-GB" altLang="en-US" smtClean="0"/>
              <a:pPr/>
              <a:t>‹#›</a:t>
            </a:fld>
            <a:endParaRPr lang="en-GB" altLang="en-US"/>
          </a:p>
        </p:txBody>
      </p:sp>
    </p:spTree>
    <p:extLst>
      <p:ext uri="{BB962C8B-B14F-4D97-AF65-F5344CB8AC3E}">
        <p14:creationId xmlns:p14="http://schemas.microsoft.com/office/powerpoint/2010/main" val="2786839057"/>
      </p:ext>
    </p:extLst>
  </p:cSld>
  <p:clrMapOvr>
    <a:masterClrMapping/>
  </p:clrMapOvr>
  <p:transition spd="slow">
    <p:wip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241CBB8-3210-4BA4-8445-76E84C173690}" type="slidenum">
              <a:rPr lang="en-GB" altLang="en-US" smtClean="0"/>
              <a:pPr/>
              <a:t>‹#›</a:t>
            </a:fld>
            <a:endParaRPr lang="en-GB" altLang="en-US"/>
          </a:p>
        </p:txBody>
      </p:sp>
    </p:spTree>
    <p:extLst>
      <p:ext uri="{BB962C8B-B14F-4D97-AF65-F5344CB8AC3E}">
        <p14:creationId xmlns:p14="http://schemas.microsoft.com/office/powerpoint/2010/main" val="3854847135"/>
      </p:ext>
    </p:extLst>
  </p:cSld>
  <p:clrMapOvr>
    <a:masterClrMapping/>
  </p:clrMapOvr>
  <p:transition spd="slow">
    <p:wip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BD6151-2CA3-4BCA-850E-01B5304259A1}" type="slidenum">
              <a:rPr lang="en-GB" altLang="en-US" smtClean="0"/>
              <a:pPr/>
              <a:t>‹#›</a:t>
            </a:fld>
            <a:endParaRPr lang="en-GB" altLang="en-US"/>
          </a:p>
        </p:txBody>
      </p:sp>
    </p:spTree>
    <p:extLst>
      <p:ext uri="{BB962C8B-B14F-4D97-AF65-F5344CB8AC3E}">
        <p14:creationId xmlns:p14="http://schemas.microsoft.com/office/powerpoint/2010/main" val="1090895016"/>
      </p:ext>
    </p:extLst>
  </p:cSld>
  <p:clrMapOvr>
    <a:masterClrMapping/>
  </p:clrMapOvr>
  <p:transition spd="slow">
    <p:wip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8D7A6CC-A8DF-44DF-A036-80E5055CB025}" type="slidenum">
              <a:rPr lang="en-GB" altLang="en-US" smtClean="0"/>
              <a:pPr/>
              <a:t>‹#›</a:t>
            </a:fld>
            <a:endParaRPr lang="en-GB" altLang="en-US"/>
          </a:p>
        </p:txBody>
      </p:sp>
    </p:spTree>
    <p:extLst>
      <p:ext uri="{BB962C8B-B14F-4D97-AF65-F5344CB8AC3E}">
        <p14:creationId xmlns:p14="http://schemas.microsoft.com/office/powerpoint/2010/main" val="1735248043"/>
      </p:ext>
    </p:extLst>
  </p:cSld>
  <p:clrMapOvr>
    <a:masterClrMapping/>
  </p:clrMapOvr>
  <p:transition spd="slow">
    <p:wip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FBE7056-EAA3-4F57-8BBE-F26589CBA51E}" type="slidenum">
              <a:rPr lang="en-GB" altLang="en-US" smtClean="0"/>
              <a:pPr/>
              <a:t>‹#›</a:t>
            </a:fld>
            <a:endParaRPr lang="en-GB" altLang="en-US"/>
          </a:p>
        </p:txBody>
      </p:sp>
    </p:spTree>
    <p:extLst>
      <p:ext uri="{BB962C8B-B14F-4D97-AF65-F5344CB8AC3E}">
        <p14:creationId xmlns:p14="http://schemas.microsoft.com/office/powerpoint/2010/main" val="2976749198"/>
      </p:ext>
    </p:extLst>
  </p:cSld>
  <p:clrMapOvr>
    <a:masterClrMapping/>
  </p:clrMapOvr>
  <p:transition spd="slow">
    <p:wip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67ADE19-E33E-4602-9267-A0081E7257DC}" type="slidenum">
              <a:rPr lang="en-GB" altLang="en-US" smtClean="0"/>
              <a:pPr/>
              <a:t>‹#›</a:t>
            </a:fld>
            <a:endParaRPr lang="en-GB" altLang="en-US"/>
          </a:p>
        </p:txBody>
      </p:sp>
    </p:spTree>
    <p:extLst>
      <p:ext uri="{BB962C8B-B14F-4D97-AF65-F5344CB8AC3E}">
        <p14:creationId xmlns:p14="http://schemas.microsoft.com/office/powerpoint/2010/main" val="521998462"/>
      </p:ext>
    </p:extLst>
  </p:cSld>
  <p:clrMapOvr>
    <a:masterClrMapping/>
  </p:clrMapOvr>
  <p:transition spd="slow">
    <p:wip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AF28F0-FBBC-4244-AA7C-56C5B80F6AA2}" type="slidenum">
              <a:rPr lang="en-GB" altLang="en-US" smtClean="0"/>
              <a:pPr/>
              <a:t>‹#›</a:t>
            </a:fld>
            <a:endParaRPr lang="en-GB" altLang="en-US"/>
          </a:p>
        </p:txBody>
      </p:sp>
    </p:spTree>
    <p:extLst>
      <p:ext uri="{BB962C8B-B14F-4D97-AF65-F5344CB8AC3E}">
        <p14:creationId xmlns:p14="http://schemas.microsoft.com/office/powerpoint/2010/main" val="2750959637"/>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7.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7.jp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9.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10/25/2019</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2320762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10/25/2019</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36778778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25/10/2019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4665533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B007E46-2E02-4A8C-9BCB-BB53637D0884}" type="slidenum">
              <a:rPr lang="en-GB" altLang="en-US" smtClean="0"/>
              <a:pPr/>
              <a:t>‹#›</a:t>
            </a:fld>
            <a:endParaRPr lang="en-GB" altLang="en-US"/>
          </a:p>
        </p:txBody>
      </p:sp>
      <p:pic>
        <p:nvPicPr>
          <p:cNvPr id="7" name="Picture 6"/>
          <p:cNvPicPr>
            <a:picLocks noChangeAspect="1"/>
          </p:cNvPicPr>
          <p:nvPr userDrawn="1"/>
        </p:nvPicPr>
        <p:blipFill>
          <a:blip r:embed="rId14"/>
          <a:stretch>
            <a:fillRect/>
          </a:stretch>
        </p:blipFill>
        <p:spPr>
          <a:xfrm>
            <a:off x="6516216" y="188640"/>
            <a:ext cx="2413000" cy="965200"/>
          </a:xfrm>
          <a:prstGeom prst="rect">
            <a:avLst/>
          </a:prstGeom>
        </p:spPr>
      </p:pic>
    </p:spTree>
    <p:extLst>
      <p:ext uri="{BB962C8B-B14F-4D97-AF65-F5344CB8AC3E}">
        <p14:creationId xmlns:p14="http://schemas.microsoft.com/office/powerpoint/2010/main" val="311555530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ransition spd="slow">
    <p:wip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7.xml"/><Relationship Id="rId1" Type="http://schemas.openxmlformats.org/officeDocument/2006/relationships/video" Target="https://www.youtube.com/embed/NDgqqPvMn0U"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www.uwtsd.ac.uk/" TargetMode="Externa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7.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8.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9.png"/><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0.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uwtsd.ac.uk/media/uwtsd-website/content-assets/documents/library-and-learning-resources/infoskills/harvard-eng.PDF" TargetMode="External"/><Relationship Id="rId1" Type="http://schemas.openxmlformats.org/officeDocument/2006/relationships/slideLayout" Target="../slideLayouts/slideLayout27.xml"/><Relationship Id="rId4" Type="http://schemas.microsoft.com/office/2007/relationships/hdphoto" Target="../media/hdphoto7.wdp"/></Relationships>
</file>

<file path=ppt/slides/_rels/slide1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3.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4.pn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5.pn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26.png"/><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7.pn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8.png"/><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9.png"/><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a:spLocks noGrp="1"/>
          </p:cNvSpPr>
          <p:nvPr>
            <p:ph type="ctrTitle"/>
          </p:nvPr>
        </p:nvSpPr>
        <p:spPr>
          <a:xfrm>
            <a:off x="395536" y="2636912"/>
            <a:ext cx="8568952" cy="2952328"/>
          </a:xfrm>
        </p:spPr>
        <p:txBody>
          <a:bodyPr>
            <a:normAutofit fontScale="90000"/>
          </a:bodyPr>
          <a:lstStyle/>
          <a:p>
            <a:r>
              <a:rPr lang="en-US" dirty="0">
                <a:effectLst>
                  <a:outerShdw blurRad="38100" dist="38100" dir="2700000" algn="tl">
                    <a:srgbClr val="000000">
                      <a:alpha val="43137"/>
                    </a:srgbClr>
                  </a:outerShdw>
                </a:effectLst>
                <a:latin typeface="Arial Rounded MT Bold" panose="020F0704030504030204" pitchFamily="34" charset="0"/>
                <a:cs typeface="+mj-ea"/>
              </a:rPr>
              <a:t>Skills for the Workplace Programme</a:t>
            </a:r>
            <a:br>
              <a:rPr lang="en-US" dirty="0">
                <a:effectLst>
                  <a:outerShdw blurRad="38100" dist="38100" dir="2700000" algn="tl">
                    <a:srgbClr val="000000">
                      <a:alpha val="43137"/>
                    </a:srgbClr>
                  </a:outerShdw>
                </a:effectLst>
                <a:latin typeface="Arial Rounded MT Bold" panose="020F0704030504030204" pitchFamily="34" charset="0"/>
                <a:cs typeface="+mj-ea"/>
              </a:rPr>
            </a:br>
            <a:br>
              <a:rPr lang="en-US" dirty="0">
                <a:effectLst>
                  <a:outerShdw blurRad="38100" dist="38100" dir="2700000" algn="tl">
                    <a:srgbClr val="000000">
                      <a:alpha val="43137"/>
                    </a:srgbClr>
                  </a:outerShdw>
                </a:effectLst>
                <a:latin typeface="Arial Rounded MT Bold" panose="020F0704030504030204" pitchFamily="34" charset="0"/>
                <a:cs typeface="+mj-ea"/>
              </a:rPr>
            </a:br>
            <a:br>
              <a:rPr lang="en-GB" altLang="en-US" dirty="0"/>
            </a:br>
            <a:r>
              <a:rPr lang="en-GB" altLang="en-US" dirty="0"/>
              <a:t> </a:t>
            </a:r>
            <a:r>
              <a:rPr lang="en-GB" altLang="en-US" dirty="0">
                <a:latin typeface="Arial Rounded MT Bold" charset="0"/>
                <a:ea typeface="Arial Rounded MT Bold" charset="0"/>
                <a:cs typeface="Arial Rounded MT Bold" charset="0"/>
              </a:rPr>
              <a:t> </a:t>
            </a:r>
            <a:r>
              <a:rPr lang="en-GB" altLang="en-US" sz="6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Harvard Referencing</a:t>
            </a:r>
            <a:br>
              <a:rPr lang="en-GB" altLang="en-US" sz="6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br>
              <a:rPr lang="en-GB" altLang="en-US" dirty="0"/>
            </a:br>
            <a:endParaRPr lang="en-GB" altLang="en-US" dirty="0"/>
          </a:p>
        </p:txBody>
      </p:sp>
      <p:sp>
        <p:nvSpPr>
          <p:cNvPr id="3" name="Slide Number Placeholder 2"/>
          <p:cNvSpPr>
            <a:spLocks noGrp="1"/>
          </p:cNvSpPr>
          <p:nvPr>
            <p:ph type="sldNum" sz="quarter" idx="12"/>
          </p:nvPr>
        </p:nvSpPr>
        <p:spPr/>
        <p:txBody>
          <a:bodyPr/>
          <a:lstStyle>
            <a:lvl1pPr eaLnBrk="0" hangingPunct="0">
              <a:defRPr>
                <a:solidFill>
                  <a:schemeClr val="tx1"/>
                </a:solidFill>
                <a:latin typeface="Trebuchet MS" panose="020B0603020202020204" pitchFamily="34" charset="0"/>
                <a:cs typeface="Arial" panose="020B0604020202020204" pitchFamily="34" charset="0"/>
              </a:defRPr>
            </a:lvl1pPr>
            <a:lvl2pPr marL="742950" indent="-285750" eaLnBrk="0" hangingPunct="0">
              <a:defRPr>
                <a:solidFill>
                  <a:schemeClr val="tx1"/>
                </a:solidFill>
                <a:latin typeface="Trebuchet MS" panose="020B0603020202020204" pitchFamily="34" charset="0"/>
                <a:cs typeface="Arial" panose="020B0604020202020204" pitchFamily="34" charset="0"/>
              </a:defRPr>
            </a:lvl2pPr>
            <a:lvl3pPr marL="1143000" indent="-228600" eaLnBrk="0" hangingPunct="0">
              <a:defRPr>
                <a:solidFill>
                  <a:schemeClr val="tx1"/>
                </a:solidFill>
                <a:latin typeface="Trebuchet MS" panose="020B0603020202020204" pitchFamily="34" charset="0"/>
                <a:cs typeface="Arial" panose="020B0604020202020204" pitchFamily="34" charset="0"/>
              </a:defRPr>
            </a:lvl3pPr>
            <a:lvl4pPr marL="1600200" indent="-228600" eaLnBrk="0" hangingPunct="0">
              <a:defRPr>
                <a:solidFill>
                  <a:schemeClr val="tx1"/>
                </a:solidFill>
                <a:latin typeface="Trebuchet MS" panose="020B0603020202020204" pitchFamily="34" charset="0"/>
                <a:cs typeface="Arial" panose="020B0604020202020204" pitchFamily="34" charset="0"/>
              </a:defRPr>
            </a:lvl4pPr>
            <a:lvl5pPr marL="2057400" indent="-228600" eaLnBrk="0" hangingPunct="0">
              <a:defRPr>
                <a:solidFill>
                  <a:schemeClr val="tx1"/>
                </a:solidFill>
                <a:latin typeface="Trebuchet MS" panose="020B0603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06E5A9F-E615-40BA-994E-0BF3FD40C183}" type="slidenum">
              <a:rPr kumimoji="0" lang="en-GB" altLang="en-US" sz="1200" b="0" i="0" u="none" strike="noStrike" kern="1200" cap="none" spc="0" normalizeH="0" baseline="0" noProof="0">
                <a:ln>
                  <a:noFill/>
                </a:ln>
                <a:solidFill>
                  <a:srgbClr val="000000"/>
                </a:solidFill>
                <a:effectLst/>
                <a:uLnTx/>
                <a:uFillTx/>
                <a:latin typeface="Candara" panose="020E0502030303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Candara" panose="020E0502030303020204" pitchFamily="34" charset="0"/>
              <a:ea typeface="+mn-ea"/>
              <a:cs typeface="Arial" panose="020B0604020202020204" pitchFamily="34" charset="0"/>
            </a:endParaRPr>
          </a:p>
        </p:txBody>
      </p:sp>
    </p:spTree>
    <p:extLst>
      <p:ext uri="{BB962C8B-B14F-4D97-AF65-F5344CB8AC3E}">
        <p14:creationId xmlns:p14="http://schemas.microsoft.com/office/powerpoint/2010/main" val="304461029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484784"/>
            <a:ext cx="8229600" cy="4032448"/>
          </a:xfrm>
        </p:spPr>
        <p:txBody>
          <a:bodyPr>
            <a:normAutofit fontScale="85000" lnSpcReduction="10000"/>
          </a:bodyP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When you are asked to write an assignment for SfWP, you are expected to conduct </a:t>
            </a:r>
            <a:r>
              <a:rPr lang="en-GB" i="1" dirty="0">
                <a:latin typeface="Arial" panose="020B0604020202020204" pitchFamily="34" charset="0"/>
                <a:ea typeface="Calibri" panose="020F0502020204030204" pitchFamily="34" charset="0"/>
                <a:cs typeface="Arial" panose="020B0604020202020204" pitchFamily="34" charset="0"/>
              </a:rPr>
              <a:t>‘research’</a:t>
            </a:r>
            <a:r>
              <a:rPr lang="en-GB" dirty="0">
                <a:latin typeface="Arial" panose="020B0604020202020204" pitchFamily="34" charset="0"/>
                <a:ea typeface="Calibri" panose="020F0502020204030204" pitchFamily="34" charset="0"/>
                <a:cs typeface="Arial" panose="020B0604020202020204" pitchFamily="34" charset="0"/>
              </a:rPr>
              <a:t> on each module topic before you begin writing. </a:t>
            </a: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You will probably not know much - if anything - about these topics when you start and will not be carrying this information around ‘in your head’; so you will therefore begin your research by reading books, journal articles, articles on websites and so on to find the information you need.</a:t>
            </a:r>
          </a:p>
          <a:p>
            <a:endParaRPr lang="en-GB" dirty="0"/>
          </a:p>
        </p:txBody>
      </p:sp>
    </p:spTree>
    <p:extLst>
      <p:ext uri="{BB962C8B-B14F-4D97-AF65-F5344CB8AC3E}">
        <p14:creationId xmlns:p14="http://schemas.microsoft.com/office/powerpoint/2010/main" val="3638760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78701"/>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268760"/>
            <a:ext cx="8229600" cy="4320480"/>
          </a:xfrm>
        </p:spPr>
        <p:txBody>
          <a:bodyPr>
            <a:normAutofit fontScale="25000" lnSpcReduction="20000"/>
          </a:bodyPr>
          <a:lstStyle/>
          <a:p>
            <a:pPr>
              <a:lnSpc>
                <a:spcPct val="107000"/>
              </a:lnSpc>
              <a:spcAft>
                <a:spcPts val="800"/>
              </a:spcAft>
            </a:pPr>
            <a:r>
              <a:rPr lang="en-GB" sz="11200" dirty="0">
                <a:latin typeface="Arial" panose="020B0604020202020204" pitchFamily="34" charset="0"/>
                <a:ea typeface="Calibri" panose="020F0502020204030204" pitchFamily="34" charset="0"/>
                <a:cs typeface="Arial" panose="020B0604020202020204" pitchFamily="34" charset="0"/>
              </a:rPr>
              <a:t>Your assignment will contain </a:t>
            </a:r>
            <a:r>
              <a:rPr lang="en-GB" sz="11200" i="1" dirty="0">
                <a:latin typeface="Arial" panose="020B0604020202020204" pitchFamily="34" charset="0"/>
                <a:ea typeface="Calibri" panose="020F0502020204030204" pitchFamily="34" charset="0"/>
                <a:cs typeface="Arial" panose="020B0604020202020204" pitchFamily="34" charset="0"/>
              </a:rPr>
              <a:t>‘references’</a:t>
            </a:r>
            <a:r>
              <a:rPr lang="en-GB" sz="11200" dirty="0">
                <a:latin typeface="Arial" panose="020B0604020202020204" pitchFamily="34" charset="0"/>
                <a:ea typeface="Calibri" panose="020F0502020204030204" pitchFamily="34" charset="0"/>
                <a:cs typeface="Arial" panose="020B0604020202020204" pitchFamily="34" charset="0"/>
              </a:rPr>
              <a:t> to these </a:t>
            </a:r>
            <a:r>
              <a:rPr lang="en-GB" sz="11200" i="1" dirty="0">
                <a:latin typeface="Arial" panose="020B0604020202020204" pitchFamily="34" charset="0"/>
                <a:ea typeface="Calibri" panose="020F0502020204030204" pitchFamily="34" charset="0"/>
                <a:cs typeface="Arial" panose="020B0604020202020204" pitchFamily="34" charset="0"/>
              </a:rPr>
              <a:t>‘sources of information’</a:t>
            </a:r>
            <a:r>
              <a:rPr lang="en-GB" sz="11200" dirty="0">
                <a:latin typeface="Arial" panose="020B0604020202020204" pitchFamily="34" charset="0"/>
                <a:ea typeface="Calibri" panose="020F0502020204030204" pitchFamily="34" charset="0"/>
                <a:cs typeface="Arial" panose="020B0604020202020204" pitchFamily="34" charset="0"/>
              </a:rPr>
              <a:t> - which will show your tutors where you discovered this information and whether you have understood what you have been reading about. </a:t>
            </a:r>
          </a:p>
          <a:p>
            <a:pPr>
              <a:lnSpc>
                <a:spcPct val="107000"/>
              </a:lnSpc>
              <a:spcAft>
                <a:spcPts val="800"/>
              </a:spcAft>
            </a:pPr>
            <a:r>
              <a:rPr lang="en-GB" sz="11200" dirty="0">
                <a:latin typeface="Arial" panose="020B0604020202020204" pitchFamily="34" charset="0"/>
                <a:cs typeface="Arial" panose="020B0604020202020204" pitchFamily="34" charset="0"/>
              </a:rPr>
              <a:t>Never make statements of fact without supporting evidence – if you think something is true or false, you will probably have read about it somewhere or seen it on the tv or internet.  Go and find the source of what you are saying and tell us where you found the information.</a:t>
            </a:r>
          </a:p>
          <a:p>
            <a:pPr>
              <a:lnSpc>
                <a:spcPct val="107000"/>
              </a:lnSpc>
              <a:spcAft>
                <a:spcPts val="800"/>
              </a:spcAft>
            </a:pPr>
            <a:endParaRPr lang="en-GB" sz="8600" dirty="0">
              <a:latin typeface="Calibri" panose="020F0502020204030204" pitchFamily="34" charset="0"/>
              <a:cs typeface="Calibri" panose="020F0502020204030204" pitchFamily="34"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5119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94320"/>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Why Reference?</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43347" y="1246448"/>
            <a:ext cx="8229600" cy="4365104"/>
          </a:xfrm>
        </p:spPr>
        <p:txBody>
          <a:bodyPr>
            <a:normAutofit/>
          </a:bodyPr>
          <a:lstStyle/>
          <a:p>
            <a:pPr marL="0" indent="0">
              <a:lnSpc>
                <a:spcPct val="120000"/>
              </a:lnSpc>
              <a:buNone/>
            </a:pPr>
            <a:endParaRPr lang="en-GB" sz="2800" dirty="0">
              <a:latin typeface="Calibri" panose="020F0502020204030204" pitchFamily="34" charset="0"/>
              <a:cs typeface="Calibri" panose="020F0502020204030204" pitchFamily="34" charset="0"/>
            </a:endParaRPr>
          </a:p>
          <a:p>
            <a:endParaRPr lang="en-GB" dirty="0"/>
          </a:p>
        </p:txBody>
      </p:sp>
      <p:sp>
        <p:nvSpPr>
          <p:cNvPr id="4" name="Rectangle 3">
            <a:extLst>
              <a:ext uri="{FF2B5EF4-FFF2-40B4-BE49-F238E27FC236}">
                <a16:creationId xmlns:a16="http://schemas.microsoft.com/office/drawing/2014/main" id="{30EF1474-AD46-41D4-A215-86E1F8FABB80}"/>
              </a:ext>
            </a:extLst>
          </p:cNvPr>
          <p:cNvSpPr/>
          <p:nvPr/>
        </p:nvSpPr>
        <p:spPr>
          <a:xfrm>
            <a:off x="571053" y="1211762"/>
            <a:ext cx="8229599" cy="2434641"/>
          </a:xfrm>
          <a:prstGeom prst="rect">
            <a:avLst/>
          </a:prstGeom>
        </p:spPr>
        <p:txBody>
          <a:bodyPr wrap="square">
            <a:spAutoFit/>
          </a:bodyPr>
          <a:lstStyle/>
          <a:p>
            <a:pPr>
              <a:lnSpc>
                <a:spcPct val="107000"/>
              </a:lnSpc>
              <a:spcAft>
                <a:spcPts val="800"/>
              </a:spcAft>
            </a:pPr>
            <a:r>
              <a:rPr lang="en-GB" sz="2400" dirty="0">
                <a:latin typeface="Arial" panose="020B0604020202020204" pitchFamily="34" charset="0"/>
                <a:cs typeface="Arial" panose="020B0604020202020204" pitchFamily="34" charset="0"/>
              </a:rPr>
              <a:t>When you reference your assignment correctly you are demonstrating that you have read widely on a topic and can support the theme of your work with evidence and comments from experts - which in turn gives your work ‘credibility’ and will help you gain higher marks for your efforts.</a:t>
            </a:r>
          </a:p>
        </p:txBody>
      </p:sp>
      <p:pic>
        <p:nvPicPr>
          <p:cNvPr id="6" name="Picture 5" descr="A drawing of a face&#10;&#10;Description automatically generated">
            <a:extLst>
              <a:ext uri="{FF2B5EF4-FFF2-40B4-BE49-F238E27FC236}">
                <a16:creationId xmlns:a16="http://schemas.microsoft.com/office/drawing/2014/main" id="{95D4EAA1-E7B7-48D0-9F30-A8CAA14AEF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03240" y="3207058"/>
            <a:ext cx="3870176" cy="2448531"/>
          </a:xfrm>
          <a:prstGeom prst="rect">
            <a:avLst/>
          </a:prstGeom>
        </p:spPr>
      </p:pic>
    </p:spTree>
    <p:extLst>
      <p:ext uri="{BB962C8B-B14F-4D97-AF65-F5344CB8AC3E}">
        <p14:creationId xmlns:p14="http://schemas.microsoft.com/office/powerpoint/2010/main" val="294965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619672" y="404664"/>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3" name="Picture 2" descr="A screenshot of a cell phone&#10;&#10;Description generated with high confidence">
            <a:extLst>
              <a:ext uri="{FF2B5EF4-FFF2-40B4-BE49-F238E27FC236}">
                <a16:creationId xmlns:a16="http://schemas.microsoft.com/office/drawing/2014/main" id="{B21F507A-46B3-4E9F-AC0D-D7C7CE69EB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7" y="1390129"/>
            <a:ext cx="6335573" cy="3978862"/>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235478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619672" y="404664"/>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2" name="Online Media 1" title="A guide to Harvard Referencing">
            <a:hlinkClick r:id="" action="ppaction://media"/>
            <a:extLst>
              <a:ext uri="{FF2B5EF4-FFF2-40B4-BE49-F238E27FC236}">
                <a16:creationId xmlns:a16="http://schemas.microsoft.com/office/drawing/2014/main" id="{B4404D11-897C-4311-993F-01B8C81A4C19}"/>
              </a:ext>
            </a:extLst>
          </p:cNvPr>
          <p:cNvPicPr>
            <a:picLocks noRot="1" noChangeAspect="1"/>
          </p:cNvPicPr>
          <p:nvPr>
            <a:videoFile r:link="rId1"/>
          </p:nvPr>
        </p:nvPicPr>
        <p:blipFill>
          <a:blip r:embed="rId3"/>
          <a:stretch>
            <a:fillRect/>
          </a:stretch>
        </p:blipFill>
        <p:spPr>
          <a:xfrm>
            <a:off x="1115616" y="1268115"/>
            <a:ext cx="6656740" cy="3888432"/>
          </a:xfrm>
          <a:prstGeom prst="rect">
            <a:avLst/>
          </a:prstGeom>
        </p:spPr>
      </p:pic>
    </p:spTree>
    <p:extLst>
      <p:ext uri="{BB962C8B-B14F-4D97-AF65-F5344CB8AC3E}">
        <p14:creationId xmlns:p14="http://schemas.microsoft.com/office/powerpoint/2010/main" val="637003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6621-A0E3-4182-8131-4480B8037BA6}"/>
              </a:ext>
            </a:extLst>
          </p:cNvPr>
          <p:cNvSpPr>
            <a:spLocks noGrp="1"/>
          </p:cNvSpPr>
          <p:nvPr>
            <p:ph type="title"/>
          </p:nvPr>
        </p:nvSpPr>
        <p:spPr>
          <a:xfrm>
            <a:off x="457199" y="332656"/>
            <a:ext cx="8229600" cy="648072"/>
          </a:xfrm>
        </p:spPr>
        <p:txBody>
          <a:bodyPr>
            <a:noAutofit/>
          </a:bodyPr>
          <a:lstStyle/>
          <a:p>
            <a:r>
              <a:rPr lang="en-GB" sz="4000" dirty="0">
                <a:effectLst>
                  <a:outerShdw blurRad="38100" dist="38100" dir="2700000" algn="tl">
                    <a:srgbClr val="000000">
                      <a:alpha val="43137"/>
                    </a:srgbClr>
                  </a:outerShdw>
                </a:effectLst>
              </a:rPr>
              <a:t>Use the Library to help you!</a:t>
            </a:r>
          </a:p>
        </p:txBody>
      </p:sp>
      <p:sp>
        <p:nvSpPr>
          <p:cNvPr id="3" name="Content Placeholder 2">
            <a:extLst>
              <a:ext uri="{FF2B5EF4-FFF2-40B4-BE49-F238E27FC236}">
                <a16:creationId xmlns:a16="http://schemas.microsoft.com/office/drawing/2014/main" id="{E320E1B9-9A8C-49D1-BDF6-449A04072BAD}"/>
              </a:ext>
            </a:extLst>
          </p:cNvPr>
          <p:cNvSpPr>
            <a:spLocks noGrp="1"/>
          </p:cNvSpPr>
          <p:nvPr>
            <p:ph idx="1"/>
          </p:nvPr>
        </p:nvSpPr>
        <p:spPr>
          <a:xfrm>
            <a:off x="457199" y="1196752"/>
            <a:ext cx="8229600" cy="3917032"/>
          </a:xfrm>
        </p:spPr>
        <p:txBody>
          <a:bodyPr/>
          <a:lstStyle/>
          <a:p>
            <a:r>
              <a:rPr lang="en-GB" sz="2800" dirty="0">
                <a:latin typeface="Arial" panose="020B0604020202020204" pitchFamily="34" charset="0"/>
                <a:cs typeface="Arial" panose="020B0604020202020204" pitchFamily="34" charset="0"/>
              </a:rPr>
              <a:t>Go to the UWTSD homepage </a:t>
            </a:r>
            <a:r>
              <a:rPr lang="en-GB" sz="2800" u="sng" dirty="0">
                <a:latin typeface="Arial" panose="020B0604020202020204" pitchFamily="34" charset="0"/>
                <a:cs typeface="Arial" panose="020B0604020202020204" pitchFamily="34" charset="0"/>
                <a:hlinkClick r:id="rId2"/>
              </a:rPr>
              <a:t>http://www.uwtsd.ac.uk/</a:t>
            </a:r>
            <a:r>
              <a:rPr lang="en-GB" sz="2800" dirty="0">
                <a:latin typeface="Arial" panose="020B0604020202020204" pitchFamily="34" charset="0"/>
                <a:cs typeface="Arial" panose="020B0604020202020204" pitchFamily="34" charset="0"/>
              </a:rPr>
              <a:t> and click on </a:t>
            </a:r>
            <a:r>
              <a:rPr lang="en-GB" sz="2800" b="1" dirty="0">
                <a:latin typeface="Arial" panose="020B0604020202020204" pitchFamily="34" charset="0"/>
                <a:cs typeface="Arial" panose="020B0604020202020204" pitchFamily="34" charset="0"/>
              </a:rPr>
              <a:t>QUICK LINKS</a:t>
            </a:r>
            <a:r>
              <a:rPr lang="en-GB" sz="2800" dirty="0">
                <a:latin typeface="Arial" panose="020B0604020202020204" pitchFamily="34" charset="0"/>
                <a:cs typeface="Arial" panose="020B0604020202020204" pitchFamily="34" charset="0"/>
              </a:rPr>
              <a:t> at the top of the page. </a:t>
            </a:r>
          </a:p>
          <a:p>
            <a:r>
              <a:rPr lang="en-GB" sz="2800" dirty="0">
                <a:latin typeface="Arial" panose="020B0604020202020204" pitchFamily="34" charset="0"/>
                <a:cs typeface="Arial" panose="020B0604020202020204" pitchFamily="34" charset="0"/>
              </a:rPr>
              <a:t>Then click on the Library and Learning Resources tile</a:t>
            </a:r>
          </a:p>
          <a:p>
            <a:endParaRPr lang="en-GB" sz="2800" dirty="0"/>
          </a:p>
          <a:p>
            <a:endParaRPr lang="en-GB" dirty="0"/>
          </a:p>
        </p:txBody>
      </p:sp>
      <p:pic>
        <p:nvPicPr>
          <p:cNvPr id="9" name="Picture 8" descr="A screenshot of a cell phone&#10;&#10;Description automatically generated">
            <a:extLst>
              <a:ext uri="{FF2B5EF4-FFF2-40B4-BE49-F238E27FC236}">
                <a16:creationId xmlns:a16="http://schemas.microsoft.com/office/drawing/2014/main" id="{6054AE62-06CB-4470-8BE1-9671A0A191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2174" y="3568553"/>
            <a:ext cx="3959649" cy="1728192"/>
          </a:xfrm>
          <a:prstGeom prst="rect">
            <a:avLst/>
          </a:prstGeom>
        </p:spPr>
      </p:pic>
    </p:spTree>
    <p:extLst>
      <p:ext uri="{BB962C8B-B14F-4D97-AF65-F5344CB8AC3E}">
        <p14:creationId xmlns:p14="http://schemas.microsoft.com/office/powerpoint/2010/main" val="3470662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C1177EE6-0C91-4EDE-8D21-636FC63EBE08}"/>
              </a:ext>
            </a:extLst>
          </p:cNvPr>
          <p:cNvPicPr/>
          <p:nvPr/>
        </p:nvPicPr>
        <p:blipFill>
          <a:blip r:embed="rId2">
            <a:extLst>
              <a:ext uri="{28A0092B-C50C-407E-A947-70E740481C1C}">
                <a14:useLocalDpi xmlns:a14="http://schemas.microsoft.com/office/drawing/2010/main" val="0"/>
              </a:ext>
            </a:extLst>
          </a:blip>
          <a:stretch>
            <a:fillRect/>
          </a:stretch>
        </p:blipFill>
        <p:spPr>
          <a:xfrm>
            <a:off x="719572" y="476672"/>
            <a:ext cx="7416824" cy="44644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9FA5874E-7292-4BBC-BB4F-A438F8B9128C}"/>
              </a:ext>
            </a:extLst>
          </p:cNvPr>
          <p:cNvSpPr/>
          <p:nvPr/>
        </p:nvSpPr>
        <p:spPr>
          <a:xfrm>
            <a:off x="4427984" y="2996952"/>
            <a:ext cx="1917948" cy="1944216"/>
          </a:xfrm>
          <a:prstGeom prst="roundRect">
            <a:avLst/>
          </a:prstGeom>
          <a:noFill/>
          <a:ln w="76200" cap="flat" cmpd="sng" algn="ctr">
            <a:solidFill>
              <a:srgbClr val="FF0000"/>
            </a:solidFill>
            <a:prstDash val="solid"/>
            <a:miter lim="800000"/>
          </a:ln>
          <a:effectLst>
            <a:outerShdw blurRad="50800" dist="38100" dir="2700000" algn="tl"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7" name="Right Arrow 9">
            <a:extLst>
              <a:ext uri="{FF2B5EF4-FFF2-40B4-BE49-F238E27FC236}">
                <a16:creationId xmlns:a16="http://schemas.microsoft.com/office/drawing/2014/main" id="{144B4766-F554-4D74-B427-2B9B8A6C2BEE}"/>
              </a:ext>
            </a:extLst>
          </p:cNvPr>
          <p:cNvSpPr/>
          <p:nvPr/>
        </p:nvSpPr>
        <p:spPr>
          <a:xfrm rot="13551209">
            <a:off x="5910569" y="4840300"/>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060620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text&#10;&#10;Description automatically generated">
            <a:extLst>
              <a:ext uri="{FF2B5EF4-FFF2-40B4-BE49-F238E27FC236}">
                <a16:creationId xmlns:a16="http://schemas.microsoft.com/office/drawing/2014/main" id="{71B1BA44-CC43-4E20-B09D-B33DD9A8079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12867" y="476672"/>
            <a:ext cx="8518265" cy="48245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46491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D972F-83A6-4870-9704-856850EB86A5}"/>
              </a:ext>
            </a:extLst>
          </p:cNvPr>
          <p:cNvSpPr txBox="1"/>
          <p:nvPr/>
        </p:nvSpPr>
        <p:spPr>
          <a:xfrm>
            <a:off x="503547" y="260648"/>
            <a:ext cx="813690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Scroll down the page to the information about Student Essentials, Help and Support and click on Student Essentials</a:t>
            </a:r>
          </a:p>
        </p:txBody>
      </p:sp>
      <p:pic>
        <p:nvPicPr>
          <p:cNvPr id="5" name="Picture 4" descr="A screenshot of a social media post&#10;&#10;Description automatically generated">
            <a:extLst>
              <a:ext uri="{FF2B5EF4-FFF2-40B4-BE49-F238E27FC236}">
                <a16:creationId xmlns:a16="http://schemas.microsoft.com/office/drawing/2014/main" id="{E8F4FDDD-7CC2-402F-97C3-23274EBF176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918925" y="1052736"/>
            <a:ext cx="5306149" cy="45382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84E9EA76-C438-4472-883D-AF7AF14FE7C1}"/>
              </a:ext>
            </a:extLst>
          </p:cNvPr>
          <p:cNvSpPr/>
          <p:nvPr/>
        </p:nvSpPr>
        <p:spPr>
          <a:xfrm>
            <a:off x="1835696" y="4941168"/>
            <a:ext cx="2088232" cy="646331"/>
          </a:xfrm>
          <a:prstGeom prst="round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9">
            <a:extLst>
              <a:ext uri="{FF2B5EF4-FFF2-40B4-BE49-F238E27FC236}">
                <a16:creationId xmlns:a16="http://schemas.microsoft.com/office/drawing/2014/main" id="{5ACA0451-D1F0-4EFF-993C-7076973A17AF}"/>
              </a:ext>
            </a:extLst>
          </p:cNvPr>
          <p:cNvSpPr/>
          <p:nvPr/>
        </p:nvSpPr>
        <p:spPr>
          <a:xfrm rot="20901104">
            <a:off x="915889" y="5116196"/>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0151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D972F-83A6-4870-9704-856850EB86A5}"/>
              </a:ext>
            </a:extLst>
          </p:cNvPr>
          <p:cNvSpPr txBox="1"/>
          <p:nvPr/>
        </p:nvSpPr>
        <p:spPr>
          <a:xfrm>
            <a:off x="503548" y="117422"/>
            <a:ext cx="813690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 will find much information here to help you, but for the moment click on Referencing Handbooks.</a:t>
            </a:r>
          </a:p>
        </p:txBody>
      </p:sp>
      <p:pic>
        <p:nvPicPr>
          <p:cNvPr id="8" name="Picture 7" descr="A screenshot of a cell phone&#10;&#10;Description automatically generated">
            <a:hlinkClick r:id="rId2"/>
            <a:extLst>
              <a:ext uri="{FF2B5EF4-FFF2-40B4-BE49-F238E27FC236}">
                <a16:creationId xmlns:a16="http://schemas.microsoft.com/office/drawing/2014/main" id="{BCDB0D37-F610-44F7-8005-6F18413C7E9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1187624" y="826563"/>
            <a:ext cx="6968832" cy="47728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84E9EA76-C438-4472-883D-AF7AF14FE7C1}"/>
              </a:ext>
            </a:extLst>
          </p:cNvPr>
          <p:cNvSpPr/>
          <p:nvPr/>
        </p:nvSpPr>
        <p:spPr>
          <a:xfrm>
            <a:off x="2844659" y="1988840"/>
            <a:ext cx="1800200" cy="1872208"/>
          </a:xfrm>
          <a:prstGeom prst="round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9">
            <a:extLst>
              <a:ext uri="{FF2B5EF4-FFF2-40B4-BE49-F238E27FC236}">
                <a16:creationId xmlns:a16="http://schemas.microsoft.com/office/drawing/2014/main" id="{5ACA0451-D1F0-4EFF-993C-7076973A17AF}"/>
              </a:ext>
            </a:extLst>
          </p:cNvPr>
          <p:cNvSpPr/>
          <p:nvPr/>
        </p:nvSpPr>
        <p:spPr>
          <a:xfrm rot="20901104">
            <a:off x="2082372" y="3502028"/>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540508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373318" y="25265"/>
            <a:ext cx="8229600" cy="811447"/>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Referencing Handbooks</a:t>
            </a:r>
          </a:p>
        </p:txBody>
      </p:sp>
      <p:pic>
        <p:nvPicPr>
          <p:cNvPr id="5" name="Content Placeholder 4" descr="A screenshot of a newspaper&#10;&#10;Description automatically generated">
            <a:extLst>
              <a:ext uri="{FF2B5EF4-FFF2-40B4-BE49-F238E27FC236}">
                <a16:creationId xmlns:a16="http://schemas.microsoft.com/office/drawing/2014/main" id="{561178D9-E9AB-4E75-8191-6CDFCC548C9C}"/>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619672" y="836712"/>
            <a:ext cx="5532847" cy="48245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38031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373318" y="25265"/>
            <a:ext cx="8229600" cy="811447"/>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Referencing Handbooks</a:t>
            </a:r>
          </a:p>
        </p:txBody>
      </p:sp>
      <p:pic>
        <p:nvPicPr>
          <p:cNvPr id="7" name="Content Placeholder 6" descr="A close up of a device&#10;&#10;Description automatically generated">
            <a:extLst>
              <a:ext uri="{FF2B5EF4-FFF2-40B4-BE49-F238E27FC236}">
                <a16:creationId xmlns:a16="http://schemas.microsoft.com/office/drawing/2014/main" id="{B5A0EE59-D206-4BD2-B3E9-EB7D1A7226B0}"/>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457200" y="2465432"/>
            <a:ext cx="8229600" cy="25477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FE6FE58F-305B-46F4-B5B3-36A7F23F204C}"/>
              </a:ext>
            </a:extLst>
          </p:cNvPr>
          <p:cNvSpPr txBox="1"/>
          <p:nvPr/>
        </p:nvSpPr>
        <p:spPr>
          <a:xfrm>
            <a:off x="755576" y="980728"/>
            <a:ext cx="7704856"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Four Referencing Handbooks are used by the University. </a:t>
            </a:r>
          </a:p>
          <a:p>
            <a:r>
              <a:rPr lang="en-GB" sz="2000" dirty="0">
                <a:latin typeface="Arial" panose="020B0604020202020204" pitchFamily="34" charset="0"/>
                <a:cs typeface="Arial" panose="020B0604020202020204" pitchFamily="34" charset="0"/>
              </a:rPr>
              <a:t>This Programme uses the </a:t>
            </a:r>
            <a:r>
              <a:rPr lang="en-GB" sz="2000" b="1" dirty="0">
                <a:latin typeface="Arial" panose="020B0604020202020204" pitchFamily="34" charset="0"/>
                <a:cs typeface="Arial" panose="020B0604020202020204" pitchFamily="34" charset="0"/>
              </a:rPr>
              <a:t>Harvard</a:t>
            </a:r>
            <a:r>
              <a:rPr lang="en-GB" sz="2000" dirty="0">
                <a:latin typeface="Arial" panose="020B0604020202020204" pitchFamily="34" charset="0"/>
                <a:cs typeface="Arial" panose="020B0604020202020204" pitchFamily="34" charset="0"/>
              </a:rPr>
              <a:t> style of Referencing. </a:t>
            </a:r>
          </a:p>
          <a:p>
            <a:r>
              <a:rPr lang="en-GB" sz="2000" dirty="0">
                <a:latin typeface="Arial" panose="020B0604020202020204" pitchFamily="34" charset="0"/>
                <a:cs typeface="Arial" panose="020B0604020202020204" pitchFamily="34" charset="0"/>
              </a:rPr>
              <a:t>Click on </a:t>
            </a:r>
            <a:r>
              <a:rPr lang="en-GB" sz="2000" b="1" dirty="0">
                <a:latin typeface="Arial" panose="020B0604020202020204" pitchFamily="34" charset="0"/>
                <a:cs typeface="Arial" panose="020B0604020202020204" pitchFamily="34" charset="0"/>
              </a:rPr>
              <a:t>Harvard Handbook </a:t>
            </a:r>
            <a:r>
              <a:rPr lang="en-GB" sz="2000" dirty="0">
                <a:latin typeface="Arial" panose="020B0604020202020204" pitchFamily="34" charset="0"/>
                <a:cs typeface="Arial" panose="020B0604020202020204" pitchFamily="34" charset="0"/>
              </a:rPr>
              <a:t>(highlighted) to view and download this to your devices.</a:t>
            </a:r>
          </a:p>
        </p:txBody>
      </p:sp>
      <p:sp>
        <p:nvSpPr>
          <p:cNvPr id="9" name="Rectangle: Rounded Corners 8">
            <a:extLst>
              <a:ext uri="{FF2B5EF4-FFF2-40B4-BE49-F238E27FC236}">
                <a16:creationId xmlns:a16="http://schemas.microsoft.com/office/drawing/2014/main" id="{99ED0D7C-67D5-4A7D-90B1-7CE4F190CF73}"/>
              </a:ext>
            </a:extLst>
          </p:cNvPr>
          <p:cNvSpPr/>
          <p:nvPr/>
        </p:nvSpPr>
        <p:spPr>
          <a:xfrm>
            <a:off x="2483768" y="2465432"/>
            <a:ext cx="2016224" cy="2619752"/>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08CD38DD-947D-4F70-9AF1-6FD2C3383204}"/>
              </a:ext>
            </a:extLst>
          </p:cNvPr>
          <p:cNvSpPr/>
          <p:nvPr/>
        </p:nvSpPr>
        <p:spPr>
          <a:xfrm rot="13289175">
            <a:off x="4067944" y="4797152"/>
            <a:ext cx="936104" cy="648072"/>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444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F3ABFC-4B78-491E-93F3-8B81DA262C11}"/>
              </a:ext>
            </a:extLst>
          </p:cNvPr>
          <p:cNvSpPr txBox="1"/>
          <p:nvPr/>
        </p:nvSpPr>
        <p:spPr>
          <a:xfrm>
            <a:off x="395536" y="332656"/>
            <a:ext cx="8496944" cy="646331"/>
          </a:xfrm>
          <a:prstGeom prst="rect">
            <a:avLst/>
          </a:prstGeom>
          <a:noFill/>
        </p:spPr>
        <p:txBody>
          <a:bodyPr wrap="square" rtlCol="0">
            <a:spAutoFit/>
          </a:bodyPr>
          <a:lstStyle/>
          <a:p>
            <a:r>
              <a:rPr lang="en-GB" dirty="0"/>
              <a:t>The Handbook will appear on the page and you will have the option to download and save a copy.</a:t>
            </a:r>
          </a:p>
        </p:txBody>
      </p:sp>
      <p:pic>
        <p:nvPicPr>
          <p:cNvPr id="5" name="Picture 4" descr="A screenshot of a cell phone&#10;&#10;Description automatically generated">
            <a:extLst>
              <a:ext uri="{FF2B5EF4-FFF2-40B4-BE49-F238E27FC236}">
                <a16:creationId xmlns:a16="http://schemas.microsoft.com/office/drawing/2014/main" id="{C812D079-53A7-4738-831D-51D9E275C2C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95536" y="1196752"/>
            <a:ext cx="8352928" cy="42494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291CF3AB-81BD-4C4E-BC5D-E1FD56B0A887}"/>
              </a:ext>
            </a:extLst>
          </p:cNvPr>
          <p:cNvSpPr/>
          <p:nvPr/>
        </p:nvSpPr>
        <p:spPr>
          <a:xfrm>
            <a:off x="395536" y="1232452"/>
            <a:ext cx="8280920" cy="38107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7218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F3ABFC-4B78-491E-93F3-8B81DA262C11}"/>
              </a:ext>
            </a:extLst>
          </p:cNvPr>
          <p:cNvSpPr txBox="1"/>
          <p:nvPr/>
        </p:nvSpPr>
        <p:spPr>
          <a:xfrm>
            <a:off x="1151619" y="899690"/>
            <a:ext cx="6645297" cy="923330"/>
          </a:xfrm>
          <a:prstGeom prst="rect">
            <a:avLst/>
          </a:prstGeom>
          <a:noFill/>
        </p:spPr>
        <p:txBody>
          <a:bodyPr wrap="square" rtlCol="0">
            <a:spAutoFit/>
          </a:bodyPr>
          <a:lstStyle/>
          <a:p>
            <a:r>
              <a:rPr lang="en-GB" dirty="0"/>
              <a:t>Go to the top right of the page and click on the arrow to download. Hover your mouse over this part of the screen if the black bar doesn’t appear immediately or disappears from view.</a:t>
            </a:r>
          </a:p>
        </p:txBody>
      </p:sp>
      <p:pic>
        <p:nvPicPr>
          <p:cNvPr id="4" name="Picture 3" descr="A picture containing clock&#10;&#10;Description automatically generated">
            <a:extLst>
              <a:ext uri="{FF2B5EF4-FFF2-40B4-BE49-F238E27FC236}">
                <a16:creationId xmlns:a16="http://schemas.microsoft.com/office/drawing/2014/main" id="{CB2E50DE-E6D2-4525-8798-6D267D67D8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2450979"/>
            <a:ext cx="4989113" cy="2110778"/>
          </a:xfrm>
          <a:prstGeom prst="rect">
            <a:avLst/>
          </a:prstGeom>
        </p:spPr>
      </p:pic>
      <p:sp>
        <p:nvSpPr>
          <p:cNvPr id="6" name="Rectangle: Rounded Corners 5">
            <a:extLst>
              <a:ext uri="{FF2B5EF4-FFF2-40B4-BE49-F238E27FC236}">
                <a16:creationId xmlns:a16="http://schemas.microsoft.com/office/drawing/2014/main" id="{CE6CE681-BFF2-4AB6-987F-153EA63D108C}"/>
              </a:ext>
            </a:extLst>
          </p:cNvPr>
          <p:cNvSpPr/>
          <p:nvPr/>
        </p:nvSpPr>
        <p:spPr>
          <a:xfrm>
            <a:off x="3762741" y="2338800"/>
            <a:ext cx="2808312" cy="1172933"/>
          </a:xfrm>
          <a:prstGeom prst="roundRect">
            <a:avLst/>
          </a:prstGeom>
          <a:noFill/>
          <a:ln w="5715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E22D6E34-768C-4938-AEC6-A23B8471CE79}"/>
              </a:ext>
            </a:extLst>
          </p:cNvPr>
          <p:cNvSpPr/>
          <p:nvPr/>
        </p:nvSpPr>
        <p:spPr>
          <a:xfrm rot="18753138">
            <a:off x="3716306" y="3161038"/>
            <a:ext cx="1080120" cy="692985"/>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89665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sign&#10;&#10;Description automatically generated">
            <a:hlinkClick r:id="rId2"/>
            <a:extLst>
              <a:ext uri="{FF2B5EF4-FFF2-40B4-BE49-F238E27FC236}">
                <a16:creationId xmlns:a16="http://schemas.microsoft.com/office/drawing/2014/main" id="{182F30BE-6550-48BD-9124-00B5D7715A9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2590650" y="116632"/>
            <a:ext cx="3962699" cy="55446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12501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575073" y="116632"/>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4" name="Picture 3" descr="A screenshot of a cell phone&#10;&#10;Description automatically generated">
            <a:extLst>
              <a:ext uri="{FF2B5EF4-FFF2-40B4-BE49-F238E27FC236}">
                <a16:creationId xmlns:a16="http://schemas.microsoft.com/office/drawing/2014/main" id="{2887FA4E-4D54-4AD6-962D-2AE58EEF4AA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530474" y="820162"/>
            <a:ext cx="5705822" cy="47248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97341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In-text Citations</a:t>
            </a:r>
            <a:endParaRPr lang="en-GB" sz="4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539552" y="1628800"/>
            <a:ext cx="8229600" cy="3744416"/>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In the Harvard system there are two steps to referencing: </a:t>
            </a:r>
          </a:p>
          <a:p>
            <a:pPr marL="0" indent="0">
              <a:buNone/>
            </a:pPr>
            <a:r>
              <a:rPr lang="en-GB" dirty="0">
                <a:latin typeface="Arial" panose="020B0604020202020204" pitchFamily="34" charset="0"/>
                <a:cs typeface="Arial" panose="020B0604020202020204" pitchFamily="34" charset="0"/>
              </a:rPr>
              <a:t>1. Identify the author(s) and year of publication of the source you are using - for your </a:t>
            </a:r>
            <a:r>
              <a:rPr lang="en-GB" i="1" dirty="0">
                <a:latin typeface="Arial" panose="020B0604020202020204" pitchFamily="34" charset="0"/>
                <a:cs typeface="Arial" panose="020B0604020202020204" pitchFamily="34" charset="0"/>
              </a:rPr>
              <a:t>in-text citation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2. Provide the full details of the reference in a list at the end of your piece of work. Arrange this list - by author(s) - in alphabetical order.</a:t>
            </a:r>
          </a:p>
          <a:p>
            <a:pPr marL="0" indent="0">
              <a:buNone/>
            </a:pPr>
            <a:r>
              <a:rPr lang="en-GB" dirty="0">
                <a:latin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3274630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0AFF389A-DFF1-4335-9A0F-D6AFE7E610E1}"/>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625310" y="188640"/>
            <a:ext cx="5893379" cy="5400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99649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2C580EF1-1C28-4311-85DF-5823BAD5CD00}"/>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691680" y="188640"/>
            <a:ext cx="5945302" cy="54726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17366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screenshot of a cell phone&#10;&#10;Description automatically generated">
            <a:extLst>
              <a:ext uri="{FF2B5EF4-FFF2-40B4-BE49-F238E27FC236}">
                <a16:creationId xmlns:a16="http://schemas.microsoft.com/office/drawing/2014/main" id="{8643F7FB-15ED-43D2-B5FF-7D6288E49E88}"/>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871327" y="1556792"/>
            <a:ext cx="7401346" cy="30243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00855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6168F1EF-7AAD-41B1-855E-B69CF761D392}"/>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547664" y="260648"/>
            <a:ext cx="5870365" cy="53285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917814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A799DEAA-75DF-4544-9F86-21849329B8A9}"/>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043608" y="332656"/>
            <a:ext cx="7376073" cy="53285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264499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8A9D91B9-FB61-4494-86CF-F08B60CC1E16}"/>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755576" y="476672"/>
            <a:ext cx="7844827" cy="51125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507926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Reference List</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r>
              <a:rPr lang="en-GB" sz="2400" dirty="0">
                <a:latin typeface="Arial" panose="020B0604020202020204" pitchFamily="34" charset="0"/>
                <a:cs typeface="Arial" panose="020B0604020202020204" pitchFamily="34" charset="0"/>
              </a:rPr>
              <a:t>A reference list is always required when you cite other people’s work within your assignment.</a:t>
            </a:r>
          </a:p>
          <a:p>
            <a:r>
              <a:rPr lang="en-GB" sz="2400" dirty="0">
                <a:latin typeface="Arial" panose="020B0604020202020204" pitchFamily="34" charset="0"/>
                <a:cs typeface="Arial" panose="020B0604020202020204" pitchFamily="34" charset="0"/>
              </a:rPr>
              <a:t>It should be in alphabetical order by author surname and be placed at the end of your written work before any appendices.</a:t>
            </a:r>
          </a:p>
          <a:p>
            <a:r>
              <a:rPr lang="en-GB" sz="2400" dirty="0">
                <a:latin typeface="Arial" panose="020B0604020202020204" pitchFamily="34" charset="0"/>
                <a:cs typeface="Arial" panose="020B0604020202020204" pitchFamily="34" charset="0"/>
              </a:rPr>
              <a:t>The reference list should include details for everything that you cite in your assignment.  </a:t>
            </a:r>
          </a:p>
          <a:p>
            <a:endParaRPr lang="en-GB" dirty="0"/>
          </a:p>
        </p:txBody>
      </p:sp>
    </p:spTree>
    <p:extLst>
      <p:ext uri="{BB962C8B-B14F-4D97-AF65-F5344CB8AC3E}">
        <p14:creationId xmlns:p14="http://schemas.microsoft.com/office/powerpoint/2010/main" val="790675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Bibliography</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r>
              <a:rPr lang="en-GB" sz="2400" dirty="0">
                <a:latin typeface="Arial" panose="020B0604020202020204" pitchFamily="34" charset="0"/>
                <a:cs typeface="Arial" panose="020B0604020202020204" pitchFamily="34" charset="0"/>
              </a:rPr>
              <a:t>A bibliography is a list of all the sources you have read for your assignment, </a:t>
            </a:r>
            <a:r>
              <a:rPr lang="en-GB" sz="2400" i="1" dirty="0">
                <a:latin typeface="Arial" panose="020B0604020202020204" pitchFamily="34" charset="0"/>
                <a:cs typeface="Arial" panose="020B0604020202020204" pitchFamily="34" charset="0"/>
              </a:rPr>
              <a:t>whether or not you have cited them in your text </a:t>
            </a:r>
            <a:r>
              <a:rPr lang="en-GB" sz="2400" dirty="0">
                <a:latin typeface="Arial" panose="020B0604020202020204" pitchFamily="34" charset="0"/>
                <a:cs typeface="Arial" panose="020B0604020202020204" pitchFamily="34" charset="0"/>
              </a:rPr>
              <a:t>and therefore is more exhaustive than a reference list.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should also be in alphabetical order by author surname and be placed at the end of your written work before any appendices.</a:t>
            </a:r>
          </a:p>
          <a:p>
            <a:endParaRPr lang="en-GB" dirty="0"/>
          </a:p>
        </p:txBody>
      </p:sp>
    </p:spTree>
    <p:extLst>
      <p:ext uri="{BB962C8B-B14F-4D97-AF65-F5344CB8AC3E}">
        <p14:creationId xmlns:p14="http://schemas.microsoft.com/office/powerpoint/2010/main" val="853841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E7E9-897B-4B16-A259-0F75691711CE}"/>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References</a:t>
            </a:r>
            <a:endParaRPr lang="en-GB" dirty="0"/>
          </a:p>
        </p:txBody>
      </p:sp>
      <p:sp>
        <p:nvSpPr>
          <p:cNvPr id="3" name="Content Placeholder 2">
            <a:extLst>
              <a:ext uri="{FF2B5EF4-FFF2-40B4-BE49-F238E27FC236}">
                <a16:creationId xmlns:a16="http://schemas.microsoft.com/office/drawing/2014/main" id="{A9C6F7D0-A9A5-4B72-BFDA-99C6AFA617AE}"/>
              </a:ext>
            </a:extLst>
          </p:cNvPr>
          <p:cNvSpPr>
            <a:spLocks noGrp="1"/>
          </p:cNvSpPr>
          <p:nvPr>
            <p:ph idx="1"/>
          </p:nvPr>
        </p:nvSpPr>
        <p:spPr/>
        <p:txBody>
          <a:bodyPr>
            <a:normAutofit fontScale="62500" lnSpcReduction="20000"/>
          </a:bodyPr>
          <a:lstStyle/>
          <a:p>
            <a:pPr marL="0" indent="0">
              <a:lnSpc>
                <a:spcPct val="120000"/>
              </a:lnSpc>
              <a:buNone/>
            </a:pPr>
            <a:r>
              <a:rPr lang="en-GB" dirty="0">
                <a:latin typeface="Calibri" panose="020F0502020204030204" pitchFamily="34" charset="0"/>
                <a:cs typeface="Calibri" panose="020F0502020204030204" pitchFamily="34" charset="0"/>
              </a:rPr>
              <a:t>Downes, E. and Evans, A. (2018) </a:t>
            </a:r>
            <a:r>
              <a:rPr lang="en-GB" i="1" dirty="0">
                <a:latin typeface="Calibri" panose="020F0502020204030204" pitchFamily="34" charset="0"/>
                <a:cs typeface="Calibri" panose="020F0502020204030204" pitchFamily="34" charset="0"/>
              </a:rPr>
              <a:t>REFERENCING HANDBOOK, HARVARD, UWTSD Library and Learning Resources. </a:t>
            </a:r>
            <a:r>
              <a:rPr lang="en-GB" dirty="0">
                <a:latin typeface="Calibri" panose="020F0502020204030204" pitchFamily="34" charset="0"/>
                <a:cs typeface="Calibri" panose="020F0502020204030204" pitchFamily="34" charset="0"/>
              </a:rPr>
              <a:t>[online] Available at: https://www.uwtsd.ac.uk/media/uwtsd-website/content-assets/documents/library-and-learning-resources/infoskills/harvard-eng.PDF (Accessed: 25.10.19).</a:t>
            </a:r>
          </a:p>
          <a:p>
            <a:pPr marL="0" indent="0">
              <a:lnSpc>
                <a:spcPct val="120000"/>
              </a:lnSpc>
              <a:buNone/>
            </a:pPr>
            <a:r>
              <a:rPr lang="en-GB" dirty="0">
                <a:latin typeface="Calibri" panose="020F0502020204030204" pitchFamily="34" charset="0"/>
                <a:cs typeface="Calibri" panose="020F0502020204030204" pitchFamily="34" charset="0"/>
              </a:rPr>
              <a:t>University of Derby (2012) </a:t>
            </a:r>
            <a:r>
              <a:rPr lang="en-GB" i="1" dirty="0">
                <a:latin typeface="Calibri" panose="020F0502020204030204" pitchFamily="34" charset="0"/>
                <a:cs typeface="Calibri" panose="020F0502020204030204" pitchFamily="34" charset="0"/>
              </a:rPr>
              <a:t>A Guide to Harvard Referencing. </a:t>
            </a:r>
            <a:r>
              <a:rPr lang="en-GB" dirty="0">
                <a:latin typeface="Calibri" panose="020F0502020204030204" pitchFamily="34" charset="0"/>
                <a:cs typeface="Calibri" panose="020F0502020204030204" pitchFamily="34" charset="0"/>
              </a:rPr>
              <a:t>[online] Available at: https://www.youtube.com/watch?v=NDgqqPvMn0U  (Accessed: 25.10.19).</a:t>
            </a:r>
          </a:p>
          <a:p>
            <a:pPr marL="0" indent="0">
              <a:lnSpc>
                <a:spcPct val="120000"/>
              </a:lnSpc>
              <a:buNone/>
            </a:pPr>
            <a:r>
              <a:rPr lang="en-GB" dirty="0">
                <a:latin typeface="Calibri" panose="020F0502020204030204" pitchFamily="34" charset="0"/>
                <a:cs typeface="Calibri" panose="020F0502020204030204" pitchFamily="34" charset="0"/>
              </a:rPr>
              <a:t>University of Wales Trinity Saint David (2019) </a:t>
            </a:r>
            <a:r>
              <a:rPr lang="en-GB" i="1" dirty="0">
                <a:latin typeface="Calibri" panose="020F0502020204030204" pitchFamily="34" charset="0"/>
                <a:cs typeface="Calibri" panose="020F0502020204030204" pitchFamily="34" charset="0"/>
              </a:rPr>
              <a:t>Academic Quality Handbook 2019-2020. </a:t>
            </a:r>
            <a:r>
              <a:rPr lang="en-GB" dirty="0">
                <a:latin typeface="Calibri" panose="020F0502020204030204" pitchFamily="34" charset="0"/>
                <a:cs typeface="Calibri" panose="020F0502020204030204" pitchFamily="34" charset="0"/>
              </a:rPr>
              <a:t>[online] Available at: https://www.uwtsd.ac.uk/academic-office/academic-quality-handbook/ (Accessed: 25.10.19).</a:t>
            </a:r>
            <a:endParaRPr lang="en-GB" i="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414830510"/>
      </p:ext>
    </p:extLst>
  </p:cSld>
  <p:clrMapOvr>
    <a:masterClrMapping/>
  </p:clrMapOvr>
</p:sld>
</file>

<file path=ppt/theme/theme1.xml><?xml version="1.0" encoding="utf-8"?>
<a:theme xmlns:a="http://schemas.openxmlformats.org/drawingml/2006/main" name="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5E48A0-A558-4300-AB34-B927BCD8E5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A02C7E-B257-4E49-A825-33430E451BD2}">
  <ds:schemaRefs>
    <ds:schemaRef ds:uri="http://schemas.microsoft.com/office/2006/metadata/properties"/>
    <ds:schemaRef ds:uri="http://schemas.microsoft.com/office/2006/documentManagement/types"/>
    <ds:schemaRef ds:uri="http://purl.org/dc/elements/1.1/"/>
    <ds:schemaRef ds:uri="f66716c4-314f-46c1-b01e-5a44c61897d8"/>
    <ds:schemaRef ds:uri="http://www.w3.org/XML/1998/namespace"/>
    <ds:schemaRef ds:uri="http://schemas.openxmlformats.org/package/2006/metadata/core-properties"/>
    <ds:schemaRef ds:uri="http://schemas.microsoft.com/office/infopath/2007/PartnerControls"/>
    <ds:schemaRef ds:uri="a908d394-d138-480e-87a3-ff44c37f991a"/>
    <ds:schemaRef ds:uri="http://purl.org/dc/dcmitype/"/>
    <ds:schemaRef ds:uri="http://purl.org/dc/terms/"/>
  </ds:schemaRefs>
</ds:datastoreItem>
</file>

<file path=customXml/itemProps3.xml><?xml version="1.0" encoding="utf-8"?>
<ds:datastoreItem xmlns:ds="http://schemas.openxmlformats.org/officeDocument/2006/customXml" ds:itemID="{59D0FD6D-A06E-485A-A440-1E0A7A1BBA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2348</TotalTime>
  <Words>774</Words>
  <Application>Microsoft Office PowerPoint</Application>
  <PresentationFormat>On-screen Show (4:3)</PresentationFormat>
  <Paragraphs>47</Paragraphs>
  <Slides>27</Slides>
  <Notes>1</Notes>
  <HiddenSlides>0</HiddenSlides>
  <MMClips>1</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27</vt:i4>
      </vt:variant>
    </vt:vector>
  </HeadingPairs>
  <TitlesOfParts>
    <vt:vector size="38" baseType="lpstr">
      <vt:lpstr>Arial</vt:lpstr>
      <vt:lpstr>Arial Rounded MT Bold</vt:lpstr>
      <vt:lpstr>Calibri</vt:lpstr>
      <vt:lpstr>Candara</vt:lpstr>
      <vt:lpstr>Lucida Grande</vt:lpstr>
      <vt:lpstr>Myriad Pro</vt:lpstr>
      <vt:lpstr>Wingdings</vt:lpstr>
      <vt:lpstr>CumminsSTD_WHITE_DEU</vt:lpstr>
      <vt:lpstr>1_CumminsSTD_WHITE_DEU</vt:lpstr>
      <vt:lpstr>SftWP July 15</vt:lpstr>
      <vt:lpstr>1_20140311PresentationUWTSDTemplate</vt:lpstr>
      <vt:lpstr>Skills for the Workplace Programme     Harvard Referencing   </vt:lpstr>
      <vt:lpstr> What is Referencing? </vt:lpstr>
      <vt:lpstr> What is Referencing? </vt:lpstr>
      <vt:lpstr> Why Reference? </vt:lpstr>
      <vt:lpstr>PowerPoint Presentation</vt:lpstr>
      <vt:lpstr>PowerPoint Presentation</vt:lpstr>
      <vt:lpstr>Use the Library to help you!</vt:lpstr>
      <vt:lpstr>PowerPoint Presentation</vt:lpstr>
      <vt:lpstr>PowerPoint Presentation</vt:lpstr>
      <vt:lpstr>PowerPoint Presentation</vt:lpstr>
      <vt:lpstr>PowerPoint Presentation</vt:lpstr>
      <vt:lpstr>Referencing Handbooks</vt:lpstr>
      <vt:lpstr>Referencing Handbooks</vt:lpstr>
      <vt:lpstr>PowerPoint Presentation</vt:lpstr>
      <vt:lpstr>PowerPoint Presentation</vt:lpstr>
      <vt:lpstr>PowerPoint Presentation</vt:lpstr>
      <vt:lpstr>PowerPoint Presentation</vt:lpstr>
      <vt:lpstr>In-text Citations</vt:lpstr>
      <vt:lpstr>PowerPoint Presentation</vt:lpstr>
      <vt:lpstr>PowerPoint Presentation</vt:lpstr>
      <vt:lpstr>PowerPoint Presentation</vt:lpstr>
      <vt:lpstr>PowerPoint Presentation</vt:lpstr>
      <vt:lpstr>PowerPoint Presentation</vt:lpstr>
      <vt:lpstr>PowerPoint Presentation</vt:lpstr>
      <vt:lpstr>Reference List</vt:lpstr>
      <vt:lpstr>Bibliography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 </dc:title>
  <dc:creator>Julia Ault</dc:creator>
  <cp:lastModifiedBy>Julia Ault</cp:lastModifiedBy>
  <cp:revision>51</cp:revision>
  <dcterms:created xsi:type="dcterms:W3CDTF">2015-08-19T15:34:00Z</dcterms:created>
  <dcterms:modified xsi:type="dcterms:W3CDTF">2019-10-25T15:35:53Z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