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5"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70548" autoAdjust="0"/>
  </p:normalViewPr>
  <p:slideViewPr>
    <p:cSldViewPr snapToGrid="0">
      <p:cViewPr>
        <p:scale>
          <a:sx n="106" d="100"/>
          <a:sy n="106" d="100"/>
        </p:scale>
        <p:origin x="-360" y="-9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BE2F2-13E3-42AC-B797-0E695795DD15}" type="datetimeFigureOut">
              <a:rPr lang="en-US" smtClean="0"/>
              <a:t>11/16/23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C32C45-F895-4A28-92B4-DB59C41C3292}" type="slidenum">
              <a:rPr lang="en-US" smtClean="0"/>
              <a:t>‹#›</a:t>
            </a:fld>
            <a:endParaRPr lang="en-US"/>
          </a:p>
        </p:txBody>
      </p:sp>
    </p:spTree>
    <p:extLst>
      <p:ext uri="{BB962C8B-B14F-4D97-AF65-F5344CB8AC3E}">
        <p14:creationId xmlns:p14="http://schemas.microsoft.com/office/powerpoint/2010/main" val="1669163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presentation will be a preview of the business idea, the legal format of the </a:t>
            </a:r>
            <a:r>
              <a:rPr lang="en-GB" dirty="0" err="1"/>
              <a:t>startup</a:t>
            </a:r>
            <a:r>
              <a:rPr lang="en-GB" dirty="0"/>
              <a:t> company, management of the company, a SWOT analysis of the business idea, marketing mix, and cash flow forecast for the business. </a:t>
            </a:r>
            <a:endParaRPr lang="en-US" dirty="0"/>
          </a:p>
          <a:p>
            <a:endParaRPr lang="en-US" dirty="0"/>
          </a:p>
        </p:txBody>
      </p:sp>
      <p:sp>
        <p:nvSpPr>
          <p:cNvPr id="4" name="Slide Number Placeholder 3"/>
          <p:cNvSpPr>
            <a:spLocks noGrp="1"/>
          </p:cNvSpPr>
          <p:nvPr>
            <p:ph type="sldNum" sz="quarter" idx="10"/>
          </p:nvPr>
        </p:nvSpPr>
        <p:spPr/>
        <p:txBody>
          <a:bodyPr/>
          <a:lstStyle/>
          <a:p>
            <a:fld id="{76C32C45-F895-4A28-92B4-DB59C41C3292}" type="slidenum">
              <a:rPr lang="en-US" smtClean="0"/>
              <a:t>2</a:t>
            </a:fld>
            <a:endParaRPr lang="en-US"/>
          </a:p>
        </p:txBody>
      </p:sp>
    </p:spTree>
    <p:extLst>
      <p:ext uri="{BB962C8B-B14F-4D97-AF65-F5344CB8AC3E}">
        <p14:creationId xmlns:p14="http://schemas.microsoft.com/office/powerpoint/2010/main" val="2141093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Through a great online presence, the business will market its products to its audience using different social media or digital marketing strategies. The business will adopt a more sustainable and ethical approach so that the quality products reach the audiences. </a:t>
            </a:r>
            <a:endParaRPr lang="en-US" dirty="0"/>
          </a:p>
          <a:p>
            <a:endParaRPr lang="en-US" dirty="0"/>
          </a:p>
        </p:txBody>
      </p:sp>
      <p:sp>
        <p:nvSpPr>
          <p:cNvPr id="4" name="Slide Number Placeholder 3"/>
          <p:cNvSpPr>
            <a:spLocks noGrp="1"/>
          </p:cNvSpPr>
          <p:nvPr>
            <p:ph type="sldNum" sz="quarter" idx="10"/>
          </p:nvPr>
        </p:nvSpPr>
        <p:spPr/>
        <p:txBody>
          <a:bodyPr/>
          <a:lstStyle/>
          <a:p>
            <a:fld id="{76C32C45-F895-4A28-92B4-DB59C41C3292}" type="slidenum">
              <a:rPr lang="en-US" smtClean="0"/>
              <a:t>3</a:t>
            </a:fld>
            <a:endParaRPr lang="en-US"/>
          </a:p>
        </p:txBody>
      </p:sp>
    </p:spTree>
    <p:extLst>
      <p:ext uri="{BB962C8B-B14F-4D97-AF65-F5344CB8AC3E}">
        <p14:creationId xmlns:p14="http://schemas.microsoft.com/office/powerpoint/2010/main" val="156091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structure also offers business flexibility in terms of taxation to Street Trend Apparel. By adopting this structure, STA can operate as an individual legal entity. </a:t>
            </a:r>
          </a:p>
          <a:p>
            <a:endParaRPr lang="en-US" dirty="0"/>
          </a:p>
        </p:txBody>
      </p:sp>
      <p:sp>
        <p:nvSpPr>
          <p:cNvPr id="4" name="Slide Number Placeholder 3"/>
          <p:cNvSpPr>
            <a:spLocks noGrp="1"/>
          </p:cNvSpPr>
          <p:nvPr>
            <p:ph type="sldNum" sz="quarter" idx="10"/>
          </p:nvPr>
        </p:nvSpPr>
        <p:spPr/>
        <p:txBody>
          <a:bodyPr/>
          <a:lstStyle/>
          <a:p>
            <a:fld id="{76C32C45-F895-4A28-92B4-DB59C41C3292}" type="slidenum">
              <a:rPr lang="en-US" smtClean="0"/>
              <a:t>4</a:t>
            </a:fld>
            <a:endParaRPr lang="en-US"/>
          </a:p>
        </p:txBody>
      </p:sp>
    </p:spTree>
    <p:extLst>
      <p:ext uri="{BB962C8B-B14F-4D97-AF65-F5344CB8AC3E}">
        <p14:creationId xmlns:p14="http://schemas.microsoft.com/office/powerpoint/2010/main" val="2316901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influencer marketing approach can also be used to influence customers through the most followed bloggers and influencers. With the use of digitization, the trend of influencer marketing has grown and become more prominent among the younger generation (</a:t>
            </a:r>
            <a:r>
              <a:rPr lang="en-GB" dirty="0" err="1"/>
              <a:t>Gelati</a:t>
            </a:r>
            <a:r>
              <a:rPr lang="en-GB" dirty="0"/>
              <a:t> &amp; </a:t>
            </a:r>
            <a:r>
              <a:rPr lang="en-GB" dirty="0" err="1"/>
              <a:t>Verplancke</a:t>
            </a:r>
            <a:r>
              <a:rPr lang="en-GB" dirty="0"/>
              <a:t>, 2022). </a:t>
            </a:r>
            <a:endParaRPr lang="en-US"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competitive price strategy is the price method that is based on the price set by the competitors. Competitive pricing methods mainly focus on the prices of the competitors and do not consider how much the customer values the product. </a:t>
            </a:r>
            <a:endParaRPr lang="en-US" dirty="0"/>
          </a:p>
          <a:p>
            <a:endParaRPr lang="en-US" dirty="0"/>
          </a:p>
        </p:txBody>
      </p:sp>
      <p:sp>
        <p:nvSpPr>
          <p:cNvPr id="4" name="Slide Number Placeholder 3"/>
          <p:cNvSpPr>
            <a:spLocks noGrp="1"/>
          </p:cNvSpPr>
          <p:nvPr>
            <p:ph type="sldNum" sz="quarter" idx="10"/>
          </p:nvPr>
        </p:nvSpPr>
        <p:spPr/>
        <p:txBody>
          <a:bodyPr/>
          <a:lstStyle/>
          <a:p>
            <a:fld id="{76C32C45-F895-4A28-92B4-DB59C41C3292}" type="slidenum">
              <a:rPr lang="en-US" smtClean="0"/>
              <a:t>8</a:t>
            </a:fld>
            <a:endParaRPr lang="en-US"/>
          </a:p>
        </p:txBody>
      </p:sp>
    </p:spTree>
    <p:extLst>
      <p:ext uri="{BB962C8B-B14F-4D97-AF65-F5344CB8AC3E}">
        <p14:creationId xmlns:p14="http://schemas.microsoft.com/office/powerpoint/2010/main" val="3068993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6C32C45-F895-4A28-92B4-DB59C41C3292}" type="slidenum">
              <a:rPr lang="en-US" smtClean="0"/>
              <a:t>11</a:t>
            </a:fld>
            <a:endParaRPr lang="en-US"/>
          </a:p>
        </p:txBody>
      </p:sp>
    </p:spTree>
    <p:extLst>
      <p:ext uri="{BB962C8B-B14F-4D97-AF65-F5344CB8AC3E}">
        <p14:creationId xmlns:p14="http://schemas.microsoft.com/office/powerpoint/2010/main" val="1030747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55BD737-5507-4EC6-B8D9-2FFBF2B64A0F}" type="datetimeFigureOut">
              <a:rPr lang="en-US" smtClean="0"/>
              <a:t>11/16/23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1265904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5BD737-5507-4EC6-B8D9-2FFBF2B64A0F}" type="datetimeFigureOut">
              <a:rPr lang="en-US" smtClean="0"/>
              <a:t>11/16/23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1287939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5BD737-5507-4EC6-B8D9-2FFBF2B64A0F}" type="datetimeFigureOut">
              <a:rPr lang="en-US" smtClean="0"/>
              <a:t>11/16/23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4246369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55BD737-5507-4EC6-B8D9-2FFBF2B64A0F}" type="datetimeFigureOut">
              <a:rPr lang="en-US" smtClean="0"/>
              <a:t>11/16/23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1335055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5BD737-5507-4EC6-B8D9-2FFBF2B64A0F}" type="datetimeFigureOut">
              <a:rPr lang="en-US" smtClean="0"/>
              <a:t>11/16/23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2964938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55BD737-5507-4EC6-B8D9-2FFBF2B64A0F}" type="datetimeFigureOut">
              <a:rPr lang="en-US" smtClean="0"/>
              <a:t>11/16/23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3993367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5BD737-5507-4EC6-B8D9-2FFBF2B64A0F}" type="datetimeFigureOut">
              <a:rPr lang="en-US" smtClean="0"/>
              <a:t>11/16/23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4190495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5BD737-5507-4EC6-B8D9-2FFBF2B64A0F}" type="datetimeFigureOut">
              <a:rPr lang="en-US" smtClean="0"/>
              <a:t>11/16/23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3703780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5BD737-5507-4EC6-B8D9-2FFBF2B64A0F}" type="datetimeFigureOut">
              <a:rPr lang="en-US" smtClean="0"/>
              <a:t>11/16/23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3393910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5BD737-5507-4EC6-B8D9-2FFBF2B64A0F}" type="datetimeFigureOut">
              <a:rPr lang="en-US" smtClean="0"/>
              <a:t>11/16/23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331911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55BD737-5507-4EC6-B8D9-2FFBF2B64A0F}" type="datetimeFigureOut">
              <a:rPr lang="en-US" smtClean="0"/>
              <a:t>11/16/23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EC6FC3-91A1-4893-A3FF-570A930542A3}" type="slidenum">
              <a:rPr lang="en-US" smtClean="0"/>
              <a:t>‹#›</a:t>
            </a:fld>
            <a:endParaRPr lang="en-US"/>
          </a:p>
        </p:txBody>
      </p:sp>
    </p:spTree>
    <p:extLst>
      <p:ext uri="{BB962C8B-B14F-4D97-AF65-F5344CB8AC3E}">
        <p14:creationId xmlns:p14="http://schemas.microsoft.com/office/powerpoint/2010/main" val="2371022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5BD737-5507-4EC6-B8D9-2FFBF2B64A0F}" type="datetimeFigureOut">
              <a:rPr lang="en-US" smtClean="0"/>
              <a:t>11/16/23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EC6FC3-91A1-4893-A3FF-570A930542A3}" type="slidenum">
              <a:rPr lang="en-US" smtClean="0"/>
              <a:t>‹#›</a:t>
            </a:fld>
            <a:endParaRPr lang="en-US"/>
          </a:p>
        </p:txBody>
      </p:sp>
    </p:spTree>
    <p:extLst>
      <p:ext uri="{BB962C8B-B14F-4D97-AF65-F5344CB8AC3E}">
        <p14:creationId xmlns:p14="http://schemas.microsoft.com/office/powerpoint/2010/main" val="1163211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91885" y="1122363"/>
            <a:ext cx="11383347" cy="2387600"/>
          </a:xfrm>
        </p:spPr>
        <p:txBody>
          <a:bodyPr>
            <a:normAutofit fontScale="90000"/>
          </a:bodyPr>
          <a:lstStyle/>
          <a:p>
            <a:br>
              <a:rPr lang="en-US" sz="4000" b="1" dirty="0"/>
            </a:br>
            <a:br>
              <a:rPr lang="en-US" sz="4000" b="1" dirty="0"/>
            </a:br>
            <a:br>
              <a:rPr lang="en-US" sz="4000" b="1" dirty="0"/>
            </a:br>
            <a:br>
              <a:rPr lang="en-US" sz="4000" b="1" dirty="0"/>
            </a:br>
            <a:r>
              <a:rPr lang="en-US" sz="4000" b="1" dirty="0"/>
              <a:t>Module code: LCBB5001</a:t>
            </a:r>
            <a:br>
              <a:rPr lang="en-US" sz="4000" b="1" dirty="0"/>
            </a:br>
            <a:r>
              <a:rPr lang="en-US" sz="4000" b="1" dirty="0"/>
              <a:t>Module: Entrepreneurship</a:t>
            </a:r>
            <a:br>
              <a:rPr lang="en-US" sz="4000" dirty="0"/>
            </a:br>
            <a:endParaRPr lang="en-US" dirty="0"/>
          </a:p>
        </p:txBody>
      </p:sp>
      <p:sp>
        <p:nvSpPr>
          <p:cNvPr id="3" name="Subtitle 2"/>
          <p:cNvSpPr>
            <a:spLocks noGrp="1"/>
          </p:cNvSpPr>
          <p:nvPr>
            <p:ph type="subTitle" idx="1"/>
          </p:nvPr>
        </p:nvSpPr>
        <p:spPr/>
        <p:txBody>
          <a:bodyPr>
            <a:normAutofit/>
          </a:bodyPr>
          <a:lstStyle/>
          <a:p>
            <a:r>
              <a:rPr lang="en-US" dirty="0"/>
              <a:t>Task-1 Presentation</a:t>
            </a:r>
          </a:p>
          <a:p>
            <a:r>
              <a:rPr lang="en-US" dirty="0"/>
              <a:t>Submitted By: Lucretia Diaconu</a:t>
            </a:r>
          </a:p>
          <a:p>
            <a:r>
              <a:rPr lang="en-US" dirty="0"/>
              <a:t>Student ID: 2126928</a:t>
            </a:r>
            <a:endParaRPr lang="en-GB" dirty="0"/>
          </a:p>
          <a:p>
            <a:endParaRPr lang="en-US" dirty="0"/>
          </a:p>
        </p:txBody>
      </p:sp>
      <p:pic>
        <p:nvPicPr>
          <p:cNvPr id="4" name="Picture 3"/>
          <p:cNvPicPr>
            <a:picLocks noChangeAspect="1"/>
          </p:cNvPicPr>
          <p:nvPr/>
        </p:nvPicPr>
        <p:blipFill>
          <a:blip r:embed="rId2"/>
          <a:stretch>
            <a:fillRect/>
          </a:stretch>
        </p:blipFill>
        <p:spPr>
          <a:xfrm>
            <a:off x="9397043" y="0"/>
            <a:ext cx="2794958" cy="1219200"/>
          </a:xfrm>
          <a:prstGeom prst="rect">
            <a:avLst/>
          </a:prstGeom>
        </p:spPr>
      </p:pic>
      <p:pic>
        <p:nvPicPr>
          <p:cNvPr id="1026" name="Picture 2" descr="UWTSD Birmingham | Birmingham">
            <a:extLst>
              <a:ext uri="{FF2B5EF4-FFF2-40B4-BE49-F238E27FC236}">
                <a16:creationId xmlns:a16="http://schemas.microsoft.com/office/drawing/2014/main" id="{17FF38B5-B50F-383D-C4E1-79368FC0E4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7410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Introduction </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There are various reasons why a business plan is required for business. These plans help in steering the business as it starts and grows (</a:t>
            </a:r>
            <a:r>
              <a:rPr lang="en-GB" dirty="0" err="1"/>
              <a:t>Whatman</a:t>
            </a:r>
            <a:r>
              <a:rPr lang="en-GB" dirty="0"/>
              <a:t>, 2023). </a:t>
            </a:r>
          </a:p>
          <a:p>
            <a:r>
              <a:rPr lang="en-GB" dirty="0"/>
              <a:t>This business plan is about a streetwear clothing brand named Street Trend Apparel (STA).</a:t>
            </a:r>
          </a:p>
          <a:p>
            <a:r>
              <a:rPr lang="en-GB" dirty="0"/>
              <a:t>This brand will be manufacturing its products from low economies, for instance, Pakistan, India, and Bangladesh. </a:t>
            </a:r>
          </a:p>
        </p:txBody>
      </p:sp>
      <p:pic>
        <p:nvPicPr>
          <p:cNvPr id="4" name="Picture 3"/>
          <p:cNvPicPr>
            <a:picLocks noChangeAspect="1"/>
          </p:cNvPicPr>
          <p:nvPr/>
        </p:nvPicPr>
        <p:blipFill>
          <a:blip r:embed="rId3"/>
          <a:stretch>
            <a:fillRect/>
          </a:stretch>
        </p:blipFill>
        <p:spPr>
          <a:xfrm>
            <a:off x="9397043" y="0"/>
            <a:ext cx="2794958" cy="1219200"/>
          </a:xfrm>
          <a:prstGeom prst="rect">
            <a:avLst/>
          </a:prstGeom>
        </p:spPr>
      </p:pic>
    </p:spTree>
    <p:extLst>
      <p:ext uri="{BB962C8B-B14F-4D97-AF65-F5344CB8AC3E}">
        <p14:creationId xmlns:p14="http://schemas.microsoft.com/office/powerpoint/2010/main" val="217905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Overview of the Business Idea</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650630" y="1690688"/>
            <a:ext cx="6758355" cy="4351338"/>
          </a:xfrm>
        </p:spPr>
        <p:txBody>
          <a:bodyPr>
            <a:normAutofit fontScale="77500" lnSpcReduction="20000"/>
          </a:bodyPr>
          <a:lstStyle/>
          <a:p>
            <a:pPr algn="just"/>
            <a:r>
              <a:rPr lang="en-GB" dirty="0"/>
              <a:t>Street Trend Apparel will be an e-commerce apparel business that will soon be operating in the UK. </a:t>
            </a:r>
          </a:p>
          <a:p>
            <a:pPr algn="just"/>
            <a:r>
              <a:rPr lang="en-GB" dirty="0"/>
              <a:t>The main area this clothing business will deal with is street-style apparel that will focus on providing high-quality products to its customers. </a:t>
            </a:r>
          </a:p>
          <a:p>
            <a:pPr algn="just"/>
            <a:r>
              <a:rPr lang="en-GB" dirty="0"/>
              <a:t>The purpose of this brand will be to attract customers and offer great, comfortable, yet chic street-style wear options. The main target area for the business will be UK audience customers aged from 18 years to 30. </a:t>
            </a:r>
          </a:p>
          <a:p>
            <a:pPr algn="just"/>
            <a:r>
              <a:rPr lang="en-GB" dirty="0"/>
              <a:t>The main customer this business will target is youngsters, as they are much into street-style fashion. Streetwear has become an eye-catching trend and most adopted by youngsters under 25 years of age (</a:t>
            </a:r>
            <a:r>
              <a:rPr lang="en-GB" dirty="0" err="1"/>
              <a:t>Marnewick</a:t>
            </a:r>
            <a:r>
              <a:rPr lang="en-GB" dirty="0"/>
              <a:t>, 2022). </a:t>
            </a:r>
            <a:endParaRPr lang="en-US" dirty="0"/>
          </a:p>
        </p:txBody>
      </p:sp>
      <p:pic>
        <p:nvPicPr>
          <p:cNvPr id="4" name="Picture 3"/>
          <p:cNvPicPr>
            <a:picLocks noChangeAspect="1"/>
          </p:cNvPicPr>
          <p:nvPr/>
        </p:nvPicPr>
        <p:blipFill>
          <a:blip r:embed="rId3"/>
          <a:stretch>
            <a:fillRect/>
          </a:stretch>
        </p:blipFill>
        <p:spPr>
          <a:xfrm>
            <a:off x="9397043" y="23446"/>
            <a:ext cx="2794958" cy="1219200"/>
          </a:xfrm>
          <a:prstGeom prst="rect">
            <a:avLst/>
          </a:prstGeom>
        </p:spPr>
      </p:pic>
      <p:pic>
        <p:nvPicPr>
          <p:cNvPr id="5" name="Picture 4"/>
          <p:cNvPicPr>
            <a:picLocks noChangeAspect="1"/>
          </p:cNvPicPr>
          <p:nvPr/>
        </p:nvPicPr>
        <p:blipFill>
          <a:blip r:embed="rId3"/>
          <a:stretch>
            <a:fillRect/>
          </a:stretch>
        </p:blipFill>
        <p:spPr>
          <a:xfrm>
            <a:off x="9397043" y="0"/>
            <a:ext cx="2794958" cy="1219200"/>
          </a:xfrm>
          <a:prstGeom prst="rect">
            <a:avLst/>
          </a:prstGeom>
        </p:spPr>
      </p:pic>
      <p:pic>
        <p:nvPicPr>
          <p:cNvPr id="6" name="Picture 5"/>
          <p:cNvPicPr>
            <a:picLocks noChangeAspect="1"/>
          </p:cNvPicPr>
          <p:nvPr/>
        </p:nvPicPr>
        <p:blipFill>
          <a:blip r:embed="rId4"/>
          <a:stretch>
            <a:fillRect/>
          </a:stretch>
        </p:blipFill>
        <p:spPr>
          <a:xfrm>
            <a:off x="7465169" y="1705158"/>
            <a:ext cx="4546241" cy="3426313"/>
          </a:xfrm>
          <a:prstGeom prst="rect">
            <a:avLst/>
          </a:prstGeom>
        </p:spPr>
      </p:pic>
    </p:spTree>
    <p:extLst>
      <p:ext uri="{BB962C8B-B14F-4D97-AF65-F5344CB8AC3E}">
        <p14:creationId xmlns:p14="http://schemas.microsoft.com/office/powerpoint/2010/main" val="759870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Legal Format of the Start-up Company </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38200" y="1825625"/>
            <a:ext cx="6828692" cy="4351338"/>
          </a:xfrm>
        </p:spPr>
        <p:txBody>
          <a:bodyPr>
            <a:normAutofit fontScale="92500" lnSpcReduction="20000"/>
          </a:bodyPr>
          <a:lstStyle/>
          <a:p>
            <a:pPr algn="just"/>
            <a:r>
              <a:rPr lang="en-GB" dirty="0"/>
              <a:t>The legal structure selected for this business is a Limited Liability Company. This apparel brand will soon be operational as an LLC in the UK. </a:t>
            </a:r>
          </a:p>
          <a:p>
            <a:pPr algn="just"/>
            <a:r>
              <a:rPr lang="en-GB" dirty="0"/>
              <a:t>This legal format provides limited liability protection and protects an individual from different legal and financial problems that the company may face in the future (Bridget </a:t>
            </a:r>
            <a:r>
              <a:rPr lang="en-GB" dirty="0" err="1"/>
              <a:t>Molitor</a:t>
            </a:r>
            <a:r>
              <a:rPr lang="en-GB" dirty="0"/>
              <a:t>, 2022). </a:t>
            </a:r>
          </a:p>
          <a:p>
            <a:pPr algn="just"/>
            <a:r>
              <a:rPr lang="en-GB" dirty="0"/>
              <a:t>Before establishing a business, it is important to do own research and get knowledge about legal and tax advice. Selecting LLC will allow Street Trend Apparel to protect its liability if any future financial crisis occurs. </a:t>
            </a:r>
          </a:p>
          <a:p>
            <a:pPr algn="just"/>
            <a:endParaRPr lang="en-US" dirty="0"/>
          </a:p>
        </p:txBody>
      </p:sp>
      <p:pic>
        <p:nvPicPr>
          <p:cNvPr id="4" name="Picture 3"/>
          <p:cNvPicPr>
            <a:picLocks noChangeAspect="1"/>
          </p:cNvPicPr>
          <p:nvPr/>
        </p:nvPicPr>
        <p:blipFill>
          <a:blip r:embed="rId3"/>
          <a:stretch>
            <a:fillRect/>
          </a:stretch>
        </p:blipFill>
        <p:spPr>
          <a:xfrm>
            <a:off x="9829800" y="0"/>
            <a:ext cx="2362200" cy="1208314"/>
          </a:xfrm>
          <a:prstGeom prst="rect">
            <a:avLst/>
          </a:prstGeom>
        </p:spPr>
      </p:pic>
      <p:pic>
        <p:nvPicPr>
          <p:cNvPr id="5" name="Picture 4"/>
          <p:cNvPicPr>
            <a:picLocks noChangeAspect="1"/>
          </p:cNvPicPr>
          <p:nvPr/>
        </p:nvPicPr>
        <p:blipFill>
          <a:blip r:embed="rId4"/>
          <a:stretch>
            <a:fillRect/>
          </a:stretch>
        </p:blipFill>
        <p:spPr>
          <a:xfrm>
            <a:off x="7932860" y="1690688"/>
            <a:ext cx="3960202" cy="4336245"/>
          </a:xfrm>
          <a:prstGeom prst="rect">
            <a:avLst/>
          </a:prstGeom>
        </p:spPr>
      </p:pic>
    </p:spTree>
    <p:extLst>
      <p:ext uri="{BB962C8B-B14F-4D97-AF65-F5344CB8AC3E}">
        <p14:creationId xmlns:p14="http://schemas.microsoft.com/office/powerpoint/2010/main" val="168290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Management of the Company </a:t>
            </a:r>
            <a:endParaRPr lang="en-US"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040922" y="1825625"/>
            <a:ext cx="6312877" cy="4351338"/>
          </a:xfrm>
        </p:spPr>
        <p:txBody>
          <a:bodyPr>
            <a:normAutofit fontScale="85000" lnSpcReduction="20000"/>
          </a:bodyPr>
          <a:lstStyle/>
          <a:p>
            <a:r>
              <a:rPr lang="en-GB" dirty="0"/>
              <a:t>The owner of the business will be responsible for the business operation and keeping the business operational. </a:t>
            </a:r>
          </a:p>
          <a:p>
            <a:r>
              <a:rPr lang="en-GB" dirty="0"/>
              <a:t>Considering the workforce within the company, there will be five staff members. The team of these five members will be responsible for designing, manufacturing, and marketing these products. </a:t>
            </a:r>
          </a:p>
          <a:p>
            <a:r>
              <a:rPr lang="en-GB" dirty="0"/>
              <a:t>The owner of the company will only be responsible for ensuring the smooth operations of the company in every possible area (Page, 2023). </a:t>
            </a:r>
          </a:p>
          <a:p>
            <a:r>
              <a:rPr lang="en-GB" dirty="0"/>
              <a:t>This street-style brand might also hire or recruit freelance designers for better designs of its products. </a:t>
            </a:r>
            <a:endParaRPr lang="en-US" dirty="0"/>
          </a:p>
          <a:p>
            <a:endParaRPr lang="en-US" dirty="0"/>
          </a:p>
        </p:txBody>
      </p:sp>
      <p:pic>
        <p:nvPicPr>
          <p:cNvPr id="4" name="Picture 3"/>
          <p:cNvPicPr>
            <a:picLocks noChangeAspect="1"/>
          </p:cNvPicPr>
          <p:nvPr/>
        </p:nvPicPr>
        <p:blipFill>
          <a:blip r:embed="rId2"/>
          <a:stretch>
            <a:fillRect/>
          </a:stretch>
        </p:blipFill>
        <p:spPr>
          <a:xfrm>
            <a:off x="9397043" y="0"/>
            <a:ext cx="2794958" cy="1219200"/>
          </a:xfrm>
          <a:prstGeom prst="rect">
            <a:avLst/>
          </a:prstGeom>
        </p:spPr>
      </p:pic>
      <p:pic>
        <p:nvPicPr>
          <p:cNvPr id="5" name="Picture 4"/>
          <p:cNvPicPr>
            <a:picLocks noChangeAspect="1"/>
          </p:cNvPicPr>
          <p:nvPr/>
        </p:nvPicPr>
        <p:blipFill>
          <a:blip r:embed="rId3"/>
          <a:stretch>
            <a:fillRect/>
          </a:stretch>
        </p:blipFill>
        <p:spPr>
          <a:xfrm>
            <a:off x="838200" y="1690688"/>
            <a:ext cx="4202722" cy="4757481"/>
          </a:xfrm>
          <a:prstGeom prst="rect">
            <a:avLst/>
          </a:prstGeom>
        </p:spPr>
      </p:pic>
    </p:spTree>
    <p:extLst>
      <p:ext uri="{BB962C8B-B14F-4D97-AF65-F5344CB8AC3E}">
        <p14:creationId xmlns:p14="http://schemas.microsoft.com/office/powerpoint/2010/main" val="3828061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558843" cy="1325563"/>
          </a:xfrm>
        </p:spPr>
        <p:txBody>
          <a:bodyPr>
            <a:normAutofit/>
          </a:bodyPr>
          <a:lstStyle/>
          <a:p>
            <a:r>
              <a:rPr lang="en-GB" b="1" dirty="0">
                <a:effectLst>
                  <a:outerShdw blurRad="38100" dist="38100" dir="2700000" algn="tl">
                    <a:srgbClr val="000000">
                      <a:alpha val="43137"/>
                    </a:srgbClr>
                  </a:outerShdw>
                </a:effectLst>
              </a:rPr>
              <a:t>Evaluation of the Business Idea by Using the SWOT Analysis Model</a:t>
            </a:r>
            <a:endParaRPr lang="en-US"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340324" y="1798329"/>
            <a:ext cx="9511352" cy="4351338"/>
          </a:xfrm>
        </p:spPr>
        <p:txBody>
          <a:bodyPr numCol="2">
            <a:normAutofit fontScale="40000" lnSpcReduction="20000"/>
          </a:bodyPr>
          <a:lstStyle/>
          <a:p>
            <a:pPr marL="0" indent="0">
              <a:buNone/>
            </a:pPr>
            <a:r>
              <a:rPr lang="en-GB" sz="4000" b="1" dirty="0"/>
              <a:t>Strength </a:t>
            </a:r>
            <a:endParaRPr lang="en-US" sz="4000" b="1" dirty="0"/>
          </a:p>
          <a:p>
            <a:pPr lvl="0"/>
            <a:r>
              <a:rPr lang="en-GB" sz="4000" dirty="0"/>
              <a:t>Great range of products </a:t>
            </a:r>
            <a:endParaRPr lang="en-US" sz="4000" dirty="0"/>
          </a:p>
          <a:p>
            <a:pPr lvl="0"/>
            <a:r>
              <a:rPr lang="en-GB" sz="4000" dirty="0"/>
              <a:t>High-quality products being offered to customer</a:t>
            </a:r>
            <a:endParaRPr lang="en-US" sz="4000" dirty="0"/>
          </a:p>
          <a:p>
            <a:pPr lvl="0"/>
            <a:r>
              <a:rPr lang="en-GB" sz="4000" dirty="0"/>
              <a:t>Great online presence </a:t>
            </a:r>
            <a:endParaRPr lang="en-US" sz="4000" dirty="0"/>
          </a:p>
          <a:p>
            <a:pPr lvl="0"/>
            <a:r>
              <a:rPr lang="en-GB" sz="4000" dirty="0"/>
              <a:t>Trendy and chic clothing designs. </a:t>
            </a:r>
            <a:endParaRPr lang="en-US" sz="4000" dirty="0"/>
          </a:p>
          <a:p>
            <a:pPr marL="0" indent="0">
              <a:buNone/>
            </a:pPr>
            <a:r>
              <a:rPr lang="en-GB" sz="4000" b="1" dirty="0"/>
              <a:t>Weaknesses</a:t>
            </a:r>
            <a:endParaRPr lang="en-US" sz="4000" b="1" dirty="0"/>
          </a:p>
          <a:p>
            <a:pPr lvl="0"/>
            <a:r>
              <a:rPr lang="en-GB" sz="4000" dirty="0"/>
              <a:t>The business will be highly dependent on external online professional services. </a:t>
            </a:r>
            <a:endParaRPr lang="en-US" sz="4000" dirty="0"/>
          </a:p>
          <a:p>
            <a:pPr lvl="0"/>
            <a:r>
              <a:rPr lang="en-GB" sz="4000" dirty="0"/>
              <a:t>Limited funding options available </a:t>
            </a:r>
            <a:endParaRPr lang="en-US" sz="4000" dirty="0"/>
          </a:p>
          <a:p>
            <a:pPr lvl="0"/>
            <a:r>
              <a:rPr lang="en-GB" sz="4000" dirty="0"/>
              <a:t>Getting products manufactured from third world countries.</a:t>
            </a:r>
            <a:endParaRPr lang="en-US" sz="4000" dirty="0"/>
          </a:p>
          <a:p>
            <a:pPr lvl="0"/>
            <a:endParaRPr lang="en-GB" sz="4000" dirty="0"/>
          </a:p>
          <a:p>
            <a:pPr lvl="0"/>
            <a:endParaRPr lang="en-GB" sz="4000" dirty="0"/>
          </a:p>
          <a:p>
            <a:pPr lvl="0"/>
            <a:endParaRPr lang="en-GB" sz="4000" dirty="0"/>
          </a:p>
          <a:p>
            <a:pPr marL="0" lvl="0" indent="0">
              <a:buNone/>
            </a:pPr>
            <a:endParaRPr lang="en-GB" sz="4000" dirty="0"/>
          </a:p>
          <a:p>
            <a:pPr marL="0" indent="0">
              <a:buNone/>
            </a:pPr>
            <a:r>
              <a:rPr lang="en-GB" sz="4000" b="1" dirty="0"/>
              <a:t>Opportunities </a:t>
            </a:r>
            <a:endParaRPr lang="en-US" sz="4000" b="1" dirty="0"/>
          </a:p>
          <a:p>
            <a:pPr lvl="0"/>
            <a:r>
              <a:rPr lang="en-GB" sz="4000" dirty="0"/>
              <a:t>Through great online presence, reach a wider range of audience</a:t>
            </a:r>
          </a:p>
          <a:p>
            <a:pPr lvl="0"/>
            <a:r>
              <a:rPr lang="en-GB" sz="4000" dirty="0"/>
              <a:t>Great quality products attract more customers.</a:t>
            </a:r>
            <a:endParaRPr lang="en-US" sz="4000" dirty="0"/>
          </a:p>
          <a:p>
            <a:pPr lvl="0"/>
            <a:r>
              <a:rPr lang="en-GB" sz="4000" dirty="0"/>
              <a:t>Ethical and sustainable sourcing in business practice will incite customer interest in the Street Trend Apparel brand.</a:t>
            </a:r>
            <a:endParaRPr lang="en-US" sz="4000" dirty="0"/>
          </a:p>
          <a:p>
            <a:pPr marL="0" indent="0">
              <a:buNone/>
            </a:pPr>
            <a:r>
              <a:rPr lang="en-GB" sz="4000" b="1" dirty="0"/>
              <a:t>Threats </a:t>
            </a:r>
            <a:endParaRPr lang="en-US" sz="4000" b="1" dirty="0"/>
          </a:p>
          <a:p>
            <a:pPr lvl="0"/>
            <a:r>
              <a:rPr lang="en-GB" sz="4000" dirty="0"/>
              <a:t>The increasing competition in the competitive market might impose challenges for the business. </a:t>
            </a:r>
            <a:endParaRPr lang="en-US" sz="4000" dirty="0"/>
          </a:p>
          <a:p>
            <a:pPr lvl="0"/>
            <a:r>
              <a:rPr lang="en-GB" sz="4000" dirty="0"/>
              <a:t>Economic and political issues might impact the financial condition of the business. </a:t>
            </a:r>
            <a:endParaRPr lang="en-US" sz="4000" dirty="0"/>
          </a:p>
          <a:p>
            <a:pPr lvl="0"/>
            <a:r>
              <a:rPr lang="en-GB" sz="4000" dirty="0"/>
              <a:t>Changing street style trends can impact the customer demand for Street Trend Apparel products. </a:t>
            </a:r>
            <a:endParaRPr lang="en-US" sz="4000" dirty="0"/>
          </a:p>
          <a:p>
            <a:endParaRPr lang="en-US" dirty="0"/>
          </a:p>
        </p:txBody>
      </p:sp>
      <p:pic>
        <p:nvPicPr>
          <p:cNvPr id="4" name="Picture 3"/>
          <p:cNvPicPr>
            <a:picLocks noChangeAspect="1"/>
          </p:cNvPicPr>
          <p:nvPr/>
        </p:nvPicPr>
        <p:blipFill>
          <a:blip r:embed="rId2"/>
          <a:stretch>
            <a:fillRect/>
          </a:stretch>
        </p:blipFill>
        <p:spPr>
          <a:xfrm>
            <a:off x="9397043" y="0"/>
            <a:ext cx="2794958" cy="1219200"/>
          </a:xfrm>
          <a:prstGeom prst="rect">
            <a:avLst/>
          </a:prstGeom>
        </p:spPr>
      </p:pic>
    </p:spTree>
    <p:extLst>
      <p:ext uri="{BB962C8B-B14F-4D97-AF65-F5344CB8AC3E}">
        <p14:creationId xmlns:p14="http://schemas.microsoft.com/office/powerpoint/2010/main" val="301383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4 Ps of Marketing to the Business Idea </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A marketing mix is an approach that denotes the key elements that are required in the planning and marketing of any product (KENTON, 2023</a:t>
            </a:r>
          </a:p>
          <a:p>
            <a:pPr marL="0" indent="0">
              <a:buNone/>
            </a:pPr>
            <a:r>
              <a:rPr lang="en-GB" b="1" dirty="0"/>
              <a:t>Product </a:t>
            </a:r>
            <a:endParaRPr lang="en-US" b="1" dirty="0"/>
          </a:p>
          <a:p>
            <a:r>
              <a:rPr lang="en-GB" dirty="0"/>
              <a:t>The products that this business will offer include puffer jackets, ripped jeans, logo tees, hoodies, denim jackets, ribbed socks, hats, sweatpants, cargo pants, tracksuits, and sweatsuits</a:t>
            </a:r>
          </a:p>
          <a:p>
            <a:pPr marL="0" indent="0">
              <a:buNone/>
            </a:pPr>
            <a:r>
              <a:rPr lang="en-GB" b="1" dirty="0"/>
              <a:t>Place</a:t>
            </a:r>
            <a:endParaRPr lang="en-US" b="1" dirty="0"/>
          </a:p>
          <a:p>
            <a:r>
              <a:rPr lang="en-GB" dirty="0"/>
              <a:t>The company will only operate through an online store, and there will be no physical outlet or physical presence of the brand. The online presence will allow the customer to select products by searching or by scrolling through the website from different categories and buying their desired products. The delivery will only be for the UK worldwide (</a:t>
            </a:r>
            <a:r>
              <a:rPr lang="en-GB" dirty="0" err="1"/>
              <a:t>Schild</a:t>
            </a:r>
            <a:r>
              <a:rPr lang="en-GB" dirty="0"/>
              <a:t>, 2016). </a:t>
            </a:r>
            <a:endParaRPr lang="en-US" dirty="0"/>
          </a:p>
          <a:p>
            <a:endParaRPr lang="en-US" dirty="0"/>
          </a:p>
        </p:txBody>
      </p:sp>
      <p:pic>
        <p:nvPicPr>
          <p:cNvPr id="4" name="Picture 3"/>
          <p:cNvPicPr>
            <a:picLocks noChangeAspect="1"/>
          </p:cNvPicPr>
          <p:nvPr/>
        </p:nvPicPr>
        <p:blipFill>
          <a:blip r:embed="rId2"/>
          <a:stretch>
            <a:fillRect/>
          </a:stretch>
        </p:blipFill>
        <p:spPr>
          <a:xfrm>
            <a:off x="9878785" y="0"/>
            <a:ext cx="2313215" cy="1009057"/>
          </a:xfrm>
          <a:prstGeom prst="rect">
            <a:avLst/>
          </a:prstGeom>
        </p:spPr>
      </p:pic>
    </p:spTree>
    <p:extLst>
      <p:ext uri="{BB962C8B-B14F-4D97-AF65-F5344CB8AC3E}">
        <p14:creationId xmlns:p14="http://schemas.microsoft.com/office/powerpoint/2010/main" val="2974959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4 Ps of Marketing to the Business Idea </a:t>
            </a:r>
            <a:endParaRPr lang="en-US" dirty="0"/>
          </a:p>
        </p:txBody>
      </p:sp>
      <p:sp>
        <p:nvSpPr>
          <p:cNvPr id="3" name="Content Placeholder 2"/>
          <p:cNvSpPr>
            <a:spLocks noGrp="1"/>
          </p:cNvSpPr>
          <p:nvPr>
            <p:ph idx="1"/>
          </p:nvPr>
        </p:nvSpPr>
        <p:spPr/>
        <p:txBody>
          <a:bodyPr>
            <a:normAutofit/>
          </a:bodyPr>
          <a:lstStyle/>
          <a:p>
            <a:pPr marL="0" indent="0">
              <a:buNone/>
            </a:pPr>
            <a:r>
              <a:rPr lang="en-GB" b="1" dirty="0"/>
              <a:t>Promotion </a:t>
            </a:r>
            <a:endParaRPr lang="en-US" b="1" dirty="0"/>
          </a:p>
          <a:p>
            <a:r>
              <a:rPr lang="en-GB" dirty="0"/>
              <a:t>The promotion will be done through online marketing and word-of-mouth marketing. The online marketing will be done using digital and social media Along with social media marketing, this brand will also consider marketing through offering discounts and coupons to customers. </a:t>
            </a:r>
          </a:p>
          <a:p>
            <a:pPr marL="0" indent="0">
              <a:buNone/>
            </a:pPr>
            <a:r>
              <a:rPr lang="en-GB" b="1" dirty="0"/>
              <a:t>Price </a:t>
            </a:r>
            <a:endParaRPr lang="en-US" b="1" dirty="0"/>
          </a:p>
          <a:p>
            <a:r>
              <a:rPr lang="en-GB" dirty="0"/>
              <a:t>Street Trend Apparel will adopt a competitive price range. As every street style brand is offering its product at high prices, Street Trend Apparel will also keep prices normal but not too low. </a:t>
            </a:r>
            <a:endParaRPr lang="en-US" dirty="0"/>
          </a:p>
        </p:txBody>
      </p:sp>
      <p:pic>
        <p:nvPicPr>
          <p:cNvPr id="4" name="Picture 3"/>
          <p:cNvPicPr>
            <a:picLocks noChangeAspect="1"/>
          </p:cNvPicPr>
          <p:nvPr/>
        </p:nvPicPr>
        <p:blipFill>
          <a:blip r:embed="rId3"/>
          <a:stretch>
            <a:fillRect/>
          </a:stretch>
        </p:blipFill>
        <p:spPr>
          <a:xfrm>
            <a:off x="9833755" y="0"/>
            <a:ext cx="2358246" cy="1028700"/>
          </a:xfrm>
          <a:prstGeom prst="rect">
            <a:avLst/>
          </a:prstGeom>
        </p:spPr>
      </p:pic>
    </p:spTree>
    <p:extLst>
      <p:ext uri="{BB962C8B-B14F-4D97-AF65-F5344CB8AC3E}">
        <p14:creationId xmlns:p14="http://schemas.microsoft.com/office/powerpoint/2010/main" val="60505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Cash Flow Forecast </a:t>
            </a:r>
            <a:endParaRPr lang="en-US" dirty="0"/>
          </a:p>
        </p:txBody>
      </p:sp>
      <p:pic>
        <p:nvPicPr>
          <p:cNvPr id="4" name="Content Placeholder 3"/>
          <p:cNvPicPr>
            <a:picLocks noGrp="1"/>
          </p:cNvPicPr>
          <p:nvPr>
            <p:ph idx="1"/>
          </p:nvPr>
        </p:nvPicPr>
        <p:blipFill>
          <a:blip r:embed="rId2"/>
          <a:stretch>
            <a:fillRect/>
          </a:stretch>
        </p:blipFill>
        <p:spPr>
          <a:xfrm>
            <a:off x="1520906" y="1825625"/>
            <a:ext cx="9150187" cy="4351338"/>
          </a:xfrm>
          <a:prstGeom prst="rect">
            <a:avLst/>
          </a:prstGeom>
        </p:spPr>
      </p:pic>
      <p:pic>
        <p:nvPicPr>
          <p:cNvPr id="5" name="Picture 4"/>
          <p:cNvPicPr>
            <a:picLocks noChangeAspect="1"/>
          </p:cNvPicPr>
          <p:nvPr/>
        </p:nvPicPr>
        <p:blipFill>
          <a:blip r:embed="rId3"/>
          <a:stretch>
            <a:fillRect/>
          </a:stretch>
        </p:blipFill>
        <p:spPr>
          <a:xfrm>
            <a:off x="9397043" y="0"/>
            <a:ext cx="2794958" cy="1219200"/>
          </a:xfrm>
          <a:prstGeom prst="rect">
            <a:avLst/>
          </a:prstGeom>
        </p:spPr>
      </p:pic>
    </p:spTree>
    <p:extLst>
      <p:ext uri="{BB962C8B-B14F-4D97-AF65-F5344CB8AC3E}">
        <p14:creationId xmlns:p14="http://schemas.microsoft.com/office/powerpoint/2010/main" val="1010890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Cash Flow Forecast </a:t>
            </a: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tretch>
            <a:fillRect/>
          </a:stretch>
        </p:blipFill>
        <p:spPr>
          <a:xfrm>
            <a:off x="1876255" y="1825625"/>
            <a:ext cx="8439490" cy="4351338"/>
          </a:xfrm>
          <a:prstGeom prst="rect">
            <a:avLst/>
          </a:prstGeom>
        </p:spPr>
      </p:pic>
      <p:pic>
        <p:nvPicPr>
          <p:cNvPr id="5" name="Picture 4"/>
          <p:cNvPicPr>
            <a:picLocks noChangeAspect="1"/>
          </p:cNvPicPr>
          <p:nvPr/>
        </p:nvPicPr>
        <p:blipFill>
          <a:blip r:embed="rId3"/>
          <a:stretch>
            <a:fillRect/>
          </a:stretch>
        </p:blipFill>
        <p:spPr>
          <a:xfrm>
            <a:off x="9397043" y="0"/>
            <a:ext cx="2794958" cy="1219200"/>
          </a:xfrm>
          <a:prstGeom prst="rect">
            <a:avLst/>
          </a:prstGeom>
        </p:spPr>
      </p:pic>
    </p:spTree>
    <p:extLst>
      <p:ext uri="{BB962C8B-B14F-4D97-AF65-F5344CB8AC3E}">
        <p14:creationId xmlns:p14="http://schemas.microsoft.com/office/powerpoint/2010/main" val="2843080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References </a:t>
            </a:r>
            <a:endParaRPr lang="en-US" b="1" dirty="0">
              <a:effectLst>
                <a:outerShdw blurRad="38100" dist="38100" dir="2700000" algn="tl">
                  <a:srgbClr val="000000">
                    <a:alpha val="43137"/>
                  </a:srgbClr>
                </a:outerShdw>
              </a:effectLst>
            </a:endParaRPr>
          </a:p>
        </p:txBody>
      </p:sp>
      <p:sp>
        <p:nvSpPr>
          <p:cNvPr id="4" name="Rectangle 1"/>
          <p:cNvSpPr>
            <a:spLocks noGrp="1" noChangeArrowheads="1"/>
          </p:cNvSpPr>
          <p:nvPr>
            <p:ph idx="1"/>
          </p:nvPr>
        </p:nvSpPr>
        <p:spPr bwMode="auto">
          <a:xfrm>
            <a:off x="838200" y="1757106"/>
            <a:ext cx="8841523" cy="4488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0156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Bridget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Molitor</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LLC for Clothing Brand.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https://www.findlaw.com/smallbusiness/starting-a-business/llc-for-clothing-brand.html</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Gelati</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N. &amp;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Verplancke</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effect of influencer marketing on the buying behavior of young consumers, </a:t>
            </a: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s.l.</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Linköping University.</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KENTON, W., 2023.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Marketing Mix: The 4 Ps of Marketing and How to Use Them.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https://www.investopedia.com/terms/m/marketing-mix.asp</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Marnewick</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2022.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Streetwear Marketing Strategy: From Market Analysis to Creating Effective Marketing Plan.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https://www.appnova.com/streetwear-marketing-strategy/</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Page, J., 2023.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What Are the Roles and Responsibilities of a </a:t>
            </a:r>
            <a:r>
              <a:rPr kumimoji="0" lang="en-GB" altLang="en-US" sz="1200" b="0" i="1"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Startup</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CEO.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https://www.saasacademy.com/blog/responsibilities-of-startup-ceo</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Parker, A. B., 2023.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End of Fashion Week Peacocking? Essentials Are Defining 2023 Street Style.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https://www.vogue.com/article/street-style-essentials</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Schild</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2016.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10 Tips for Excellence in Brand Partner Retail Distribution.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https://www.brand-experts.com/partner-retail/brand-partner-distribution/</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Whatman</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 2023. </a:t>
            </a:r>
            <a:r>
              <a:rPr kumimoji="0" lang="en-GB" altLang="en-US" sz="120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9 key benefits of business financial planning. </a:t>
            </a: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https://www.spendesk.com/en-eu/blog/business-financial-planning/</a:t>
            </a:r>
            <a:b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14 November 2023].</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97005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1332</Words>
  <Application>Microsoft Macintosh PowerPoint</Application>
  <PresentationFormat>Widescreen</PresentationFormat>
  <Paragraphs>77</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    Module code: LCBB5001 Module: Entrepreneurship </vt:lpstr>
      <vt:lpstr>Introduction </vt:lpstr>
      <vt:lpstr>Overview of the Business Idea</vt:lpstr>
      <vt:lpstr>Legal Format of the Start-up Company </vt:lpstr>
      <vt:lpstr>Management of the Company </vt:lpstr>
      <vt:lpstr>Evaluation of the Business Idea by Using the SWOT Analysis Model</vt:lpstr>
      <vt:lpstr>4 Ps of Marketing to the Business Idea </vt:lpstr>
      <vt:lpstr>4 Ps of Marketing to the Business Idea </vt:lpstr>
      <vt:lpstr>Cash Flow Forecast </vt:lpstr>
      <vt:lpstr>Cash Flow Forecast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10</cp:revision>
  <dcterms:created xsi:type="dcterms:W3CDTF">2023-11-14T09:07:51Z</dcterms:created>
  <dcterms:modified xsi:type="dcterms:W3CDTF">2023-11-16T19:36:48Z</dcterms:modified>
</cp:coreProperties>
</file>