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63" r:id="rId3"/>
    <p:sldId id="279" r:id="rId4"/>
    <p:sldId id="267" r:id="rId5"/>
    <p:sldId id="262" r:id="rId6"/>
    <p:sldId id="280" r:id="rId7"/>
    <p:sldId id="261" r:id="rId8"/>
    <p:sldId id="259" r:id="rId9"/>
    <p:sldId id="268" r:id="rId10"/>
    <p:sldId id="257" r:id="rId11"/>
    <p:sldId id="264" r:id="rId12"/>
    <p:sldId id="265" r:id="rId13"/>
    <p:sldId id="269" r:id="rId14"/>
    <p:sldId id="270" r:id="rId15"/>
    <p:sldId id="272" r:id="rId16"/>
    <p:sldId id="273" r:id="rId17"/>
    <p:sldId id="274" r:id="rId18"/>
    <p:sldId id="275" r:id="rId19"/>
    <p:sldId id="276" r:id="rId20"/>
    <p:sldId id="277" r:id="rId21"/>
    <p:sldId id="282" r:id="rId22"/>
    <p:sldId id="281" r:id="rId23"/>
    <p:sldId id="283" r:id="rId24"/>
    <p:sldId id="260"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257" autoAdjust="0"/>
  </p:normalViewPr>
  <p:slideViewPr>
    <p:cSldViewPr>
      <p:cViewPr varScale="1">
        <p:scale>
          <a:sx n="85" d="100"/>
          <a:sy n="85" d="100"/>
        </p:scale>
        <p:origin x="-236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F8E4F4-AE75-4394-A866-56EF1E4B9872}" type="datetimeFigureOut">
              <a:rPr lang="en-GB" smtClean="0"/>
              <a:t>09/10/2014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2A66423-77F2-4977-BBDF-C29087EED842}" type="slidenum">
              <a:rPr lang="en-GB" smtClean="0"/>
              <a:t>‹#›</a:t>
            </a:fld>
            <a:endParaRPr lang="en-GB"/>
          </a:p>
        </p:txBody>
      </p:sp>
    </p:spTree>
    <p:extLst>
      <p:ext uri="{BB962C8B-B14F-4D97-AF65-F5344CB8AC3E}">
        <p14:creationId xmlns:p14="http://schemas.microsoft.com/office/powerpoint/2010/main" val="2236658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2A66423-77F2-4977-BBDF-C29087EED842}" type="slidenum">
              <a:rPr lang="en-GB" smtClean="0"/>
              <a:t>1</a:t>
            </a:fld>
            <a:endParaRPr lang="en-GB"/>
          </a:p>
        </p:txBody>
      </p:sp>
    </p:spTree>
    <p:extLst>
      <p:ext uri="{BB962C8B-B14F-4D97-AF65-F5344CB8AC3E}">
        <p14:creationId xmlns:p14="http://schemas.microsoft.com/office/powerpoint/2010/main" val="1998088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Human culture is the result of hundreds of thousands of years of evolution. During most of this time, competition between bands of gatherer-hunters was a powerful evolutionary pressure. As a result our social and intellectual skills have become ever bigger. But we did not lose the elements of our behaviour that identify us as social mammals</a:t>
            </a:r>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5</a:t>
            </a:fld>
            <a:endParaRPr lang="en-GB"/>
          </a:p>
        </p:txBody>
      </p:sp>
    </p:spTree>
    <p:extLst>
      <p:ext uri="{BB962C8B-B14F-4D97-AF65-F5344CB8AC3E}">
        <p14:creationId xmlns:p14="http://schemas.microsoft.com/office/powerpoint/2010/main" val="6920618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E0269E-BB40-45E1-9C4F-15DC85CD1B51}" type="slidenum">
              <a:rPr lang="en-GB" altLang="en-US">
                <a:solidFill>
                  <a:prstClr val="black"/>
                </a:solidFill>
              </a:rPr>
              <a:pPr/>
              <a:t>6</a:t>
            </a:fld>
            <a:endParaRPr lang="en-GB" altLang="en-US">
              <a:solidFill>
                <a:prstClr val="black"/>
              </a:solidFill>
            </a:endParaRPr>
          </a:p>
        </p:txBody>
      </p:sp>
      <p:sp>
        <p:nvSpPr>
          <p:cNvPr id="9218" name="Rectangle 2"/>
          <p:cNvSpPr>
            <a:spLocks noChangeArrowheads="1" noTextEdit="1"/>
          </p:cNvSpPr>
          <p:nvPr>
            <p:ph type="sldImg"/>
          </p:nvPr>
        </p:nvSpPr>
        <p:spPr>
          <a:ln/>
        </p:spPr>
      </p:sp>
      <p:sp>
        <p:nvSpPr>
          <p:cNvPr id="9219" name="Rectangle 3"/>
          <p:cNvSpPr>
            <a:spLocks noGrp="1" noChangeArrowheads="1"/>
          </p:cNvSpPr>
          <p:nvPr>
            <p:ph type="body" idx="1"/>
          </p:nvPr>
        </p:nvSpPr>
        <p:spPr/>
        <p:txBody>
          <a:bodyPr/>
          <a:lstStyle/>
          <a:p>
            <a:r>
              <a:rPr lang="en-GB" altLang="en-US"/>
              <a:t>The concept of culture has developed from anthropology. Although people may not be consciously aware of culture, it still has a pervasive influence over their behaviour and actions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9</a:t>
            </a:fld>
            <a:endParaRPr lang="en-GB"/>
          </a:p>
        </p:txBody>
      </p:sp>
    </p:spTree>
    <p:extLst>
      <p:ext uri="{BB962C8B-B14F-4D97-AF65-F5344CB8AC3E}">
        <p14:creationId xmlns:p14="http://schemas.microsoft.com/office/powerpoint/2010/main" val="26737931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PROBLEM</a:t>
            </a:r>
            <a:r>
              <a:rPr lang="en-GB" b="1" baseline="0" dirty="0" smtClean="0"/>
              <a:t> SOLVING:	Anglo Saxon: problems </a:t>
            </a:r>
            <a:r>
              <a:rPr lang="en-GB" b="0" baseline="0" dirty="0" smtClean="0"/>
              <a:t>are broken down into pieces and  it is worked back towards a whole.</a:t>
            </a:r>
            <a:endParaRPr lang="en-GB" b="0" dirty="0" smtClean="0"/>
          </a:p>
          <a:p>
            <a:r>
              <a:rPr lang="en-GB" b="1" dirty="0" smtClean="0"/>
              <a:t>		Japanese: </a:t>
            </a:r>
            <a:r>
              <a:rPr lang="en-GB" b="0" dirty="0" smtClean="0"/>
              <a:t>adopt and holistic</a:t>
            </a:r>
            <a:r>
              <a:rPr lang="en-GB" b="0" baseline="0" dirty="0" smtClean="0"/>
              <a:t> approach</a:t>
            </a:r>
            <a:endParaRPr lang="en-GB" b="0" dirty="0" smtClean="0"/>
          </a:p>
          <a:p>
            <a:endParaRPr lang="en-GB" b="1" dirty="0" smtClean="0"/>
          </a:p>
          <a:p>
            <a:endParaRPr lang="en-GB" b="1" dirty="0" smtClean="0"/>
          </a:p>
          <a:p>
            <a:r>
              <a:rPr lang="en-GB" b="1" dirty="0" smtClean="0"/>
              <a:t>ADDRESS:		Western:</a:t>
            </a:r>
            <a:r>
              <a:rPr lang="en-GB" b="1" baseline="0" dirty="0" smtClean="0"/>
              <a:t> </a:t>
            </a:r>
            <a:r>
              <a:rPr lang="en-GB" b="0" baseline="0" dirty="0" smtClean="0"/>
              <a:t>Status, First then Last Name, Persons title, Company name, address, City,  County, Country.</a:t>
            </a:r>
          </a:p>
          <a:p>
            <a:r>
              <a:rPr lang="en-GB" b="1" baseline="0" dirty="0" smtClean="0"/>
              <a:t>		Japanese</a:t>
            </a:r>
            <a:r>
              <a:rPr lang="en-GB" baseline="0" dirty="0" smtClean="0"/>
              <a:t>: Country, City, the address, Company name, Last name, First name</a:t>
            </a:r>
          </a:p>
          <a:p>
            <a:endParaRPr lang="en-GB" baseline="0" dirty="0" smtClean="0"/>
          </a:p>
          <a:p>
            <a:r>
              <a:rPr lang="en-GB" b="1" baseline="0" dirty="0" smtClean="0"/>
              <a:t>THINKING:		Western: </a:t>
            </a:r>
            <a:r>
              <a:rPr lang="en-GB" b="0" baseline="0" dirty="0" smtClean="0"/>
              <a:t>objective, logical, consistent, impersonal, absolute and intellectual.</a:t>
            </a:r>
          </a:p>
          <a:p>
            <a:r>
              <a:rPr lang="en-GB" b="0" baseline="0" dirty="0" smtClean="0"/>
              <a:t>(</a:t>
            </a:r>
            <a:r>
              <a:rPr lang="en-GB" b="0" baseline="0" dirty="0" err="1" smtClean="0"/>
              <a:t>Nagashima</a:t>
            </a:r>
            <a:r>
              <a:rPr lang="en-GB" b="0" baseline="0" dirty="0" smtClean="0"/>
              <a:t> 1973)</a:t>
            </a:r>
            <a:r>
              <a:rPr lang="en-GB" b="0" dirty="0" smtClean="0"/>
              <a:t>	</a:t>
            </a:r>
            <a:r>
              <a:rPr lang="en-GB" b="1" dirty="0" smtClean="0"/>
              <a:t>Japanese: </a:t>
            </a:r>
            <a:r>
              <a:rPr lang="en-GB" b="0" dirty="0" smtClean="0"/>
              <a:t> subjective, synthetic, non-logical, inconsistent, personal,</a:t>
            </a:r>
            <a:r>
              <a:rPr lang="en-GB" b="0" baseline="0" dirty="0" smtClean="0"/>
              <a:t> reflective and emotional</a:t>
            </a:r>
            <a:r>
              <a:rPr lang="en-GB" b="0" dirty="0" smtClean="0"/>
              <a:t> </a:t>
            </a:r>
          </a:p>
          <a:p>
            <a:endParaRPr lang="en-GB" b="0" dirty="0"/>
          </a:p>
        </p:txBody>
      </p:sp>
      <p:sp>
        <p:nvSpPr>
          <p:cNvPr id="4" name="Slide Number Placeholder 3"/>
          <p:cNvSpPr>
            <a:spLocks noGrp="1"/>
          </p:cNvSpPr>
          <p:nvPr>
            <p:ph type="sldNum" sz="quarter" idx="10"/>
          </p:nvPr>
        </p:nvSpPr>
        <p:spPr/>
        <p:txBody>
          <a:bodyPr/>
          <a:lstStyle/>
          <a:p>
            <a:fld id="{B2A66423-77F2-4977-BBDF-C29087EED842}" type="slidenum">
              <a:rPr lang="en-GB" smtClean="0"/>
              <a:t>10</a:t>
            </a:fld>
            <a:endParaRPr lang="en-GB"/>
          </a:p>
        </p:txBody>
      </p:sp>
    </p:spTree>
    <p:extLst>
      <p:ext uri="{BB962C8B-B14F-4D97-AF65-F5344CB8AC3E}">
        <p14:creationId xmlns:p14="http://schemas.microsoft.com/office/powerpoint/2010/main" val="3347058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12</a:t>
            </a:fld>
            <a:endParaRPr lang="en-GB"/>
          </a:p>
        </p:txBody>
      </p:sp>
    </p:spTree>
    <p:extLst>
      <p:ext uri="{BB962C8B-B14F-4D97-AF65-F5344CB8AC3E}">
        <p14:creationId xmlns:p14="http://schemas.microsoft.com/office/powerpoint/2010/main" val="9731029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Cultural Web identifies six interrelated elements that help to make up what Johnson and Scholes call the "paradigm" - the pattern or model - of the work environment. By </a:t>
            </a:r>
            <a:r>
              <a:rPr lang="en-GB" dirty="0" err="1" smtClean="0"/>
              <a:t>analyzing</a:t>
            </a:r>
            <a:r>
              <a:rPr lang="en-GB" dirty="0" smtClean="0"/>
              <a:t> the factors in each, you can begin to see the bigger picture of your culture: what is working, what isn't working, and what needs to be changed. The six elements are</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smtClean="0">
                <a:ln>
                  <a:noFill/>
                </a:ln>
                <a:solidFill>
                  <a:prstClr val="black"/>
                </a:solidFill>
                <a:effectLst/>
                <a:uLnTx/>
                <a:uFillTx/>
                <a:latin typeface="+mn-lt"/>
                <a:ea typeface="+mn-ea"/>
                <a:cs typeface="+mn-cs"/>
              </a:rPr>
              <a:t>Rituals and Routines</a:t>
            </a:r>
            <a:r>
              <a:rPr kumimoji="0" lang="en-US" sz="1200" b="0" i="0" u="none" strike="noStrike" kern="1200" cap="none" spc="0" normalizeH="0" baseline="0" noProof="0" dirty="0" smtClean="0">
                <a:ln>
                  <a:noFill/>
                </a:ln>
                <a:solidFill>
                  <a:prstClr val="black"/>
                </a:solidFill>
                <a:effectLst/>
                <a:uLnTx/>
                <a:uFillTx/>
                <a:latin typeface="+mn-lt"/>
                <a:ea typeface="+mn-ea"/>
                <a:cs typeface="+mn-cs"/>
              </a:rPr>
              <a:t> - The daily behavior and actions of people that signal acceptable behavior. This determines what is expected to happen in given situations, and what is valued by management.</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The Cultural Web identifies six interrelated elements that help to make up what Johnson and Scholes call the "paradigm" - the pattern or model - of the work environment. By </a:t>
            </a:r>
            <a:r>
              <a:rPr kumimoji="0" lang="en-GB" sz="1200" b="0" i="0" u="none" strike="noStrike" kern="1200" cap="none" spc="0" normalizeH="0" baseline="0" noProof="0" dirty="0" err="1" smtClean="0">
                <a:ln>
                  <a:noFill/>
                </a:ln>
                <a:solidFill>
                  <a:prstClr val="black"/>
                </a:solidFill>
                <a:effectLst/>
                <a:uLnTx/>
                <a:uFillTx/>
                <a:latin typeface="+mn-lt"/>
                <a:ea typeface="+mn-ea"/>
                <a:cs typeface="+mn-cs"/>
              </a:rPr>
              <a:t>analyzing</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the factors in each, you can begin to see the bigger picture of your culture: what is working, what isn't working, and what needs to be changed. The six elements are</a:t>
            </a:r>
            <a:endParaRPr kumimoji="0" lang="en-US"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smtClean="0">
                <a:ln>
                  <a:noFill/>
                </a:ln>
                <a:solidFill>
                  <a:prstClr val="black"/>
                </a:solidFill>
                <a:effectLst/>
                <a:uLnTx/>
                <a:uFillTx/>
                <a:latin typeface="+mn-lt"/>
                <a:ea typeface="+mn-ea"/>
                <a:cs typeface="+mn-cs"/>
              </a:rPr>
              <a:t>Stories</a:t>
            </a:r>
            <a:r>
              <a:rPr kumimoji="0" lang="en-US" sz="1200" b="0" i="0" u="none" strike="noStrike" kern="1200" cap="none" spc="0" normalizeH="0" baseline="0" noProof="0" dirty="0" smtClean="0">
                <a:ln>
                  <a:noFill/>
                </a:ln>
                <a:solidFill>
                  <a:prstClr val="black"/>
                </a:solidFill>
                <a:effectLst/>
                <a:uLnTx/>
                <a:uFillTx/>
                <a:latin typeface="+mn-lt"/>
                <a:ea typeface="+mn-ea"/>
                <a:cs typeface="+mn-cs"/>
              </a:rPr>
              <a:t> - The past events and people talked about inside and outside the company. Who and what the company chooses to immortalize says a great deal about what it values, and perceives as great behavior.</a:t>
            </a:r>
            <a:br>
              <a:rPr kumimoji="0" lang="en-US" sz="1200" b="0" i="0" u="none" strike="noStrike" kern="1200" cap="none" spc="0" normalizeH="0" baseline="0" noProof="0" dirty="0" smtClean="0">
                <a:ln>
                  <a:noFill/>
                </a:ln>
                <a:solidFill>
                  <a:prstClr val="black"/>
                </a:solidFill>
                <a:effectLst/>
                <a:uLnTx/>
                <a:uFillTx/>
                <a:latin typeface="+mn-lt"/>
                <a:ea typeface="+mn-ea"/>
                <a:cs typeface="+mn-cs"/>
              </a:rPr>
            </a:br>
            <a:r>
              <a:rPr kumimoji="0" lang="en-US" sz="1200" b="0" i="0" u="none" strike="noStrike" kern="1200" cap="none" spc="0" normalizeH="0" baseline="0" noProof="0" dirty="0" smtClean="0">
                <a:ln>
                  <a:noFill/>
                </a:ln>
                <a:solidFill>
                  <a:prstClr val="black"/>
                </a:solidFill>
                <a:effectLst/>
                <a:uLnTx/>
                <a:uFillTx/>
                <a:latin typeface="+mn-lt"/>
                <a:ea typeface="+mn-ea"/>
                <a:cs typeface="+mn-cs"/>
              </a:rPr>
              <a:t/>
            </a:r>
            <a:br>
              <a:rPr kumimoji="0" lang="en-US" sz="1200" b="0" i="0" u="none" strike="noStrike" kern="1200" cap="none" spc="0" normalizeH="0" baseline="0" noProof="0" dirty="0" smtClean="0">
                <a:ln>
                  <a:noFill/>
                </a:ln>
                <a:solidFill>
                  <a:prstClr val="black"/>
                </a:solidFill>
                <a:effectLst/>
                <a:uLnTx/>
                <a:uFillTx/>
                <a:latin typeface="+mn-lt"/>
                <a:ea typeface="+mn-ea"/>
                <a:cs typeface="+mn-cs"/>
              </a:rPr>
            </a:br>
            <a:r>
              <a:rPr kumimoji="0" lang="en-US" sz="1200" b="1" i="0" u="none" strike="noStrike" kern="1200" cap="none" spc="0" normalizeH="0" baseline="0" noProof="0" dirty="0" smtClean="0">
                <a:ln>
                  <a:noFill/>
                </a:ln>
                <a:solidFill>
                  <a:prstClr val="black"/>
                </a:solidFill>
                <a:effectLst/>
                <a:uLnTx/>
                <a:uFillTx/>
                <a:latin typeface="+mn-lt"/>
                <a:ea typeface="+mn-ea"/>
                <a:cs typeface="+mn-cs"/>
              </a:rPr>
              <a:t>Symbols</a:t>
            </a:r>
            <a:r>
              <a:rPr kumimoji="0" lang="en-US" sz="1200" b="0" i="0" u="none" strike="noStrike" kern="1200" cap="none" spc="0" normalizeH="0" baseline="0" noProof="0" dirty="0" smtClean="0">
                <a:ln>
                  <a:noFill/>
                </a:ln>
                <a:solidFill>
                  <a:prstClr val="black"/>
                </a:solidFill>
                <a:effectLst/>
                <a:uLnTx/>
                <a:uFillTx/>
                <a:latin typeface="+mn-lt"/>
                <a:ea typeface="+mn-ea"/>
                <a:cs typeface="+mn-cs"/>
              </a:rPr>
              <a:t> - The visual representations of the company including logos, how plush the offices are, and the formal or informal dress codes.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mn-lt"/>
                <a:ea typeface="+mn-ea"/>
                <a:cs typeface="+mn-cs"/>
              </a:rPr>
              <a:t/>
            </a:r>
            <a:br>
              <a:rPr kumimoji="0" lang="en-US" sz="1200" b="0" i="0" u="none" strike="noStrike" kern="1200" cap="none" spc="0" normalizeH="0" baseline="0" noProof="0" dirty="0" smtClean="0">
                <a:ln>
                  <a:noFill/>
                </a:ln>
                <a:solidFill>
                  <a:prstClr val="black"/>
                </a:solidFill>
                <a:effectLst/>
                <a:uLnTx/>
                <a:uFillTx/>
                <a:latin typeface="+mn-lt"/>
                <a:ea typeface="+mn-ea"/>
                <a:cs typeface="+mn-cs"/>
              </a:rPr>
            </a:br>
            <a:r>
              <a:rPr kumimoji="0" lang="en-US" sz="1200" b="1" i="0" u="none" strike="noStrike" kern="1200" cap="none" spc="0" normalizeH="0" baseline="0" noProof="0" dirty="0" smtClean="0">
                <a:ln>
                  <a:noFill/>
                </a:ln>
                <a:solidFill>
                  <a:prstClr val="black"/>
                </a:solidFill>
                <a:effectLst/>
                <a:uLnTx/>
                <a:uFillTx/>
                <a:latin typeface="+mn-lt"/>
                <a:ea typeface="+mn-ea"/>
                <a:cs typeface="+mn-cs"/>
              </a:rPr>
              <a:t>Control Systems </a:t>
            </a:r>
            <a:r>
              <a:rPr kumimoji="0" lang="en-US" sz="1200" b="0" i="0" u="none" strike="noStrike" kern="1200" cap="none" spc="0" normalizeH="0" baseline="0" noProof="0" dirty="0" smtClean="0">
                <a:ln>
                  <a:noFill/>
                </a:ln>
                <a:solidFill>
                  <a:prstClr val="black"/>
                </a:solidFill>
                <a:effectLst/>
                <a:uLnTx/>
                <a:uFillTx/>
                <a:latin typeface="+mn-lt"/>
                <a:ea typeface="+mn-ea"/>
                <a:cs typeface="+mn-cs"/>
              </a:rPr>
              <a:t>- The ways that the organization is controlled. These include financial systems, quality systems, and rewards (including the way they are measured and distributed within the organization.)</a:t>
            </a:r>
            <a:br>
              <a:rPr kumimoji="0" lang="en-US" sz="1200" b="0" i="0" u="none" strike="noStrike" kern="1200" cap="none" spc="0" normalizeH="0" baseline="0" noProof="0" dirty="0" smtClean="0">
                <a:ln>
                  <a:noFill/>
                </a:ln>
                <a:solidFill>
                  <a:prstClr val="black"/>
                </a:solidFill>
                <a:effectLst/>
                <a:uLnTx/>
                <a:uFillTx/>
                <a:latin typeface="+mn-lt"/>
                <a:ea typeface="+mn-ea"/>
                <a:cs typeface="+mn-cs"/>
              </a:rPr>
            </a:br>
            <a:endParaRPr kumimoji="0" lang="en-US"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smtClean="0">
                <a:ln>
                  <a:noFill/>
                </a:ln>
                <a:solidFill>
                  <a:prstClr val="black"/>
                </a:solidFill>
                <a:effectLst/>
                <a:uLnTx/>
                <a:uFillTx/>
                <a:latin typeface="+mn-lt"/>
                <a:ea typeface="+mn-ea"/>
                <a:cs typeface="+mn-cs"/>
              </a:rPr>
              <a:t>Power Structures </a:t>
            </a:r>
            <a:r>
              <a:rPr kumimoji="0" lang="en-US" sz="1200" b="0" i="0" u="none" strike="noStrike" kern="1200" cap="none" spc="0" normalizeH="0" baseline="0" noProof="0" dirty="0" smtClean="0">
                <a:ln>
                  <a:noFill/>
                </a:ln>
                <a:solidFill>
                  <a:prstClr val="black"/>
                </a:solidFill>
                <a:effectLst/>
                <a:uLnTx/>
                <a:uFillTx/>
                <a:latin typeface="+mn-lt"/>
                <a:ea typeface="+mn-ea"/>
                <a:cs typeface="+mn-cs"/>
              </a:rPr>
              <a:t>- The pockets of real power in the company. This may involve one or two key senior executives, a whole group of executives, or even a department. The key is that these people have the greatest amount of influence on decisions, operations, and strategic direction.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smtClean="0">
                <a:ln>
                  <a:noFill/>
                </a:ln>
                <a:solidFill>
                  <a:prstClr val="black"/>
                </a:solidFill>
                <a:effectLst/>
                <a:uLnTx/>
                <a:uFillTx/>
                <a:latin typeface="+mn-lt"/>
                <a:ea typeface="+mn-ea"/>
                <a:cs typeface="+mn-cs"/>
              </a:rPr>
              <a:t>Organizational Structure </a:t>
            </a:r>
            <a:r>
              <a:rPr kumimoji="0" lang="en-US" sz="1200" b="0" i="0" u="none" strike="noStrike" kern="1200" cap="none" spc="0" normalizeH="0" baseline="0" noProof="0" dirty="0" smtClean="0">
                <a:ln>
                  <a:noFill/>
                </a:ln>
                <a:solidFill>
                  <a:prstClr val="black"/>
                </a:solidFill>
                <a:effectLst/>
                <a:uLnTx/>
                <a:uFillTx/>
                <a:latin typeface="+mn-lt"/>
                <a:ea typeface="+mn-ea"/>
                <a:cs typeface="+mn-cs"/>
              </a:rPr>
              <a:t>- This includes both the structure defined by the organization chart, and the unwritten lines of power and influence that indicate whose contributions are most valued. </a:t>
            </a:r>
            <a:br>
              <a:rPr kumimoji="0" lang="en-US" sz="1200" b="0" i="0" u="none" strike="noStrike" kern="1200" cap="none" spc="0" normalizeH="0" baseline="0" noProof="0" dirty="0" smtClean="0">
                <a:ln>
                  <a:noFill/>
                </a:ln>
                <a:solidFill>
                  <a:prstClr val="black"/>
                </a:solidFill>
                <a:effectLst/>
                <a:uLnTx/>
                <a:uFillTx/>
                <a:latin typeface="+mn-lt"/>
                <a:ea typeface="+mn-ea"/>
                <a:cs typeface="+mn-cs"/>
              </a:rPr>
            </a:br>
            <a:r>
              <a:rPr kumimoji="0" lang="en-US" sz="1200" b="0" i="0" u="none" strike="noStrike" kern="1200" cap="none" spc="0" normalizeH="0" baseline="0" noProof="0" dirty="0" smtClean="0">
                <a:ln>
                  <a:noFill/>
                </a:ln>
                <a:solidFill>
                  <a:prstClr val="black"/>
                </a:solidFill>
                <a:effectLst/>
                <a:uLnTx/>
                <a:uFillTx/>
                <a:latin typeface="+mn-lt"/>
                <a:ea typeface="+mn-ea"/>
                <a:cs typeface="+mn-cs"/>
              </a:rPr>
              <a:t/>
            </a:r>
            <a:br>
              <a:rPr kumimoji="0" lang="en-US" sz="1200" b="0" i="0" u="none" strike="noStrike" kern="1200" cap="none" spc="0" normalizeH="0" baseline="0" noProof="0" dirty="0" smtClean="0">
                <a:ln>
                  <a:noFill/>
                </a:ln>
                <a:solidFill>
                  <a:prstClr val="black"/>
                </a:solidFill>
                <a:effectLst/>
                <a:uLnTx/>
                <a:uFillTx/>
                <a:latin typeface="+mn-lt"/>
                <a:ea typeface="+mn-ea"/>
                <a:cs typeface="+mn-cs"/>
              </a:rPr>
            </a:br>
            <a:endParaRPr kumimoji="0" lang="en-US"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mn-lt"/>
                <a:ea typeface="+mn-ea"/>
                <a:cs typeface="+mn-cs"/>
              </a:rPr>
              <a:t/>
            </a:r>
            <a:br>
              <a:rPr kumimoji="0" lang="en-US" sz="1200" b="0" i="0" u="none" strike="noStrike" kern="1200" cap="none" spc="0" normalizeH="0" baseline="0" noProof="0" dirty="0" smtClean="0">
                <a:ln>
                  <a:noFill/>
                </a:ln>
                <a:solidFill>
                  <a:prstClr val="black"/>
                </a:solidFill>
                <a:effectLst/>
                <a:uLnTx/>
                <a:uFillTx/>
                <a:latin typeface="+mn-lt"/>
                <a:ea typeface="+mn-ea"/>
                <a:cs typeface="+mn-cs"/>
              </a:rPr>
            </a:br>
            <a:r>
              <a:rPr kumimoji="0" lang="en-US" sz="1200" b="0" i="0" u="none" strike="noStrike" kern="1200" cap="none" spc="0" normalizeH="0" baseline="0" noProof="0" dirty="0" smtClean="0">
                <a:ln>
                  <a:noFill/>
                </a:ln>
                <a:solidFill>
                  <a:prstClr val="black"/>
                </a:solidFill>
                <a:effectLst/>
                <a:uLnTx/>
                <a:uFillTx/>
                <a:latin typeface="+mn-lt"/>
                <a:ea typeface="+mn-ea"/>
                <a:cs typeface="+mn-cs"/>
              </a:rPr>
              <a:t/>
            </a:r>
            <a:br>
              <a:rPr kumimoji="0" lang="en-US" sz="1200" b="0" i="0" u="none" strike="noStrike" kern="1200" cap="none" spc="0" normalizeH="0" baseline="0" noProof="0" dirty="0" smtClean="0">
                <a:ln>
                  <a:noFill/>
                </a:ln>
                <a:solidFill>
                  <a:prstClr val="black"/>
                </a:solidFill>
                <a:effectLst/>
                <a:uLnTx/>
                <a:uFillTx/>
                <a:latin typeface="+mn-lt"/>
                <a:ea typeface="+mn-ea"/>
                <a:cs typeface="+mn-cs"/>
              </a:rPr>
            </a:b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B2A66423-77F2-4977-BBDF-C29087EED842}" type="slidenum">
              <a:rPr lang="en-GB" smtClean="0"/>
              <a:t>14</a:t>
            </a:fld>
            <a:endParaRPr lang="en-GB"/>
          </a:p>
        </p:txBody>
      </p:sp>
    </p:spTree>
    <p:extLst>
      <p:ext uri="{BB962C8B-B14F-4D97-AF65-F5344CB8AC3E}">
        <p14:creationId xmlns:p14="http://schemas.microsoft.com/office/powerpoint/2010/main" val="3516602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smtClean="0"/>
              <a:t>Rituals and Routines </a:t>
            </a:r>
            <a:r>
              <a:rPr lang="en-GB" altLang="en-US" i="1" dirty="0" smtClean="0"/>
              <a:t>- The daily </a:t>
            </a:r>
            <a:r>
              <a:rPr lang="en-GB" altLang="en-US" i="1" dirty="0" err="1" smtClean="0"/>
              <a:t>behavior</a:t>
            </a:r>
            <a:r>
              <a:rPr lang="en-GB" altLang="en-US" i="1" dirty="0" smtClean="0"/>
              <a:t> and actions of people that signal acceptable </a:t>
            </a:r>
            <a:r>
              <a:rPr lang="en-GB" altLang="en-US" i="1" dirty="0" err="1" smtClean="0"/>
              <a:t>behavior</a:t>
            </a:r>
            <a:r>
              <a:rPr lang="en-GB" altLang="en-US" i="1" dirty="0" smtClean="0"/>
              <a:t>. This determines what is expected to happen in given situations, and what is valued by management. The Cultural Web identifies six interrelated elements that help to make up what Johnson and Scholes call the "paradigm" - the pattern or model - of the work environment. By </a:t>
            </a:r>
            <a:r>
              <a:rPr lang="en-GB" altLang="en-US" i="1" dirty="0" err="1" smtClean="0"/>
              <a:t>analyzing</a:t>
            </a:r>
            <a:r>
              <a:rPr lang="en-GB" altLang="en-US" i="1" dirty="0" smtClean="0"/>
              <a:t> the factors in each, you can begin to see the bigger picture of your culture: what is working, what isn't working, and what needs to be changed. The six elements are</a:t>
            </a:r>
          </a:p>
          <a:p>
            <a:pPr>
              <a:spcBef>
                <a:spcPct val="0"/>
              </a:spcBef>
            </a:pPr>
            <a:endParaRPr lang="en-US" altLang="en-US" i="1" dirty="0" smtClean="0"/>
          </a:p>
          <a:p>
            <a:pPr>
              <a:spcBef>
                <a:spcPct val="0"/>
              </a:spcBef>
            </a:pPr>
            <a:r>
              <a:rPr lang="en-US" altLang="en-US" i="1" dirty="0" smtClean="0"/>
              <a:t>Customers </a:t>
            </a:r>
            <a:r>
              <a:rPr lang="en-US" altLang="en-US" i="1" dirty="0" smtClean="0"/>
              <a:t>expect a newspaper and coffee whilst they wait, or a ride to work. </a:t>
            </a:r>
            <a:r>
              <a:rPr lang="en-US" altLang="en-US" dirty="0" smtClean="0"/>
              <a:t/>
            </a:r>
            <a:br>
              <a:rPr lang="en-US" altLang="en-US" dirty="0" smtClean="0"/>
            </a:br>
            <a:endParaRPr lang="en-US" altLang="en-US" dirty="0" smtClean="0"/>
          </a:p>
          <a:p>
            <a:pPr>
              <a:spcBef>
                <a:spcPct val="0"/>
              </a:spcBef>
            </a:pPr>
            <a:r>
              <a:rPr lang="en-US" altLang="en-US" i="1" dirty="0" smtClean="0"/>
              <a:t>Employees expect to have their time cards examined very carefully.</a:t>
            </a:r>
            <a:r>
              <a:rPr lang="en-US" altLang="en-US" dirty="0" smtClean="0"/>
              <a:t> </a:t>
            </a:r>
            <a:br>
              <a:rPr lang="en-US" altLang="en-US" dirty="0" smtClean="0"/>
            </a:br>
            <a:endParaRPr lang="en-US" altLang="en-US" dirty="0" smtClean="0"/>
          </a:p>
          <a:p>
            <a:pPr>
              <a:spcBef>
                <a:spcPct val="0"/>
              </a:spcBef>
            </a:pPr>
            <a:r>
              <a:rPr lang="en-US" altLang="en-US" i="1" dirty="0" smtClean="0"/>
              <a:t>There's lots of talk about money, and especially about how to cut costs. </a:t>
            </a:r>
            <a:endParaRPr lang="en-US" altLang="en-US" dirty="0" smtClean="0"/>
          </a:p>
          <a:p>
            <a:pPr>
              <a:spcBef>
                <a:spcPct val="0"/>
              </a:spcBef>
            </a:pPr>
            <a:endParaRPr lang="en-GB" altLang="en-US" dirty="0" smtClean="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573D6563-6568-4924-9780-C172C1922145}" type="slidenum">
              <a:rPr lang="en-GB" altLang="en-US" sz="1200"/>
              <a:pPr eaLnBrk="1" hangingPunct="1"/>
              <a:t>15</a:t>
            </a:fld>
            <a:endParaRPr lang="en-GB"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smtClean="0"/>
              <a:t>Stories</a:t>
            </a:r>
            <a:r>
              <a:rPr lang="en-GB" altLang="en-US" dirty="0" smtClean="0"/>
              <a:t> - The past events and people talked about inside and outside the company. Who and what the company chooses to immortalize says a great deal about what it values, and perceives as great </a:t>
            </a:r>
            <a:r>
              <a:rPr lang="en-GB" altLang="en-US" dirty="0" err="1" smtClean="0"/>
              <a:t>behavior</a:t>
            </a:r>
            <a:r>
              <a:rPr lang="en-GB" altLang="en-US" dirty="0" smtClean="0"/>
              <a:t>. Stories – typical past and present success stories, failures, heroes, villains and mavericks</a:t>
            </a:r>
            <a:endParaRPr lang="en-GB" altLang="en-US" dirty="0" smtClean="0"/>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3AF401C4-958C-4F7C-8666-EF4431FA1470}" type="slidenum">
              <a:rPr lang="en-GB" altLang="en-US" sz="1200"/>
              <a:pPr eaLnBrk="1" hangingPunct="1"/>
              <a:t>16</a:t>
            </a:fld>
            <a:endParaRPr lang="en-GB"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smtClean="0"/>
              <a:t>Examples:</a:t>
            </a:r>
          </a:p>
          <a:p>
            <a:pPr>
              <a:spcBef>
                <a:spcPct val="0"/>
              </a:spcBef>
            </a:pPr>
            <a:r>
              <a:rPr lang="en-US" altLang="en-US" i="1" smtClean="0"/>
              <a:t>Bright red shuttle vans</a:t>
            </a:r>
            <a:r>
              <a:rPr lang="en-US" altLang="en-US" smtClean="0"/>
              <a:t>.</a:t>
            </a:r>
            <a:br>
              <a:rPr lang="en-US" altLang="en-US" smtClean="0"/>
            </a:br>
            <a:r>
              <a:rPr lang="en-US" altLang="en-US" i="1" smtClean="0"/>
              <a:t>Bright red courtesy cars - compact, economy cars.</a:t>
            </a:r>
            <a:r>
              <a:rPr lang="en-US" altLang="en-US" smtClean="0"/>
              <a:t/>
            </a:r>
            <a:br>
              <a:rPr lang="en-US" altLang="en-US" smtClean="0"/>
            </a:br>
            <a:r>
              <a:rPr lang="en-US" altLang="en-US" i="1" smtClean="0"/>
              <a:t>The boss wears overalls not a suit</a:t>
            </a:r>
            <a:endParaRPr lang="en-US" altLang="en-US" smtClean="0"/>
          </a:p>
          <a:p>
            <a:pPr>
              <a:spcBef>
                <a:spcPct val="0"/>
              </a:spcBef>
            </a:pPr>
            <a:endParaRPr lang="en-GB" altLang="en-US" smtClean="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BB6C55FD-B608-4493-934A-38BC2A9B4140}" type="slidenum">
              <a:rPr lang="en-GB" altLang="en-US" sz="1200"/>
              <a:pPr eaLnBrk="1" hangingPunct="1"/>
              <a:t>17</a:t>
            </a:fld>
            <a:endParaRPr lang="en-GB" altLang="en-US"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smtClean="0"/>
              <a:t>Control systems </a:t>
            </a:r>
            <a:r>
              <a:rPr lang="en-GB" altLang="en-US" dirty="0" smtClean="0"/>
              <a:t>– the measurement and reward systems which emphasise what is important to monitor, and to focus attention and activity on (quality of services)</a:t>
            </a:r>
          </a:p>
          <a:p>
            <a:pPr>
              <a:spcBef>
                <a:spcPct val="0"/>
              </a:spcBef>
            </a:pPr>
            <a:endParaRPr lang="en-US" altLang="en-US" dirty="0" smtClean="0"/>
          </a:p>
          <a:p>
            <a:pPr>
              <a:spcBef>
                <a:spcPct val="0"/>
              </a:spcBef>
            </a:pPr>
            <a:endParaRPr lang="en-US" altLang="en-US" dirty="0" smtClean="0"/>
          </a:p>
          <a:p>
            <a:pPr>
              <a:spcBef>
                <a:spcPct val="0"/>
              </a:spcBef>
            </a:pPr>
            <a:r>
              <a:rPr lang="en-US" altLang="en-US" dirty="0" smtClean="0"/>
              <a:t>Examples</a:t>
            </a:r>
            <a:r>
              <a:rPr lang="en-US" altLang="en-US" dirty="0" smtClean="0"/>
              <a:t>:</a:t>
            </a:r>
          </a:p>
          <a:p>
            <a:pPr>
              <a:spcBef>
                <a:spcPct val="0"/>
              </a:spcBef>
            </a:pPr>
            <a:r>
              <a:rPr lang="en-US" altLang="en-US" i="1" dirty="0" smtClean="0"/>
              <a:t>Costs are highly controlled, and customers are billed for parts down to the last screw.</a:t>
            </a:r>
            <a:r>
              <a:rPr lang="en-US" altLang="en-US" dirty="0" smtClean="0"/>
              <a:t/>
            </a:r>
            <a:br>
              <a:rPr lang="en-US" altLang="en-US" dirty="0" smtClean="0"/>
            </a:br>
            <a:endParaRPr lang="en-US" altLang="en-US" dirty="0" smtClean="0"/>
          </a:p>
          <a:p>
            <a:pPr>
              <a:spcBef>
                <a:spcPct val="0"/>
              </a:spcBef>
            </a:pPr>
            <a:r>
              <a:rPr lang="en-US" altLang="en-US" i="1" dirty="0" smtClean="0"/>
              <a:t>Quality is not emphasized. Getting the work done with the least amount of direct costs is the goal.</a:t>
            </a:r>
            <a:r>
              <a:rPr lang="en-US" altLang="en-US" dirty="0" smtClean="0"/>
              <a:t> </a:t>
            </a:r>
            <a:br>
              <a:rPr lang="en-US" altLang="en-US" dirty="0" smtClean="0"/>
            </a:br>
            <a:endParaRPr lang="en-US" altLang="en-US" dirty="0" smtClean="0"/>
          </a:p>
          <a:p>
            <a:pPr>
              <a:spcBef>
                <a:spcPct val="0"/>
              </a:spcBef>
            </a:pPr>
            <a:r>
              <a:rPr lang="en-US" altLang="en-US" i="1" dirty="0" smtClean="0"/>
              <a:t>Employees docked pay if their quotes/estimates are more than 10% out. </a:t>
            </a:r>
            <a:endParaRPr lang="en-US" altLang="en-US" dirty="0" smtClean="0"/>
          </a:p>
          <a:p>
            <a:pPr>
              <a:spcBef>
                <a:spcPct val="0"/>
              </a:spcBef>
            </a:pPr>
            <a:endParaRPr lang="en-GB" altLang="en-US" dirty="0" smtClean="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79307D49-F89A-4C6B-BDCB-2B623D6A978A}" type="slidenum">
              <a:rPr lang="en-GB" altLang="en-US" sz="1200"/>
              <a:pPr eaLnBrk="1" hangingPunct="1"/>
              <a:t>18</a:t>
            </a:fld>
            <a:endParaRPr lang="en-GB" alt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smtClean="0"/>
              <a:t>Power structures </a:t>
            </a:r>
            <a:r>
              <a:rPr lang="en-GB" altLang="en-US" i="1" dirty="0" smtClean="0"/>
              <a:t>– the most powerful individuals or groups in the organisation, perhaps based on position or seniority, etc.</a:t>
            </a:r>
          </a:p>
          <a:p>
            <a:pPr>
              <a:spcBef>
                <a:spcPct val="0"/>
              </a:spcBef>
            </a:pPr>
            <a:endParaRPr lang="en-US" altLang="en-US" i="1" dirty="0" smtClean="0"/>
          </a:p>
          <a:p>
            <a:pPr>
              <a:spcBef>
                <a:spcPct val="0"/>
              </a:spcBef>
            </a:pPr>
            <a:endParaRPr lang="en-US" altLang="en-US" i="1" dirty="0" smtClean="0"/>
          </a:p>
          <a:p>
            <a:pPr>
              <a:spcBef>
                <a:spcPct val="0"/>
              </a:spcBef>
            </a:pPr>
            <a:endParaRPr lang="en-US" altLang="en-US" i="1" dirty="0" smtClean="0"/>
          </a:p>
          <a:p>
            <a:pPr>
              <a:spcBef>
                <a:spcPct val="0"/>
              </a:spcBef>
            </a:pPr>
            <a:r>
              <a:rPr lang="en-US" altLang="en-US" i="1" dirty="0" smtClean="0"/>
              <a:t>The </a:t>
            </a:r>
            <a:r>
              <a:rPr lang="en-US" altLang="en-US" i="1" dirty="0" smtClean="0"/>
              <a:t>owner believes in a low cost, high profit model, and is prepared to lose repeat customers.</a:t>
            </a:r>
            <a:r>
              <a:rPr lang="en-US" altLang="en-US" dirty="0" smtClean="0"/>
              <a:t/>
            </a:r>
            <a:br>
              <a:rPr lang="en-US" altLang="en-US" dirty="0" smtClean="0"/>
            </a:br>
            <a:r>
              <a:rPr lang="en-US" altLang="en-US" i="1" dirty="0" smtClean="0"/>
              <a:t>The threat of docked pay keeps mechanics working with this model</a:t>
            </a:r>
            <a:endParaRPr lang="en-GB" altLang="en-US" dirty="0" smtClean="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012EC6B3-6019-4FBF-8075-CC0513CE9957}" type="slidenum">
              <a:rPr lang="en-GB" altLang="en-US" sz="1200"/>
              <a:pPr eaLnBrk="1" hangingPunct="1"/>
              <a:t>19</a:t>
            </a:fld>
            <a:endParaRPr lang="en-GB"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smtClean="0"/>
              <a:t>Organisation structure – </a:t>
            </a:r>
            <a:r>
              <a:rPr lang="en-GB" altLang="en-US" i="1" dirty="0" smtClean="0"/>
              <a:t>which reflects power structures and delineate important relationships and activities within the organisation, and involve both formal and informal systems</a:t>
            </a:r>
          </a:p>
          <a:p>
            <a:pPr marL="0" marR="0" indent="0" algn="l" defTabSz="914400" rtl="0" eaLnBrk="1" fontAlgn="auto" latinLnBrk="0" hangingPunct="1">
              <a:lnSpc>
                <a:spcPct val="100000"/>
              </a:lnSpc>
              <a:spcBef>
                <a:spcPct val="0"/>
              </a:spcBef>
              <a:spcAft>
                <a:spcPts val="0"/>
              </a:spcAft>
              <a:buClrTx/>
              <a:buSzTx/>
              <a:buFontTx/>
              <a:buNone/>
              <a:tabLst/>
              <a:defRPr/>
            </a:pPr>
            <a:endParaRPr lang="en-US" altLang="en-US" dirty="0" smtClean="0"/>
          </a:p>
          <a:p>
            <a:pPr marL="0" marR="0" indent="0" algn="l" defTabSz="914400" rtl="0" eaLnBrk="1" fontAlgn="auto" latinLnBrk="0" hangingPunct="1">
              <a:lnSpc>
                <a:spcPct val="100000"/>
              </a:lnSpc>
              <a:spcBef>
                <a:spcPct val="0"/>
              </a:spcBef>
              <a:spcAft>
                <a:spcPts val="0"/>
              </a:spcAft>
              <a:buClrTx/>
              <a:buSzTx/>
              <a:buFontTx/>
              <a:buNone/>
              <a:tabLst/>
              <a:defRPr/>
            </a:pPr>
            <a:r>
              <a:rPr lang="en-US" altLang="en-US" dirty="0" smtClean="0"/>
              <a:t>Examples:</a:t>
            </a:r>
          </a:p>
          <a:p>
            <a:pPr>
              <a:spcBef>
                <a:spcPct val="0"/>
              </a:spcBef>
            </a:pPr>
            <a:endParaRPr lang="en-US" altLang="en-US" i="1" dirty="0" smtClean="0"/>
          </a:p>
          <a:p>
            <a:pPr>
              <a:spcBef>
                <a:spcPct val="0"/>
              </a:spcBef>
            </a:pPr>
            <a:r>
              <a:rPr lang="en-US" altLang="en-US" i="1" dirty="0" smtClean="0"/>
              <a:t>Flat </a:t>
            </a:r>
            <a:r>
              <a:rPr lang="en-US" altLang="en-US" i="1" dirty="0" smtClean="0"/>
              <a:t>structure - Owner, Head Mechanic, Mechanics, Reception</a:t>
            </a:r>
            <a:r>
              <a:rPr lang="en-US" altLang="en-US" dirty="0" smtClean="0"/>
              <a:t>.</a:t>
            </a:r>
            <a:br>
              <a:rPr lang="en-US" altLang="en-US" dirty="0" smtClean="0"/>
            </a:br>
            <a:endParaRPr lang="en-US" altLang="en-US" dirty="0" smtClean="0"/>
          </a:p>
          <a:p>
            <a:pPr>
              <a:spcBef>
                <a:spcPct val="0"/>
              </a:spcBef>
            </a:pPr>
            <a:r>
              <a:rPr lang="en-US" altLang="en-US" i="1" dirty="0" smtClean="0"/>
              <a:t>The receptionist is the owner's wife so she goes straight to him with some customer complaints.</a:t>
            </a:r>
            <a:r>
              <a:rPr lang="en-US" altLang="en-US" dirty="0" smtClean="0"/>
              <a:t/>
            </a:r>
            <a:br>
              <a:rPr lang="en-US" altLang="en-US" dirty="0" smtClean="0"/>
            </a:br>
            <a:endParaRPr lang="en-US" altLang="en-US" dirty="0" smtClean="0"/>
          </a:p>
          <a:p>
            <a:pPr>
              <a:spcBef>
                <a:spcPct val="0"/>
              </a:spcBef>
            </a:pPr>
            <a:r>
              <a:rPr lang="en-US" altLang="en-US" i="1" dirty="0" smtClean="0"/>
              <a:t>It's each mechanic for himself - no sharing tools or supplies, little teamwork</a:t>
            </a:r>
            <a:endParaRPr lang="en-US" altLang="en-US" dirty="0" smtClean="0"/>
          </a:p>
          <a:p>
            <a:pPr>
              <a:spcBef>
                <a:spcPct val="0"/>
              </a:spcBef>
            </a:pPr>
            <a:endParaRPr lang="en-GB" altLang="en-US" dirty="0" smtClean="0"/>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D50BE097-D6B6-416E-96BE-357A0898EF7D}" type="slidenum">
              <a:rPr lang="en-GB" altLang="en-US" sz="1200"/>
              <a:pPr eaLnBrk="1" hangingPunct="1"/>
              <a:t>20</a:t>
            </a:fld>
            <a:endParaRPr lang="en-GB"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smtClean="0"/>
              <a:t>Organisation structure – </a:t>
            </a:r>
            <a:r>
              <a:rPr lang="en-GB" altLang="en-US" i="1" dirty="0" smtClean="0"/>
              <a:t>which reflects power structures and delineate important relationships and activities within the organisation, and involve both formal and informal systems</a:t>
            </a:r>
          </a:p>
          <a:p>
            <a:pPr marL="0" marR="0" indent="0" algn="l" defTabSz="914400" rtl="0" eaLnBrk="1" fontAlgn="auto" latinLnBrk="0" hangingPunct="1">
              <a:lnSpc>
                <a:spcPct val="100000"/>
              </a:lnSpc>
              <a:spcBef>
                <a:spcPct val="0"/>
              </a:spcBef>
              <a:spcAft>
                <a:spcPts val="0"/>
              </a:spcAft>
              <a:buClrTx/>
              <a:buSzTx/>
              <a:buFontTx/>
              <a:buNone/>
              <a:tabLst/>
              <a:defRPr/>
            </a:pPr>
            <a:endParaRPr lang="en-US" altLang="en-US" dirty="0" smtClean="0"/>
          </a:p>
          <a:p>
            <a:pPr marL="0" marR="0" indent="0" algn="l" defTabSz="914400" rtl="0" eaLnBrk="1" fontAlgn="auto" latinLnBrk="0" hangingPunct="1">
              <a:lnSpc>
                <a:spcPct val="100000"/>
              </a:lnSpc>
              <a:spcBef>
                <a:spcPct val="0"/>
              </a:spcBef>
              <a:spcAft>
                <a:spcPts val="0"/>
              </a:spcAft>
              <a:buClrTx/>
              <a:buSzTx/>
              <a:buFontTx/>
              <a:buNone/>
              <a:tabLst/>
              <a:defRPr/>
            </a:pPr>
            <a:r>
              <a:rPr lang="en-US" altLang="en-US" dirty="0" smtClean="0"/>
              <a:t>Examples:</a:t>
            </a:r>
          </a:p>
          <a:p>
            <a:pPr>
              <a:spcBef>
                <a:spcPct val="0"/>
              </a:spcBef>
            </a:pPr>
            <a:endParaRPr lang="en-US" altLang="en-US" i="1" dirty="0" smtClean="0"/>
          </a:p>
          <a:p>
            <a:pPr>
              <a:spcBef>
                <a:spcPct val="0"/>
              </a:spcBef>
            </a:pPr>
            <a:r>
              <a:rPr lang="en-US" altLang="en-US" i="1" dirty="0" smtClean="0"/>
              <a:t>Flat </a:t>
            </a:r>
            <a:r>
              <a:rPr lang="en-US" altLang="en-US" i="1" dirty="0" smtClean="0"/>
              <a:t>structure - Owner, Head Mechanic, Mechanics, Reception</a:t>
            </a:r>
            <a:r>
              <a:rPr lang="en-US" altLang="en-US" dirty="0" smtClean="0"/>
              <a:t>.</a:t>
            </a:r>
            <a:br>
              <a:rPr lang="en-US" altLang="en-US" dirty="0" smtClean="0"/>
            </a:br>
            <a:endParaRPr lang="en-US" altLang="en-US" dirty="0" smtClean="0"/>
          </a:p>
          <a:p>
            <a:pPr>
              <a:spcBef>
                <a:spcPct val="0"/>
              </a:spcBef>
            </a:pPr>
            <a:r>
              <a:rPr lang="en-US" altLang="en-US" i="1" dirty="0" smtClean="0"/>
              <a:t>The receptionist is the owner's wife so she goes straight to him with some customer complaints.</a:t>
            </a:r>
            <a:r>
              <a:rPr lang="en-US" altLang="en-US" dirty="0" smtClean="0"/>
              <a:t/>
            </a:r>
            <a:br>
              <a:rPr lang="en-US" altLang="en-US" dirty="0" smtClean="0"/>
            </a:br>
            <a:endParaRPr lang="en-US" altLang="en-US" dirty="0" smtClean="0"/>
          </a:p>
          <a:p>
            <a:pPr>
              <a:spcBef>
                <a:spcPct val="0"/>
              </a:spcBef>
            </a:pPr>
            <a:r>
              <a:rPr lang="en-US" altLang="en-US" i="1" dirty="0" smtClean="0"/>
              <a:t>It's each mechanic for himself - no sharing tools or supplies, little teamwork</a:t>
            </a:r>
            <a:endParaRPr lang="en-US" altLang="en-US" dirty="0" smtClean="0"/>
          </a:p>
          <a:p>
            <a:pPr>
              <a:spcBef>
                <a:spcPct val="0"/>
              </a:spcBef>
            </a:pPr>
            <a:endParaRPr lang="en-GB" altLang="en-US" dirty="0" smtClean="0"/>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D50BE097-D6B6-416E-96BE-357A0898EF7D}" type="slidenum">
              <a:rPr lang="en-GB" altLang="en-US" sz="1200"/>
              <a:pPr eaLnBrk="1" hangingPunct="1"/>
              <a:t>21</a:t>
            </a:fld>
            <a:endParaRPr lang="en-GB"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A general example is required form any working environment. Then a more specific example for their own</a:t>
            </a:r>
            <a:r>
              <a:rPr lang="en-GB" baseline="0" dirty="0" smtClean="0"/>
              <a:t> </a:t>
            </a:r>
            <a:r>
              <a:rPr lang="en-GB" baseline="0" smtClean="0"/>
              <a:t>organisational workplace.</a:t>
            </a:r>
            <a:endParaRPr lang="en-GB"/>
          </a:p>
        </p:txBody>
      </p:sp>
      <p:sp>
        <p:nvSpPr>
          <p:cNvPr id="4" name="Slide Number Placeholder 3"/>
          <p:cNvSpPr>
            <a:spLocks noGrp="1"/>
          </p:cNvSpPr>
          <p:nvPr>
            <p:ph type="sldNum" sz="quarter" idx="10"/>
          </p:nvPr>
        </p:nvSpPr>
        <p:spPr/>
        <p:txBody>
          <a:bodyPr/>
          <a:lstStyle/>
          <a:p>
            <a:fld id="{B2A66423-77F2-4977-BBDF-C29087EED842}" type="slidenum">
              <a:rPr lang="en-GB" smtClean="0"/>
              <a:t>23</a:t>
            </a:fld>
            <a:endParaRPr lang="en-GB"/>
          </a:p>
        </p:txBody>
      </p:sp>
    </p:spTree>
    <p:extLst>
      <p:ext uri="{BB962C8B-B14F-4D97-AF65-F5344CB8AC3E}">
        <p14:creationId xmlns:p14="http://schemas.microsoft.com/office/powerpoint/2010/main" val="18296352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24</a:t>
            </a:fld>
            <a:endParaRPr lang="en-GB"/>
          </a:p>
        </p:txBody>
      </p:sp>
    </p:spTree>
    <p:extLst>
      <p:ext uri="{BB962C8B-B14F-4D97-AF65-F5344CB8AC3E}">
        <p14:creationId xmlns:p14="http://schemas.microsoft.com/office/powerpoint/2010/main" val="956863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AA9DF6A-3BD5-48A3-BDBE-FC5518A78413}" type="datetime1">
              <a:rPr lang="en-GB" smtClean="0"/>
              <a:t>10/10/2014</a:t>
            </a:fld>
            <a:endParaRPr lang="en-GB"/>
          </a:p>
        </p:txBody>
      </p:sp>
      <p:sp>
        <p:nvSpPr>
          <p:cNvPr id="5" name="Footer Placeholder 4"/>
          <p:cNvSpPr>
            <a:spLocks noGrp="1"/>
          </p:cNvSpPr>
          <p:nvPr>
            <p:ph type="ftr" sz="quarter" idx="11"/>
          </p:nvPr>
        </p:nvSpPr>
        <p:spPr/>
        <p:txBody>
          <a:bodyPr/>
          <a:lstStyle/>
          <a:p>
            <a:r>
              <a:rPr lang="en-GB" smtClean="0"/>
              <a:t>EMPL5005</a:t>
            </a:r>
            <a:endParaRPr lang="en-GB"/>
          </a:p>
        </p:txBody>
      </p:sp>
      <p:sp>
        <p:nvSpPr>
          <p:cNvPr id="6" name="Slide Number Placeholder 5"/>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3302458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417D50-3CF9-4949-BC6F-B92CA944C6BD}" type="datetime1">
              <a:rPr lang="en-GB" smtClean="0"/>
              <a:t>10/10/2014</a:t>
            </a:fld>
            <a:endParaRPr lang="en-GB"/>
          </a:p>
        </p:txBody>
      </p:sp>
      <p:sp>
        <p:nvSpPr>
          <p:cNvPr id="5" name="Footer Placeholder 4"/>
          <p:cNvSpPr>
            <a:spLocks noGrp="1"/>
          </p:cNvSpPr>
          <p:nvPr>
            <p:ph type="ftr" sz="quarter" idx="11"/>
          </p:nvPr>
        </p:nvSpPr>
        <p:spPr/>
        <p:txBody>
          <a:bodyPr/>
          <a:lstStyle/>
          <a:p>
            <a:r>
              <a:rPr lang="en-GB" smtClean="0"/>
              <a:t>EMPL5005</a:t>
            </a:r>
            <a:endParaRPr lang="en-GB"/>
          </a:p>
        </p:txBody>
      </p:sp>
      <p:sp>
        <p:nvSpPr>
          <p:cNvPr id="6" name="Slide Number Placeholder 5"/>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3739189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673218B-81D1-4226-82BC-34391A9B6B5E}" type="datetime1">
              <a:rPr lang="en-GB" smtClean="0"/>
              <a:t>10/10/2014</a:t>
            </a:fld>
            <a:endParaRPr lang="en-GB"/>
          </a:p>
        </p:txBody>
      </p:sp>
      <p:sp>
        <p:nvSpPr>
          <p:cNvPr id="5" name="Footer Placeholder 4"/>
          <p:cNvSpPr>
            <a:spLocks noGrp="1"/>
          </p:cNvSpPr>
          <p:nvPr>
            <p:ph type="ftr" sz="quarter" idx="11"/>
          </p:nvPr>
        </p:nvSpPr>
        <p:spPr/>
        <p:txBody>
          <a:bodyPr/>
          <a:lstStyle/>
          <a:p>
            <a:r>
              <a:rPr lang="en-GB" smtClean="0"/>
              <a:t>EMPL5005</a:t>
            </a:r>
            <a:endParaRPr lang="en-GB"/>
          </a:p>
        </p:txBody>
      </p:sp>
      <p:sp>
        <p:nvSpPr>
          <p:cNvPr id="6" name="Slide Number Placeholder 5"/>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2726620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20F7191-30A6-4CF5-A0E1-09DF8F706B64}" type="datetime1">
              <a:rPr lang="en-GB" smtClean="0"/>
              <a:t>10/10/2014</a:t>
            </a:fld>
            <a:endParaRPr lang="en-GB"/>
          </a:p>
        </p:txBody>
      </p:sp>
      <p:sp>
        <p:nvSpPr>
          <p:cNvPr id="6" name="Footer Placeholder 5"/>
          <p:cNvSpPr>
            <a:spLocks noGrp="1"/>
          </p:cNvSpPr>
          <p:nvPr>
            <p:ph type="ftr" sz="quarter" idx="11"/>
          </p:nvPr>
        </p:nvSpPr>
        <p:spPr/>
        <p:txBody>
          <a:bodyPr/>
          <a:lstStyle/>
          <a:p>
            <a:r>
              <a:rPr lang="en-GB" smtClean="0"/>
              <a:t>EMPL5005</a:t>
            </a:r>
            <a:endParaRPr lang="en-GB"/>
          </a:p>
        </p:txBody>
      </p:sp>
      <p:sp>
        <p:nvSpPr>
          <p:cNvPr id="7" name="Slide Number Placeholder 6"/>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4201742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62667C3-27CD-4F7B-BC66-E57791B240DB}" type="datetime1">
              <a:rPr lang="en-GB" smtClean="0"/>
              <a:t>10/10/2014</a:t>
            </a:fld>
            <a:endParaRPr lang="en-GB"/>
          </a:p>
        </p:txBody>
      </p:sp>
      <p:sp>
        <p:nvSpPr>
          <p:cNvPr id="8" name="Footer Placeholder 7"/>
          <p:cNvSpPr>
            <a:spLocks noGrp="1"/>
          </p:cNvSpPr>
          <p:nvPr>
            <p:ph type="ftr" sz="quarter" idx="11"/>
          </p:nvPr>
        </p:nvSpPr>
        <p:spPr/>
        <p:txBody>
          <a:bodyPr/>
          <a:lstStyle/>
          <a:p>
            <a:r>
              <a:rPr lang="en-GB" smtClean="0"/>
              <a:t>EMPL5005</a:t>
            </a:r>
            <a:endParaRPr lang="en-GB"/>
          </a:p>
        </p:txBody>
      </p:sp>
      <p:sp>
        <p:nvSpPr>
          <p:cNvPr id="9" name="Slide Number Placeholder 8"/>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67072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20F94D7-A081-4D30-A40B-7E01F2DA2176}" type="datetime1">
              <a:rPr lang="en-GB" smtClean="0"/>
              <a:t>10/10/2014</a:t>
            </a:fld>
            <a:endParaRPr lang="en-GB"/>
          </a:p>
        </p:txBody>
      </p:sp>
      <p:sp>
        <p:nvSpPr>
          <p:cNvPr id="4" name="Footer Placeholder 3"/>
          <p:cNvSpPr>
            <a:spLocks noGrp="1"/>
          </p:cNvSpPr>
          <p:nvPr>
            <p:ph type="ftr" sz="quarter" idx="11"/>
          </p:nvPr>
        </p:nvSpPr>
        <p:spPr/>
        <p:txBody>
          <a:bodyPr/>
          <a:lstStyle/>
          <a:p>
            <a:r>
              <a:rPr lang="en-GB" smtClean="0"/>
              <a:t>EMPL5005</a:t>
            </a:r>
            <a:endParaRPr lang="en-GB"/>
          </a:p>
        </p:txBody>
      </p:sp>
      <p:sp>
        <p:nvSpPr>
          <p:cNvPr id="5" name="Slide Number Placeholder 4"/>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1598083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E48800-B80D-4010-ADC8-CE3785576942}" type="datetime1">
              <a:rPr lang="en-GB" smtClean="0"/>
              <a:t>10/10/2014</a:t>
            </a:fld>
            <a:endParaRPr lang="en-GB"/>
          </a:p>
        </p:txBody>
      </p:sp>
      <p:sp>
        <p:nvSpPr>
          <p:cNvPr id="3" name="Footer Placeholder 2"/>
          <p:cNvSpPr>
            <a:spLocks noGrp="1"/>
          </p:cNvSpPr>
          <p:nvPr>
            <p:ph type="ftr" sz="quarter" idx="11"/>
          </p:nvPr>
        </p:nvSpPr>
        <p:spPr/>
        <p:txBody>
          <a:bodyPr/>
          <a:lstStyle/>
          <a:p>
            <a:r>
              <a:rPr lang="en-GB" smtClean="0"/>
              <a:t>EMPL5005</a:t>
            </a:r>
            <a:endParaRPr lang="en-GB"/>
          </a:p>
        </p:txBody>
      </p:sp>
      <p:sp>
        <p:nvSpPr>
          <p:cNvPr id="4" name="Slide Number Placeholder 3"/>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1383464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1F53E9-B5F4-4FFA-A934-B918AB93F3C8}" type="datetime1">
              <a:rPr lang="en-GB" smtClean="0"/>
              <a:t>10/10/2014</a:t>
            </a:fld>
            <a:endParaRPr lang="en-GB"/>
          </a:p>
        </p:txBody>
      </p:sp>
      <p:sp>
        <p:nvSpPr>
          <p:cNvPr id="6" name="Footer Placeholder 5"/>
          <p:cNvSpPr>
            <a:spLocks noGrp="1"/>
          </p:cNvSpPr>
          <p:nvPr>
            <p:ph type="ftr" sz="quarter" idx="11"/>
          </p:nvPr>
        </p:nvSpPr>
        <p:spPr/>
        <p:txBody>
          <a:bodyPr/>
          <a:lstStyle/>
          <a:p>
            <a:r>
              <a:rPr lang="en-GB" smtClean="0"/>
              <a:t>EMPL5005</a:t>
            </a:r>
            <a:endParaRPr lang="en-GB"/>
          </a:p>
        </p:txBody>
      </p:sp>
      <p:sp>
        <p:nvSpPr>
          <p:cNvPr id="7" name="Slide Number Placeholder 6"/>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381003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F63D11F-1DFE-41AF-8611-A9C0C7E6A091}" type="datetime1">
              <a:rPr lang="en-GB" smtClean="0"/>
              <a:t>10/10/2014</a:t>
            </a:fld>
            <a:endParaRPr lang="en-GB"/>
          </a:p>
        </p:txBody>
      </p:sp>
      <p:sp>
        <p:nvSpPr>
          <p:cNvPr id="6" name="Footer Placeholder 5"/>
          <p:cNvSpPr>
            <a:spLocks noGrp="1"/>
          </p:cNvSpPr>
          <p:nvPr>
            <p:ph type="ftr" sz="quarter" idx="11"/>
          </p:nvPr>
        </p:nvSpPr>
        <p:spPr/>
        <p:txBody>
          <a:bodyPr/>
          <a:lstStyle/>
          <a:p>
            <a:r>
              <a:rPr lang="en-GB" smtClean="0"/>
              <a:t>EMPL5005</a:t>
            </a:r>
            <a:endParaRPr lang="en-GB"/>
          </a:p>
        </p:txBody>
      </p:sp>
      <p:sp>
        <p:nvSpPr>
          <p:cNvPr id="7" name="Slide Number Placeholder 6"/>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2022719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B113E7E-11E4-4F8D-9806-D3C4BB77264C}" type="datetime1">
              <a:rPr lang="en-GB" smtClean="0"/>
              <a:t>10/10/2014</a:t>
            </a:fld>
            <a:endParaRPr lang="en-GB"/>
          </a:p>
        </p:txBody>
      </p:sp>
      <p:sp>
        <p:nvSpPr>
          <p:cNvPr id="5" name="Footer Placeholder 4"/>
          <p:cNvSpPr>
            <a:spLocks noGrp="1"/>
          </p:cNvSpPr>
          <p:nvPr>
            <p:ph type="ftr" sz="quarter" idx="11"/>
          </p:nvPr>
        </p:nvSpPr>
        <p:spPr/>
        <p:txBody>
          <a:bodyPr/>
          <a:lstStyle/>
          <a:p>
            <a:r>
              <a:rPr lang="en-GB" smtClean="0"/>
              <a:t>EMPL5005</a:t>
            </a:r>
            <a:endParaRPr lang="en-GB"/>
          </a:p>
        </p:txBody>
      </p:sp>
      <p:sp>
        <p:nvSpPr>
          <p:cNvPr id="6" name="Slide Number Placeholder 5"/>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2591918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D6A9001-BC0F-445F-A930-C3F7949FDFCB}" type="datetime1">
              <a:rPr lang="en-GB" smtClean="0"/>
              <a:t>10/10/2014</a:t>
            </a:fld>
            <a:endParaRPr lang="en-GB"/>
          </a:p>
        </p:txBody>
      </p:sp>
      <p:sp>
        <p:nvSpPr>
          <p:cNvPr id="5" name="Footer Placeholder 4"/>
          <p:cNvSpPr>
            <a:spLocks noGrp="1"/>
          </p:cNvSpPr>
          <p:nvPr>
            <p:ph type="ftr" sz="quarter" idx="11"/>
          </p:nvPr>
        </p:nvSpPr>
        <p:spPr/>
        <p:txBody>
          <a:bodyPr/>
          <a:lstStyle/>
          <a:p>
            <a:r>
              <a:rPr lang="en-GB" smtClean="0"/>
              <a:t>EMPL5005</a:t>
            </a:r>
            <a:endParaRPr lang="en-GB"/>
          </a:p>
        </p:txBody>
      </p:sp>
      <p:sp>
        <p:nvSpPr>
          <p:cNvPr id="6" name="Slide Number Placeholder 5"/>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3886181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5796F2-5A96-4090-BFB5-50708544C3D0}" type="datetime1">
              <a:rPr lang="en-GB" smtClean="0"/>
              <a:t>10/10/2014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EMPL5005</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ED69A9-CE02-407A-957E-64AE7CCDEDF9}" type="slidenum">
              <a:rPr lang="en-GB" smtClean="0"/>
              <a:t>‹#›</a:t>
            </a:fld>
            <a:endParaRPr lang="en-GB"/>
          </a:p>
        </p:txBody>
      </p:sp>
    </p:spTree>
    <p:extLst>
      <p:ext uri="{BB962C8B-B14F-4D97-AF65-F5344CB8AC3E}">
        <p14:creationId xmlns:p14="http://schemas.microsoft.com/office/powerpoint/2010/main" val="449688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132856"/>
            <a:ext cx="7772400" cy="1470025"/>
          </a:xfrm>
        </p:spPr>
        <p:txBody>
          <a:bodyPr/>
          <a:lstStyle/>
          <a:p>
            <a:r>
              <a:rPr lang="en-GB" b="1" dirty="0" smtClean="0"/>
              <a:t>Workplace culture and organisational efficiency</a:t>
            </a:r>
            <a:endParaRPr lang="en-GB" b="1" dirty="0"/>
          </a:p>
        </p:txBody>
      </p:sp>
      <p:sp>
        <p:nvSpPr>
          <p:cNvPr id="3" name="Subtitle 2"/>
          <p:cNvSpPr>
            <a:spLocks noGrp="1"/>
          </p:cNvSpPr>
          <p:nvPr>
            <p:ph type="subTitle" idx="1"/>
          </p:nvPr>
        </p:nvSpPr>
        <p:spPr/>
        <p:txBody>
          <a:bodyPr/>
          <a:lstStyle/>
          <a:p>
            <a:r>
              <a:rPr lang="en-GB" dirty="0" smtClean="0"/>
              <a:t>Workshop </a:t>
            </a:r>
            <a:r>
              <a:rPr lang="en-GB" dirty="0" smtClean="0"/>
              <a:t>1</a:t>
            </a:r>
            <a:endParaRPr lang="en-GB" dirty="0"/>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3852" y="0"/>
            <a:ext cx="2262118" cy="83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Footer Placeholder 4"/>
          <p:cNvSpPr>
            <a:spLocks noGrp="1"/>
          </p:cNvSpPr>
          <p:nvPr>
            <p:ph type="ftr" sz="quarter" idx="11"/>
          </p:nvPr>
        </p:nvSpPr>
        <p:spPr/>
        <p:txBody>
          <a:bodyPr/>
          <a:lstStyle/>
          <a:p>
            <a:r>
              <a:rPr lang="en-GB" dirty="0" smtClean="0"/>
              <a:t>EMPL5005</a:t>
            </a:r>
            <a:endParaRPr lang="en-GB" dirty="0"/>
          </a:p>
        </p:txBody>
      </p:sp>
    </p:spTree>
    <p:extLst>
      <p:ext uri="{BB962C8B-B14F-4D97-AF65-F5344CB8AC3E}">
        <p14:creationId xmlns:p14="http://schemas.microsoft.com/office/powerpoint/2010/main" val="28212317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Module objectives</a:t>
            </a:r>
            <a:endParaRPr lang="en-GB" b="1" dirty="0"/>
          </a:p>
        </p:txBody>
      </p:sp>
      <p:sp>
        <p:nvSpPr>
          <p:cNvPr id="3" name="Text Placeholder 2"/>
          <p:cNvSpPr>
            <a:spLocks noGrp="1"/>
          </p:cNvSpPr>
          <p:nvPr>
            <p:ph type="body" idx="1"/>
          </p:nvPr>
        </p:nvSpPr>
        <p:spPr>
          <a:xfrm>
            <a:off x="457200" y="1535113"/>
            <a:ext cx="8219256" cy="639762"/>
          </a:xfrm>
        </p:spPr>
        <p:txBody>
          <a:bodyPr>
            <a:normAutofit fontScale="92500" lnSpcReduction="20000"/>
          </a:bodyPr>
          <a:lstStyle/>
          <a:p>
            <a:r>
              <a:rPr lang="en-GB" i="1" dirty="0" smtClean="0"/>
              <a:t>At the end of the module the learner will able to demonstrate the ability to:</a:t>
            </a:r>
            <a:endParaRPr lang="en-GB" i="1" dirty="0"/>
          </a:p>
        </p:txBody>
      </p:sp>
      <p:sp>
        <p:nvSpPr>
          <p:cNvPr id="4" name="Content Placeholder 3"/>
          <p:cNvSpPr>
            <a:spLocks noGrp="1"/>
          </p:cNvSpPr>
          <p:nvPr>
            <p:ph sz="half" idx="2"/>
          </p:nvPr>
        </p:nvSpPr>
        <p:spPr>
          <a:xfrm>
            <a:off x="457200" y="2174875"/>
            <a:ext cx="8219256" cy="3951288"/>
          </a:xfrm>
        </p:spPr>
        <p:txBody>
          <a:bodyPr>
            <a:normAutofit/>
          </a:bodyPr>
          <a:lstStyle/>
          <a:p>
            <a:r>
              <a:rPr lang="en-GB" sz="3200" dirty="0" smtClean="0"/>
              <a:t>Critically assess the culture and context of an organisation.</a:t>
            </a:r>
          </a:p>
          <a:p>
            <a:r>
              <a:rPr lang="en-GB" sz="3200" dirty="0" smtClean="0"/>
              <a:t>Evaluate the organisation within its broader environment.</a:t>
            </a:r>
          </a:p>
          <a:p>
            <a:r>
              <a:rPr lang="en-GB" sz="3200" dirty="0" smtClean="0"/>
              <a:t>Critically appraise the cultural and ethical behaviour present in one or more organisations.</a:t>
            </a:r>
            <a:endParaRPr lang="en-GB" sz="3200" dirty="0"/>
          </a:p>
        </p:txBody>
      </p:sp>
      <p:pic>
        <p:nvPicPr>
          <p:cNvPr id="7"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Footer Placeholder 4"/>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33056189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t>Culture &amp; Organisational efficiency</a:t>
            </a:r>
            <a:endParaRPr lang="en-GB" sz="4000" b="1"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301552"/>
            <a:ext cx="6120680" cy="5556448"/>
          </a:xfrm>
        </p:spPr>
      </p:pic>
      <p:sp>
        <p:nvSpPr>
          <p:cNvPr id="4" name="Footer Placeholder 3"/>
          <p:cNvSpPr>
            <a:spLocks noGrp="1"/>
          </p:cNvSpPr>
          <p:nvPr>
            <p:ph type="ftr" sz="quarter" idx="11"/>
          </p:nvPr>
        </p:nvSpPr>
        <p:spPr/>
        <p:txBody>
          <a:bodyPr/>
          <a:lstStyle/>
          <a:p>
            <a:r>
              <a:rPr lang="en-GB" smtClean="0"/>
              <a:t>EMPL5005</a:t>
            </a:r>
            <a:endParaRPr lang="en-GB"/>
          </a:p>
        </p:txBody>
      </p:sp>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452878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Exercise 1</a:t>
            </a:r>
          </a:p>
        </p:txBody>
      </p:sp>
      <p:sp>
        <p:nvSpPr>
          <p:cNvPr id="3" name="Content Placeholder 2"/>
          <p:cNvSpPr>
            <a:spLocks noGrp="1"/>
          </p:cNvSpPr>
          <p:nvPr>
            <p:ph idx="1"/>
          </p:nvPr>
        </p:nvSpPr>
        <p:spPr/>
        <p:txBody>
          <a:bodyPr/>
          <a:lstStyle/>
          <a:p>
            <a:r>
              <a:rPr lang="en-GB" dirty="0" smtClean="0"/>
              <a:t>What is Culture?</a:t>
            </a:r>
          </a:p>
          <a:p>
            <a:pPr lvl="1"/>
            <a:r>
              <a:rPr lang="en-GB" sz="2000" i="1" dirty="0" smtClean="0"/>
              <a:t>“Culture </a:t>
            </a:r>
            <a:r>
              <a:rPr lang="en-GB" sz="2000" i="1" dirty="0"/>
              <a:t>is the collective programming of the mind that distinguishes  the members of one group or category of people from </a:t>
            </a:r>
            <a:r>
              <a:rPr lang="en-GB" sz="2000" i="1" dirty="0" smtClean="0"/>
              <a:t>another.” (Hofstede 2001)</a:t>
            </a:r>
            <a:endParaRPr lang="en-GB" sz="2000" i="1" dirty="0"/>
          </a:p>
          <a:p>
            <a:pPr lvl="1"/>
            <a:endParaRPr lang="en-GB" dirty="0" smtClean="0"/>
          </a:p>
          <a:p>
            <a:r>
              <a:rPr lang="en-GB" dirty="0" smtClean="0"/>
              <a:t>In groups – give examples form your workplaces (past and present) </a:t>
            </a:r>
          </a:p>
        </p:txBody>
      </p:sp>
      <p:sp>
        <p:nvSpPr>
          <p:cNvPr id="4" name="Footer Placeholder 3"/>
          <p:cNvSpPr>
            <a:spLocks noGrp="1"/>
          </p:cNvSpPr>
          <p:nvPr>
            <p:ph type="ftr" sz="quarter" idx="11"/>
          </p:nvPr>
        </p:nvSpPr>
        <p:spPr/>
        <p:txBody>
          <a:bodyPr/>
          <a:lstStyle/>
          <a:p>
            <a:r>
              <a:rPr lang="en-GB" smtClean="0"/>
              <a:t>EMPL5005</a:t>
            </a:r>
            <a:endParaRPr lang="en-GB"/>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45899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1628800"/>
            <a:ext cx="7860415" cy="3744416"/>
          </a:xfrm>
          <a:prstGeom prst="rect">
            <a:avLst/>
          </a:prstGeom>
        </p:spPr>
      </p:pic>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Footer Placeholder 3"/>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30713673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85800" y="800100"/>
            <a:ext cx="7772400" cy="762000"/>
          </a:xfrm>
        </p:spPr>
        <p:txBody>
          <a:bodyPr>
            <a:normAutofit/>
          </a:bodyPr>
          <a:lstStyle/>
          <a:p>
            <a:r>
              <a:rPr lang="en-GB" altLang="en-US" sz="3600" b="1" dirty="0"/>
              <a:t>Cultural environment</a:t>
            </a:r>
          </a:p>
        </p:txBody>
      </p:sp>
      <p:sp>
        <p:nvSpPr>
          <p:cNvPr id="8195" name="Rectangle 3"/>
          <p:cNvSpPr>
            <a:spLocks noChangeArrowheads="1"/>
          </p:cNvSpPr>
          <p:nvPr/>
        </p:nvSpPr>
        <p:spPr bwMode="auto">
          <a:xfrm>
            <a:off x="762000" y="1905000"/>
            <a:ext cx="12192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smtClean="0">
                <a:solidFill>
                  <a:srgbClr val="FFFFFF"/>
                </a:solidFill>
                <a:latin typeface="Times New Roman" charset="0"/>
              </a:rPr>
              <a:t>Language</a:t>
            </a:r>
          </a:p>
        </p:txBody>
      </p:sp>
      <p:sp>
        <p:nvSpPr>
          <p:cNvPr id="8196" name="Rectangle 4"/>
          <p:cNvSpPr>
            <a:spLocks noChangeArrowheads="1"/>
          </p:cNvSpPr>
          <p:nvPr/>
        </p:nvSpPr>
        <p:spPr bwMode="auto">
          <a:xfrm>
            <a:off x="6400800" y="1981200"/>
            <a:ext cx="12192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smtClean="0">
                <a:solidFill>
                  <a:srgbClr val="FFFFFF"/>
                </a:solidFill>
                <a:latin typeface="Times New Roman" charset="0"/>
              </a:rPr>
              <a:t>Values</a:t>
            </a:r>
          </a:p>
          <a:p>
            <a:pPr algn="ctr" fontAlgn="base">
              <a:spcBef>
                <a:spcPct val="0"/>
              </a:spcBef>
              <a:spcAft>
                <a:spcPct val="0"/>
              </a:spcAft>
            </a:pPr>
            <a:r>
              <a:rPr lang="en-GB" altLang="en-US" sz="2400" smtClean="0">
                <a:solidFill>
                  <a:srgbClr val="FFFFFF"/>
                </a:solidFill>
                <a:latin typeface="Times New Roman" charset="0"/>
              </a:rPr>
              <a:t>attitudes</a:t>
            </a:r>
          </a:p>
        </p:txBody>
      </p:sp>
      <p:sp>
        <p:nvSpPr>
          <p:cNvPr id="8197" name="Rectangle 5"/>
          <p:cNvSpPr>
            <a:spLocks noChangeArrowheads="1"/>
          </p:cNvSpPr>
          <p:nvPr/>
        </p:nvSpPr>
        <p:spPr bwMode="auto">
          <a:xfrm>
            <a:off x="6096000" y="3352800"/>
            <a:ext cx="1828800" cy="990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smtClean="0">
                <a:solidFill>
                  <a:srgbClr val="FFFFFF"/>
                </a:solidFill>
                <a:latin typeface="Times New Roman" charset="0"/>
              </a:rPr>
              <a:t>Education</a:t>
            </a:r>
          </a:p>
        </p:txBody>
      </p:sp>
      <p:sp>
        <p:nvSpPr>
          <p:cNvPr id="8199" name="Rectangle 7"/>
          <p:cNvSpPr>
            <a:spLocks noChangeArrowheads="1"/>
          </p:cNvSpPr>
          <p:nvPr/>
        </p:nvSpPr>
        <p:spPr bwMode="auto">
          <a:xfrm>
            <a:off x="3581400" y="3429000"/>
            <a:ext cx="12192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smtClean="0">
                <a:solidFill>
                  <a:srgbClr val="FFFFFF"/>
                </a:solidFill>
                <a:latin typeface="Times New Roman" charset="0"/>
              </a:rPr>
              <a:t>Culture</a:t>
            </a:r>
          </a:p>
        </p:txBody>
      </p:sp>
      <p:sp>
        <p:nvSpPr>
          <p:cNvPr id="8201" name="Rectangle 9"/>
          <p:cNvSpPr>
            <a:spLocks noChangeArrowheads="1"/>
          </p:cNvSpPr>
          <p:nvPr/>
        </p:nvSpPr>
        <p:spPr bwMode="auto">
          <a:xfrm>
            <a:off x="3352800" y="4800600"/>
            <a:ext cx="1981200" cy="1066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smtClean="0">
                <a:solidFill>
                  <a:srgbClr val="FFFFFF"/>
                </a:solidFill>
                <a:latin typeface="Times New Roman" charset="0"/>
              </a:rPr>
              <a:t>Technology</a:t>
            </a:r>
          </a:p>
          <a:p>
            <a:pPr algn="ctr" fontAlgn="base">
              <a:spcBef>
                <a:spcPct val="0"/>
              </a:spcBef>
              <a:spcAft>
                <a:spcPct val="0"/>
              </a:spcAft>
            </a:pPr>
            <a:r>
              <a:rPr lang="en-GB" altLang="en-US" sz="2400" smtClean="0">
                <a:solidFill>
                  <a:srgbClr val="FFFFFF"/>
                </a:solidFill>
                <a:latin typeface="Times New Roman" charset="0"/>
              </a:rPr>
              <a:t>and material </a:t>
            </a:r>
          </a:p>
          <a:p>
            <a:pPr algn="ctr" fontAlgn="base">
              <a:spcBef>
                <a:spcPct val="0"/>
              </a:spcBef>
              <a:spcAft>
                <a:spcPct val="0"/>
              </a:spcAft>
            </a:pPr>
            <a:r>
              <a:rPr lang="en-GB" altLang="en-US" sz="2400" smtClean="0">
                <a:solidFill>
                  <a:srgbClr val="FFFFFF"/>
                </a:solidFill>
                <a:latin typeface="Times New Roman" charset="0"/>
              </a:rPr>
              <a:t>culture</a:t>
            </a:r>
          </a:p>
        </p:txBody>
      </p:sp>
      <p:sp>
        <p:nvSpPr>
          <p:cNvPr id="8202" name="Rectangle 10"/>
          <p:cNvSpPr>
            <a:spLocks noChangeArrowheads="1"/>
          </p:cNvSpPr>
          <p:nvPr/>
        </p:nvSpPr>
        <p:spPr bwMode="auto">
          <a:xfrm>
            <a:off x="3276600" y="1981200"/>
            <a:ext cx="15240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smtClean="0">
                <a:solidFill>
                  <a:srgbClr val="FFFFFF"/>
                </a:solidFill>
                <a:latin typeface="Times New Roman" charset="0"/>
              </a:rPr>
              <a:t>Social</a:t>
            </a:r>
          </a:p>
          <a:p>
            <a:pPr algn="ctr" fontAlgn="base">
              <a:spcBef>
                <a:spcPct val="0"/>
              </a:spcBef>
              <a:spcAft>
                <a:spcPct val="0"/>
              </a:spcAft>
            </a:pPr>
            <a:r>
              <a:rPr lang="en-GB" altLang="en-US" sz="2400" smtClean="0">
                <a:solidFill>
                  <a:srgbClr val="FFFFFF"/>
                </a:solidFill>
                <a:latin typeface="Times New Roman" charset="0"/>
              </a:rPr>
              <a:t>organisation</a:t>
            </a:r>
          </a:p>
        </p:txBody>
      </p:sp>
      <p:sp>
        <p:nvSpPr>
          <p:cNvPr id="8203" name="Rectangle 11"/>
          <p:cNvSpPr>
            <a:spLocks noChangeArrowheads="1"/>
          </p:cNvSpPr>
          <p:nvPr/>
        </p:nvSpPr>
        <p:spPr bwMode="auto">
          <a:xfrm>
            <a:off x="6324600" y="4800600"/>
            <a:ext cx="12954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smtClean="0">
                <a:solidFill>
                  <a:srgbClr val="FFFFFF"/>
                </a:solidFill>
                <a:latin typeface="Times New Roman" charset="0"/>
              </a:rPr>
              <a:t>Religion</a:t>
            </a:r>
          </a:p>
        </p:txBody>
      </p:sp>
      <p:sp>
        <p:nvSpPr>
          <p:cNvPr id="8206" name="Rectangle 14"/>
          <p:cNvSpPr>
            <a:spLocks noChangeArrowheads="1"/>
          </p:cNvSpPr>
          <p:nvPr/>
        </p:nvSpPr>
        <p:spPr bwMode="auto">
          <a:xfrm>
            <a:off x="762000" y="4876800"/>
            <a:ext cx="13716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smtClean="0">
                <a:solidFill>
                  <a:srgbClr val="FFFFFF"/>
                </a:solidFill>
                <a:latin typeface="Times New Roman" charset="0"/>
              </a:rPr>
              <a:t>Economics</a:t>
            </a:r>
          </a:p>
        </p:txBody>
      </p:sp>
      <p:sp>
        <p:nvSpPr>
          <p:cNvPr id="8207" name="Rectangle 15"/>
          <p:cNvSpPr>
            <a:spLocks noChangeArrowheads="1"/>
          </p:cNvSpPr>
          <p:nvPr/>
        </p:nvSpPr>
        <p:spPr bwMode="auto">
          <a:xfrm>
            <a:off x="762000" y="3429000"/>
            <a:ext cx="1295400" cy="762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smtClean="0">
                <a:solidFill>
                  <a:srgbClr val="FFFFFF"/>
                </a:solidFill>
                <a:latin typeface="Times New Roman" charset="0"/>
              </a:rPr>
              <a:t>The law</a:t>
            </a:r>
          </a:p>
        </p:txBody>
      </p:sp>
      <p:sp>
        <p:nvSpPr>
          <p:cNvPr id="8209" name="Line 17"/>
          <p:cNvSpPr>
            <a:spLocks noChangeShapeType="1"/>
          </p:cNvSpPr>
          <p:nvPr/>
        </p:nvSpPr>
        <p:spPr bwMode="auto">
          <a:xfrm>
            <a:off x="2057400" y="2438400"/>
            <a:ext cx="1524000" cy="13716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smtClean="0">
              <a:solidFill>
                <a:srgbClr val="FFFFFF"/>
              </a:solidFill>
              <a:latin typeface="Times New Roman" charset="0"/>
            </a:endParaRPr>
          </a:p>
        </p:txBody>
      </p:sp>
      <p:sp>
        <p:nvSpPr>
          <p:cNvPr id="8210" name="Line 18"/>
          <p:cNvSpPr>
            <a:spLocks noChangeShapeType="1"/>
          </p:cNvSpPr>
          <p:nvPr/>
        </p:nvSpPr>
        <p:spPr bwMode="auto">
          <a:xfrm flipH="1" flipV="1">
            <a:off x="2057400" y="3810000"/>
            <a:ext cx="1447800" cy="3048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smtClean="0">
              <a:solidFill>
                <a:srgbClr val="FFFFFF"/>
              </a:solidFill>
              <a:latin typeface="Times New Roman" charset="0"/>
            </a:endParaRPr>
          </a:p>
        </p:txBody>
      </p:sp>
      <p:sp>
        <p:nvSpPr>
          <p:cNvPr id="8211" name="Line 19"/>
          <p:cNvSpPr>
            <a:spLocks noChangeShapeType="1"/>
          </p:cNvSpPr>
          <p:nvPr/>
        </p:nvSpPr>
        <p:spPr bwMode="auto">
          <a:xfrm flipV="1">
            <a:off x="2133600" y="4343400"/>
            <a:ext cx="1447800" cy="9144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smtClean="0">
              <a:solidFill>
                <a:srgbClr val="FFFFFF"/>
              </a:solidFill>
              <a:latin typeface="Times New Roman" charset="0"/>
            </a:endParaRPr>
          </a:p>
        </p:txBody>
      </p:sp>
      <p:sp>
        <p:nvSpPr>
          <p:cNvPr id="8212" name="Line 20"/>
          <p:cNvSpPr>
            <a:spLocks noChangeShapeType="1"/>
          </p:cNvSpPr>
          <p:nvPr/>
        </p:nvSpPr>
        <p:spPr bwMode="auto">
          <a:xfrm flipV="1">
            <a:off x="4267200" y="4343400"/>
            <a:ext cx="0" cy="4572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smtClean="0">
              <a:solidFill>
                <a:srgbClr val="FFFFFF"/>
              </a:solidFill>
              <a:latin typeface="Times New Roman" charset="0"/>
            </a:endParaRPr>
          </a:p>
        </p:txBody>
      </p:sp>
      <p:sp>
        <p:nvSpPr>
          <p:cNvPr id="8213" name="Line 21"/>
          <p:cNvSpPr>
            <a:spLocks noChangeShapeType="1"/>
          </p:cNvSpPr>
          <p:nvPr/>
        </p:nvSpPr>
        <p:spPr bwMode="auto">
          <a:xfrm flipH="1" flipV="1">
            <a:off x="4800600" y="4343400"/>
            <a:ext cx="1524000" cy="8382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smtClean="0">
              <a:solidFill>
                <a:srgbClr val="FFFFFF"/>
              </a:solidFill>
              <a:latin typeface="Times New Roman" charset="0"/>
            </a:endParaRPr>
          </a:p>
        </p:txBody>
      </p:sp>
      <p:sp>
        <p:nvSpPr>
          <p:cNvPr id="8214" name="Line 22"/>
          <p:cNvSpPr>
            <a:spLocks noChangeShapeType="1"/>
          </p:cNvSpPr>
          <p:nvPr/>
        </p:nvSpPr>
        <p:spPr bwMode="auto">
          <a:xfrm flipH="1">
            <a:off x="4800600" y="3962400"/>
            <a:ext cx="1295400" cy="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smtClean="0">
              <a:solidFill>
                <a:srgbClr val="FFFFFF"/>
              </a:solidFill>
              <a:latin typeface="Times New Roman" charset="0"/>
            </a:endParaRPr>
          </a:p>
        </p:txBody>
      </p:sp>
      <p:sp>
        <p:nvSpPr>
          <p:cNvPr id="8215" name="Line 23"/>
          <p:cNvSpPr>
            <a:spLocks noChangeShapeType="1"/>
          </p:cNvSpPr>
          <p:nvPr/>
        </p:nvSpPr>
        <p:spPr bwMode="auto">
          <a:xfrm flipH="1">
            <a:off x="4800600" y="2514600"/>
            <a:ext cx="1600200" cy="10668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smtClean="0">
              <a:solidFill>
                <a:srgbClr val="FFFFFF"/>
              </a:solidFill>
              <a:latin typeface="Times New Roman" charset="0"/>
            </a:endParaRPr>
          </a:p>
        </p:txBody>
      </p:sp>
      <p:sp>
        <p:nvSpPr>
          <p:cNvPr id="8216" name="Line 24"/>
          <p:cNvSpPr>
            <a:spLocks noChangeShapeType="1"/>
          </p:cNvSpPr>
          <p:nvPr/>
        </p:nvSpPr>
        <p:spPr bwMode="auto">
          <a:xfrm>
            <a:off x="4191000" y="2819400"/>
            <a:ext cx="0" cy="6096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smtClean="0">
              <a:solidFill>
                <a:srgbClr val="FFFFFF"/>
              </a:solidFill>
              <a:latin typeface="Times New Roman" charset="0"/>
            </a:endParaRPr>
          </a:p>
        </p:txBody>
      </p:sp>
      <p:pic>
        <p:nvPicPr>
          <p:cNvPr id="20" name="Picture 1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32467519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Visible and invisible culture</a:t>
            </a:r>
            <a:endParaRPr lang="en-GB" b="1" dirty="0"/>
          </a:p>
        </p:txBody>
      </p:sp>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7" y="1481138"/>
            <a:ext cx="4331742" cy="52886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Footer Placeholder 3"/>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41878488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1640" y="2348880"/>
            <a:ext cx="6696744" cy="2246769"/>
          </a:xfrm>
          <a:prstGeom prst="rect">
            <a:avLst/>
          </a:prstGeom>
          <a:noFill/>
        </p:spPr>
        <p:txBody>
          <a:bodyPr wrap="square" rtlCol="0">
            <a:spAutoFit/>
          </a:bodyPr>
          <a:lstStyle/>
          <a:p>
            <a:r>
              <a:rPr lang="en-GB" sz="2800" dirty="0" smtClean="0"/>
              <a:t>“All social behaviour is embedded in a particular context and connected to other deeply held values and beliefs. This means that the stakes are high for mismanaging cultural differences” </a:t>
            </a:r>
            <a:r>
              <a:rPr lang="en-GB" dirty="0" smtClean="0"/>
              <a:t>(Hoecklin 1994)</a:t>
            </a:r>
            <a:endParaRPr lang="en-GB" dirty="0"/>
          </a:p>
        </p:txBody>
      </p:sp>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Footer Placeholder 3"/>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33942542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304800" y="404664"/>
            <a:ext cx="8229600" cy="1143000"/>
          </a:xfrm>
        </p:spPr>
        <p:txBody>
          <a:bodyPr>
            <a:normAutofit fontScale="90000"/>
          </a:bodyPr>
          <a:lstStyle/>
          <a:p>
            <a:r>
              <a:rPr lang="en-GB" altLang="en-US" b="1" dirty="0"/>
              <a:t>The core elements of corporate  </a:t>
            </a:r>
            <a:r>
              <a:rPr lang="en-GB" altLang="en-US" b="1" dirty="0" smtClean="0"/>
              <a:t>culture</a:t>
            </a:r>
            <a:endParaRPr lang="en-GB" altLang="en-US" b="1" dirty="0"/>
          </a:p>
        </p:txBody>
      </p:sp>
      <p:sp>
        <p:nvSpPr>
          <p:cNvPr id="28675" name="Oval 3"/>
          <p:cNvSpPr>
            <a:spLocks noChangeArrowheads="1"/>
          </p:cNvSpPr>
          <p:nvPr/>
        </p:nvSpPr>
        <p:spPr bwMode="auto">
          <a:xfrm>
            <a:off x="1143000" y="3048000"/>
            <a:ext cx="1981200" cy="1219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smtClean="0">
                <a:solidFill>
                  <a:srgbClr val="FFFFFF"/>
                </a:solidFill>
                <a:latin typeface="Times New Roman" charset="0"/>
              </a:rPr>
              <a:t>Values</a:t>
            </a:r>
          </a:p>
        </p:txBody>
      </p:sp>
      <p:sp>
        <p:nvSpPr>
          <p:cNvPr id="28676" name="Oval 4"/>
          <p:cNvSpPr>
            <a:spLocks noChangeArrowheads="1"/>
          </p:cNvSpPr>
          <p:nvPr/>
        </p:nvSpPr>
        <p:spPr bwMode="auto">
          <a:xfrm>
            <a:off x="3581400" y="25908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smtClean="0">
                <a:solidFill>
                  <a:srgbClr val="FFFFFF"/>
                </a:solidFill>
                <a:latin typeface="Times New Roman" charset="0"/>
              </a:rPr>
              <a:t>Beliefs</a:t>
            </a:r>
          </a:p>
        </p:txBody>
      </p:sp>
      <p:sp>
        <p:nvSpPr>
          <p:cNvPr id="28677" name="Oval 5"/>
          <p:cNvSpPr>
            <a:spLocks noChangeArrowheads="1"/>
          </p:cNvSpPr>
          <p:nvPr/>
        </p:nvSpPr>
        <p:spPr bwMode="auto">
          <a:xfrm>
            <a:off x="6019800" y="32766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smtClean="0">
                <a:solidFill>
                  <a:srgbClr val="FFFFFF"/>
                </a:solidFill>
                <a:latin typeface="Times New Roman" charset="0"/>
              </a:rPr>
              <a:t>Opinions</a:t>
            </a:r>
          </a:p>
        </p:txBody>
      </p:sp>
      <p:sp>
        <p:nvSpPr>
          <p:cNvPr id="28678" name="Oval 6"/>
          <p:cNvSpPr>
            <a:spLocks noChangeArrowheads="1"/>
          </p:cNvSpPr>
          <p:nvPr/>
        </p:nvSpPr>
        <p:spPr bwMode="auto">
          <a:xfrm>
            <a:off x="4419600" y="4876800"/>
            <a:ext cx="1905000" cy="1066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smtClean="0">
                <a:solidFill>
                  <a:srgbClr val="FFFFFF"/>
                </a:solidFill>
                <a:latin typeface="Times New Roman" charset="0"/>
              </a:rPr>
              <a:t>attitudes</a:t>
            </a:r>
          </a:p>
        </p:txBody>
      </p:sp>
      <p:sp>
        <p:nvSpPr>
          <p:cNvPr id="28679" name="Oval 7"/>
          <p:cNvSpPr>
            <a:spLocks noChangeArrowheads="1"/>
          </p:cNvSpPr>
          <p:nvPr/>
        </p:nvSpPr>
        <p:spPr bwMode="auto">
          <a:xfrm>
            <a:off x="1905000" y="4724400"/>
            <a:ext cx="1905000" cy="1219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smtClean="0">
                <a:solidFill>
                  <a:srgbClr val="FFFFFF"/>
                </a:solidFill>
                <a:latin typeface="Times New Roman" charset="0"/>
              </a:rPr>
              <a:t>Norms</a:t>
            </a:r>
          </a:p>
        </p:txBody>
      </p:sp>
      <p:sp>
        <p:nvSpPr>
          <p:cNvPr id="28680" name="Line 8"/>
          <p:cNvSpPr>
            <a:spLocks noChangeShapeType="1"/>
          </p:cNvSpPr>
          <p:nvPr/>
        </p:nvSpPr>
        <p:spPr bwMode="auto">
          <a:xfrm>
            <a:off x="2438400" y="4267200"/>
            <a:ext cx="304800" cy="4572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smtClean="0">
              <a:solidFill>
                <a:srgbClr val="FFFFFF"/>
              </a:solidFill>
              <a:latin typeface="Times New Roman" charset="0"/>
            </a:endParaRPr>
          </a:p>
        </p:txBody>
      </p:sp>
      <p:sp>
        <p:nvSpPr>
          <p:cNvPr id="28681" name="Line 9"/>
          <p:cNvSpPr>
            <a:spLocks noChangeShapeType="1"/>
          </p:cNvSpPr>
          <p:nvPr/>
        </p:nvSpPr>
        <p:spPr bwMode="auto">
          <a:xfrm>
            <a:off x="3810000" y="5410200"/>
            <a:ext cx="685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smtClean="0">
              <a:solidFill>
                <a:srgbClr val="FFFFFF"/>
              </a:solidFill>
              <a:latin typeface="Times New Roman" charset="0"/>
            </a:endParaRPr>
          </a:p>
        </p:txBody>
      </p:sp>
      <p:sp>
        <p:nvSpPr>
          <p:cNvPr id="28682" name="Line 10"/>
          <p:cNvSpPr>
            <a:spLocks noChangeShapeType="1"/>
          </p:cNvSpPr>
          <p:nvPr/>
        </p:nvSpPr>
        <p:spPr bwMode="auto">
          <a:xfrm flipV="1">
            <a:off x="6019800" y="4495800"/>
            <a:ext cx="533400" cy="4572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smtClean="0">
              <a:solidFill>
                <a:srgbClr val="FFFFFF"/>
              </a:solidFill>
              <a:latin typeface="Times New Roman" charset="0"/>
            </a:endParaRPr>
          </a:p>
        </p:txBody>
      </p:sp>
      <p:sp>
        <p:nvSpPr>
          <p:cNvPr id="28683" name="Line 11"/>
          <p:cNvSpPr>
            <a:spLocks noChangeShapeType="1"/>
          </p:cNvSpPr>
          <p:nvPr/>
        </p:nvSpPr>
        <p:spPr bwMode="auto">
          <a:xfrm flipH="1" flipV="1">
            <a:off x="5638800" y="3505200"/>
            <a:ext cx="4572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smtClean="0">
              <a:solidFill>
                <a:srgbClr val="FFFFFF"/>
              </a:solidFill>
              <a:latin typeface="Times New Roman" charset="0"/>
            </a:endParaRPr>
          </a:p>
        </p:txBody>
      </p:sp>
      <p:sp>
        <p:nvSpPr>
          <p:cNvPr id="28684" name="Line 12"/>
          <p:cNvSpPr>
            <a:spLocks noChangeShapeType="1"/>
          </p:cNvSpPr>
          <p:nvPr/>
        </p:nvSpPr>
        <p:spPr bwMode="auto">
          <a:xfrm flipV="1">
            <a:off x="3048000" y="3352800"/>
            <a:ext cx="5334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smtClean="0">
              <a:solidFill>
                <a:srgbClr val="FFFFFF"/>
              </a:solidFill>
              <a:latin typeface="Times New Roman" charset="0"/>
            </a:endParaRPr>
          </a:p>
        </p:txBody>
      </p:sp>
      <p:pic>
        <p:nvPicPr>
          <p:cNvPr id="14" name="Picture 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286429633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83934"/>
            <a:ext cx="8229600" cy="1143000"/>
          </a:xfrm>
        </p:spPr>
        <p:txBody>
          <a:bodyPr>
            <a:normAutofit fontScale="90000"/>
          </a:bodyPr>
          <a:lstStyle/>
          <a:p>
            <a:r>
              <a:rPr lang="en-GB" b="1" dirty="0" smtClean="0"/>
              <a:t>Examples of different workplace cultures</a:t>
            </a:r>
            <a:endParaRPr lang="en-GB" b="1" dirty="0"/>
          </a:p>
        </p:txBody>
      </p:sp>
      <p:sp>
        <p:nvSpPr>
          <p:cNvPr id="3" name="Content Placeholder 2"/>
          <p:cNvSpPr>
            <a:spLocks noGrp="1"/>
          </p:cNvSpPr>
          <p:nvPr>
            <p:ph idx="1"/>
          </p:nvPr>
        </p:nvSpPr>
        <p:spPr>
          <a:xfrm>
            <a:off x="467544" y="2060848"/>
            <a:ext cx="8229600" cy="3701008"/>
          </a:xfrm>
        </p:spPr>
        <p:txBody>
          <a:bodyPr/>
          <a:lstStyle/>
          <a:p>
            <a:r>
              <a:rPr lang="en-GB" dirty="0" smtClean="0"/>
              <a:t>Problem solving </a:t>
            </a:r>
            <a:r>
              <a:rPr lang="en-GB" sz="1600" dirty="0" smtClean="0"/>
              <a:t>(Hampden-Turner and Trompenaars 1993)</a:t>
            </a:r>
          </a:p>
          <a:p>
            <a:r>
              <a:rPr lang="en-GB" dirty="0" smtClean="0"/>
              <a:t>Addressing business letters </a:t>
            </a:r>
            <a:r>
              <a:rPr lang="en-GB" sz="1600" dirty="0" smtClean="0"/>
              <a:t>(Hoecklin 1994</a:t>
            </a:r>
            <a:r>
              <a:rPr lang="en-GB" dirty="0" smtClean="0"/>
              <a:t>)</a:t>
            </a:r>
          </a:p>
          <a:p>
            <a:r>
              <a:rPr lang="en-GB" dirty="0" smtClean="0"/>
              <a:t>Thinking attributes </a:t>
            </a:r>
            <a:r>
              <a:rPr lang="en-GB" sz="1600" dirty="0" smtClean="0"/>
              <a:t>(</a:t>
            </a:r>
            <a:r>
              <a:rPr lang="en-GB" sz="1600" dirty="0" err="1" smtClean="0"/>
              <a:t>Nagashima</a:t>
            </a:r>
            <a:r>
              <a:rPr lang="en-GB" sz="1600" dirty="0" smtClean="0"/>
              <a:t> 1973)</a:t>
            </a:r>
          </a:p>
          <a:p>
            <a:endParaRPr lang="en-GB" dirty="0"/>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Footer Placeholder 3"/>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3400508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t>Cultural perception</a:t>
            </a:r>
            <a:endParaRPr lang="en-GB" sz="4000" b="1"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7640" y="1466710"/>
            <a:ext cx="8176808" cy="511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35681962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724" y="764704"/>
            <a:ext cx="8380809"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88066182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normAutofit/>
          </a:bodyPr>
          <a:lstStyle/>
          <a:p>
            <a:r>
              <a:rPr lang="en-GB" altLang="en-US" sz="4000" b="1" dirty="0" smtClean="0"/>
              <a:t>Cultural Web</a:t>
            </a:r>
          </a:p>
        </p:txBody>
      </p:sp>
      <p:sp>
        <p:nvSpPr>
          <p:cNvPr id="3075" name="Rectangle 3" descr="Rectangle: Click to edit Master text styles&#10;Second level&#10;Third level&#10;Fourth level&#10;Fifth level"/>
          <p:cNvSpPr>
            <a:spLocks noGrp="1" noChangeArrowheads="1"/>
          </p:cNvSpPr>
          <p:nvPr>
            <p:ph type="subTitle" idx="1"/>
          </p:nvPr>
        </p:nvSpPr>
        <p:spPr/>
        <p:txBody>
          <a:bodyPr/>
          <a:lstStyle/>
          <a:p>
            <a:r>
              <a:rPr lang="en-GB" altLang="en-US" dirty="0" smtClean="0">
                <a:solidFill>
                  <a:schemeClr val="tx1"/>
                </a:solidFill>
              </a:rPr>
              <a:t>Johnson &amp; Scholes 1993</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50309754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dirty="0" smtClean="0"/>
              <a:t>Cultural Web</a:t>
            </a:r>
          </a:p>
        </p:txBody>
      </p:sp>
      <p:pic>
        <p:nvPicPr>
          <p:cNvPr id="18" name="Picture 1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p:cNvSpPr>
            <a:spLocks noGrp="1"/>
          </p:cNvSpPr>
          <p:nvPr>
            <p:ph type="ftr" sz="quarter" idx="11"/>
          </p:nvPr>
        </p:nvSpPr>
        <p:spPr/>
        <p:txBody>
          <a:bodyPr/>
          <a:lstStyle/>
          <a:p>
            <a:r>
              <a:rPr lang="en-GB" smtClean="0"/>
              <a:t>EMPL5005</a:t>
            </a:r>
            <a:endParaRPr lang="en-GB"/>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31640" y="1238982"/>
            <a:ext cx="6576114" cy="5112568"/>
          </a:xfrm>
          <a:prstGeom prst="rect">
            <a:avLst/>
          </a:prstGeom>
        </p:spPr>
      </p:pic>
    </p:spTree>
    <p:extLst>
      <p:ext uri="{BB962C8B-B14F-4D97-AF65-F5344CB8AC3E}">
        <p14:creationId xmlns:p14="http://schemas.microsoft.com/office/powerpoint/2010/main" val="28657323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0-#ppt_w/2"/>
                                          </p:val>
                                        </p:tav>
                                        <p:tav tm="100000">
                                          <p:val>
                                            <p:strVal val="#ppt_x"/>
                                          </p:val>
                                        </p:tav>
                                      </p:tavLst>
                                    </p:anim>
                                    <p:anim calcmode="lin" valueType="num">
                                      <p:cBhvr additive="base">
                                        <p:cTn id="8" dur="500" fill="hold"/>
                                        <p:tgtEl>
                                          <p:spTgt spid="51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en-GB" altLang="en-US" sz="4000" b="1" dirty="0" smtClean="0">
                <a:cs typeface="Arial" charset="0"/>
              </a:rPr>
              <a:t>Routines &amp; rituals</a:t>
            </a:r>
            <a:r>
              <a:rPr lang="en-GB" altLang="en-US" sz="4000" dirty="0" smtClean="0"/>
              <a:t> </a:t>
            </a:r>
          </a:p>
        </p:txBody>
      </p:sp>
      <p:sp>
        <p:nvSpPr>
          <p:cNvPr id="6147" name="Content Placeholder 2"/>
          <p:cNvSpPr>
            <a:spLocks noGrp="1"/>
          </p:cNvSpPr>
          <p:nvPr>
            <p:ph sz="half" idx="1"/>
          </p:nvPr>
        </p:nvSpPr>
        <p:spPr/>
        <p:txBody>
          <a:bodyPr/>
          <a:lstStyle/>
          <a:p>
            <a:r>
              <a:rPr lang="en-US" altLang="en-US" sz="2000" smtClean="0"/>
              <a:t>What do customers expect when they walk in?</a:t>
            </a:r>
          </a:p>
          <a:p>
            <a:r>
              <a:rPr lang="en-US" altLang="en-US" sz="2000" smtClean="0"/>
              <a:t>What do employees expect?</a:t>
            </a:r>
            <a:br>
              <a:rPr lang="en-US" altLang="en-US" sz="2000" smtClean="0"/>
            </a:br>
            <a:r>
              <a:rPr lang="en-US" altLang="en-US" sz="2000" smtClean="0"/>
              <a:t>What would be immediately obvious if changed?</a:t>
            </a:r>
          </a:p>
          <a:p>
            <a:r>
              <a:rPr lang="en-US" altLang="en-US" sz="2000" smtClean="0"/>
              <a:t>What behavior do these routines encourage?</a:t>
            </a:r>
          </a:p>
          <a:p>
            <a:r>
              <a:rPr lang="en-US" altLang="en-US" sz="2000" smtClean="0"/>
              <a:t>When a new problem is encountered, what rules do people apply when they solve it?</a:t>
            </a:r>
          </a:p>
          <a:p>
            <a:r>
              <a:rPr lang="en-US" altLang="en-US" sz="2000" smtClean="0"/>
              <a:t>What core beliefs do these rituals reflect? </a:t>
            </a:r>
          </a:p>
          <a:p>
            <a:endParaRPr lang="en-GB" altLang="en-US" smtClean="0"/>
          </a:p>
        </p:txBody>
      </p:sp>
      <p:sp>
        <p:nvSpPr>
          <p:cNvPr id="4" name="Content Placeholder 3"/>
          <p:cNvSpPr>
            <a:spLocks noGrp="1"/>
          </p:cNvSpPr>
          <p:nvPr>
            <p:ph sz="half" idx="2"/>
          </p:nvPr>
        </p:nvSpPr>
        <p:spPr/>
        <p:txBody>
          <a:bodyPr/>
          <a:lstStyle/>
          <a:p>
            <a:pPr>
              <a:buFontTx/>
              <a:buNone/>
              <a:defRPr/>
            </a:pPr>
            <a:r>
              <a:rPr lang="en-GB" sz="2000" dirty="0" smtClean="0"/>
              <a:t>“ </a:t>
            </a:r>
            <a:r>
              <a:rPr lang="en-GB" sz="2000" i="1" dirty="0" smtClean="0">
                <a:effectLst>
                  <a:outerShdw blurRad="38100" dist="38100" dir="2700000" algn="tl">
                    <a:srgbClr val="000000">
                      <a:alpha val="43137"/>
                    </a:srgbClr>
                  </a:outerShdw>
                </a:effectLst>
              </a:rPr>
              <a:t>the way we do things around here”</a:t>
            </a:r>
          </a:p>
          <a:p>
            <a:pPr>
              <a:defRPr/>
            </a:pPr>
            <a:r>
              <a:rPr lang="en-GB" sz="2000" dirty="0" smtClean="0"/>
              <a:t> are difficult to change</a:t>
            </a:r>
          </a:p>
          <a:p>
            <a:pPr>
              <a:defRPr/>
            </a:pPr>
            <a:r>
              <a:rPr lang="en-GB" sz="2000" dirty="0" smtClean="0"/>
              <a:t>are often taken for granted</a:t>
            </a:r>
          </a:p>
          <a:p>
            <a:pPr>
              <a:defRPr/>
            </a:pPr>
            <a:r>
              <a:rPr lang="en-GB" sz="2000" dirty="0" smtClean="0"/>
              <a:t>Can be a key organisational competency</a:t>
            </a:r>
          </a:p>
          <a:p>
            <a:pPr>
              <a:defRPr/>
            </a:pPr>
            <a:endParaRPr lang="en-GB" dirty="0"/>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9658741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0" y="0"/>
            <a:ext cx="8077200" cy="1311275"/>
          </a:xfrm>
        </p:spPr>
        <p:txBody>
          <a:bodyPr>
            <a:normAutofit/>
          </a:bodyPr>
          <a:lstStyle/>
          <a:p>
            <a:r>
              <a:rPr lang="en-GB" altLang="en-US" sz="4000" b="1" dirty="0" smtClean="0">
                <a:cs typeface="Arial" charset="0"/>
              </a:rPr>
              <a:t>Stories</a:t>
            </a:r>
            <a:endParaRPr lang="en-GB" altLang="en-US" sz="4000" dirty="0" smtClean="0"/>
          </a:p>
        </p:txBody>
      </p:sp>
      <p:sp>
        <p:nvSpPr>
          <p:cNvPr id="3" name="Content Placeholder 2"/>
          <p:cNvSpPr>
            <a:spLocks noGrp="1"/>
          </p:cNvSpPr>
          <p:nvPr>
            <p:ph sz="half" idx="1"/>
          </p:nvPr>
        </p:nvSpPr>
        <p:spPr>
          <a:xfrm>
            <a:off x="4857750" y="1714500"/>
            <a:ext cx="3962400" cy="4495800"/>
          </a:xfrm>
        </p:spPr>
        <p:txBody>
          <a:bodyPr>
            <a:normAutofit fontScale="92500" lnSpcReduction="20000"/>
          </a:bodyPr>
          <a:lstStyle/>
          <a:p>
            <a:pPr marL="609600" indent="-609600">
              <a:buFont typeface="Arial" pitchFamily="34" charset="0"/>
              <a:buChar char="•"/>
              <a:defRPr/>
            </a:pPr>
            <a:r>
              <a:rPr lang="en-GB" sz="1800" dirty="0" smtClean="0">
                <a:cs typeface="Arial" charset="0"/>
              </a:rPr>
              <a:t>the stories that colleagues tell each other and pass onto new recruits –”</a:t>
            </a:r>
            <a:r>
              <a:rPr lang="en-GB" sz="1800" dirty="0" smtClean="0">
                <a:cs typeface="Times New Roman" charset="0"/>
              </a:rPr>
              <a:t>The individual personalities who did or said something that stood out and deviated from the norm “</a:t>
            </a:r>
            <a:r>
              <a:rPr lang="en-GB" sz="1800" dirty="0" smtClean="0">
                <a:cs typeface="Arial" charset="0"/>
              </a:rPr>
              <a:t> </a:t>
            </a:r>
          </a:p>
          <a:p>
            <a:pPr marL="609600" indent="-609600">
              <a:defRPr/>
            </a:pPr>
            <a:r>
              <a:rPr lang="en-GB" sz="1800" i="1" dirty="0" smtClean="0"/>
              <a:t>“every year Mary from accounts always !!!!! At the Christmas Party”</a:t>
            </a:r>
          </a:p>
          <a:p>
            <a:pPr marL="609600" indent="-609600">
              <a:defRPr/>
            </a:pPr>
            <a:r>
              <a:rPr lang="en-GB" sz="1800" i="1" dirty="0" smtClean="0">
                <a:cs typeface="Arial" charset="0"/>
              </a:rPr>
              <a:t>“No one is ever disciplined for being late”</a:t>
            </a:r>
            <a:r>
              <a:rPr lang="en-GB" sz="1800" i="1" dirty="0" smtClean="0"/>
              <a:t> </a:t>
            </a:r>
          </a:p>
          <a:p>
            <a:pPr marL="609600" indent="-609600">
              <a:defRPr/>
            </a:pPr>
            <a:r>
              <a:rPr lang="en-GB" sz="1800" i="1" dirty="0" smtClean="0"/>
              <a:t>“Or the founder began the organisation with just a !!!!!”</a:t>
            </a:r>
          </a:p>
          <a:p>
            <a:pPr>
              <a:defRPr/>
            </a:pPr>
            <a:endParaRPr lang="en-GB" dirty="0"/>
          </a:p>
        </p:txBody>
      </p:sp>
      <p:sp>
        <p:nvSpPr>
          <p:cNvPr id="7172" name="Content Placeholder 3"/>
          <p:cNvSpPr>
            <a:spLocks noGrp="1"/>
          </p:cNvSpPr>
          <p:nvPr>
            <p:ph sz="half" idx="2"/>
          </p:nvPr>
        </p:nvSpPr>
        <p:spPr>
          <a:xfrm>
            <a:off x="285750" y="1500188"/>
            <a:ext cx="3962400" cy="4495800"/>
          </a:xfrm>
        </p:spPr>
        <p:txBody>
          <a:bodyPr>
            <a:normAutofit fontScale="92500" lnSpcReduction="20000"/>
          </a:bodyPr>
          <a:lstStyle/>
          <a:p>
            <a:r>
              <a:rPr lang="en-US" altLang="en-US" sz="1800" smtClean="0"/>
              <a:t>What stories do people currently tell about your organization? </a:t>
            </a:r>
          </a:p>
          <a:p>
            <a:r>
              <a:rPr lang="en-US" altLang="en-US" sz="1800" smtClean="0"/>
              <a:t>What reputation is communicated amongst your customers and other stakeholders?</a:t>
            </a:r>
          </a:p>
          <a:p>
            <a:r>
              <a:rPr lang="en-US" altLang="en-US" sz="1800" smtClean="0"/>
              <a:t>What do these stories say about what your organization believes in?</a:t>
            </a:r>
          </a:p>
          <a:p>
            <a:r>
              <a:rPr lang="en-US" altLang="en-US" sz="1800" smtClean="0"/>
              <a:t>What do employees talk about when they think of the history of the company?</a:t>
            </a:r>
          </a:p>
          <a:p>
            <a:r>
              <a:rPr lang="en-US" altLang="en-US" sz="1800" smtClean="0"/>
              <a:t>What stories do they tell new people who join the company?</a:t>
            </a:r>
          </a:p>
          <a:p>
            <a:r>
              <a:rPr lang="en-US" altLang="en-US" sz="1800" smtClean="0"/>
              <a:t>What heroes, villains and mavericks appear in these stories</a:t>
            </a:r>
            <a:br>
              <a:rPr lang="en-US" altLang="en-US" sz="1800" smtClean="0"/>
            </a:br>
            <a:r>
              <a:rPr lang="en-US" altLang="en-US" sz="1800" smtClean="0"/>
              <a:t/>
            </a:r>
            <a:br>
              <a:rPr lang="en-US" altLang="en-US" sz="1800" smtClean="0"/>
            </a:br>
            <a:r>
              <a:rPr lang="en-US" altLang="en-US" sz="1800" smtClean="0"/>
              <a:t/>
            </a:r>
            <a:br>
              <a:rPr lang="en-US" altLang="en-US" sz="1800" smtClean="0"/>
            </a:br>
            <a:r>
              <a:rPr lang="en-US" altLang="en-US" sz="1800" smtClean="0"/>
              <a:t/>
            </a:r>
            <a:br>
              <a:rPr lang="en-US" altLang="en-US" sz="1800" smtClean="0"/>
            </a:br>
            <a:endParaRPr lang="en-GB" altLang="en-US" sz="1800" smtClean="0"/>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341092613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dirty="0" smtClean="0">
                <a:latin typeface="Arial" charset="0"/>
                <a:cs typeface="Arial" charset="0"/>
              </a:rPr>
              <a:t>Symbols</a:t>
            </a:r>
            <a:endParaRPr lang="en-GB" altLang="en-US" dirty="0" smtClean="0"/>
          </a:p>
        </p:txBody>
      </p:sp>
      <p:sp>
        <p:nvSpPr>
          <p:cNvPr id="8195" name="Content Placeholder 2"/>
          <p:cNvSpPr>
            <a:spLocks noGrp="1"/>
          </p:cNvSpPr>
          <p:nvPr>
            <p:ph sz="half" idx="1"/>
          </p:nvPr>
        </p:nvSpPr>
        <p:spPr/>
        <p:txBody>
          <a:bodyPr/>
          <a:lstStyle/>
          <a:p>
            <a:r>
              <a:rPr lang="en-US" altLang="en-US" sz="2000" smtClean="0"/>
              <a:t>Is company-specific jargon or language used?</a:t>
            </a:r>
          </a:p>
          <a:p>
            <a:r>
              <a:rPr lang="en-US" altLang="en-US" sz="2000" smtClean="0"/>
              <a:t> How well known and usable by all is this?</a:t>
            </a:r>
            <a:br>
              <a:rPr lang="en-US" altLang="en-US" sz="2000" smtClean="0"/>
            </a:br>
            <a:endParaRPr lang="en-US" altLang="en-US" sz="2000" smtClean="0"/>
          </a:p>
          <a:p>
            <a:r>
              <a:rPr lang="en-US" altLang="en-US" sz="2000" smtClean="0"/>
              <a:t>Are there any status symbols used?</a:t>
            </a:r>
            <a:br>
              <a:rPr lang="en-US" altLang="en-US" sz="2000" smtClean="0"/>
            </a:br>
            <a:endParaRPr lang="en-US" altLang="en-US" sz="2000" smtClean="0"/>
          </a:p>
          <a:p>
            <a:r>
              <a:rPr lang="en-US" altLang="en-US" sz="2000" smtClean="0"/>
              <a:t>What image is associated with your organization, looking at this from the separate viewpoints of clients and staff? </a:t>
            </a:r>
          </a:p>
          <a:p>
            <a:endParaRPr lang="en-GB" altLang="en-US" smtClean="0"/>
          </a:p>
        </p:txBody>
      </p:sp>
      <p:sp>
        <p:nvSpPr>
          <p:cNvPr id="8196" name="Content Placeholder 3"/>
          <p:cNvSpPr>
            <a:spLocks noGrp="1"/>
          </p:cNvSpPr>
          <p:nvPr>
            <p:ph sz="half" idx="2"/>
          </p:nvPr>
        </p:nvSpPr>
        <p:spPr/>
        <p:txBody>
          <a:bodyPr/>
          <a:lstStyle/>
          <a:p>
            <a:r>
              <a:rPr lang="en-GB" altLang="en-US" sz="2000" smtClean="0"/>
              <a:t>Prestigious offices – </a:t>
            </a:r>
            <a:r>
              <a:rPr lang="en-GB" altLang="en-US" sz="2000" i="1" smtClean="0"/>
              <a:t>size location etc</a:t>
            </a:r>
          </a:p>
          <a:p>
            <a:r>
              <a:rPr lang="en-GB" altLang="en-US" sz="2000" smtClean="0"/>
              <a:t>Types of company cars – </a:t>
            </a:r>
            <a:r>
              <a:rPr lang="en-GB" altLang="en-US" sz="2000" i="1" smtClean="0"/>
              <a:t>makes models</a:t>
            </a:r>
          </a:p>
          <a:p>
            <a:r>
              <a:rPr lang="en-GB" altLang="en-US" sz="2000" smtClean="0"/>
              <a:t>Letter heads – </a:t>
            </a:r>
            <a:r>
              <a:rPr lang="en-GB" altLang="en-US" sz="2000" i="1" smtClean="0"/>
              <a:t>paper quality logo’s </a:t>
            </a:r>
          </a:p>
          <a:p>
            <a:r>
              <a:rPr lang="en-GB" altLang="en-US" sz="2000" smtClean="0"/>
              <a:t>Dining arrangements – </a:t>
            </a:r>
            <a:r>
              <a:rPr lang="en-GB" altLang="en-US" sz="2000" i="1" smtClean="0"/>
              <a:t>in works canteens</a:t>
            </a:r>
          </a:p>
          <a:p>
            <a:endParaRPr lang="en-GB" altLang="en-US" smtClean="0"/>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365935220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sz="4000" b="1" dirty="0" smtClean="0">
                <a:latin typeface="+mn-lt"/>
                <a:cs typeface="Arial" charset="0"/>
              </a:rPr>
              <a:t>Control Systems</a:t>
            </a:r>
            <a:r>
              <a:rPr lang="en-GB" altLang="en-US" sz="4000" b="1" dirty="0" smtClean="0">
                <a:latin typeface="+mn-lt"/>
              </a:rPr>
              <a:t> </a:t>
            </a:r>
          </a:p>
        </p:txBody>
      </p:sp>
      <p:sp>
        <p:nvSpPr>
          <p:cNvPr id="9219" name="Content Placeholder 2"/>
          <p:cNvSpPr>
            <a:spLocks noGrp="1"/>
          </p:cNvSpPr>
          <p:nvPr>
            <p:ph sz="half" idx="1"/>
          </p:nvPr>
        </p:nvSpPr>
        <p:spPr>
          <a:xfrm>
            <a:off x="457200" y="1524000"/>
            <a:ext cx="3971925" cy="4495800"/>
          </a:xfrm>
        </p:spPr>
        <p:txBody>
          <a:bodyPr/>
          <a:lstStyle/>
          <a:p>
            <a:r>
              <a:rPr lang="en-US" altLang="en-US" sz="2000" smtClean="0"/>
              <a:t>What process or procedure has the strongest controls? </a:t>
            </a:r>
          </a:p>
          <a:p>
            <a:r>
              <a:rPr lang="en-US" altLang="en-US" sz="2000" smtClean="0"/>
              <a:t>Weakest controls? </a:t>
            </a:r>
          </a:p>
          <a:p>
            <a:r>
              <a:rPr lang="en-US" altLang="en-US" sz="2000" smtClean="0"/>
              <a:t>Is the company generally loosely or tightly controlled?</a:t>
            </a:r>
            <a:br>
              <a:rPr lang="en-US" altLang="en-US" sz="2000" smtClean="0"/>
            </a:br>
            <a:endParaRPr lang="en-US" altLang="en-US" sz="2000" smtClean="0"/>
          </a:p>
          <a:p>
            <a:r>
              <a:rPr lang="en-US" altLang="en-US" sz="2000" smtClean="0"/>
              <a:t>Do employees get rewarded for good work or penalized for poor work?</a:t>
            </a:r>
          </a:p>
          <a:p>
            <a:r>
              <a:rPr lang="en-US" altLang="en-US" sz="2000" smtClean="0"/>
              <a:t>What reports are issued to keep control of operations, finance, etc...? </a:t>
            </a:r>
          </a:p>
          <a:p>
            <a:endParaRPr lang="en-GB" altLang="en-US" smtClean="0"/>
          </a:p>
        </p:txBody>
      </p:sp>
      <p:sp>
        <p:nvSpPr>
          <p:cNvPr id="9220" name="Content Placeholder 3"/>
          <p:cNvSpPr>
            <a:spLocks noGrp="1"/>
          </p:cNvSpPr>
          <p:nvPr>
            <p:ph sz="half" idx="2"/>
          </p:nvPr>
        </p:nvSpPr>
        <p:spPr/>
        <p:txBody>
          <a:bodyPr/>
          <a:lstStyle/>
          <a:p>
            <a:r>
              <a:rPr lang="en-GB" altLang="en-US" smtClean="0"/>
              <a:t>Measurement &amp; Reward Systems</a:t>
            </a:r>
          </a:p>
          <a:p>
            <a:r>
              <a:rPr lang="en-GB" altLang="en-US" smtClean="0"/>
              <a:t>Operation manuals</a:t>
            </a:r>
          </a:p>
          <a:p>
            <a:r>
              <a:rPr lang="en-GB" altLang="en-US" smtClean="0"/>
              <a:t>Payment by results</a:t>
            </a:r>
          </a:p>
          <a:p>
            <a:r>
              <a:rPr lang="en-GB" altLang="en-US" smtClean="0"/>
              <a:t>Quality Audits</a:t>
            </a:r>
          </a:p>
          <a:p>
            <a:endParaRPr lang="en-GB" altLang="en-US" smtClean="0"/>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234887303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r>
              <a:rPr lang="en-GB" altLang="en-US" sz="4000" b="1" dirty="0" smtClean="0">
                <a:cs typeface="Arial" charset="0"/>
              </a:rPr>
              <a:t>Power Structure</a:t>
            </a:r>
            <a:r>
              <a:rPr lang="en-GB" altLang="en-US" sz="4000" dirty="0" smtClean="0"/>
              <a:t> </a:t>
            </a:r>
          </a:p>
        </p:txBody>
      </p:sp>
      <p:sp>
        <p:nvSpPr>
          <p:cNvPr id="10243" name="Content Placeholder 2"/>
          <p:cNvSpPr>
            <a:spLocks noGrp="1"/>
          </p:cNvSpPr>
          <p:nvPr>
            <p:ph sz="half" idx="1"/>
          </p:nvPr>
        </p:nvSpPr>
        <p:spPr/>
        <p:txBody>
          <a:bodyPr/>
          <a:lstStyle/>
          <a:p>
            <a:r>
              <a:rPr lang="en-US" altLang="en-US" sz="2000" smtClean="0"/>
              <a:t>Who has the real power in the organization? </a:t>
            </a:r>
          </a:p>
          <a:p>
            <a:r>
              <a:rPr lang="en-US" altLang="en-US" sz="2000" smtClean="0"/>
              <a:t>What do these people believe and champion within the organization?</a:t>
            </a:r>
          </a:p>
          <a:p>
            <a:r>
              <a:rPr lang="en-US" altLang="en-US" sz="2000" smtClean="0"/>
              <a:t>Who makes or influences decisions?</a:t>
            </a:r>
          </a:p>
          <a:p>
            <a:r>
              <a:rPr lang="en-US" altLang="en-US" sz="2000" smtClean="0"/>
              <a:t>How is this power used or abused? </a:t>
            </a:r>
          </a:p>
          <a:p>
            <a:endParaRPr lang="en-GB" altLang="en-US" smtClean="0"/>
          </a:p>
        </p:txBody>
      </p:sp>
      <p:sp>
        <p:nvSpPr>
          <p:cNvPr id="10244" name="Content Placeholder 3"/>
          <p:cNvSpPr>
            <a:spLocks noGrp="1"/>
          </p:cNvSpPr>
          <p:nvPr>
            <p:ph sz="half" idx="2"/>
          </p:nvPr>
        </p:nvSpPr>
        <p:spPr/>
        <p:txBody>
          <a:bodyPr/>
          <a:lstStyle/>
          <a:p>
            <a:pPr>
              <a:buFont typeface="Wingdings" pitchFamily="2" charset="2"/>
              <a:buNone/>
            </a:pPr>
            <a:r>
              <a:rPr lang="en-GB" altLang="en-US" sz="2000" smtClean="0">
                <a:cs typeface="Arial" charset="0"/>
              </a:rPr>
              <a:t>Is likely to emulate form the people who are most closely associated with the core paradigm </a:t>
            </a:r>
          </a:p>
          <a:p>
            <a:r>
              <a:rPr lang="en-GB" altLang="en-US" sz="2000" smtClean="0">
                <a:cs typeface="Arial" charset="0"/>
              </a:rPr>
              <a:t>Time served craftsmen</a:t>
            </a:r>
          </a:p>
          <a:p>
            <a:r>
              <a:rPr lang="en-GB" altLang="en-US" sz="2000" smtClean="0">
                <a:cs typeface="Arial" charset="0"/>
              </a:rPr>
              <a:t>Strategic business managers </a:t>
            </a:r>
          </a:p>
          <a:p>
            <a:r>
              <a:rPr lang="en-GB" altLang="en-US" sz="2000" smtClean="0">
                <a:cs typeface="Arial" charset="0"/>
              </a:rPr>
              <a:t>Trade union leaders</a:t>
            </a:r>
          </a:p>
          <a:p>
            <a:endParaRPr lang="en-GB" altLang="en-US" smtClean="0"/>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9230355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GB" altLang="en-US" sz="4000" b="1" dirty="0" smtClean="0">
                <a:latin typeface="+mn-lt"/>
                <a:cs typeface="Arial" charset="0"/>
              </a:rPr>
              <a:t>Organisational Structures</a:t>
            </a:r>
            <a:r>
              <a:rPr lang="en-GB" altLang="en-US" sz="4000" b="1" dirty="0" smtClean="0">
                <a:latin typeface="+mn-lt"/>
              </a:rPr>
              <a:t> </a:t>
            </a:r>
          </a:p>
        </p:txBody>
      </p:sp>
      <p:sp>
        <p:nvSpPr>
          <p:cNvPr id="11267" name="Content Placeholder 2"/>
          <p:cNvSpPr>
            <a:spLocks noGrp="1"/>
          </p:cNvSpPr>
          <p:nvPr>
            <p:ph sz="half" idx="1"/>
          </p:nvPr>
        </p:nvSpPr>
        <p:spPr/>
        <p:txBody>
          <a:bodyPr/>
          <a:lstStyle/>
          <a:p>
            <a:r>
              <a:rPr lang="en-US" altLang="en-US" smtClean="0"/>
              <a:t>Is the structure flat or hierarchical? </a:t>
            </a:r>
          </a:p>
          <a:p>
            <a:r>
              <a:rPr lang="en-US" altLang="en-US" smtClean="0"/>
              <a:t>Formal or informal?</a:t>
            </a:r>
          </a:p>
          <a:p>
            <a:r>
              <a:rPr lang="en-US" altLang="en-US" smtClean="0"/>
              <a:t>Organic or mechanistic?</a:t>
            </a:r>
          </a:p>
          <a:p>
            <a:r>
              <a:rPr lang="en-US" altLang="en-US" smtClean="0"/>
              <a:t>Where are the formal lines of authority?</a:t>
            </a:r>
          </a:p>
          <a:p>
            <a:r>
              <a:rPr lang="en-US" altLang="en-US" smtClean="0"/>
              <a:t>Are there informal lines? </a:t>
            </a:r>
          </a:p>
          <a:p>
            <a:endParaRPr lang="en-GB" altLang="en-US" smtClean="0"/>
          </a:p>
        </p:txBody>
      </p:sp>
      <p:sp>
        <p:nvSpPr>
          <p:cNvPr id="11268" name="Content Placeholder 3"/>
          <p:cNvSpPr>
            <a:spLocks noGrp="1"/>
          </p:cNvSpPr>
          <p:nvPr>
            <p:ph sz="half" idx="2"/>
          </p:nvPr>
        </p:nvSpPr>
        <p:spPr>
          <a:xfrm>
            <a:off x="4572000" y="1524000"/>
            <a:ext cx="4572000" cy="4495800"/>
          </a:xfrm>
        </p:spPr>
        <p:txBody>
          <a:bodyPr/>
          <a:lstStyle/>
          <a:p>
            <a:pPr>
              <a:buFont typeface="Wingdings" pitchFamily="2" charset="2"/>
              <a:buNone/>
            </a:pPr>
            <a:r>
              <a:rPr lang="en-GB" altLang="en-US" sz="2400" smtClean="0">
                <a:cs typeface="Arial" charset="0"/>
              </a:rPr>
              <a:t>   </a:t>
            </a:r>
            <a:r>
              <a:rPr lang="en-GB" altLang="en-US" sz="2400" smtClean="0">
                <a:solidFill>
                  <a:schemeClr val="bg1"/>
                </a:solidFill>
                <a:cs typeface="Arial" charset="0"/>
              </a:rPr>
              <a:t>Reflects the power structure and the importance of relationships </a:t>
            </a:r>
          </a:p>
          <a:p>
            <a:r>
              <a:rPr lang="en-GB" altLang="en-US" smtClean="0">
                <a:cs typeface="Arial" charset="0"/>
              </a:rPr>
              <a:t>Hierarchies</a:t>
            </a:r>
          </a:p>
          <a:p>
            <a:r>
              <a:rPr lang="en-GB" altLang="en-US" smtClean="0">
                <a:cs typeface="Arial" charset="0"/>
              </a:rPr>
              <a:t>Autocratic</a:t>
            </a:r>
          </a:p>
          <a:p>
            <a:r>
              <a:rPr lang="en-GB" altLang="en-US" smtClean="0">
                <a:cs typeface="Arial" charset="0"/>
              </a:rPr>
              <a:t>Flat</a:t>
            </a:r>
          </a:p>
          <a:p>
            <a:endParaRPr lang="en-GB" altLang="en-US" smtClean="0"/>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297163161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GB" altLang="en-US" sz="4000" b="1" dirty="0" smtClean="0">
                <a:latin typeface="+mn-lt"/>
                <a:cs typeface="Arial" charset="0"/>
              </a:rPr>
              <a:t>Organisational Structures</a:t>
            </a:r>
            <a:r>
              <a:rPr lang="en-GB" altLang="en-US" sz="4000" b="1" dirty="0" smtClean="0">
                <a:latin typeface="+mn-lt"/>
              </a:rPr>
              <a:t> </a:t>
            </a:r>
          </a:p>
        </p:txBody>
      </p:sp>
      <p:sp>
        <p:nvSpPr>
          <p:cNvPr id="11267" name="Content Placeholder 2"/>
          <p:cNvSpPr>
            <a:spLocks noGrp="1"/>
          </p:cNvSpPr>
          <p:nvPr>
            <p:ph sz="half" idx="1"/>
          </p:nvPr>
        </p:nvSpPr>
        <p:spPr/>
        <p:txBody>
          <a:bodyPr/>
          <a:lstStyle/>
          <a:p>
            <a:r>
              <a:rPr lang="en-US" altLang="en-US" smtClean="0"/>
              <a:t>Is the structure flat or hierarchical? </a:t>
            </a:r>
          </a:p>
          <a:p>
            <a:r>
              <a:rPr lang="en-US" altLang="en-US" smtClean="0"/>
              <a:t>Formal or informal?</a:t>
            </a:r>
          </a:p>
          <a:p>
            <a:r>
              <a:rPr lang="en-US" altLang="en-US" smtClean="0"/>
              <a:t>Organic or mechanistic?</a:t>
            </a:r>
          </a:p>
          <a:p>
            <a:r>
              <a:rPr lang="en-US" altLang="en-US" smtClean="0"/>
              <a:t>Where are the formal lines of authority?</a:t>
            </a:r>
          </a:p>
          <a:p>
            <a:r>
              <a:rPr lang="en-US" altLang="en-US" smtClean="0"/>
              <a:t>Are there informal lines? </a:t>
            </a:r>
          </a:p>
          <a:p>
            <a:endParaRPr lang="en-GB" altLang="en-US" smtClean="0"/>
          </a:p>
        </p:txBody>
      </p:sp>
      <p:sp>
        <p:nvSpPr>
          <p:cNvPr id="11268" name="Content Placeholder 3"/>
          <p:cNvSpPr>
            <a:spLocks noGrp="1"/>
          </p:cNvSpPr>
          <p:nvPr>
            <p:ph sz="half" idx="2"/>
          </p:nvPr>
        </p:nvSpPr>
        <p:spPr>
          <a:xfrm>
            <a:off x="4572000" y="1524000"/>
            <a:ext cx="4572000" cy="4495800"/>
          </a:xfrm>
        </p:spPr>
        <p:txBody>
          <a:bodyPr/>
          <a:lstStyle/>
          <a:p>
            <a:pPr>
              <a:buFont typeface="Wingdings" pitchFamily="2" charset="2"/>
              <a:buNone/>
            </a:pPr>
            <a:r>
              <a:rPr lang="en-GB" altLang="en-US" sz="2400" smtClean="0">
                <a:cs typeface="Arial" charset="0"/>
              </a:rPr>
              <a:t>   </a:t>
            </a:r>
            <a:r>
              <a:rPr lang="en-GB" altLang="en-US" sz="2400" smtClean="0">
                <a:solidFill>
                  <a:schemeClr val="bg1"/>
                </a:solidFill>
                <a:cs typeface="Arial" charset="0"/>
              </a:rPr>
              <a:t>Reflects the power structure and the importance of relationships </a:t>
            </a:r>
          </a:p>
          <a:p>
            <a:r>
              <a:rPr lang="en-GB" altLang="en-US" smtClean="0">
                <a:cs typeface="Arial" charset="0"/>
              </a:rPr>
              <a:t>Hierarchies</a:t>
            </a:r>
          </a:p>
          <a:p>
            <a:r>
              <a:rPr lang="en-GB" altLang="en-US" smtClean="0">
                <a:cs typeface="Arial" charset="0"/>
              </a:rPr>
              <a:t>Autocratic</a:t>
            </a:r>
          </a:p>
          <a:p>
            <a:r>
              <a:rPr lang="en-GB" altLang="en-US" smtClean="0">
                <a:cs typeface="Arial" charset="0"/>
              </a:rPr>
              <a:t>Flat</a:t>
            </a:r>
          </a:p>
          <a:p>
            <a:endParaRPr lang="en-GB" altLang="en-US" smtClean="0"/>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129325912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web application</a:t>
            </a:r>
            <a:endParaRPr lang="en-GB" dirty="0"/>
          </a:p>
        </p:txBody>
      </p:sp>
      <p:sp>
        <p:nvSpPr>
          <p:cNvPr id="3" name="Footer Placeholder 2"/>
          <p:cNvSpPr>
            <a:spLocks noGrp="1"/>
          </p:cNvSpPr>
          <p:nvPr>
            <p:ph type="ftr" sz="quarter" idx="11"/>
          </p:nvPr>
        </p:nvSpPr>
        <p:spPr/>
        <p:txBody>
          <a:bodyPr/>
          <a:lstStyle/>
          <a:p>
            <a:r>
              <a:rPr lang="en-GB" smtClean="0"/>
              <a:t>EMPL5005</a:t>
            </a:r>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8" y="1196752"/>
            <a:ext cx="5882977" cy="5521742"/>
          </a:xfrm>
          <a:prstGeom prst="rect">
            <a:avLst/>
          </a:prstGeom>
        </p:spPr>
      </p:pic>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8920502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for next session</a:t>
            </a:r>
            <a:endParaRPr lang="en-GB" dirty="0"/>
          </a:p>
        </p:txBody>
      </p:sp>
      <p:sp>
        <p:nvSpPr>
          <p:cNvPr id="3" name="Text Placeholder 2"/>
          <p:cNvSpPr>
            <a:spLocks noGrp="1"/>
          </p:cNvSpPr>
          <p:nvPr>
            <p:ph type="body" idx="1"/>
          </p:nvPr>
        </p:nvSpPr>
        <p:spPr>
          <a:xfrm>
            <a:off x="457200" y="1535113"/>
            <a:ext cx="8219256" cy="639762"/>
          </a:xfrm>
        </p:spPr>
        <p:txBody>
          <a:bodyPr/>
          <a:lstStyle/>
          <a:p>
            <a:r>
              <a:rPr lang="en-GB" dirty="0" smtClean="0"/>
              <a:t>Provide an example of the practical application of:</a:t>
            </a:r>
            <a:endParaRPr lang="en-GB" dirty="0"/>
          </a:p>
        </p:txBody>
      </p:sp>
      <p:sp>
        <p:nvSpPr>
          <p:cNvPr id="4" name="Content Placeholder 3"/>
          <p:cNvSpPr>
            <a:spLocks noGrp="1"/>
          </p:cNvSpPr>
          <p:nvPr>
            <p:ph sz="half" idx="2"/>
          </p:nvPr>
        </p:nvSpPr>
        <p:spPr>
          <a:xfrm>
            <a:off x="457200" y="2174875"/>
            <a:ext cx="8219256" cy="3951288"/>
          </a:xfrm>
        </p:spPr>
        <p:txBody>
          <a:bodyPr/>
          <a:lstStyle/>
          <a:p>
            <a:r>
              <a:rPr lang="en-GB" b="1" dirty="0" smtClean="0"/>
              <a:t>Schein’s</a:t>
            </a:r>
            <a:r>
              <a:rPr lang="en-GB" dirty="0" smtClean="0"/>
              <a:t> levels of culture</a:t>
            </a:r>
          </a:p>
          <a:p>
            <a:r>
              <a:rPr lang="en-GB" b="1" dirty="0" err="1" smtClean="0"/>
              <a:t>Trampenaars</a:t>
            </a:r>
            <a:r>
              <a:rPr lang="en-GB" dirty="0" smtClean="0"/>
              <a:t> 7 areas</a:t>
            </a:r>
          </a:p>
          <a:p>
            <a:r>
              <a:rPr lang="en-GB" b="1" dirty="0" smtClean="0"/>
              <a:t>Hofstede</a:t>
            </a:r>
            <a:r>
              <a:rPr lang="en-GB" dirty="0" smtClean="0"/>
              <a:t> dimensions of culture</a:t>
            </a:r>
            <a:endParaRPr lang="en-GB" dirty="0"/>
          </a:p>
        </p:txBody>
      </p:sp>
      <p:sp>
        <p:nvSpPr>
          <p:cNvPr id="7" name="Footer Placeholder 6"/>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416756947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t>Bibliography</a:t>
            </a:r>
            <a:endParaRPr lang="en-GB" sz="4000" b="1" dirty="0"/>
          </a:p>
        </p:txBody>
      </p:sp>
      <p:sp>
        <p:nvSpPr>
          <p:cNvPr id="3" name="Content Placeholder 2"/>
          <p:cNvSpPr>
            <a:spLocks noGrp="1"/>
          </p:cNvSpPr>
          <p:nvPr>
            <p:ph idx="1"/>
          </p:nvPr>
        </p:nvSpPr>
        <p:spPr/>
        <p:txBody>
          <a:bodyPr>
            <a:normAutofit/>
          </a:bodyPr>
          <a:lstStyle/>
          <a:p>
            <a:r>
              <a:rPr lang="en-GB" sz="1600" dirty="0" smtClean="0"/>
              <a:t>Hampden-Turner, C. and Trompenaars, F. (1993) T</a:t>
            </a:r>
            <a:r>
              <a:rPr lang="en-GB" sz="1600" i="1" dirty="0" smtClean="0"/>
              <a:t>he seven cultures of capitalism values systems for creating wealth in the United States, Britain, Japan, Germany, France, Sweden and the Netherlands</a:t>
            </a:r>
            <a:r>
              <a:rPr lang="en-GB" sz="1600" dirty="0" smtClean="0"/>
              <a:t> . New York. Doubleday </a:t>
            </a:r>
          </a:p>
          <a:p>
            <a:r>
              <a:rPr lang="en-GB" sz="1600" dirty="0" smtClean="0"/>
              <a:t>Nagashina, N.  (1973) </a:t>
            </a:r>
            <a:r>
              <a:rPr lang="en-GB" sz="1600" i="1" dirty="0" smtClean="0"/>
              <a:t>A Reversed World: Or is it? The Japanese way of communicating and their attitudes toward alien cultures</a:t>
            </a:r>
            <a:r>
              <a:rPr lang="en-GB" sz="1600" dirty="0" smtClean="0"/>
              <a:t>. In Horton and Finnegan, R.  </a:t>
            </a:r>
            <a:r>
              <a:rPr lang="en-GB" sz="1600" i="1" dirty="0" smtClean="0"/>
              <a:t>Modes of thought</a:t>
            </a:r>
            <a:r>
              <a:rPr lang="en-GB" sz="1600" dirty="0" smtClean="0"/>
              <a:t>. London. Faber and Faber.</a:t>
            </a:r>
          </a:p>
          <a:p>
            <a:r>
              <a:rPr lang="en-GB" sz="1600" dirty="0" smtClean="0"/>
              <a:t>Hoecklin, L.  (1994) </a:t>
            </a:r>
            <a:r>
              <a:rPr lang="en-GB" sz="1600" i="1" dirty="0" smtClean="0"/>
              <a:t>Managing cultural differences: Strategies for competitive advantage</a:t>
            </a:r>
            <a:r>
              <a:rPr lang="en-GB" sz="1600" dirty="0" smtClean="0"/>
              <a:t>. Wokingham. Addison Wesley Publishing Company</a:t>
            </a:r>
            <a:r>
              <a:rPr lang="en-GB" sz="1600" dirty="0" smtClean="0"/>
              <a:t>.</a:t>
            </a:r>
          </a:p>
          <a:p>
            <a:r>
              <a:rPr lang="en-GB" sz="1600" dirty="0" smtClean="0"/>
              <a:t>Hofstede, G. (2001) </a:t>
            </a:r>
            <a:r>
              <a:rPr lang="en-GB" sz="1600" i="1" dirty="0" smtClean="0"/>
              <a:t>Cultures consequences</a:t>
            </a:r>
            <a:r>
              <a:rPr lang="en-GB" sz="1600" dirty="0" smtClean="0"/>
              <a:t>, 2</a:t>
            </a:r>
            <a:r>
              <a:rPr lang="en-GB" sz="1600" baseline="30000" dirty="0" smtClean="0"/>
              <a:t>nd</a:t>
            </a:r>
            <a:r>
              <a:rPr lang="en-GB" sz="1600" dirty="0" smtClean="0"/>
              <a:t> edition. Thousand Oaks, CA. Sage.</a:t>
            </a:r>
          </a:p>
          <a:p>
            <a:r>
              <a:rPr lang="en-GB" sz="1600" dirty="0" smtClean="0"/>
              <a:t>Schein</a:t>
            </a:r>
            <a:r>
              <a:rPr lang="en-GB" sz="1600" dirty="0" smtClean="0"/>
              <a:t>, E. H. (1992) </a:t>
            </a:r>
            <a:r>
              <a:rPr lang="en-GB" sz="1600" i="1" dirty="0" smtClean="0"/>
              <a:t>Organisational Culture and leadership</a:t>
            </a:r>
            <a:r>
              <a:rPr lang="en-GB" sz="1600" dirty="0" smtClean="0"/>
              <a:t>. San Francisco. </a:t>
            </a:r>
            <a:r>
              <a:rPr lang="en-GB" sz="1600" dirty="0" err="1" smtClean="0"/>
              <a:t>Jossey</a:t>
            </a:r>
            <a:r>
              <a:rPr lang="en-GB" sz="1600" dirty="0" smtClean="0"/>
              <a:t> - Bass Publishers. </a:t>
            </a:r>
          </a:p>
          <a:p>
            <a:r>
              <a:rPr lang="en-GB" sz="1600" dirty="0" err="1" smtClean="0"/>
              <a:t>Guirdham</a:t>
            </a:r>
            <a:r>
              <a:rPr lang="en-GB" sz="1600" dirty="0" smtClean="0"/>
              <a:t>, M. (1999) </a:t>
            </a:r>
            <a:r>
              <a:rPr lang="en-GB" sz="1600" i="1" dirty="0" smtClean="0"/>
              <a:t>Communicating across cultures. Basingstoke</a:t>
            </a:r>
            <a:r>
              <a:rPr lang="en-GB" sz="1600" dirty="0" smtClean="0"/>
              <a:t>. MacMillan Press.</a:t>
            </a:r>
          </a:p>
          <a:p>
            <a:r>
              <a:rPr lang="en-GB" sz="1600" dirty="0" smtClean="0"/>
              <a:t>Rayner, C. and Adam – Smith, D. (2009</a:t>
            </a:r>
            <a:r>
              <a:rPr lang="en-GB" sz="1600" i="1" dirty="0" smtClean="0"/>
              <a:t>) Managing and leading people</a:t>
            </a:r>
            <a:r>
              <a:rPr lang="en-GB" sz="1600" dirty="0" smtClean="0"/>
              <a:t>. 2</a:t>
            </a:r>
            <a:r>
              <a:rPr lang="en-GB" sz="1600" baseline="30000" dirty="0" smtClean="0"/>
              <a:t>nd</a:t>
            </a:r>
            <a:r>
              <a:rPr lang="en-GB" sz="1600" dirty="0" smtClean="0"/>
              <a:t> </a:t>
            </a:r>
            <a:r>
              <a:rPr lang="en-GB" sz="1600" dirty="0" err="1" smtClean="0"/>
              <a:t>edn</a:t>
            </a:r>
            <a:r>
              <a:rPr lang="en-GB" sz="1600" dirty="0" smtClean="0"/>
              <a:t>. </a:t>
            </a:r>
            <a:r>
              <a:rPr lang="en-GB" sz="1600" dirty="0" smtClean="0"/>
              <a:t> Trowbridge. CIPD.</a:t>
            </a:r>
          </a:p>
          <a:p>
            <a:r>
              <a:rPr lang="en-GB" sz="1600" dirty="0" smtClean="0"/>
              <a:t>Kandola,, B. (2009) </a:t>
            </a:r>
            <a:r>
              <a:rPr lang="en-GB" sz="1600" i="1" dirty="0" smtClean="0"/>
              <a:t>The value of difference: Eliminating bias in organisations. </a:t>
            </a:r>
            <a:r>
              <a:rPr lang="en-GB" sz="1600" dirty="0" smtClean="0"/>
              <a:t>Oxford,. </a:t>
            </a:r>
            <a:r>
              <a:rPr lang="en-GB" sz="1600" dirty="0" err="1" smtClean="0"/>
              <a:t>Pearn</a:t>
            </a:r>
            <a:r>
              <a:rPr lang="en-GB" sz="1600" dirty="0" smtClean="0"/>
              <a:t> Kandola Publishing.</a:t>
            </a:r>
            <a:endParaRPr lang="en-GB" sz="1600" i="1" dirty="0"/>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Footer Placeholder 4"/>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100272848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1884</TotalTime>
  <Words>1572</Words>
  <Application>Microsoft Office PowerPoint</Application>
  <PresentationFormat>On-screen Show (4:3)</PresentationFormat>
  <Paragraphs>223</Paragraphs>
  <Slides>24</Slides>
  <Notes>16</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Workplace culture and organisational efficiency</vt:lpstr>
      <vt:lpstr>Module objectives</vt:lpstr>
      <vt:lpstr>Culture &amp; Organisational efficiency</vt:lpstr>
      <vt:lpstr>Exercise 1</vt:lpstr>
      <vt:lpstr>PowerPoint Presentation</vt:lpstr>
      <vt:lpstr>Cultural environment</vt:lpstr>
      <vt:lpstr>Visible and invisible culture</vt:lpstr>
      <vt:lpstr>PowerPoint Presentation</vt:lpstr>
      <vt:lpstr>The core elements of corporate  culture</vt:lpstr>
      <vt:lpstr>Examples of different workplace cultures</vt:lpstr>
      <vt:lpstr>Cultural perception</vt:lpstr>
      <vt:lpstr>PowerPoint Presentation</vt:lpstr>
      <vt:lpstr>Cultural Web</vt:lpstr>
      <vt:lpstr>Cultural Web</vt:lpstr>
      <vt:lpstr>Routines &amp; rituals </vt:lpstr>
      <vt:lpstr>Stories</vt:lpstr>
      <vt:lpstr>Symbols</vt:lpstr>
      <vt:lpstr>Control Systems </vt:lpstr>
      <vt:lpstr>Power Structure </vt:lpstr>
      <vt:lpstr>Organisational Structures </vt:lpstr>
      <vt:lpstr>Organisational Structures </vt:lpstr>
      <vt:lpstr>Cultural web application</vt:lpstr>
      <vt:lpstr>Task for next session</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Workplace culture and organisational efficiency</dc:title>
  <dc:creator>Andrew Maund</dc:creator>
  <cp:lastModifiedBy>Andrew Maund</cp:lastModifiedBy>
  <cp:revision>34</cp:revision>
  <dcterms:created xsi:type="dcterms:W3CDTF">2014-10-08T13:50:46Z</dcterms:created>
  <dcterms:modified xsi:type="dcterms:W3CDTF">2014-10-10T15:17:00Z</dcterms:modified>
</cp:coreProperties>
</file>