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60" r:id="rId4"/>
    <p:sldId id="259" r:id="rId5"/>
    <p:sldId id="308" r:id="rId6"/>
    <p:sldId id="299" r:id="rId7"/>
    <p:sldId id="297" r:id="rId8"/>
    <p:sldId id="282" r:id="rId9"/>
    <p:sldId id="298" r:id="rId10"/>
    <p:sldId id="300" r:id="rId11"/>
    <p:sldId id="301" r:id="rId12"/>
    <p:sldId id="302" r:id="rId13"/>
    <p:sldId id="303" r:id="rId14"/>
    <p:sldId id="305" r:id="rId15"/>
    <p:sldId id="304" r:id="rId16"/>
    <p:sldId id="272" r:id="rId17"/>
    <p:sldId id="306" r:id="rId18"/>
    <p:sldId id="307" r:id="rId19"/>
    <p:sldId id="309" r:id="rId20"/>
    <p:sldId id="275" r:id="rId21"/>
    <p:sldId id="311" r:id="rId22"/>
    <p:sldId id="312" r:id="rId23"/>
    <p:sldId id="310" r:id="rId24"/>
    <p:sldId id="313" r:id="rId25"/>
    <p:sldId id="314" r:id="rId26"/>
    <p:sldId id="315" r:id="rId27"/>
    <p:sldId id="316" r:id="rId28"/>
    <p:sldId id="317" r:id="rId29"/>
    <p:sldId id="319" r:id="rId30"/>
    <p:sldId id="318" r:id="rId31"/>
    <p:sldId id="320" r:id="rId32"/>
    <p:sldId id="321" r:id="rId33"/>
    <p:sldId id="322" r:id="rId34"/>
    <p:sldId id="323" r:id="rId35"/>
    <p:sldId id="324" r:id="rId36"/>
    <p:sldId id="325" r:id="rId37"/>
    <p:sldId id="326" r:id="rId38"/>
    <p:sldId id="327" r:id="rId39"/>
    <p:sldId id="328" r:id="rId40"/>
    <p:sldId id="329" r:id="rId41"/>
    <p:sldId id="330" r:id="rId42"/>
    <p:sldId id="281" r:id="rId43"/>
    <p:sldId id="295" r:id="rId44"/>
    <p:sldId id="283" r:id="rId45"/>
    <p:sldId id="284" r:id="rId46"/>
    <p:sldId id="290" r:id="rId47"/>
    <p:sldId id="293" r:id="rId48"/>
    <p:sldId id="285" r:id="rId49"/>
    <p:sldId id="286" r:id="rId50"/>
    <p:sldId id="287" r:id="rId51"/>
    <p:sldId id="296" r:id="rId52"/>
    <p:sldId id="288" r:id="rId53"/>
    <p:sldId id="289" r:id="rId54"/>
    <p:sldId id="258" r:id="rId5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5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.xlsx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8.xlsx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Coal recoverable reserves by region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A7A-49BE-AD4C-9A4CA0D01163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A7A-49BE-AD4C-9A4CA0D01163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BA7A-49BE-AD4C-9A4CA0D01163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BA7A-49BE-AD4C-9A4CA0D01163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BA7A-49BE-AD4C-9A4CA0D01163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BA7A-49BE-AD4C-9A4CA0D01163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BA7A-49BE-AD4C-9A4CA0D01163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Sheet1!$A$2:$A$8</c:f>
              <c:strCache>
                <c:ptCount val="7"/>
                <c:pt idx="0">
                  <c:v>Africa</c:v>
                </c:pt>
                <c:pt idx="1">
                  <c:v>Latin America &amp; The Caribbean</c:v>
                </c:pt>
                <c:pt idx="2">
                  <c:v>North America</c:v>
                </c:pt>
                <c:pt idx="3">
                  <c:v>Europe</c:v>
                </c:pt>
                <c:pt idx="4">
                  <c:v>South &amp; Central Asia</c:v>
                </c:pt>
                <c:pt idx="5">
                  <c:v>East Asia</c:v>
                </c:pt>
                <c:pt idx="6">
                  <c:v>South East Asia &amp; Pacific</c:v>
                </c:pt>
              </c:strCache>
            </c:strRef>
          </c:cat>
          <c:val>
            <c:numRef>
              <c:f>Sheet1!$B$2:$B$8</c:f>
              <c:numCache>
                <c:formatCode>0.00%</c:formatCode>
                <c:ptCount val="7"/>
                <c:pt idx="0">
                  <c:v>3.5000000000000003E-2</c:v>
                </c:pt>
                <c:pt idx="1">
                  <c:v>1.4E-2</c:v>
                </c:pt>
                <c:pt idx="2">
                  <c:v>0.28199999999999997</c:v>
                </c:pt>
                <c:pt idx="3" formatCode="0%">
                  <c:v>0.3</c:v>
                </c:pt>
                <c:pt idx="4">
                  <c:v>0.113</c:v>
                </c:pt>
                <c:pt idx="5">
                  <c:v>0.13500000000000001</c:v>
                </c:pt>
                <c:pt idx="6">
                  <c:v>0.122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C64-49E9-8678-494F4786D98A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Oil recoverable reserves by region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EC3-449B-93F8-0C7E9EEE9AB5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EC3-449B-93F8-0C7E9EEE9AB5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EEC3-449B-93F8-0C7E9EEE9AB5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EEC3-449B-93F8-0C7E9EEE9AB5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EEC3-449B-93F8-0C7E9EEE9AB5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272-4B7C-B8DF-D5B701B2CB46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EEC3-449B-93F8-0C7E9EEE9AB5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EEC3-449B-93F8-0C7E9EEE9AB5}"/>
              </c:ext>
            </c:extLst>
          </c:dPt>
          <c:dLbls>
            <c:delete val="1"/>
          </c:dLbls>
          <c:cat>
            <c:strRef>
              <c:f>Sheet1!$A$2:$A$9</c:f>
              <c:strCache>
                <c:ptCount val="8"/>
                <c:pt idx="0">
                  <c:v>Africa (3.6%)</c:v>
                </c:pt>
                <c:pt idx="1">
                  <c:v>Middle East &amp; North Africa (48.9%)</c:v>
                </c:pt>
                <c:pt idx="2">
                  <c:v>Latin America &amp; The Caribbean (21.3%)</c:v>
                </c:pt>
                <c:pt idx="3">
                  <c:v>North America (15%)</c:v>
                </c:pt>
                <c:pt idx="4">
                  <c:v>Europe (6.7%)</c:v>
                </c:pt>
                <c:pt idx="5">
                  <c:v>South &amp; Central Asia (2.5%)</c:v>
                </c:pt>
                <c:pt idx="6">
                  <c:v>East Asia (1.1%)</c:v>
                </c:pt>
                <c:pt idx="7">
                  <c:v>South East Asia &amp; Pacific (1%)</c:v>
                </c:pt>
              </c:strCache>
            </c:strRef>
          </c:cat>
          <c:val>
            <c:numRef>
              <c:f>Sheet1!$B$2:$B$9</c:f>
              <c:numCache>
                <c:formatCode>0.00%</c:formatCode>
                <c:ptCount val="8"/>
                <c:pt idx="0">
                  <c:v>3.5999999999999997E-2</c:v>
                </c:pt>
                <c:pt idx="1">
                  <c:v>0.48899999999999999</c:v>
                </c:pt>
                <c:pt idx="2">
                  <c:v>0.21299999999999999</c:v>
                </c:pt>
                <c:pt idx="3" formatCode="0%">
                  <c:v>0.15</c:v>
                </c:pt>
                <c:pt idx="4">
                  <c:v>6.7000000000000004E-2</c:v>
                </c:pt>
                <c:pt idx="5">
                  <c:v>2.5000000000000001E-2</c:v>
                </c:pt>
                <c:pt idx="6">
                  <c:v>1.0999999999999999E-2</c:v>
                </c:pt>
                <c:pt idx="7" formatCode="0%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272-4B7C-B8DF-D5B701B2CB46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9.3663288561989813E-2"/>
          <c:y val="0.15563520524092131"/>
          <c:w val="0.52874612006615296"/>
          <c:h val="0.7932548334990619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Gas recoverable reserves by region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F8D-430E-99A6-EA4CF6C1A60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F8D-430E-99A6-EA4CF6C1A604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EF8D-430E-99A6-EA4CF6C1A604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EF8D-430E-99A6-EA4CF6C1A604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EF8D-430E-99A6-EA4CF6C1A604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EF8D-430E-99A6-EA4CF6C1A604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EF8D-430E-99A6-EA4CF6C1A604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EF8D-430E-99A6-EA4CF6C1A604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Sheet1!$A$2:$A$9</c:f>
              <c:strCache>
                <c:ptCount val="8"/>
                <c:pt idx="0">
                  <c:v>Africa (5.3%)</c:v>
                </c:pt>
                <c:pt idx="1">
                  <c:v>Middle East &amp; North Africa (46%)</c:v>
                </c:pt>
                <c:pt idx="2">
                  <c:v>Latin America &amp; The Caribbean (4%)</c:v>
                </c:pt>
                <c:pt idx="3">
                  <c:v>North America (6.7%)</c:v>
                </c:pt>
                <c:pt idx="4">
                  <c:v>Europe (19%)</c:v>
                </c:pt>
                <c:pt idx="5">
                  <c:v>South &amp; Central Asia (12%)</c:v>
                </c:pt>
                <c:pt idx="6">
                  <c:v>East Asia (2%)</c:v>
                </c:pt>
                <c:pt idx="7">
                  <c:v>South East Asia &amp; Pacific (5%)</c:v>
                </c:pt>
              </c:strCache>
            </c:strRef>
          </c:cat>
          <c:val>
            <c:numRef>
              <c:f>Sheet1!$B$2:$B$9</c:f>
              <c:numCache>
                <c:formatCode>0%</c:formatCode>
                <c:ptCount val="8"/>
                <c:pt idx="0" formatCode="0.00%">
                  <c:v>5.2999999999999999E-2</c:v>
                </c:pt>
                <c:pt idx="1">
                  <c:v>0.46</c:v>
                </c:pt>
                <c:pt idx="2">
                  <c:v>0.04</c:v>
                </c:pt>
                <c:pt idx="3" formatCode="0.00%">
                  <c:v>6.7000000000000004E-2</c:v>
                </c:pt>
                <c:pt idx="4">
                  <c:v>0.19</c:v>
                </c:pt>
                <c:pt idx="5">
                  <c:v>0.12</c:v>
                </c:pt>
                <c:pt idx="6">
                  <c:v>0.02</c:v>
                </c:pt>
                <c:pt idx="7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CBD-4DCF-87B0-1A976F816BF0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Identified uranium resources by region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EEEA-41BB-B9EF-D36148EEFE7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EEA-41BB-B9EF-D36148EEFE79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EEEA-41BB-B9EF-D36148EEFE79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EEEA-41BB-B9EF-D36148EEFE79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EEEA-41BB-B9EF-D36148EEFE79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EEEA-41BB-B9EF-D36148EEFE79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EEEA-41BB-B9EF-D36148EEFE79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EEEA-41BB-B9EF-D36148EEFE79}"/>
              </c:ext>
            </c:extLst>
          </c:dPt>
          <c:cat>
            <c:strRef>
              <c:f>Sheet1!$A$2:$A$9</c:f>
              <c:strCache>
                <c:ptCount val="8"/>
                <c:pt idx="0">
                  <c:v>Africa (20.8%)</c:v>
                </c:pt>
                <c:pt idx="1">
                  <c:v>Middle East &amp; North Africa (1%)</c:v>
                </c:pt>
                <c:pt idx="2">
                  <c:v>Latin America &amp; The Caribbean (4.4%)</c:v>
                </c:pt>
                <c:pt idx="3">
                  <c:v>North America (10.8%)</c:v>
                </c:pt>
                <c:pt idx="4">
                  <c:v>Europe (18%)</c:v>
                </c:pt>
                <c:pt idx="5">
                  <c:v>South &amp; Central Asia (15.9%)</c:v>
                </c:pt>
                <c:pt idx="6">
                  <c:v>East Asia (5.5%)</c:v>
                </c:pt>
                <c:pt idx="7">
                  <c:v>South East Asia &amp; Pacific (23.6%)</c:v>
                </c:pt>
              </c:strCache>
            </c:strRef>
          </c:cat>
          <c:val>
            <c:numRef>
              <c:f>Sheet1!$B$2:$B$9</c:f>
              <c:numCache>
                <c:formatCode>0%</c:formatCode>
                <c:ptCount val="8"/>
                <c:pt idx="0" formatCode="0.00%">
                  <c:v>0.20799999999999999</c:v>
                </c:pt>
                <c:pt idx="1">
                  <c:v>0.01</c:v>
                </c:pt>
                <c:pt idx="2" formatCode="0.00%">
                  <c:v>4.3999999999999997E-2</c:v>
                </c:pt>
                <c:pt idx="3" formatCode="0.00%">
                  <c:v>0.108</c:v>
                </c:pt>
                <c:pt idx="4">
                  <c:v>0.18</c:v>
                </c:pt>
                <c:pt idx="5" formatCode="0.00%">
                  <c:v>0.159</c:v>
                </c:pt>
                <c:pt idx="6" formatCode="0.00%">
                  <c:v>5.5E-2</c:v>
                </c:pt>
                <c:pt idx="7" formatCode="0.00%">
                  <c:v>0.23599999999999999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03D-4B2D-A6BB-F59BD8F188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Installed nuclear capacity by region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1F3-4E78-B380-1AF81F6A0F31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1F3-4E78-B380-1AF81F6A0F31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91F3-4E78-B380-1AF81F6A0F31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91F3-4E78-B380-1AF81F6A0F31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91F3-4E78-B380-1AF81F6A0F31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91F3-4E78-B380-1AF81F6A0F31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91F3-4E78-B380-1AF81F6A0F31}"/>
              </c:ext>
            </c:extLst>
          </c:dPt>
          <c:cat>
            <c:strRef>
              <c:f>Sheet1!$A$2:$A$8</c:f>
              <c:strCache>
                <c:ptCount val="7"/>
                <c:pt idx="0">
                  <c:v>Africa (0.5%)</c:v>
                </c:pt>
                <c:pt idx="1">
                  <c:v>Middle East &amp; North Africa (0.2%)</c:v>
                </c:pt>
                <c:pt idx="2">
                  <c:v>Latin America &amp; The Caribbean (0.9%)</c:v>
                </c:pt>
                <c:pt idx="3">
                  <c:v>North America (30.3%)</c:v>
                </c:pt>
                <c:pt idx="4">
                  <c:v>Europe (42.7%)</c:v>
                </c:pt>
                <c:pt idx="5">
                  <c:v>South &amp; Central Asia (1.7%)</c:v>
                </c:pt>
                <c:pt idx="6">
                  <c:v>East Asia (23.6%)</c:v>
                </c:pt>
              </c:strCache>
            </c:strRef>
          </c:cat>
          <c:val>
            <c:numRef>
              <c:f>Sheet1!$B$2:$B$8</c:f>
              <c:numCache>
                <c:formatCode>0.00%</c:formatCode>
                <c:ptCount val="7"/>
                <c:pt idx="0">
                  <c:v>5.0000000000000001E-3</c:v>
                </c:pt>
                <c:pt idx="1">
                  <c:v>2E-3</c:v>
                </c:pt>
                <c:pt idx="2">
                  <c:v>8.9999999999999993E-3</c:v>
                </c:pt>
                <c:pt idx="3">
                  <c:v>0.30299999999999999</c:v>
                </c:pt>
                <c:pt idx="4">
                  <c:v>0.42699999999999999</c:v>
                </c:pt>
                <c:pt idx="5">
                  <c:v>1.7000000000000001E-2</c:v>
                </c:pt>
                <c:pt idx="6">
                  <c:v>0.23599999999999999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85A-4458-953D-805C4EB068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9.0409432846564303E-2"/>
          <c:y val="0.1546345277875108"/>
          <c:w val="0.52348846434061769"/>
          <c:h val="0.79865538444446349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Hydropower installed capacity by region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F96B-405E-BCFC-8A9CE4E5DA7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F96B-405E-BCFC-8A9CE4E5DA7E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F96B-405E-BCFC-8A9CE4E5DA7E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F96B-405E-BCFC-8A9CE4E5DA7E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F96B-405E-BCFC-8A9CE4E5DA7E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F96B-405E-BCFC-8A9CE4E5DA7E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F96B-405E-BCFC-8A9CE4E5DA7E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F96B-405E-BCFC-8A9CE4E5DA7E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Sheet1!$A$2:$A$9</c:f>
              <c:strCache>
                <c:ptCount val="8"/>
                <c:pt idx="0">
                  <c:v>Africa (2.1%)</c:v>
                </c:pt>
                <c:pt idx="1">
                  <c:v>Middle East &amp; North Africa (1.7%)</c:v>
                </c:pt>
                <c:pt idx="2">
                  <c:v>Latin America &amp; The Caribbean (13.2%)</c:v>
                </c:pt>
                <c:pt idx="3">
                  <c:v>North America (16.1%)</c:v>
                </c:pt>
                <c:pt idx="4">
                  <c:v>Europe (24.4%)</c:v>
                </c:pt>
                <c:pt idx="5">
                  <c:v>South &amp; Central Asia (6%)</c:v>
                </c:pt>
                <c:pt idx="6">
                  <c:v>East Asia (31.6%)</c:v>
                </c:pt>
                <c:pt idx="7">
                  <c:v>South East Asia &amp; Pacific (4.8%)</c:v>
                </c:pt>
              </c:strCache>
            </c:strRef>
          </c:cat>
          <c:val>
            <c:numRef>
              <c:f>Sheet1!$B$2:$B$9</c:f>
              <c:numCache>
                <c:formatCode>0.00%</c:formatCode>
                <c:ptCount val="8"/>
                <c:pt idx="0">
                  <c:v>2.1000000000000001E-2</c:v>
                </c:pt>
                <c:pt idx="1">
                  <c:v>1.7000000000000001E-2</c:v>
                </c:pt>
                <c:pt idx="2">
                  <c:v>0.13200000000000001</c:v>
                </c:pt>
                <c:pt idx="3">
                  <c:v>0.161</c:v>
                </c:pt>
                <c:pt idx="4">
                  <c:v>0.24399999999999999</c:v>
                </c:pt>
                <c:pt idx="5" formatCode="0%">
                  <c:v>0.06</c:v>
                </c:pt>
                <c:pt idx="6">
                  <c:v>0.316</c:v>
                </c:pt>
                <c:pt idx="7">
                  <c:v>4.8000000000000001E-2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7D8-4231-B172-BA4DE6174135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6.745633158597826E-2"/>
          <c:y val="0.10773027383681756"/>
          <c:w val="0.56208058606006728"/>
          <c:h val="0.8686698952641626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Solar installed capacity by region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CE7-43DC-8FE7-B040AF3D942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CE7-43DC-8FE7-B040AF3D9429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BCE7-43DC-8FE7-B040AF3D9429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BCE7-43DC-8FE7-B040AF3D9429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BCE7-43DC-8FE7-B040AF3D9429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BCE7-43DC-8FE7-B040AF3D9429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BCE7-43DC-8FE7-B040AF3D9429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BCE7-43DC-8FE7-B040AF3D9429}"/>
              </c:ext>
            </c:extLst>
          </c:dPt>
          <c:cat>
            <c:strRef>
              <c:f>Sheet1!$A$2:$A$9</c:f>
              <c:strCache>
                <c:ptCount val="8"/>
                <c:pt idx="0">
                  <c:v>Africa (0.9%)</c:v>
                </c:pt>
                <c:pt idx="1">
                  <c:v>Middle East &amp; North Africa (0.6%)</c:v>
                </c:pt>
                <c:pt idx="2">
                  <c:v>Latin America &amp; The Caribbean (0.9%)</c:v>
                </c:pt>
                <c:pt idx="3">
                  <c:v>North America (13.2%)</c:v>
                </c:pt>
                <c:pt idx="4">
                  <c:v>Europe (43.7%)</c:v>
                </c:pt>
                <c:pt idx="5">
                  <c:v>South &amp; Central Asia (2.5%)</c:v>
                </c:pt>
                <c:pt idx="6">
                  <c:v>East Asia (35.2%)</c:v>
                </c:pt>
                <c:pt idx="7">
                  <c:v>South East Asia &amp; Pacific (3.1%)</c:v>
                </c:pt>
              </c:strCache>
            </c:strRef>
          </c:cat>
          <c:val>
            <c:numRef>
              <c:f>Sheet1!$B$2:$B$9</c:f>
              <c:numCache>
                <c:formatCode>0.00%</c:formatCode>
                <c:ptCount val="8"/>
                <c:pt idx="0">
                  <c:v>8.9999999999999993E-3</c:v>
                </c:pt>
                <c:pt idx="1">
                  <c:v>6.0000000000000001E-3</c:v>
                </c:pt>
                <c:pt idx="2">
                  <c:v>8.9999999999999993E-3</c:v>
                </c:pt>
                <c:pt idx="3">
                  <c:v>0.13200000000000001</c:v>
                </c:pt>
                <c:pt idx="4">
                  <c:v>0.437</c:v>
                </c:pt>
                <c:pt idx="5">
                  <c:v>2.5000000000000001E-2</c:v>
                </c:pt>
                <c:pt idx="6">
                  <c:v>0.35199999999999998</c:v>
                </c:pt>
                <c:pt idx="7">
                  <c:v>3.1E-2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0F2-4680-AC1D-24CEADD783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Geothermal installed capacity by region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85EE-40AC-AB32-85180691A75F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85EE-40AC-AB32-85180691A75F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85EE-40AC-AB32-85180691A75F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85EE-40AC-AB32-85180691A75F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85EE-40AC-AB32-85180691A75F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85EE-40AC-AB32-85180691A75F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85EE-40AC-AB32-85180691A75F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85EE-40AC-AB32-85180691A75F}"/>
              </c:ext>
            </c:extLst>
          </c:dPt>
          <c:cat>
            <c:strRef>
              <c:f>Sheet1!$A$2:$A$9</c:f>
              <c:strCache>
                <c:ptCount val="8"/>
                <c:pt idx="0">
                  <c:v>Africa (0.8%)</c:v>
                </c:pt>
                <c:pt idx="1">
                  <c:v>Middle East &amp; North Africa (0.6%)</c:v>
                </c:pt>
                <c:pt idx="2">
                  <c:v>Latin America &amp; The Caribbean (1.5%)</c:v>
                </c:pt>
                <c:pt idx="3">
                  <c:v>North America (28.7%)</c:v>
                </c:pt>
                <c:pt idx="4">
                  <c:v>Europe (35.2%)</c:v>
                </c:pt>
                <c:pt idx="5">
                  <c:v>South &amp; Central Asia (1.2%)</c:v>
                </c:pt>
                <c:pt idx="6">
                  <c:v>East Asia (26%)</c:v>
                </c:pt>
                <c:pt idx="7">
                  <c:v>South East Asia &amp; Pacific (6.1%)</c:v>
                </c:pt>
              </c:strCache>
            </c:strRef>
          </c:cat>
          <c:val>
            <c:numRef>
              <c:f>Sheet1!$B$2:$B$9</c:f>
              <c:numCache>
                <c:formatCode>0.00%</c:formatCode>
                <c:ptCount val="8"/>
                <c:pt idx="0">
                  <c:v>8.0000000000000002E-3</c:v>
                </c:pt>
                <c:pt idx="1">
                  <c:v>6.0000000000000001E-3</c:v>
                </c:pt>
                <c:pt idx="2">
                  <c:v>1.4999999999999999E-2</c:v>
                </c:pt>
                <c:pt idx="3">
                  <c:v>0.28699999999999998</c:v>
                </c:pt>
                <c:pt idx="4">
                  <c:v>0.35199999999999998</c:v>
                </c:pt>
                <c:pt idx="5">
                  <c:v>1.2E-2</c:v>
                </c:pt>
                <c:pt idx="6" formatCode="0%">
                  <c:v>0.26</c:v>
                </c:pt>
                <c:pt idx="7">
                  <c:v>6.0999999999999999E-2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6D5-49C2-A406-23AC77EBEE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Wind power installed capacity by region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6D9-47B2-B942-9BF58D029A0C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6D9-47B2-B942-9BF58D029A0C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76D9-47B2-B942-9BF58D029A0C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76D9-47B2-B942-9BF58D029A0C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76D9-47B2-B942-9BF58D029A0C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76D9-47B2-B942-9BF58D029A0C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76D9-47B2-B942-9BF58D029A0C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76D9-47B2-B942-9BF58D029A0C}"/>
              </c:ext>
            </c:extLst>
          </c:dPt>
          <c:cat>
            <c:strRef>
              <c:f>Sheet1!$A$2:$A$9</c:f>
              <c:strCache>
                <c:ptCount val="8"/>
                <c:pt idx="0">
                  <c:v>Africa (0.3%)</c:v>
                </c:pt>
                <c:pt idx="1">
                  <c:v>Middle East &amp; North Africa (0.4%)</c:v>
                </c:pt>
                <c:pt idx="2">
                  <c:v>Latin America &amp; The Caribbean (2.9%)</c:v>
                </c:pt>
                <c:pt idx="3">
                  <c:v>North America (20.2%)</c:v>
                </c:pt>
                <c:pt idx="4">
                  <c:v>Europe (34.4%)</c:v>
                </c:pt>
                <c:pt idx="5">
                  <c:v>South &amp; Central Asia (5.9%</c:v>
                </c:pt>
                <c:pt idx="6">
                  <c:v>East Asia (34.6%)</c:v>
                </c:pt>
                <c:pt idx="7">
                  <c:v>South East Asia &amp; Pacific (1.3%)</c:v>
                </c:pt>
              </c:strCache>
            </c:strRef>
          </c:cat>
          <c:val>
            <c:numRef>
              <c:f>Sheet1!$B$2:$B$9</c:f>
              <c:numCache>
                <c:formatCode>0.00%</c:formatCode>
                <c:ptCount val="8"/>
                <c:pt idx="0">
                  <c:v>3.0000000000000001E-3</c:v>
                </c:pt>
                <c:pt idx="1">
                  <c:v>4.0000000000000001E-3</c:v>
                </c:pt>
                <c:pt idx="2">
                  <c:v>2.9000000000000001E-2</c:v>
                </c:pt>
                <c:pt idx="3">
                  <c:v>0.20200000000000001</c:v>
                </c:pt>
                <c:pt idx="4">
                  <c:v>0.34399999999999997</c:v>
                </c:pt>
                <c:pt idx="5">
                  <c:v>5.8999999999999997E-2</c:v>
                </c:pt>
                <c:pt idx="6">
                  <c:v>0.34599999999999997</c:v>
                </c:pt>
                <c:pt idx="7">
                  <c:v>1.2999999999999999E-2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6C3-486B-B1D1-6E6EA28F5F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/>
    </cs:fontRef>
    <cs:defRPr sz="1330" kern="1200"/>
  </cs:axisTitle>
  <cs:categoryAxis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/>
    </cs:fontRef>
    <cs:defRPr sz="1197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/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/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/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/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/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/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/>
    </cs:fontRef>
    <cs:defRPr sz="1330" kern="1200"/>
  </cs:axisTitle>
  <cs:categoryAxis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/>
    </cs:fontRef>
    <cs:defRPr sz="1197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/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/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/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/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/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/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/>
    </cs:fontRef>
    <cs:defRPr sz="1330" kern="1200"/>
  </cs:axisTitle>
  <cs:categoryAxis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/>
    </cs:fontRef>
    <cs:defRPr sz="1197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/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/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/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/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/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/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/>
    </cs:fontRef>
    <cs:defRPr sz="1330" kern="1200"/>
  </cs:axisTitle>
  <cs:categoryAxis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/>
    </cs:fontRef>
    <cs:defRPr sz="1197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/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/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/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/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/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/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/>
    </cs:fontRef>
    <cs:defRPr sz="1330" kern="1200"/>
  </cs:axisTitle>
  <cs:categoryAxis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/>
    </cs:fontRef>
    <cs:defRPr sz="1197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/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/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/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/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/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/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/>
    </cs:fontRef>
    <cs:defRPr sz="1330" kern="1200"/>
  </cs:axisTitle>
  <cs:categoryAxis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/>
    </cs:fontRef>
    <cs:defRPr sz="1197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/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/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/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/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/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/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/>
    </cs:fontRef>
    <cs:defRPr sz="1330" kern="1200"/>
  </cs:axisTitle>
  <cs:categoryAxis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/>
    </cs:fontRef>
    <cs:defRPr sz="1197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/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/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/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/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/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/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/>
    </cs:fontRef>
    <cs:defRPr sz="1330" kern="1200"/>
  </cs:axisTitle>
  <cs:categoryAxis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/>
    </cs:fontRef>
    <cs:defRPr sz="1197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/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/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/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/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/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/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/>
    </cs:fontRef>
    <cs:defRPr sz="1330" kern="1200"/>
  </cs:axisTitle>
  <cs:categoryAxis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/>
    </cs:fontRef>
    <cs:defRPr sz="1197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/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/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/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/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/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/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152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19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065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40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427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990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931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68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872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2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458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B4C3E8B-D2A8-45C1-9A07-1D45A0BA4FF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7460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9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ia.gov/forecasts/ieo/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ia.gov/forecasts/aeo/index.cfm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nergy-uk.org.uk/" TargetMode="External"/><Relationship Id="rId3" Type="http://schemas.openxmlformats.org/officeDocument/2006/relationships/hyperlink" Target="http://www.bp.com/" TargetMode="External"/><Relationship Id="rId7" Type="http://schemas.openxmlformats.org/officeDocument/2006/relationships/hyperlink" Target="http://www.wri.org/" TargetMode="External"/><Relationship Id="rId2" Type="http://schemas.openxmlformats.org/officeDocument/2006/relationships/hyperlink" Target="http://www.ie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ia.gov/" TargetMode="External"/><Relationship Id="rId5" Type="http://schemas.openxmlformats.org/officeDocument/2006/relationships/hyperlink" Target="http://www.gov.uk/" TargetMode="External"/><Relationship Id="rId4" Type="http://schemas.openxmlformats.org/officeDocument/2006/relationships/hyperlink" Target="http://www.worldenergy.org/" TargetMode="External"/><Relationship Id="rId9" Type="http://schemas.openxmlformats.org/officeDocument/2006/relationships/hyperlink" Target="http://www.eti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Energy performance strategies</a:t>
            </a:r>
          </a:p>
        </p:txBody>
      </p:sp>
    </p:spTree>
    <p:extLst>
      <p:ext uri="{BB962C8B-B14F-4D97-AF65-F5344CB8AC3E}">
        <p14:creationId xmlns:p14="http://schemas.microsoft.com/office/powerpoint/2010/main" val="309671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topic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Global energy production</a:t>
            </a:r>
          </a:p>
          <a:p>
            <a:pPr lvl="1"/>
            <a:r>
              <a:rPr lang="en-GB" dirty="0"/>
              <a:t>Global energy mix</a:t>
            </a:r>
          </a:p>
          <a:p>
            <a:pPr lvl="1"/>
            <a:r>
              <a:rPr lang="en-GB" dirty="0"/>
              <a:t>Statistics</a:t>
            </a:r>
          </a:p>
          <a:p>
            <a:pPr lvl="1"/>
            <a:r>
              <a:rPr lang="en-GB" dirty="0"/>
              <a:t>Reserves </a:t>
            </a:r>
            <a:r>
              <a:rPr lang="en-GB" dirty="0" err="1"/>
              <a:t>vs</a:t>
            </a:r>
            <a:r>
              <a:rPr lang="en-GB" dirty="0"/>
              <a:t> resources</a:t>
            </a:r>
          </a:p>
          <a:p>
            <a:pPr lvl="1"/>
            <a:r>
              <a:rPr lang="en-GB" dirty="0"/>
              <a:t>UK detail</a:t>
            </a:r>
          </a:p>
          <a:p>
            <a:pPr lvl="1"/>
            <a:r>
              <a:rPr lang="en-GB" dirty="0"/>
              <a:t>Renewables outlook</a:t>
            </a:r>
          </a:p>
        </p:txBody>
      </p:sp>
    </p:spTree>
    <p:extLst>
      <p:ext uri="{BB962C8B-B14F-4D97-AF65-F5344CB8AC3E}">
        <p14:creationId xmlns:p14="http://schemas.microsoft.com/office/powerpoint/2010/main" val="1555909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few definitions…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Primary energy </a:t>
            </a:r>
            <a:r>
              <a:rPr lang="en-GB" i="1" dirty="0"/>
              <a:t>– “direct use of energy without transformation; not subject to any conversion or transformation process”</a:t>
            </a:r>
          </a:p>
          <a:p>
            <a:r>
              <a:rPr lang="en-GB" dirty="0"/>
              <a:t>Delivered energy </a:t>
            </a:r>
            <a:r>
              <a:rPr lang="en-GB" i="1" dirty="0"/>
              <a:t>– “energy that reaches the user after conversion losses from power station &amp; transmission losses in the grid”</a:t>
            </a:r>
          </a:p>
          <a:p>
            <a:r>
              <a:rPr lang="en-GB" dirty="0"/>
              <a:t>Final energy consumption </a:t>
            </a:r>
            <a:r>
              <a:rPr lang="en-GB" i="1" dirty="0"/>
              <a:t>– “energy consumed by final end users after transformation”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4403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the current world energy mix?</a:t>
            </a:r>
          </a:p>
        </p:txBody>
      </p:sp>
      <p:pic>
        <p:nvPicPr>
          <p:cNvPr id="1026" name="Picture 2" descr="C:\Users\wsa user\AppData\Local\Microsoft\Windows\Temporary Internet Files\Content.IE5\OVFA714F\question-marks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90750" y="2155031"/>
            <a:ext cx="4762500" cy="356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7716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75D9DD1-415C-43D5-AFC7-CEA3D7E62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World primary energy consumption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2CF383B-495D-4D1B-B397-F01962557C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1696E0-BEED-4641-AC46-E8265D428E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556792"/>
            <a:ext cx="8892480" cy="49941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78D329-0B29-4131-B8AC-D5E07DF7000B}"/>
              </a:ext>
            </a:extLst>
          </p:cNvPr>
          <p:cNvSpPr txBox="1"/>
          <p:nvPr/>
        </p:nvSpPr>
        <p:spPr>
          <a:xfrm>
            <a:off x="0" y="6519446"/>
            <a:ext cx="30169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BP Statistical review, 2018</a:t>
            </a:r>
          </a:p>
        </p:txBody>
      </p:sp>
    </p:spTree>
    <p:extLst>
      <p:ext uri="{BB962C8B-B14F-4D97-AF65-F5344CB8AC3E}">
        <p14:creationId xmlns:p14="http://schemas.microsoft.com/office/powerpoint/2010/main" val="2547962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3D5C009-0254-4BF5-BAD5-F873910339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248925"/>
            <a:ext cx="7632178" cy="63601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34B457-0D8D-4415-B8E7-99E327B99771}"/>
              </a:ext>
            </a:extLst>
          </p:cNvPr>
          <p:cNvSpPr txBox="1"/>
          <p:nvPr/>
        </p:nvSpPr>
        <p:spPr>
          <a:xfrm>
            <a:off x="0" y="6519446"/>
            <a:ext cx="16396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IEA, 2017</a:t>
            </a:r>
          </a:p>
        </p:txBody>
      </p:sp>
    </p:spTree>
    <p:extLst>
      <p:ext uri="{BB962C8B-B14F-4D97-AF65-F5344CB8AC3E}">
        <p14:creationId xmlns:p14="http://schemas.microsoft.com/office/powerpoint/2010/main" val="4186819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D8B2942-6AB6-4DA1-9EE1-14D206121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60648"/>
            <a:ext cx="7996411" cy="1325563"/>
          </a:xfrm>
        </p:spPr>
        <p:txBody>
          <a:bodyPr/>
          <a:lstStyle/>
          <a:p>
            <a:r>
              <a:rPr lang="en-GB" dirty="0"/>
              <a:t>Global energy related CO</a:t>
            </a:r>
            <a:r>
              <a:rPr lang="en-GB" baseline="-25000" dirty="0"/>
              <a:t>2</a:t>
            </a:r>
            <a:r>
              <a:rPr lang="en-GB" dirty="0"/>
              <a:t> emissions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43C7DF-4094-4956-8874-F19A3BDDC6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1358607"/>
            <a:ext cx="6408712" cy="53405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2D870D1-4355-448D-A8D2-4D239E0B2D40}"/>
              </a:ext>
            </a:extLst>
          </p:cNvPr>
          <p:cNvSpPr txBox="1"/>
          <p:nvPr/>
        </p:nvSpPr>
        <p:spPr>
          <a:xfrm>
            <a:off x="0" y="6519446"/>
            <a:ext cx="16396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IEA, 2017</a:t>
            </a:r>
          </a:p>
        </p:txBody>
      </p:sp>
    </p:spTree>
    <p:extLst>
      <p:ext uri="{BB962C8B-B14F-4D97-AF65-F5344CB8AC3E}">
        <p14:creationId xmlns:p14="http://schemas.microsoft.com/office/powerpoint/2010/main" val="1445274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Carbon Intensity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8760"/>
            <a:ext cx="7416824" cy="5394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762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5E7F25-8093-42B6-8B39-571AEF0EE4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308653"/>
            <a:ext cx="7344816" cy="61206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F221EF-63BA-4ECF-BDD0-8539756789E6}"/>
              </a:ext>
            </a:extLst>
          </p:cNvPr>
          <p:cNvSpPr txBox="1"/>
          <p:nvPr/>
        </p:nvSpPr>
        <p:spPr>
          <a:xfrm>
            <a:off x="0" y="6519446"/>
            <a:ext cx="16396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IEA, 2017</a:t>
            </a:r>
          </a:p>
        </p:txBody>
      </p:sp>
    </p:spTree>
    <p:extLst>
      <p:ext uri="{BB962C8B-B14F-4D97-AF65-F5344CB8AC3E}">
        <p14:creationId xmlns:p14="http://schemas.microsoft.com/office/powerpoint/2010/main" val="2940027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EED083-BF8A-4B72-B7BB-D89DD7BD29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99" y="428667"/>
            <a:ext cx="7277049" cy="60642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0549E1-D231-4D51-8F13-C030C5CE233E}"/>
              </a:ext>
            </a:extLst>
          </p:cNvPr>
          <p:cNvSpPr txBox="1"/>
          <p:nvPr/>
        </p:nvSpPr>
        <p:spPr>
          <a:xfrm>
            <a:off x="0" y="6519446"/>
            <a:ext cx="16396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IEA, 2017</a:t>
            </a:r>
          </a:p>
        </p:txBody>
      </p:sp>
    </p:spTree>
    <p:extLst>
      <p:ext uri="{BB962C8B-B14F-4D97-AF65-F5344CB8AC3E}">
        <p14:creationId xmlns:p14="http://schemas.microsoft.com/office/powerpoint/2010/main" val="1616236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59FA71A-5B33-4408-8D2D-CA7A3573EA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351" y="373062"/>
            <a:ext cx="7343775" cy="61198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6B1A37-BA6B-42BD-AB25-3996303D923F}"/>
              </a:ext>
            </a:extLst>
          </p:cNvPr>
          <p:cNvSpPr txBox="1"/>
          <p:nvPr/>
        </p:nvSpPr>
        <p:spPr>
          <a:xfrm>
            <a:off x="0" y="6519446"/>
            <a:ext cx="16396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IEA, 2017</a:t>
            </a:r>
          </a:p>
        </p:txBody>
      </p:sp>
    </p:spTree>
    <p:extLst>
      <p:ext uri="{BB962C8B-B14F-4D97-AF65-F5344CB8AC3E}">
        <p14:creationId xmlns:p14="http://schemas.microsoft.com/office/powerpoint/2010/main" val="26087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413DD40-0D8A-4AC8-A63F-8FB4D9A18B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796" y="278650"/>
            <a:ext cx="7409623" cy="61746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93AE80-F5F9-4005-8180-69BB832B3FF8}"/>
              </a:ext>
            </a:extLst>
          </p:cNvPr>
          <p:cNvSpPr txBox="1"/>
          <p:nvPr/>
        </p:nvSpPr>
        <p:spPr>
          <a:xfrm>
            <a:off x="0" y="6519446"/>
            <a:ext cx="16396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IEA, 2017</a:t>
            </a:r>
          </a:p>
        </p:txBody>
      </p:sp>
    </p:spTree>
    <p:extLst>
      <p:ext uri="{BB962C8B-B14F-4D97-AF65-F5344CB8AC3E}">
        <p14:creationId xmlns:p14="http://schemas.microsoft.com/office/powerpoint/2010/main" val="555230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1BC1375-FA02-4ACF-971F-7E0843038F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368659"/>
            <a:ext cx="7200800" cy="60006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5C4BFD-442E-4B80-A8C4-98713166D126}"/>
              </a:ext>
            </a:extLst>
          </p:cNvPr>
          <p:cNvSpPr txBox="1"/>
          <p:nvPr/>
        </p:nvSpPr>
        <p:spPr>
          <a:xfrm>
            <a:off x="0" y="6519446"/>
            <a:ext cx="16396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IEA, 2017</a:t>
            </a:r>
          </a:p>
        </p:txBody>
      </p:sp>
    </p:spTree>
    <p:extLst>
      <p:ext uri="{BB962C8B-B14F-4D97-AF65-F5344CB8AC3E}">
        <p14:creationId xmlns:p14="http://schemas.microsoft.com/office/powerpoint/2010/main" val="184745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3E6A7DF-A277-4550-B849-43CBCF851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09" y="764704"/>
            <a:ext cx="9081982" cy="50455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CFAAD39-A175-49C6-A545-8BEE5D3A74A0}"/>
              </a:ext>
            </a:extLst>
          </p:cNvPr>
          <p:cNvSpPr txBox="1"/>
          <p:nvPr/>
        </p:nvSpPr>
        <p:spPr>
          <a:xfrm>
            <a:off x="0" y="6519446"/>
            <a:ext cx="16396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IEA, 2017</a:t>
            </a:r>
          </a:p>
        </p:txBody>
      </p:sp>
    </p:spTree>
    <p:extLst>
      <p:ext uri="{BB962C8B-B14F-4D97-AF65-F5344CB8AC3E}">
        <p14:creationId xmlns:p14="http://schemas.microsoft.com/office/powerpoint/2010/main" val="298056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6665C8B-8C08-4C97-8352-8E0DEDA562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567" y="256267"/>
            <a:ext cx="7128792" cy="59406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9CB27F-4D23-4677-A5DE-895346C6CFA4}"/>
              </a:ext>
            </a:extLst>
          </p:cNvPr>
          <p:cNvSpPr txBox="1"/>
          <p:nvPr/>
        </p:nvSpPr>
        <p:spPr>
          <a:xfrm>
            <a:off x="804156" y="6173521"/>
            <a:ext cx="7656840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r>
              <a:rPr lang="en-GB" i="1" dirty="0"/>
              <a:t>Energy intensity is per unit of economic output in purchasing power parity terms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6498D0-CD0E-4CC7-AA8C-1A7D7548B883}"/>
              </a:ext>
            </a:extLst>
          </p:cNvPr>
          <p:cNvSpPr txBox="1"/>
          <p:nvPr/>
        </p:nvSpPr>
        <p:spPr>
          <a:xfrm>
            <a:off x="0" y="6519446"/>
            <a:ext cx="16396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IEA, 2017</a:t>
            </a:r>
          </a:p>
        </p:txBody>
      </p:sp>
    </p:spTree>
    <p:extLst>
      <p:ext uri="{BB962C8B-B14F-4D97-AF65-F5344CB8AC3E}">
        <p14:creationId xmlns:p14="http://schemas.microsoft.com/office/powerpoint/2010/main" val="2041868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Reserves </a:t>
            </a:r>
            <a:r>
              <a:rPr lang="en-GB" dirty="0" err="1"/>
              <a:t>vs</a:t>
            </a:r>
            <a:r>
              <a:rPr lang="en-GB" dirty="0"/>
              <a:t>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is the difference?</a:t>
            </a:r>
          </a:p>
          <a:p>
            <a:endParaRPr lang="en-GB" dirty="0"/>
          </a:p>
          <a:p>
            <a:r>
              <a:rPr lang="en-GB" dirty="0"/>
              <a:t>Resource: “</a:t>
            </a:r>
            <a:r>
              <a:rPr lang="en-GB" i="1" dirty="0"/>
              <a:t>total amount of material or primary energy flow that exists, including fuels that are discovered and undiscovered, economically recoverable or not”</a:t>
            </a:r>
          </a:p>
          <a:p>
            <a:endParaRPr lang="en-GB" i="1" dirty="0"/>
          </a:p>
          <a:p>
            <a:r>
              <a:rPr lang="en-GB" dirty="0"/>
              <a:t>Reserves</a:t>
            </a:r>
            <a:r>
              <a:rPr lang="en-GB" i="1" dirty="0"/>
              <a:t>: “deposits that are known to exist with a reasonable level of certainty based on geological &amp; engineering studies, that are economically recoverable using existing technologies”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879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1EBB282-7326-4A16-83C7-2B024731E7AE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364947408"/>
              </p:ext>
            </p:extLst>
          </p:nvPr>
        </p:nvGraphicFramePr>
        <p:xfrm>
          <a:off x="1023938" y="420688"/>
          <a:ext cx="8120062" cy="60166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85B1781-4C71-44C5-8076-A135187C76A0}"/>
              </a:ext>
            </a:extLst>
          </p:cNvPr>
          <p:cNvSpPr txBox="1"/>
          <p:nvPr/>
        </p:nvSpPr>
        <p:spPr>
          <a:xfrm>
            <a:off x="0" y="6519446"/>
            <a:ext cx="28987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Data 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356213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134DC63-ED96-4A59-8FD1-04EF86A5A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Coal recoverable reserves by region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03805E-2454-4AEE-AFBC-26B850DD91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615" y="2636912"/>
            <a:ext cx="9162412" cy="31581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411D215-5965-4329-9D52-664C13789790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234531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73BF609-CE55-4724-B8F7-9F3799B36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Coal reserves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D56C120-E168-4604-B6BE-F86672E9D8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967AB5-6E94-4113-9C5E-5A61CF1441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699" y="1402227"/>
            <a:ext cx="8694601" cy="51981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BD5C00F-E1CF-42BE-A856-1332486DD2B1}"/>
              </a:ext>
            </a:extLst>
          </p:cNvPr>
          <p:cNvSpPr txBox="1"/>
          <p:nvPr/>
        </p:nvSpPr>
        <p:spPr>
          <a:xfrm>
            <a:off x="0" y="6519446"/>
            <a:ext cx="30169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BP Statistical review, 2018</a:t>
            </a:r>
          </a:p>
        </p:txBody>
      </p:sp>
    </p:spTree>
    <p:extLst>
      <p:ext uri="{BB962C8B-B14F-4D97-AF65-F5344CB8AC3E}">
        <p14:creationId xmlns:p14="http://schemas.microsoft.com/office/powerpoint/2010/main" val="3283537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-11725" y="6550321"/>
            <a:ext cx="2753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World Energy Review, 2013</a:t>
            </a:r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0172"/>
            <a:ext cx="8640960" cy="6430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07504" y="160172"/>
            <a:ext cx="865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COAL</a:t>
            </a:r>
          </a:p>
        </p:txBody>
      </p:sp>
    </p:spTree>
    <p:extLst>
      <p:ext uri="{BB962C8B-B14F-4D97-AF65-F5344CB8AC3E}">
        <p14:creationId xmlns:p14="http://schemas.microsoft.com/office/powerpoint/2010/main" val="234154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ADEE2FE-32CB-494F-983F-5B5688BE83DD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994553641"/>
              </p:ext>
            </p:extLst>
          </p:nvPr>
        </p:nvGraphicFramePr>
        <p:xfrm>
          <a:off x="0" y="476250"/>
          <a:ext cx="8264525" cy="57721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992249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A1C2279-F0C9-41ED-8129-6CA0249CC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Oil recoverable reserves by region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C0C040-210D-4D30-9CE0-D0F155F9C1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2492896"/>
            <a:ext cx="8953500" cy="3429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30BC72F-6FB1-49AF-ADF4-BDD3067C6EAB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34291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09DFF05-F10C-4FDB-806C-DB3C7046A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Oil reserves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3FA9A6F-CD6C-4CEF-88A9-E826DC896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0A43CB-E625-4573-BCF4-21965A2B5D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699" y="1415094"/>
            <a:ext cx="8694601" cy="5172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BBE956-3097-4EFA-BEDA-2BD0DA900AB0}"/>
              </a:ext>
            </a:extLst>
          </p:cNvPr>
          <p:cNvSpPr txBox="1"/>
          <p:nvPr/>
        </p:nvSpPr>
        <p:spPr>
          <a:xfrm>
            <a:off x="0" y="6519446"/>
            <a:ext cx="30169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BP Statistical review, 2018</a:t>
            </a:r>
          </a:p>
        </p:txBody>
      </p:sp>
    </p:spTree>
    <p:extLst>
      <p:ext uri="{BB962C8B-B14F-4D97-AF65-F5344CB8AC3E}">
        <p14:creationId xmlns:p14="http://schemas.microsoft.com/office/powerpoint/2010/main" val="4158272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849458D-BEF1-4BCE-B576-8DD1465DA9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7050"/>
            <a:ext cx="9143999" cy="55839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412822-2CE7-4CF6-BBC1-76C33C1E1B41}"/>
              </a:ext>
            </a:extLst>
          </p:cNvPr>
          <p:cNvSpPr txBox="1"/>
          <p:nvPr/>
        </p:nvSpPr>
        <p:spPr>
          <a:xfrm>
            <a:off x="0" y="6519446"/>
            <a:ext cx="30169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BP Statistical review, 2018</a:t>
            </a:r>
          </a:p>
        </p:txBody>
      </p:sp>
    </p:spTree>
    <p:extLst>
      <p:ext uri="{BB962C8B-B14F-4D97-AF65-F5344CB8AC3E}">
        <p14:creationId xmlns:p14="http://schemas.microsoft.com/office/powerpoint/2010/main" val="451238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78C6E95-C321-4824-A1CF-CD4F320F39C5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068712372"/>
              </p:ext>
            </p:extLst>
          </p:nvPr>
        </p:nvGraphicFramePr>
        <p:xfrm>
          <a:off x="0" y="620713"/>
          <a:ext cx="8335963" cy="55562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FC55F37-06F4-4837-8080-8DB12A0C7475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2619000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88F5C61-8E8B-48B9-9EC7-870FB4064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Gas recoverable reserves by region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30F1FD-19BE-4F49-95AF-D26FEA7003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2492896"/>
            <a:ext cx="8953500" cy="3429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88487A-7825-4611-A9E0-E57CA4F98496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2484875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174D8D1-D745-4650-8EF4-F81E0D2DA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075" y="240687"/>
            <a:ext cx="6772275" cy="1325563"/>
          </a:xfrm>
        </p:spPr>
        <p:txBody>
          <a:bodyPr/>
          <a:lstStyle/>
          <a:p>
            <a:r>
              <a:rPr lang="en-GB" dirty="0"/>
              <a:t>Natural gas reserves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AC030E8-9B5F-44AA-9549-354B541DE8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411EDD-E7A9-4D7C-B5F8-53E2B4A5F3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699" y="1306875"/>
            <a:ext cx="8694601" cy="52431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5CCCF7-3B6F-4ADC-A867-B27D00E096C5}"/>
              </a:ext>
            </a:extLst>
          </p:cNvPr>
          <p:cNvSpPr txBox="1"/>
          <p:nvPr/>
        </p:nvSpPr>
        <p:spPr>
          <a:xfrm>
            <a:off x="0" y="6519446"/>
            <a:ext cx="30169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BP Statistical review, 2018</a:t>
            </a:r>
          </a:p>
        </p:txBody>
      </p:sp>
    </p:spTree>
    <p:extLst>
      <p:ext uri="{BB962C8B-B14F-4D97-AF65-F5344CB8AC3E}">
        <p14:creationId xmlns:p14="http://schemas.microsoft.com/office/powerpoint/2010/main" val="1147636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905171F-656C-46A3-B56A-26D5ECAC2742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126193514"/>
              </p:ext>
            </p:extLst>
          </p:nvPr>
        </p:nvGraphicFramePr>
        <p:xfrm>
          <a:off x="0" y="981075"/>
          <a:ext cx="8191500" cy="51958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BFEECA1-17CA-4BD5-BEBB-4EFF61F53810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2126141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768285F-461C-4215-8DA6-1E6736220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Identified uranium resources by region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1C0E41-042D-4FD6-8AA6-5727CEE7D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1988840"/>
            <a:ext cx="8953500" cy="3429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680BB0-A1BF-42C8-8376-CF20C4554D14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160573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047427C-03DE-4526-89C4-F33BEC389FE3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21217636"/>
              </p:ext>
            </p:extLst>
          </p:nvPr>
        </p:nvGraphicFramePr>
        <p:xfrm>
          <a:off x="0" y="908050"/>
          <a:ext cx="8264525" cy="52689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AA4A395-554B-433A-B29E-0186636FF831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2225723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4AD27D6-4453-4A8F-A66D-D1AD4ABB6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Nuclear installed capacity by region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26C897-4113-4221-ADFC-AB4112424140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9C395F-A096-4BB8-81AB-3BA724690B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2492896"/>
            <a:ext cx="8953500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77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65A05D3-289B-4B1D-A436-224D02877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332656"/>
            <a:ext cx="2952328" cy="1152128"/>
          </a:xfrm>
        </p:spPr>
        <p:txBody>
          <a:bodyPr>
            <a:normAutofit/>
          </a:bodyPr>
          <a:lstStyle/>
          <a:p>
            <a:r>
              <a:rPr lang="en-GB" sz="2800" dirty="0"/>
              <a:t>Renewables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67D116-27ED-47CE-9CBE-8620BB6693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7824" y="0"/>
            <a:ext cx="6048672" cy="68900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CE2EC1-863F-4FCF-8853-E8816B615D12}"/>
              </a:ext>
            </a:extLst>
          </p:cNvPr>
          <p:cNvSpPr txBox="1"/>
          <p:nvPr/>
        </p:nvSpPr>
        <p:spPr>
          <a:xfrm>
            <a:off x="0" y="6519446"/>
            <a:ext cx="30169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BP Statistical review, 2018</a:t>
            </a:r>
          </a:p>
        </p:txBody>
      </p:sp>
    </p:spTree>
    <p:extLst>
      <p:ext uri="{BB962C8B-B14F-4D97-AF65-F5344CB8AC3E}">
        <p14:creationId xmlns:p14="http://schemas.microsoft.com/office/powerpoint/2010/main" val="230747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77BA886-CF84-452B-85E9-77B9801C2FE7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002112126"/>
              </p:ext>
            </p:extLst>
          </p:nvPr>
        </p:nvGraphicFramePr>
        <p:xfrm>
          <a:off x="574675" y="836613"/>
          <a:ext cx="8569325" cy="56165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AB5AFEF-7F85-4FFB-B8B2-3B1D461F33F8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4007822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3EE6E9E-0237-45F8-A7FF-5526578D7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Installed hydropower by region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268FC5-CD14-432D-B5F2-2C0722E56A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2286794"/>
            <a:ext cx="8953500" cy="3429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BCA79C-39E4-4C30-857A-1B2B508F156C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339827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36306B0-32BD-4382-B191-AA28DE585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World Biofuel production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BF54139-6990-4F30-A068-1F25BF0510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A34300-078B-40BF-8833-5B8ACCD2A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47" y="1553682"/>
            <a:ext cx="8935662" cy="49391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8BC4FB-6E2B-4EB4-95A9-2051673CCFDA}"/>
              </a:ext>
            </a:extLst>
          </p:cNvPr>
          <p:cNvSpPr txBox="1"/>
          <p:nvPr/>
        </p:nvSpPr>
        <p:spPr>
          <a:xfrm>
            <a:off x="0" y="6519446"/>
            <a:ext cx="30169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BP Statistical review, 2018</a:t>
            </a:r>
          </a:p>
        </p:txBody>
      </p:sp>
    </p:spTree>
    <p:extLst>
      <p:ext uri="{BB962C8B-B14F-4D97-AF65-F5344CB8AC3E}">
        <p14:creationId xmlns:p14="http://schemas.microsoft.com/office/powerpoint/2010/main" val="307115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8E486BA-C9BA-47A8-9308-D2DD06940E5A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745589470"/>
              </p:ext>
            </p:extLst>
          </p:nvPr>
        </p:nvGraphicFramePr>
        <p:xfrm>
          <a:off x="0" y="908050"/>
          <a:ext cx="8569325" cy="55451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FE4C826-50D7-47E3-9AFD-D40EA4B50E0F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3583430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04126F5-7D8F-48CB-8C1F-089821C99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Solar installed capacity by region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2C9698-0AFA-4652-A30D-17A4D52C3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2348880"/>
            <a:ext cx="8953500" cy="3429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25BCF91-5E12-4362-8EBD-B13E1FB12CBB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477057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89FA10F-439C-40F6-BE88-89108D7DA224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960274920"/>
              </p:ext>
            </p:extLst>
          </p:nvPr>
        </p:nvGraphicFramePr>
        <p:xfrm>
          <a:off x="574675" y="1052513"/>
          <a:ext cx="8569325" cy="51244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60E3092-CEC3-4BAE-8359-0E82DF44F792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2415813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A76DAAA-AE91-4774-BDDB-54B48611B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Geothermal installed capacity by region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C4A071-970C-4D16-956C-BCAABB00B5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2286794"/>
            <a:ext cx="8953500" cy="3429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34F7A5-4A5D-4518-8B33-6C642AD16812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2709341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7824AEA-678C-45ED-9D37-8A66955E465C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613600197"/>
              </p:ext>
            </p:extLst>
          </p:nvPr>
        </p:nvGraphicFramePr>
        <p:xfrm>
          <a:off x="0" y="620713"/>
          <a:ext cx="8713788" cy="56880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ACF7464-76F3-4FAB-8A86-862C3E88FA64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</p:spTree>
    <p:extLst>
      <p:ext uri="{BB962C8B-B14F-4D97-AF65-F5344CB8AC3E}">
        <p14:creationId xmlns:p14="http://schemas.microsoft.com/office/powerpoint/2010/main" val="3588141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8752CD6-FC47-40E5-B411-0FA5D04483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Wind installed capacity by region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032C89-5F85-42BA-9A44-F163E39DDF50}"/>
              </a:ext>
            </a:extLst>
          </p:cNvPr>
          <p:cNvSpPr txBox="1"/>
          <p:nvPr/>
        </p:nvSpPr>
        <p:spPr>
          <a:xfrm>
            <a:off x="0" y="6519446"/>
            <a:ext cx="246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Energy, 2016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9AF263-EB2E-499C-B0E4-CC6CD53D4F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2286794"/>
            <a:ext cx="89535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876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Energy Mix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/>
              <a:t>Energy UK 2016</a:t>
            </a:r>
          </a:p>
          <a:p>
            <a:pPr lvl="1"/>
            <a:r>
              <a:rPr lang="en-GB" dirty="0"/>
              <a:t>Natural gas – 42%</a:t>
            </a:r>
          </a:p>
          <a:p>
            <a:pPr lvl="1"/>
            <a:r>
              <a:rPr lang="en-GB" dirty="0"/>
              <a:t>Coal – 9%</a:t>
            </a:r>
          </a:p>
          <a:p>
            <a:pPr lvl="1"/>
            <a:r>
              <a:rPr lang="en-GB" dirty="0"/>
              <a:t>Oil / other fossil based – 3.5%</a:t>
            </a:r>
          </a:p>
          <a:p>
            <a:pPr lvl="1"/>
            <a:r>
              <a:rPr lang="en-GB" dirty="0"/>
              <a:t>Nuclear</a:t>
            </a:r>
            <a:r>
              <a:rPr lang="en-GB" baseline="30000" dirty="0"/>
              <a:t>#</a:t>
            </a:r>
            <a:r>
              <a:rPr lang="en-GB" dirty="0"/>
              <a:t> – 21%</a:t>
            </a:r>
          </a:p>
          <a:p>
            <a:pPr lvl="1"/>
            <a:r>
              <a:rPr lang="en-GB" dirty="0"/>
              <a:t>Renewables* – 24.5%</a:t>
            </a:r>
          </a:p>
          <a:p>
            <a:pPr lvl="1"/>
            <a:r>
              <a:rPr lang="en-GB" dirty="0"/>
              <a:t>TOTAL = 100%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# Through fission</a:t>
            </a:r>
          </a:p>
          <a:p>
            <a:pPr lvl="1"/>
            <a:r>
              <a:rPr lang="en-GB" dirty="0"/>
              <a:t>* Includes wave, wind, hydro, biomass, solar</a:t>
            </a:r>
          </a:p>
        </p:txBody>
      </p:sp>
    </p:spTree>
    <p:extLst>
      <p:ext uri="{BB962C8B-B14F-4D97-AF65-F5344CB8AC3E}">
        <p14:creationId xmlns:p14="http://schemas.microsoft.com/office/powerpoint/2010/main" val="3190114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56BE95B-6299-4CF0-80C9-533061094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gas supply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007338-386B-45FF-B37B-EA3300C69A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3944" y="1772816"/>
            <a:ext cx="6476111" cy="458150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A8F9A19-AB68-42BF-81AC-81ED6AC844D1}"/>
              </a:ext>
            </a:extLst>
          </p:cNvPr>
          <p:cNvSpPr txBox="1"/>
          <p:nvPr/>
        </p:nvSpPr>
        <p:spPr>
          <a:xfrm>
            <a:off x="-11725" y="6550321"/>
            <a:ext cx="19998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British Gas, 2017</a:t>
            </a:r>
          </a:p>
        </p:txBody>
      </p:sp>
    </p:spTree>
    <p:extLst>
      <p:ext uri="{BB962C8B-B14F-4D97-AF65-F5344CB8AC3E}">
        <p14:creationId xmlns:p14="http://schemas.microsoft.com/office/powerpoint/2010/main" val="887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about shale gas?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natural gas occurring within or extracted from shale</a:t>
            </a:r>
            <a:r>
              <a:rPr lang="en-GB" dirty="0"/>
              <a:t>”</a:t>
            </a:r>
          </a:p>
          <a:p>
            <a:endParaRPr lang="en-GB" dirty="0"/>
          </a:p>
          <a:p>
            <a:r>
              <a:rPr lang="en-GB" dirty="0"/>
              <a:t>Unconventional gas</a:t>
            </a:r>
          </a:p>
          <a:p>
            <a:endParaRPr lang="en-GB" dirty="0"/>
          </a:p>
          <a:p>
            <a:r>
              <a:rPr lang="en-GB" dirty="0"/>
              <a:t>Additional 47% to natural gas reserves (WRI, 2014)</a:t>
            </a:r>
          </a:p>
          <a:p>
            <a:endParaRPr lang="en-GB" dirty="0"/>
          </a:p>
          <a:p>
            <a:r>
              <a:rPr lang="en-GB" dirty="0"/>
              <a:t>Released through hydraulic fracturing (‘</a:t>
            </a:r>
            <a:r>
              <a:rPr lang="en-GB" dirty="0" err="1"/>
              <a:t>fracking</a:t>
            </a:r>
            <a:r>
              <a:rPr lang="en-GB" dirty="0"/>
              <a:t>’)</a:t>
            </a:r>
          </a:p>
        </p:txBody>
      </p:sp>
    </p:spTree>
    <p:extLst>
      <p:ext uri="{BB962C8B-B14F-4D97-AF65-F5344CB8AC3E}">
        <p14:creationId xmlns:p14="http://schemas.microsoft.com/office/powerpoint/2010/main" val="2353258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Worldwide shale reserves, 2014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7918460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97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74640" cy="1426170"/>
          </a:xfrm>
        </p:spPr>
        <p:txBody>
          <a:bodyPr>
            <a:normAutofit fontScale="90000"/>
          </a:bodyPr>
          <a:lstStyle/>
          <a:p>
            <a:r>
              <a:rPr lang="en-GB" dirty="0"/>
              <a:t>Shale gas in the UK</a:t>
            </a:r>
          </a:p>
        </p:txBody>
      </p:sp>
      <p:pic>
        <p:nvPicPr>
          <p:cNvPr id="6148" name="Picture 4" descr="Image result for shale gas u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878" y="26320"/>
            <a:ext cx="5701626" cy="683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207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Comparison of carbon emissions</a:t>
            </a:r>
          </a:p>
        </p:txBody>
      </p:sp>
      <p:pic>
        <p:nvPicPr>
          <p:cNvPr id="1026" name="Picture 2" descr="Image result for shale gas carbon emiss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52741"/>
            <a:ext cx="6048672" cy="4886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130" y="6494901"/>
            <a:ext cx="8356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Howarth and </a:t>
            </a:r>
            <a:r>
              <a:rPr lang="en-GB" dirty="0" err="1"/>
              <a:t>Ingraffea</a:t>
            </a:r>
            <a:r>
              <a:rPr lang="en-GB" dirty="0"/>
              <a:t> (2011) Should Fracking Stop? Yes, Nature; 477; p271-274</a:t>
            </a:r>
          </a:p>
        </p:txBody>
      </p:sp>
    </p:spTree>
    <p:extLst>
      <p:ext uri="{BB962C8B-B14F-4D97-AF65-F5344CB8AC3E}">
        <p14:creationId xmlns:p14="http://schemas.microsoft.com/office/powerpoint/2010/main" val="349775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Tight oil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Also known as shale oil</a:t>
            </a:r>
          </a:p>
          <a:p>
            <a:endParaRPr lang="en-GB" dirty="0"/>
          </a:p>
          <a:p>
            <a:r>
              <a:rPr lang="en-GB" dirty="0"/>
              <a:t>Light crude oil in petroleum bearing formations, including </a:t>
            </a:r>
            <a:r>
              <a:rPr lang="en-GB" dirty="0" err="1"/>
              <a:t>shales</a:t>
            </a:r>
            <a:endParaRPr lang="en-GB" dirty="0"/>
          </a:p>
          <a:p>
            <a:endParaRPr lang="en-GB" dirty="0"/>
          </a:p>
          <a:p>
            <a:r>
              <a:rPr lang="en-GB" dirty="0"/>
              <a:t>Unconventional oil</a:t>
            </a:r>
          </a:p>
          <a:p>
            <a:endParaRPr lang="en-GB" dirty="0"/>
          </a:p>
          <a:p>
            <a:r>
              <a:rPr lang="en-GB" dirty="0"/>
              <a:t>Additional 11% to oil reserves (WRI, 2014)</a:t>
            </a:r>
          </a:p>
          <a:p>
            <a:endParaRPr lang="en-GB" dirty="0"/>
          </a:p>
          <a:p>
            <a:r>
              <a:rPr lang="en-GB" dirty="0"/>
              <a:t>Also extracted through hydraulic fracturing</a:t>
            </a:r>
          </a:p>
        </p:txBody>
      </p:sp>
    </p:spTree>
    <p:extLst>
      <p:ext uri="{BB962C8B-B14F-4D97-AF65-F5344CB8AC3E}">
        <p14:creationId xmlns:p14="http://schemas.microsoft.com/office/powerpoint/2010/main" val="3656244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Tight oil 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graph of world tight oil production, as explained in the article tex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8658182" cy="4336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-11725" y="6550321"/>
            <a:ext cx="865198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/>
            <a:r>
              <a:rPr lang="en-GB" sz="1400" dirty="0"/>
              <a:t>Source: U.S. Energy Information Administration, </a:t>
            </a:r>
            <a:r>
              <a:rPr lang="en-GB" sz="1400" i="1" dirty="0">
                <a:hlinkClick r:id="rId3"/>
              </a:rPr>
              <a:t>International Energy Outlook 2016</a:t>
            </a:r>
            <a:r>
              <a:rPr lang="en-GB" sz="1400" dirty="0"/>
              <a:t> and </a:t>
            </a:r>
            <a:r>
              <a:rPr lang="en-GB" sz="1400" i="1" dirty="0">
                <a:hlinkClick r:id="rId4"/>
              </a:rPr>
              <a:t>Annual Energy Outlook 2016</a:t>
            </a:r>
            <a:endParaRPr lang="en-GB" sz="1400" dirty="0"/>
          </a:p>
          <a:p>
            <a:br>
              <a:rPr lang="en-GB" sz="1400" dirty="0"/>
            </a:b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702931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Renewables outlook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3735256"/>
            <a:ext cx="10080884" cy="14259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B7FE57-87F6-4EBE-82B4-49F2BCF76E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0120" y="1573561"/>
            <a:ext cx="7063759" cy="49053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83FE58-2B6E-4F20-9EAE-138735C13892}"/>
              </a:ext>
            </a:extLst>
          </p:cNvPr>
          <p:cNvSpPr txBox="1"/>
          <p:nvPr/>
        </p:nvSpPr>
        <p:spPr>
          <a:xfrm>
            <a:off x="0" y="6553011"/>
            <a:ext cx="89042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1400" dirty="0"/>
              <a:t>Source: Renewables 2018, IEA</a:t>
            </a:r>
          </a:p>
        </p:txBody>
      </p:sp>
    </p:spTree>
    <p:extLst>
      <p:ext uri="{BB962C8B-B14F-4D97-AF65-F5344CB8AC3E}">
        <p14:creationId xmlns:p14="http://schemas.microsoft.com/office/powerpoint/2010/main" val="284688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794A397-1CCD-43FA-9755-00D52BFAD8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59459"/>
            <a:ext cx="7735135" cy="64870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CD0F31-A4EE-409F-BF82-7FE5B6FF5001}"/>
              </a:ext>
            </a:extLst>
          </p:cNvPr>
          <p:cNvSpPr txBox="1"/>
          <p:nvPr/>
        </p:nvSpPr>
        <p:spPr>
          <a:xfrm>
            <a:off x="0" y="6553011"/>
            <a:ext cx="89042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1400" dirty="0"/>
              <a:t>Source: Energy in the UK, 2018</a:t>
            </a:r>
          </a:p>
        </p:txBody>
      </p:sp>
    </p:spTree>
    <p:extLst>
      <p:ext uri="{BB962C8B-B14F-4D97-AF65-F5344CB8AC3E}">
        <p14:creationId xmlns:p14="http://schemas.microsoft.com/office/powerpoint/2010/main" val="3490181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0" y="188640"/>
            <a:ext cx="9131039" cy="626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2073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9143999" cy="6692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853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International Energy Agency (</a:t>
            </a:r>
            <a:r>
              <a:rPr lang="en-GB" dirty="0">
                <a:hlinkClick r:id="rId2"/>
              </a:rPr>
              <a:t>www.iea.org</a:t>
            </a:r>
            <a:r>
              <a:rPr lang="en-GB" dirty="0"/>
              <a:t>)</a:t>
            </a:r>
          </a:p>
          <a:p>
            <a:r>
              <a:rPr lang="en-GB" dirty="0"/>
              <a:t>BP (</a:t>
            </a:r>
            <a:r>
              <a:rPr lang="en-GB" dirty="0">
                <a:hlinkClick r:id="rId3"/>
              </a:rPr>
              <a:t>www.bp.com</a:t>
            </a:r>
            <a:r>
              <a:rPr lang="en-GB" dirty="0"/>
              <a:t>)</a:t>
            </a:r>
          </a:p>
          <a:p>
            <a:r>
              <a:rPr lang="en-GB" dirty="0"/>
              <a:t>World Energy Council (</a:t>
            </a:r>
            <a:r>
              <a:rPr lang="en-GB" dirty="0">
                <a:hlinkClick r:id="rId4"/>
              </a:rPr>
              <a:t>www.worldenergy.org</a:t>
            </a:r>
            <a:r>
              <a:rPr lang="en-GB" dirty="0"/>
              <a:t>)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5"/>
              </a:rPr>
              <a:t>www.gov.uk</a:t>
            </a:r>
            <a:r>
              <a:rPr lang="en-GB" dirty="0"/>
              <a:t>) </a:t>
            </a:r>
          </a:p>
          <a:p>
            <a:r>
              <a:rPr lang="en-GB" dirty="0"/>
              <a:t>US Energy Information Administration (</a:t>
            </a:r>
            <a:r>
              <a:rPr lang="en-GB" dirty="0">
                <a:hlinkClick r:id="rId6"/>
              </a:rPr>
              <a:t>www.eia.gov</a:t>
            </a:r>
            <a:r>
              <a:rPr lang="en-GB" dirty="0"/>
              <a:t>) </a:t>
            </a:r>
          </a:p>
          <a:p>
            <a:r>
              <a:rPr lang="en-GB" dirty="0"/>
              <a:t>World Resources Institute (</a:t>
            </a:r>
            <a:r>
              <a:rPr lang="en-GB" dirty="0">
                <a:hlinkClick r:id="rId7"/>
              </a:rPr>
              <a:t>www.wri.org</a:t>
            </a:r>
            <a:r>
              <a:rPr lang="en-GB" dirty="0"/>
              <a:t>)</a:t>
            </a:r>
          </a:p>
          <a:p>
            <a:r>
              <a:rPr lang="en-GB" dirty="0"/>
              <a:t>Energy UK (</a:t>
            </a:r>
            <a:r>
              <a:rPr lang="en-GB" dirty="0">
                <a:hlinkClick r:id="rId8"/>
              </a:rPr>
              <a:t>www.energy-uk.org.uk</a:t>
            </a:r>
            <a:r>
              <a:rPr lang="en-GB" dirty="0"/>
              <a:t>)</a:t>
            </a:r>
          </a:p>
          <a:p>
            <a:r>
              <a:rPr lang="en-GB" dirty="0"/>
              <a:t>Energy Technologies Institute (</a:t>
            </a:r>
            <a:r>
              <a:rPr lang="en-GB" dirty="0">
                <a:hlinkClick r:id="rId9"/>
              </a:rPr>
              <a:t>www.eti.co.uk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862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Energy Performance Strategies - energy consumption and env impact</Template>
  <TotalTime>1528</TotalTime>
  <Words>762</Words>
  <Application>Microsoft Office PowerPoint</Application>
  <PresentationFormat>On-screen Show (4:3)</PresentationFormat>
  <Paragraphs>133</Paragraphs>
  <Slides>54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8" baseType="lpstr">
      <vt:lpstr>Arial</vt:lpstr>
      <vt:lpstr>Book Antiqua</vt:lpstr>
      <vt:lpstr>Century Gothic</vt:lpstr>
      <vt:lpstr>Apothecary</vt:lpstr>
      <vt:lpstr>Energy performance strategies</vt:lpstr>
      <vt:lpstr>Todays topic</vt:lpstr>
      <vt:lpstr>A few definitions…</vt:lpstr>
      <vt:lpstr>What is the current world energy mix?</vt:lpstr>
      <vt:lpstr>World primary energy consumption</vt:lpstr>
      <vt:lpstr>PowerPoint Presentation</vt:lpstr>
      <vt:lpstr>Global energy related CO2 emissions</vt:lpstr>
      <vt:lpstr>Carbon Intensity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Reserves vs resources</vt:lpstr>
      <vt:lpstr>PowerPoint Presentation</vt:lpstr>
      <vt:lpstr>Coal recoverable reserves by region</vt:lpstr>
      <vt:lpstr>Coal reserves</vt:lpstr>
      <vt:lpstr>PowerPoint Presentation</vt:lpstr>
      <vt:lpstr>PowerPoint Presentation</vt:lpstr>
      <vt:lpstr>Oil recoverable reserves by region</vt:lpstr>
      <vt:lpstr>Oil reserves</vt:lpstr>
      <vt:lpstr>PowerPoint Presentation</vt:lpstr>
      <vt:lpstr>PowerPoint Presentation</vt:lpstr>
      <vt:lpstr>Gas recoverable reserves by region</vt:lpstr>
      <vt:lpstr>Natural gas reserves</vt:lpstr>
      <vt:lpstr>PowerPoint Presentation</vt:lpstr>
      <vt:lpstr>Identified uranium resources by region</vt:lpstr>
      <vt:lpstr>PowerPoint Presentation</vt:lpstr>
      <vt:lpstr>Nuclear installed capacity by region</vt:lpstr>
      <vt:lpstr>Renewables</vt:lpstr>
      <vt:lpstr>PowerPoint Presentation</vt:lpstr>
      <vt:lpstr>Installed hydropower by region</vt:lpstr>
      <vt:lpstr>World Biofuel production</vt:lpstr>
      <vt:lpstr>PowerPoint Presentation</vt:lpstr>
      <vt:lpstr>Solar installed capacity by region</vt:lpstr>
      <vt:lpstr>PowerPoint Presentation</vt:lpstr>
      <vt:lpstr>Geothermal installed capacity by region</vt:lpstr>
      <vt:lpstr>PowerPoint Presentation</vt:lpstr>
      <vt:lpstr>Wind installed capacity by region</vt:lpstr>
      <vt:lpstr>UK Energy Mix</vt:lpstr>
      <vt:lpstr>UK gas supply</vt:lpstr>
      <vt:lpstr>What about shale gas?</vt:lpstr>
      <vt:lpstr>Worldwide shale reserves, 2014</vt:lpstr>
      <vt:lpstr>Shale gas in the UK</vt:lpstr>
      <vt:lpstr>Comparison of carbon emissions</vt:lpstr>
      <vt:lpstr>Tight oil</vt:lpstr>
      <vt:lpstr>Tight oil production</vt:lpstr>
      <vt:lpstr>Renewables outlook</vt:lpstr>
      <vt:lpstr>PowerPoint Presentation</vt:lpstr>
      <vt:lpstr>PowerPoint Presentation</vt:lpstr>
      <vt:lpstr>PowerPoint Presentation</vt:lpstr>
      <vt:lpstr>Useful 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Low Carbon Technologies</dc:title>
  <dc:creator>Lara Hopkinson</dc:creator>
  <cp:lastModifiedBy>Owner</cp:lastModifiedBy>
  <cp:revision>49</cp:revision>
  <dcterms:created xsi:type="dcterms:W3CDTF">2017-01-05T15:17:04Z</dcterms:created>
  <dcterms:modified xsi:type="dcterms:W3CDTF">2018-12-06T09:09:26Z</dcterms:modified>
</cp:coreProperties>
</file>