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05" d="100"/>
          <a:sy n="105" d="100"/>
        </p:scale>
        <p:origin x="117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C2C7F57-BC97-4779-9EF5-D4F27A81FDE6}" type="presOf" srcId="{2BC8CEA7-766A-4248-899D-3BFA0AF52325}" destId="{C1C494DF-6BD9-43A0-B40A-EF50BBA2734F}" srcOrd="0" destOrd="0" presId="urn:microsoft.com/office/officeart/2011/layout/TabList"/>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069332"/>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610037"/>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150741"/>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669969" y="168"/>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b" anchorCtr="0">
          <a:noAutofit/>
        </a:bodyPr>
        <a:lstStyle/>
        <a:p>
          <a:pPr marL="0" lvl="0" indent="0" algn="l" defTabSz="355600">
            <a:lnSpc>
              <a:spcPct val="90000"/>
            </a:lnSpc>
            <a:spcBef>
              <a:spcPct val="0"/>
            </a:spcBef>
            <a:spcAft>
              <a:spcPct val="35000"/>
            </a:spcAft>
            <a:buNone/>
          </a:pPr>
          <a:r>
            <a:rPr lang="en-GB" sz="800" kern="1200" dirty="0"/>
            <a:t> Greet Client</a:t>
          </a:r>
        </a:p>
      </dsp:txBody>
      <dsp:txXfrm>
        <a:off x="669969" y="168"/>
        <a:ext cx="1906834" cy="150573"/>
      </dsp:txXfrm>
    </dsp:sp>
    <dsp:sp modelId="{FE0B3594-76D8-42BE-BC5D-CFA8C680EB53}">
      <dsp:nvSpPr>
        <dsp:cNvPr id="0" name=""/>
        <dsp:cNvSpPr/>
      </dsp:nvSpPr>
      <dsp:spPr>
        <a:xfrm>
          <a:off x="0" y="168"/>
          <a:ext cx="669969" cy="150573"/>
        </a:xfrm>
        <a:prstGeom prst="round2SameRect">
          <a:avLst>
            <a:gd name="adj1" fmla="val 16670"/>
            <a:gd name="adj2" fmla="val 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Stage 1 </a:t>
          </a:r>
        </a:p>
      </dsp:txBody>
      <dsp:txXfrm>
        <a:off x="7352" y="7520"/>
        <a:ext cx="655265" cy="143221"/>
      </dsp:txXfrm>
    </dsp:sp>
    <dsp:sp modelId="{AB720B47-AE59-4DAC-B3DB-59194A90ECC5}">
      <dsp:nvSpPr>
        <dsp:cNvPr id="0" name=""/>
        <dsp:cNvSpPr/>
      </dsp:nvSpPr>
      <dsp:spPr>
        <a:xfrm>
          <a:off x="0" y="150741"/>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t" anchorCtr="0">
          <a:noAutofit/>
        </a:bodyPr>
        <a:lstStyle/>
        <a:p>
          <a:pPr marL="57150" lvl="1" indent="-57150" algn="l" defTabSz="266700">
            <a:lnSpc>
              <a:spcPct val="90000"/>
            </a:lnSpc>
            <a:spcBef>
              <a:spcPct val="0"/>
            </a:spcBef>
            <a:spcAft>
              <a:spcPct val="15000"/>
            </a:spcAft>
            <a:buChar char="•"/>
          </a:pPr>
          <a:r>
            <a:rPr lang="en-GB" sz="600" kern="1200" dirty="0"/>
            <a:t>Tips for greeting professionally</a:t>
          </a:r>
        </a:p>
      </dsp:txBody>
      <dsp:txXfrm>
        <a:off x="0" y="150741"/>
        <a:ext cx="2576804" cy="301192"/>
      </dsp:txXfrm>
    </dsp:sp>
    <dsp:sp modelId="{50A93EA9-BDD9-4334-B982-DBD4530E5FDA}">
      <dsp:nvSpPr>
        <dsp:cNvPr id="0" name=""/>
        <dsp:cNvSpPr/>
      </dsp:nvSpPr>
      <dsp:spPr>
        <a:xfrm>
          <a:off x="669969" y="459463"/>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b" anchorCtr="0">
          <a:noAutofit/>
        </a:bodyPr>
        <a:lstStyle/>
        <a:p>
          <a:pPr marL="0" lvl="0" indent="0" algn="l" defTabSz="355600">
            <a:lnSpc>
              <a:spcPct val="90000"/>
            </a:lnSpc>
            <a:spcBef>
              <a:spcPct val="0"/>
            </a:spcBef>
            <a:spcAft>
              <a:spcPct val="35000"/>
            </a:spcAft>
            <a:buNone/>
          </a:pPr>
          <a:r>
            <a:rPr lang="en-GB" sz="800" kern="1200" dirty="0"/>
            <a:t>Engage with Client</a:t>
          </a:r>
        </a:p>
      </dsp:txBody>
      <dsp:txXfrm>
        <a:off x="669969" y="459463"/>
        <a:ext cx="1906834" cy="150573"/>
      </dsp:txXfrm>
    </dsp:sp>
    <dsp:sp modelId="{4738D2F1-C727-4247-B6C5-95102A0E96BB}">
      <dsp:nvSpPr>
        <dsp:cNvPr id="0" name=""/>
        <dsp:cNvSpPr/>
      </dsp:nvSpPr>
      <dsp:spPr>
        <a:xfrm>
          <a:off x="0" y="459463"/>
          <a:ext cx="669969" cy="150573"/>
        </a:xfrm>
        <a:prstGeom prst="round2SameRect">
          <a:avLst>
            <a:gd name="adj1" fmla="val 16670"/>
            <a:gd name="adj2" fmla="val 0"/>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Stage 2 </a:t>
          </a:r>
        </a:p>
      </dsp:txBody>
      <dsp:txXfrm>
        <a:off x="7352" y="466815"/>
        <a:ext cx="655265" cy="143221"/>
      </dsp:txXfrm>
    </dsp:sp>
    <dsp:sp modelId="{CE638489-AC13-4942-AA70-5B7876222EC8}">
      <dsp:nvSpPr>
        <dsp:cNvPr id="0" name=""/>
        <dsp:cNvSpPr/>
      </dsp:nvSpPr>
      <dsp:spPr>
        <a:xfrm>
          <a:off x="0" y="610037"/>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t" anchorCtr="0">
          <a:noAutofit/>
        </a:bodyPr>
        <a:lstStyle/>
        <a:p>
          <a:pPr marL="57150" lvl="1" indent="-57150" algn="l" defTabSz="266700">
            <a:lnSpc>
              <a:spcPct val="90000"/>
            </a:lnSpc>
            <a:spcBef>
              <a:spcPct val="0"/>
            </a:spcBef>
            <a:spcAft>
              <a:spcPct val="15000"/>
            </a:spcAft>
            <a:buChar char="•"/>
          </a:pPr>
          <a:r>
            <a:rPr lang="en-GB" sz="600" kern="1200" dirty="0"/>
            <a:t>Tips on how to develop a professional relationship with client</a:t>
          </a:r>
        </a:p>
      </dsp:txBody>
      <dsp:txXfrm>
        <a:off x="0" y="610037"/>
        <a:ext cx="2576804" cy="301192"/>
      </dsp:txXfrm>
    </dsp:sp>
    <dsp:sp modelId="{9B513DB3-1C02-4D32-BF9C-D76C2AA9F430}">
      <dsp:nvSpPr>
        <dsp:cNvPr id="0" name=""/>
        <dsp:cNvSpPr/>
      </dsp:nvSpPr>
      <dsp:spPr>
        <a:xfrm>
          <a:off x="669969" y="918758"/>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b" anchorCtr="0">
          <a:noAutofit/>
        </a:bodyPr>
        <a:lstStyle/>
        <a:p>
          <a:pPr marL="0" lvl="0" indent="0" algn="l" defTabSz="355600">
            <a:lnSpc>
              <a:spcPct val="90000"/>
            </a:lnSpc>
            <a:spcBef>
              <a:spcPct val="0"/>
            </a:spcBef>
            <a:spcAft>
              <a:spcPct val="35000"/>
            </a:spcAft>
            <a:buNone/>
          </a:pPr>
          <a:r>
            <a:rPr lang="en-GB" sz="800" kern="1200" dirty="0"/>
            <a:t>Ending a Meeting with a Client</a:t>
          </a:r>
        </a:p>
      </dsp:txBody>
      <dsp:txXfrm>
        <a:off x="669969" y="918758"/>
        <a:ext cx="1906834" cy="150573"/>
      </dsp:txXfrm>
    </dsp:sp>
    <dsp:sp modelId="{C1C494DF-6BD9-43A0-B40A-EF50BBA2734F}">
      <dsp:nvSpPr>
        <dsp:cNvPr id="0" name=""/>
        <dsp:cNvSpPr/>
      </dsp:nvSpPr>
      <dsp:spPr>
        <a:xfrm>
          <a:off x="0" y="918758"/>
          <a:ext cx="669969" cy="150573"/>
        </a:xfrm>
        <a:prstGeom prst="round2SameRect">
          <a:avLst>
            <a:gd name="adj1" fmla="val 16670"/>
            <a:gd name="adj2" fmla="val 0"/>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Stage 3 </a:t>
          </a:r>
        </a:p>
      </dsp:txBody>
      <dsp:txXfrm>
        <a:off x="7352" y="926110"/>
        <a:ext cx="655265" cy="143221"/>
      </dsp:txXfrm>
    </dsp:sp>
    <dsp:sp modelId="{BE5871D0-6B5A-4489-A878-488091FDFAF2}">
      <dsp:nvSpPr>
        <dsp:cNvPr id="0" name=""/>
        <dsp:cNvSpPr/>
      </dsp:nvSpPr>
      <dsp:spPr>
        <a:xfrm>
          <a:off x="0" y="1069332"/>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t" anchorCtr="0">
          <a:noAutofit/>
        </a:bodyPr>
        <a:lstStyle/>
        <a:p>
          <a:pPr marL="57150" lvl="1" indent="-57150" algn="l" defTabSz="266700">
            <a:lnSpc>
              <a:spcPct val="90000"/>
            </a:lnSpc>
            <a:spcBef>
              <a:spcPct val="0"/>
            </a:spcBef>
            <a:spcAft>
              <a:spcPct val="15000"/>
            </a:spcAft>
            <a:buChar char="•"/>
          </a:pPr>
          <a:r>
            <a:rPr lang="en-GB" sz="600" kern="1200" dirty="0" err="1"/>
            <a:t>Tios</a:t>
          </a:r>
          <a:r>
            <a:rPr lang="en-GB" sz="600" kern="1200" dirty="0"/>
            <a:t> on how to end a meeting professionally</a:t>
          </a:r>
        </a:p>
      </dsp:txBody>
      <dsp:txXfrm>
        <a:off x="0" y="1069332"/>
        <a:ext cx="2576804" cy="301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790574" y="0"/>
          <a:ext cx="1473851" cy="147385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a:off x="1321455" y="73692"/>
        <a:ext cx="412088" cy="221077"/>
      </dsp:txXfrm>
    </dsp:sp>
    <dsp:sp modelId="{8B2F88C0-E4C9-4D7D-BE07-98E187C53D29}">
      <dsp:nvSpPr>
        <dsp:cNvPr id="0" name=""/>
        <dsp:cNvSpPr/>
      </dsp:nvSpPr>
      <dsp:spPr>
        <a:xfrm>
          <a:off x="937959" y="294770"/>
          <a:ext cx="1179080" cy="1179080"/>
        </a:xfrm>
        <a:prstGeom prst="ellipse">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t>Macro</a:t>
          </a:r>
        </a:p>
      </dsp:txBody>
      <dsp:txXfrm>
        <a:off x="1321455" y="365515"/>
        <a:ext cx="412088" cy="212234"/>
      </dsp:txXfrm>
    </dsp:sp>
    <dsp:sp modelId="{1B8598B6-71B3-4CDD-AC54-CC3E420B8505}">
      <dsp:nvSpPr>
        <dsp:cNvPr id="0" name=""/>
        <dsp:cNvSpPr/>
      </dsp:nvSpPr>
      <dsp:spPr>
        <a:xfrm>
          <a:off x="1105020" y="568882"/>
          <a:ext cx="884310" cy="884310"/>
        </a:xfrm>
        <a:prstGeom prst="ellipse">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t>Micro </a:t>
          </a:r>
        </a:p>
      </dsp:txBody>
      <dsp:txXfrm>
        <a:off x="1341131" y="635206"/>
        <a:ext cx="412088" cy="198969"/>
      </dsp:txXfrm>
    </dsp:sp>
    <dsp:sp modelId="{34EE9DF5-A1F1-44FF-BAE8-92726D3789D5}">
      <dsp:nvSpPr>
        <dsp:cNvPr id="0" name=""/>
        <dsp:cNvSpPr/>
      </dsp:nvSpPr>
      <dsp:spPr>
        <a:xfrm>
          <a:off x="1232729" y="884310"/>
          <a:ext cx="589540" cy="589540"/>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err="1"/>
            <a:t>Meso</a:t>
          </a:r>
          <a:endParaRPr lang="en-GB" sz="700" kern="1200" dirty="0"/>
        </a:p>
      </dsp:txBody>
      <dsp:txXfrm>
        <a:off x="1319065" y="1031695"/>
        <a:ext cx="416868" cy="294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771006" y="0"/>
          <a:ext cx="1370693" cy="1370693"/>
        </a:xfrm>
        <a:prstGeom prst="quadArrow">
          <a:avLst>
            <a:gd name="adj1" fmla="val 2000"/>
            <a:gd name="adj2" fmla="val 4000"/>
            <a:gd name="adj3" fmla="val 5000"/>
          </a:avLst>
        </a:prstGeom>
        <a:gradFill rotWithShape="0">
          <a:gsLst>
            <a:gs pos="0">
              <a:schemeClr val="accent2">
                <a:tint val="40000"/>
                <a:hueOff val="0"/>
                <a:satOff val="0"/>
                <a:lumOff val="0"/>
                <a:alphaOff val="0"/>
                <a:shade val="51000"/>
                <a:satMod val="130000"/>
              </a:schemeClr>
            </a:gs>
            <a:gs pos="80000">
              <a:schemeClr val="accent2">
                <a:tint val="40000"/>
                <a:hueOff val="0"/>
                <a:satOff val="0"/>
                <a:lumOff val="0"/>
                <a:alphaOff val="0"/>
                <a:shade val="93000"/>
                <a:satMod val="130000"/>
              </a:schemeClr>
            </a:gs>
            <a:gs pos="100000">
              <a:schemeClr val="accent2">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860101" y="89095"/>
          <a:ext cx="548277" cy="548277"/>
        </a:xfrm>
        <a:prstGeom prst="roundRect">
          <a:avLst/>
        </a:prstGeom>
        <a:gradFill rotWithShape="0">
          <a:gsLst>
            <a:gs pos="0">
              <a:schemeClr val="accent2">
                <a:alpha val="90000"/>
                <a:hueOff val="0"/>
                <a:satOff val="0"/>
                <a:lumOff val="0"/>
                <a:alphaOff val="0"/>
                <a:shade val="51000"/>
                <a:satMod val="130000"/>
              </a:schemeClr>
            </a:gs>
            <a:gs pos="80000">
              <a:schemeClr val="accent2">
                <a:alpha val="90000"/>
                <a:hueOff val="0"/>
                <a:satOff val="0"/>
                <a:lumOff val="0"/>
                <a:alphaOff val="0"/>
                <a:shade val="93000"/>
                <a:satMod val="130000"/>
              </a:schemeClr>
            </a:gs>
            <a:gs pos="100000">
              <a:schemeClr val="accent2">
                <a:alpha val="9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Freedom</a:t>
          </a:r>
        </a:p>
      </dsp:txBody>
      <dsp:txXfrm>
        <a:off x="886866" y="115860"/>
        <a:ext cx="494747" cy="494747"/>
      </dsp:txXfrm>
    </dsp:sp>
    <dsp:sp modelId="{73149300-FCE9-4E13-872B-8986A343CDAB}">
      <dsp:nvSpPr>
        <dsp:cNvPr id="0" name=""/>
        <dsp:cNvSpPr/>
      </dsp:nvSpPr>
      <dsp:spPr>
        <a:xfrm>
          <a:off x="1504327" y="89095"/>
          <a:ext cx="548277" cy="548277"/>
        </a:xfrm>
        <a:prstGeom prst="roundRect">
          <a:avLst/>
        </a:prstGeom>
        <a:gradFill rotWithShape="0">
          <a:gsLst>
            <a:gs pos="0">
              <a:schemeClr val="accent2">
                <a:alpha val="90000"/>
                <a:hueOff val="0"/>
                <a:satOff val="0"/>
                <a:lumOff val="0"/>
                <a:alphaOff val="-13333"/>
                <a:shade val="51000"/>
                <a:satMod val="130000"/>
              </a:schemeClr>
            </a:gs>
            <a:gs pos="80000">
              <a:schemeClr val="accent2">
                <a:alpha val="90000"/>
                <a:hueOff val="0"/>
                <a:satOff val="0"/>
                <a:lumOff val="0"/>
                <a:alphaOff val="-13333"/>
                <a:shade val="93000"/>
                <a:satMod val="130000"/>
              </a:schemeClr>
            </a:gs>
            <a:gs pos="100000">
              <a:schemeClr val="accent2">
                <a:alpha val="90000"/>
                <a:hueOff val="0"/>
                <a:satOff val="0"/>
                <a:lumOff val="0"/>
                <a:alphaOff val="-1333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Popular</a:t>
          </a:r>
        </a:p>
      </dsp:txBody>
      <dsp:txXfrm>
        <a:off x="1531092" y="115860"/>
        <a:ext cx="494747" cy="494747"/>
      </dsp:txXfrm>
    </dsp:sp>
    <dsp:sp modelId="{B6D96C3C-DBAA-495F-AC9E-FDAE21436638}">
      <dsp:nvSpPr>
        <dsp:cNvPr id="0" name=""/>
        <dsp:cNvSpPr/>
      </dsp:nvSpPr>
      <dsp:spPr>
        <a:xfrm>
          <a:off x="860101" y="733320"/>
          <a:ext cx="548277" cy="548277"/>
        </a:xfrm>
        <a:prstGeom prst="roundRect">
          <a:avLst/>
        </a:prstGeom>
        <a:gradFill rotWithShape="0">
          <a:gsLst>
            <a:gs pos="0">
              <a:schemeClr val="accent2">
                <a:alpha val="90000"/>
                <a:hueOff val="0"/>
                <a:satOff val="0"/>
                <a:lumOff val="0"/>
                <a:alphaOff val="-26667"/>
                <a:shade val="51000"/>
                <a:satMod val="130000"/>
              </a:schemeClr>
            </a:gs>
            <a:gs pos="80000">
              <a:schemeClr val="accent2">
                <a:alpha val="90000"/>
                <a:hueOff val="0"/>
                <a:satOff val="0"/>
                <a:lumOff val="0"/>
                <a:alphaOff val="-26667"/>
                <a:shade val="93000"/>
                <a:satMod val="130000"/>
              </a:schemeClr>
            </a:gs>
            <a:gs pos="100000">
              <a:schemeClr val="accent2">
                <a:alpha val="90000"/>
                <a:hueOff val="0"/>
                <a:satOff val="0"/>
                <a:lumOff val="0"/>
                <a:alphaOff val="-26667"/>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No Freedom</a:t>
          </a:r>
        </a:p>
      </dsp:txBody>
      <dsp:txXfrm>
        <a:off x="886866" y="760085"/>
        <a:ext cx="494747" cy="494747"/>
      </dsp:txXfrm>
    </dsp:sp>
    <dsp:sp modelId="{92A719FF-3A9F-4760-BA84-6088433EF442}">
      <dsp:nvSpPr>
        <dsp:cNvPr id="0" name=""/>
        <dsp:cNvSpPr/>
      </dsp:nvSpPr>
      <dsp:spPr>
        <a:xfrm>
          <a:off x="1504327" y="733320"/>
          <a:ext cx="548277" cy="548277"/>
        </a:xfrm>
        <a:prstGeom prst="roundRect">
          <a:avLst/>
        </a:prstGeom>
        <a:gradFill rotWithShape="0">
          <a:gsLst>
            <a:gs pos="0">
              <a:schemeClr val="accent2">
                <a:alpha val="90000"/>
                <a:hueOff val="0"/>
                <a:satOff val="0"/>
                <a:lumOff val="0"/>
                <a:alphaOff val="-40000"/>
                <a:shade val="51000"/>
                <a:satMod val="130000"/>
              </a:schemeClr>
            </a:gs>
            <a:gs pos="80000">
              <a:schemeClr val="accent2">
                <a:alpha val="90000"/>
                <a:hueOff val="0"/>
                <a:satOff val="0"/>
                <a:lumOff val="0"/>
                <a:alphaOff val="-40000"/>
                <a:shade val="93000"/>
                <a:satMod val="130000"/>
              </a:schemeClr>
            </a:gs>
            <a:gs pos="100000">
              <a:schemeClr val="accent2">
                <a:alpha val="90000"/>
                <a:hueOff val="0"/>
                <a:satOff val="0"/>
                <a:lumOff val="0"/>
                <a:alphaOff val="-4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Unpopular</a:t>
          </a:r>
        </a:p>
      </dsp:txBody>
      <dsp:txXfrm>
        <a:off x="1531092" y="760085"/>
        <a:ext cx="494747" cy="494747"/>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and desktop have a respective stack of images which animate on the slideshow mode. Each shows the step by step of the processes. </a:t>
            </a:r>
          </a:p>
        </p:txBody>
      </p:sp>
      <p:sp>
        <p:nvSpPr>
          <p:cNvPr id="4" name="Slide Number Placeholder 3"/>
          <p:cNvSpPr>
            <a:spLocks noGrp="1"/>
          </p:cNvSpPr>
          <p:nvPr>
            <p:ph type="sldNum" sz="quarter" idx="5"/>
          </p:nvPr>
        </p:nvSpPr>
        <p:spPr/>
        <p:txBody>
          <a:bodyPr/>
          <a:lstStyle/>
          <a:p>
            <a:fld id="{B4140BE4-0CAC-4760-B312-E66A3543D328}" type="slidenum">
              <a:rPr lang="en-GB" smtClean="0"/>
              <a:t>3</a:t>
            </a:fld>
            <a:endParaRPr lang="en-GB"/>
          </a:p>
        </p:txBody>
      </p:sp>
    </p:spTree>
    <p:extLst>
      <p:ext uri="{BB962C8B-B14F-4D97-AF65-F5344CB8AC3E}">
        <p14:creationId xmlns:p14="http://schemas.microsoft.com/office/powerpoint/2010/main" val="544189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still image of view of the OneDrive version. You may wish to model this on the desktop version. </a:t>
            </a:r>
          </a:p>
          <a:p>
            <a:endParaRPr lang="en-GB" dirty="0"/>
          </a:p>
          <a:p>
            <a:r>
              <a:rPr lang="en-GB" dirty="0"/>
              <a:t>Explain the different options for slide layout that will pop up.  </a:t>
            </a:r>
          </a:p>
        </p:txBody>
      </p:sp>
      <p:sp>
        <p:nvSpPr>
          <p:cNvPr id="4" name="Slide Number Placeholder 3"/>
          <p:cNvSpPr>
            <a:spLocks noGrp="1"/>
          </p:cNvSpPr>
          <p:nvPr>
            <p:ph type="sldNum" sz="quarter" idx="5"/>
          </p:nvPr>
        </p:nvSpPr>
        <p:spPr/>
        <p:txBody>
          <a:bodyPr/>
          <a:lstStyle/>
          <a:p>
            <a:fld id="{B4140BE4-0CAC-4760-B312-E66A3543D328}" type="slidenum">
              <a:rPr lang="en-GB" smtClean="0"/>
              <a:t>4</a:t>
            </a:fld>
            <a:endParaRPr lang="en-GB"/>
          </a:p>
        </p:txBody>
      </p:sp>
    </p:spTree>
    <p:extLst>
      <p:ext uri="{BB962C8B-B14F-4D97-AF65-F5344CB8AC3E}">
        <p14:creationId xmlns:p14="http://schemas.microsoft.com/office/powerpoint/2010/main" val="3264661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a new PowerPoint - Model the effects of clicking on different designs and design ideas. </a:t>
            </a:r>
          </a:p>
        </p:txBody>
      </p:sp>
      <p:sp>
        <p:nvSpPr>
          <p:cNvPr id="4" name="Slide Number Placeholder 3"/>
          <p:cNvSpPr>
            <a:spLocks noGrp="1"/>
          </p:cNvSpPr>
          <p:nvPr>
            <p:ph type="sldNum" sz="quarter" idx="5"/>
          </p:nvPr>
        </p:nvSpPr>
        <p:spPr/>
        <p:txBody>
          <a:bodyPr/>
          <a:lstStyle/>
          <a:p>
            <a:fld id="{B4140BE4-0CAC-4760-B312-E66A3543D328}" type="slidenum">
              <a:rPr lang="en-GB" smtClean="0"/>
              <a:t>5</a:t>
            </a:fld>
            <a:endParaRPr lang="en-GB"/>
          </a:p>
        </p:txBody>
      </p:sp>
    </p:spTree>
    <p:extLst>
      <p:ext uri="{BB962C8B-B14F-4D97-AF65-F5344CB8AC3E}">
        <p14:creationId xmlns:p14="http://schemas.microsoft.com/office/powerpoint/2010/main" val="4261742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p:txBody>
      </p:sp>
      <p:sp>
        <p:nvSpPr>
          <p:cNvPr id="4" name="Slide Number Placeholder 3"/>
          <p:cNvSpPr>
            <a:spLocks noGrp="1"/>
          </p:cNvSpPr>
          <p:nvPr>
            <p:ph type="sldNum" sz="quarter" idx="5"/>
          </p:nvPr>
        </p:nvSpPr>
        <p:spPr/>
        <p:txBody>
          <a:bodyPr/>
          <a:lstStyle/>
          <a:p>
            <a:fld id="{B4140BE4-0CAC-4760-B312-E66A3543D328}" type="slidenum">
              <a:rPr lang="en-GB" smtClean="0"/>
              <a:t>6</a:t>
            </a:fld>
            <a:endParaRPr lang="en-GB"/>
          </a:p>
        </p:txBody>
      </p:sp>
    </p:spTree>
    <p:extLst>
      <p:ext uri="{BB962C8B-B14F-4D97-AF65-F5344CB8AC3E}">
        <p14:creationId xmlns:p14="http://schemas.microsoft.com/office/powerpoint/2010/main" val="1862906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how to insert a table. Resize, add text and merge boxes. </a:t>
            </a:r>
          </a:p>
        </p:txBody>
      </p:sp>
      <p:sp>
        <p:nvSpPr>
          <p:cNvPr id="4" name="Slide Number Placeholder 3"/>
          <p:cNvSpPr>
            <a:spLocks noGrp="1"/>
          </p:cNvSpPr>
          <p:nvPr>
            <p:ph type="sldNum" sz="quarter" idx="5"/>
          </p:nvPr>
        </p:nvSpPr>
        <p:spPr/>
        <p:txBody>
          <a:bodyPr/>
          <a:lstStyle/>
          <a:p>
            <a:fld id="{B4140BE4-0CAC-4760-B312-E66A3543D328}" type="slidenum">
              <a:rPr lang="en-GB" smtClean="0"/>
              <a:t>7</a:t>
            </a:fld>
            <a:endParaRPr lang="en-GB"/>
          </a:p>
        </p:txBody>
      </p:sp>
    </p:spTree>
    <p:extLst>
      <p:ext uri="{BB962C8B-B14F-4D97-AF65-F5344CB8AC3E}">
        <p14:creationId xmlns:p14="http://schemas.microsoft.com/office/powerpoint/2010/main" val="2330929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C5218CC9-3E97-412B-B4E5-5E4BB43EA8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49CE075-1336-4516-A362-F3D17649C9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Explain to students that the skills relating to SmartArt are skills that will be useful moving forward on their course, in particular for the presentation assessments in term 2 modules -  BMHP 4002 Effective Communication and teamworking, BMSW4004 Problem Solving and decision making, if students have already completed their BMSW4003 presentation there is no expectation that SmartArt or shapes must be used. </a:t>
            </a:r>
          </a:p>
        </p:txBody>
      </p:sp>
      <p:sp>
        <p:nvSpPr>
          <p:cNvPr id="11268" name="Slide Number Placeholder 3">
            <a:extLst>
              <a:ext uri="{FF2B5EF4-FFF2-40B4-BE49-F238E27FC236}">
                <a16:creationId xmlns:a16="http://schemas.microsoft.com/office/drawing/2014/main" id="{50E11A60-E3C1-4311-A997-458EC0ED03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573D39C-B719-4A33-9D62-247CBE0782FD}" type="slidenum">
              <a:rPr lang="en-GB" altLang="en-US" smtClean="0">
                <a:latin typeface="Calibri" panose="020F0502020204030204" pitchFamily="34" charset="0"/>
              </a:rPr>
              <a:pPr fontAlgn="base">
                <a:spcBef>
                  <a:spcPct val="0"/>
                </a:spcBef>
                <a:spcAft>
                  <a:spcPct val="0"/>
                </a:spcAft>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3862577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be useful to add links to signpost your audience to further reading, or to link to a video or website.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9</a:t>
            </a:fld>
            <a:endParaRPr lang="en-GB"/>
          </a:p>
        </p:txBody>
      </p:sp>
    </p:spTree>
    <p:extLst>
      <p:ext uri="{BB962C8B-B14F-4D97-AF65-F5344CB8AC3E}">
        <p14:creationId xmlns:p14="http://schemas.microsoft.com/office/powerpoint/2010/main" val="3847807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B3FB97B-7436-45F0-86D1-E247BF706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A2494F-CDBD-4ED0-B4F6-844AE75F6B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There are nine layers of image here – </a:t>
            </a:r>
            <a:r>
              <a:rPr lang="en-GB" altLang="en-US" b="1" dirty="0"/>
              <a:t>show in slideshow mode </a:t>
            </a:r>
            <a:r>
              <a:rPr lang="en-GB" altLang="en-US" dirty="0"/>
              <a:t>to view all of the stages for embedding a link into an image. The following slide (slide 11) has the image with the embedded link to demonstrate the finished product. </a:t>
            </a:r>
          </a:p>
        </p:txBody>
      </p:sp>
      <p:sp>
        <p:nvSpPr>
          <p:cNvPr id="4" name="Slide Number Placeholder 3">
            <a:extLst>
              <a:ext uri="{FF2B5EF4-FFF2-40B4-BE49-F238E27FC236}">
                <a16:creationId xmlns:a16="http://schemas.microsoft.com/office/drawing/2014/main" id="{5A21D9D9-8503-4BE2-92F3-1864EDD2E190}"/>
              </a:ext>
            </a:extLst>
          </p:cNvPr>
          <p:cNvSpPr>
            <a:spLocks noGrp="1"/>
          </p:cNvSpPr>
          <p:nvPr>
            <p:ph type="sldNum" sz="quarter" idx="5"/>
          </p:nvPr>
        </p:nvSpPr>
        <p:spPr/>
        <p:txBody>
          <a:bodyPr/>
          <a:lstStyle/>
          <a:p>
            <a:pPr>
              <a:defRPr/>
            </a:pPr>
            <a:fld id="{E56F5658-ACA5-4C54-B1B8-0467AD224F4E}" type="slidenum">
              <a:rPr lang="en-GB" smtClean="0"/>
              <a:pPr>
                <a:defRPr/>
              </a:pPr>
              <a:t>10</a:t>
            </a:fld>
            <a:endParaRPr lang="en-GB"/>
          </a:p>
        </p:txBody>
      </p:sp>
    </p:spTree>
    <p:extLst>
      <p:ext uri="{BB962C8B-B14F-4D97-AF65-F5344CB8AC3E}">
        <p14:creationId xmlns:p14="http://schemas.microsoft.com/office/powerpoint/2010/main" val="3202666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C46F103-DE74-498A-A38D-727185048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4C59C388-6E31-4316-B6EF-504E85510B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Slide Number Placeholder 3">
            <a:extLst>
              <a:ext uri="{FF2B5EF4-FFF2-40B4-BE49-F238E27FC236}">
                <a16:creationId xmlns:a16="http://schemas.microsoft.com/office/drawing/2014/main" id="{CED11BA6-C36D-4B99-9838-F6D5355FFFCD}"/>
              </a:ext>
            </a:extLst>
          </p:cNvPr>
          <p:cNvSpPr>
            <a:spLocks noGrp="1"/>
          </p:cNvSpPr>
          <p:nvPr>
            <p:ph type="sldNum" sz="quarter" idx="5"/>
          </p:nvPr>
        </p:nvSpPr>
        <p:spPr/>
        <p:txBody>
          <a:bodyPr/>
          <a:lstStyle/>
          <a:p>
            <a:pPr>
              <a:defRPr/>
            </a:pPr>
            <a:fld id="{57BA6FB7-2138-4C37-8CFA-4407CE648EB8}" type="slidenum">
              <a:rPr lang="en-GB" smtClean="0"/>
              <a:pPr>
                <a:defRPr/>
              </a:pPr>
              <a:t>11</a:t>
            </a:fld>
            <a:endParaRPr lang="en-GB"/>
          </a:p>
        </p:txBody>
      </p:sp>
    </p:spTree>
    <p:extLst>
      <p:ext uri="{BB962C8B-B14F-4D97-AF65-F5344CB8AC3E}">
        <p14:creationId xmlns:p14="http://schemas.microsoft.com/office/powerpoint/2010/main" val="1169043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the application of animation to a set of bullet points or images in a new ppt file. </a:t>
            </a:r>
          </a:p>
          <a:p>
            <a:endParaRPr lang="en-GB" dirty="0"/>
          </a:p>
          <a:p>
            <a:r>
              <a:rPr lang="en-GB" dirty="0"/>
              <a:t>Remind students that text/images/shapes need to be inserted before applying animations to them. </a:t>
            </a:r>
          </a:p>
          <a:p>
            <a:endParaRPr lang="en-GB" dirty="0"/>
          </a:p>
          <a:p>
            <a:r>
              <a:rPr lang="en-GB" dirty="0"/>
              <a:t>Click on the slideshow icon to view the animations in action. </a:t>
            </a:r>
          </a:p>
        </p:txBody>
      </p:sp>
      <p:sp>
        <p:nvSpPr>
          <p:cNvPr id="4" name="Slide Number Placeholder 3"/>
          <p:cNvSpPr>
            <a:spLocks noGrp="1"/>
          </p:cNvSpPr>
          <p:nvPr>
            <p:ph type="sldNum" sz="quarter" idx="5"/>
          </p:nvPr>
        </p:nvSpPr>
        <p:spPr/>
        <p:txBody>
          <a:bodyPr/>
          <a:lstStyle/>
          <a:p>
            <a:fld id="{B4140BE4-0CAC-4760-B312-E66A3543D328}" type="slidenum">
              <a:rPr lang="en-GB" smtClean="0"/>
              <a:t>12</a:t>
            </a:fld>
            <a:endParaRPr lang="en-GB"/>
          </a:p>
        </p:txBody>
      </p:sp>
    </p:spTree>
    <p:extLst>
      <p:ext uri="{BB962C8B-B14F-4D97-AF65-F5344CB8AC3E}">
        <p14:creationId xmlns:p14="http://schemas.microsoft.com/office/powerpoint/2010/main" val="3353096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embedded into the slide. </a:t>
            </a:r>
          </a:p>
          <a:p>
            <a:r>
              <a:rPr lang="en-GB" dirty="0"/>
              <a:t>Here is the link to the online version - https://express.adobe.com/video/eYcuyqzqfBPvx </a:t>
            </a:r>
          </a:p>
        </p:txBody>
      </p:sp>
      <p:sp>
        <p:nvSpPr>
          <p:cNvPr id="4" name="Slide Number Placeholder 3"/>
          <p:cNvSpPr>
            <a:spLocks noGrp="1"/>
          </p:cNvSpPr>
          <p:nvPr>
            <p:ph type="sldNum" sz="quarter" idx="5"/>
          </p:nvPr>
        </p:nvSpPr>
        <p:spPr/>
        <p:txBody>
          <a:bodyPr/>
          <a:lstStyle/>
          <a:p>
            <a:fld id="{B4140BE4-0CAC-4760-B312-E66A3543D328}" type="slidenum">
              <a:rPr lang="en-GB" smtClean="0"/>
              <a:t>13</a:t>
            </a:fld>
            <a:endParaRPr lang="en-GB"/>
          </a:p>
        </p:txBody>
      </p:sp>
    </p:spTree>
    <p:extLst>
      <p:ext uri="{BB962C8B-B14F-4D97-AF65-F5344CB8AC3E}">
        <p14:creationId xmlns:p14="http://schemas.microsoft.com/office/powerpoint/2010/main" val="2416304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clear expectations of what you would like to see created. All students must attempt independently but if computers are unavailable some may need to work in pairs. </a:t>
            </a:r>
          </a:p>
          <a:p>
            <a:endParaRPr lang="en-GB" dirty="0"/>
          </a:p>
          <a:p>
            <a:r>
              <a:rPr lang="en-GB" dirty="0"/>
              <a:t>Use the shared computer areas of SH or QP or allow students to use their own devices. </a:t>
            </a:r>
          </a:p>
          <a:p>
            <a:endParaRPr lang="en-GB" dirty="0"/>
          </a:p>
          <a:p>
            <a:r>
              <a:rPr lang="en-GB" dirty="0"/>
              <a:t>If there is time – come together again and share some good examples of the students work. Reflect as a group on what was easy and challenging about </a:t>
            </a:r>
          </a:p>
        </p:txBody>
      </p:sp>
      <p:sp>
        <p:nvSpPr>
          <p:cNvPr id="4" name="Slide Number Placeholder 3"/>
          <p:cNvSpPr>
            <a:spLocks noGrp="1"/>
          </p:cNvSpPr>
          <p:nvPr>
            <p:ph type="sldNum" sz="quarter" idx="5"/>
          </p:nvPr>
        </p:nvSpPr>
        <p:spPr/>
        <p:txBody>
          <a:bodyPr/>
          <a:lstStyle/>
          <a:p>
            <a:fld id="{B4140BE4-0CAC-4760-B312-E66A3543D328}" type="slidenum">
              <a:rPr lang="en-GB" smtClean="0"/>
              <a:t>14</a:t>
            </a:fld>
            <a:endParaRPr lang="en-GB"/>
          </a:p>
        </p:txBody>
      </p:sp>
    </p:spTree>
    <p:extLst>
      <p:ext uri="{BB962C8B-B14F-4D97-AF65-F5344CB8AC3E}">
        <p14:creationId xmlns:p14="http://schemas.microsoft.com/office/powerpoint/2010/main" val="99991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sharing examples, just focus on the technical elements – design, animation, links, text boxes, images. Avoid asking students to present their own work if they are not comfortable to do so. </a:t>
            </a:r>
          </a:p>
          <a:p>
            <a:endParaRPr lang="en-GB" dirty="0"/>
          </a:p>
          <a:p>
            <a:r>
              <a:rPr lang="en-GB" dirty="0"/>
              <a:t>Reflect as a group.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15</a:t>
            </a:fld>
            <a:endParaRPr lang="en-GB"/>
          </a:p>
        </p:txBody>
      </p:sp>
    </p:spTree>
    <p:extLst>
      <p:ext uri="{BB962C8B-B14F-4D97-AF65-F5344CB8AC3E}">
        <p14:creationId xmlns:p14="http://schemas.microsoft.com/office/powerpoint/2010/main" val="13485243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10" Type="http://schemas.openxmlformats.org/officeDocument/2006/relationships/image" Target="../media/image16.png"/><Relationship Id="rId4" Type="http://schemas.openxmlformats.org/officeDocument/2006/relationships/image" Target="../media/image10.JPG"/><Relationship Id="rId9" Type="http://schemas.openxmlformats.org/officeDocument/2006/relationships/image" Target="../media/image15.JPG"/></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G"/></Relationships>
</file>

<file path=ppt/slides/_rels/slide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24.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6.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7"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jpeg"/><Relationship Id="rId9"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hyperlink" Target="https://www.staples.co.uk/knowledge-centre/how-to-tips/using-sticky-notes-for-collabor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87554" y="1124744"/>
            <a:ext cx="6400800" cy="3363913"/>
          </a:xfrm>
        </p:spPr>
        <p:txBody>
          <a:bodyPr/>
          <a:lstStyle/>
          <a:p>
            <a:pPr eaLnBrk="1" hangingPunct="1"/>
            <a:r>
              <a:rPr lang="en-GB" altLang="en-US" dirty="0">
                <a:solidFill>
                  <a:schemeClr val="tx1"/>
                </a:solidFill>
              </a:rPr>
              <a:t>Software Solutions for Business</a:t>
            </a:r>
          </a:p>
          <a:p>
            <a:pPr eaLnBrk="1" hangingPunct="1"/>
            <a:r>
              <a:rPr lang="en-GB" altLang="en-US" dirty="0">
                <a:solidFill>
                  <a:schemeClr val="tx1"/>
                </a:solidFill>
              </a:rPr>
              <a:t>Week 3</a:t>
            </a:r>
          </a:p>
          <a:p>
            <a:pPr eaLnBrk="1" hangingPunct="1"/>
            <a:r>
              <a:rPr lang="en-GB" altLang="en-US" dirty="0">
                <a:solidFill>
                  <a:schemeClr val="tx1"/>
                </a:solidFill>
              </a:rPr>
              <a:t>Title: Using MS PowerPoint Basics</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the session </a:t>
            </a:r>
          </a:p>
        </p:txBody>
      </p:sp>
      <p:grpSp>
        <p:nvGrpSpPr>
          <p:cNvPr id="14" name="Group 13">
            <a:extLst>
              <a:ext uri="{FF2B5EF4-FFF2-40B4-BE49-F238E27FC236}">
                <a16:creationId xmlns:a16="http://schemas.microsoft.com/office/drawing/2014/main" id="{837DA171-1EC8-452C-ADFE-9E8FFF2469C4}"/>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51DED601-BE32-4F75-BEE9-49448FEF935B}"/>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Teacher">
              <a:extLst>
                <a:ext uri="{FF2B5EF4-FFF2-40B4-BE49-F238E27FC236}">
                  <a16:creationId xmlns:a16="http://schemas.microsoft.com/office/drawing/2014/main" id="{28836942-4D94-4BB6-B18A-D9303956E095}"/>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BA46B849-1518-490B-B9DD-6C4F51AB1733}"/>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a:t>Creating and editing presentations on PowerPoint</a:t>
              </a:r>
              <a:endParaRPr lang="en-US" sz="1125"/>
            </a:p>
          </p:txBody>
        </p:sp>
      </p:grpSp>
      <p:grpSp>
        <p:nvGrpSpPr>
          <p:cNvPr id="15" name="Group 14">
            <a:extLst>
              <a:ext uri="{FF2B5EF4-FFF2-40B4-BE49-F238E27FC236}">
                <a16:creationId xmlns:a16="http://schemas.microsoft.com/office/drawing/2014/main" id="{EE1AF870-F0E7-409F-9586-527F64F76126}"/>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582FB7C4-4E45-44EB-AA13-D163936A0B32}"/>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resentation with bar chart">
              <a:extLst>
                <a:ext uri="{FF2B5EF4-FFF2-40B4-BE49-F238E27FC236}">
                  <a16:creationId xmlns:a16="http://schemas.microsoft.com/office/drawing/2014/main" id="{CE3ABFE3-B1FC-457D-BDF3-2BB513979068}"/>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D047BCFC-3262-4A2A-97EF-D10028DA8C29}"/>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dirty="0"/>
                <a:t>Inserting slides and Using design</a:t>
              </a:r>
              <a:endParaRPr lang="en-US" sz="1125" dirty="0"/>
            </a:p>
          </p:txBody>
        </p:sp>
      </p:grpSp>
      <p:grpSp>
        <p:nvGrpSpPr>
          <p:cNvPr id="16" name="Group 15">
            <a:extLst>
              <a:ext uri="{FF2B5EF4-FFF2-40B4-BE49-F238E27FC236}">
                <a16:creationId xmlns:a16="http://schemas.microsoft.com/office/drawing/2014/main" id="{72B0381B-B00A-4E4C-90CF-0C721F35F5EE}"/>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4049A1A0-666F-4FF4-B9A9-37A99B92F48B}"/>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opwatch">
              <a:extLst>
                <a:ext uri="{FF2B5EF4-FFF2-40B4-BE49-F238E27FC236}">
                  <a16:creationId xmlns:a16="http://schemas.microsoft.com/office/drawing/2014/main" id="{41186597-0384-4534-8686-E97EDE1D46C8}"/>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461AC83B-7767-4469-B932-0EC724968A2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dirty="0"/>
                <a:t>Inserting elements to slides and animating </a:t>
              </a:r>
              <a:endParaRPr lang="en-US" sz="1125" dirty="0"/>
            </a:p>
          </p:txBody>
        </p:sp>
      </p:grpSp>
    </p:spTree>
    <p:extLst>
      <p:ext uri="{BB962C8B-B14F-4D97-AF65-F5344CB8AC3E}">
        <p14:creationId xmlns:p14="http://schemas.microsoft.com/office/powerpoint/2010/main" val="1374009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ABD9408-9415-468A-A615-564E5D3205B8}"/>
              </a:ext>
            </a:extLst>
          </p:cNvPr>
          <p:cNvSpPr txBox="1"/>
          <p:nvPr/>
        </p:nvSpPr>
        <p:spPr>
          <a:xfrm>
            <a:off x="685800" y="3071813"/>
            <a:ext cx="1585913"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a:t>On the OneDrive</a:t>
            </a:r>
          </a:p>
        </p:txBody>
      </p:sp>
      <p:sp>
        <p:nvSpPr>
          <p:cNvPr id="2" name="Title 1">
            <a:extLst>
              <a:ext uri="{FF2B5EF4-FFF2-40B4-BE49-F238E27FC236}">
                <a16:creationId xmlns:a16="http://schemas.microsoft.com/office/drawing/2014/main" id="{72461AC4-E306-43C7-909E-A443C61A6F37}"/>
              </a:ext>
            </a:extLst>
          </p:cNvPr>
          <p:cNvSpPr>
            <a:spLocks noGrp="1"/>
          </p:cNvSpPr>
          <p:nvPr>
            <p:ph type="title"/>
          </p:nvPr>
        </p:nvSpPr>
        <p:spPr/>
        <p:txBody>
          <a:bodyPr/>
          <a:lstStyle/>
          <a:p>
            <a:r>
              <a:rPr lang="en-GB" dirty="0"/>
              <a:t>Creating</a:t>
            </a:r>
          </a:p>
        </p:txBody>
      </p:sp>
      <p:pic>
        <p:nvPicPr>
          <p:cNvPr id="5" name="Content Placeholder 4" descr="Graphical user interface, application&#10;&#10;Description automatically generated">
            <a:extLst>
              <a:ext uri="{FF2B5EF4-FFF2-40B4-BE49-F238E27FC236}">
                <a16:creationId xmlns:a16="http://schemas.microsoft.com/office/drawing/2014/main" id="{BF3118E0-58F3-43B4-98B5-F1D6A2C6C4C8}"/>
              </a:ext>
            </a:extLst>
          </p:cNvPr>
          <p:cNvPicPr>
            <a:picLocks noGrp="1" noChangeAspect="1"/>
          </p:cNvPicPr>
          <p:nvPr>
            <p:ph idx="1"/>
          </p:nvPr>
        </p:nvPicPr>
        <p:blipFill>
          <a:blip r:embed="rId3"/>
          <a:stretch>
            <a:fillRect/>
          </a:stretch>
        </p:blipFill>
        <p:spPr>
          <a:xfrm>
            <a:off x="657224" y="2900698"/>
            <a:ext cx="1700213" cy="1178719"/>
          </a:xfrm>
        </p:spPr>
      </p:pic>
      <p:cxnSp>
        <p:nvCxnSpPr>
          <p:cNvPr id="12" name="Straight Arrow Connector 11">
            <a:extLst>
              <a:ext uri="{FF2B5EF4-FFF2-40B4-BE49-F238E27FC236}">
                <a16:creationId xmlns:a16="http://schemas.microsoft.com/office/drawing/2014/main" id="{021E67E8-8E23-4841-8CA3-6BC5C4195158}"/>
              </a:ext>
            </a:extLst>
          </p:cNvPr>
          <p:cNvCxnSpPr>
            <a:cxnSpLocks/>
          </p:cNvCxnSpPr>
          <p:nvPr/>
        </p:nvCxnSpPr>
        <p:spPr>
          <a:xfrm flipH="1">
            <a:off x="928687" y="2561705"/>
            <a:ext cx="300038" cy="424550"/>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pic>
        <p:nvPicPr>
          <p:cNvPr id="7" name="Picture 6" descr="Graphical user interface, application, Teams&#10;&#10;Description automatically generated">
            <a:extLst>
              <a:ext uri="{FF2B5EF4-FFF2-40B4-BE49-F238E27FC236}">
                <a16:creationId xmlns:a16="http://schemas.microsoft.com/office/drawing/2014/main" id="{D8F88045-A84D-4867-BB53-4D489FFAD230}"/>
              </a:ext>
            </a:extLst>
          </p:cNvPr>
          <p:cNvPicPr>
            <a:picLocks noChangeAspect="1"/>
          </p:cNvPicPr>
          <p:nvPr/>
        </p:nvPicPr>
        <p:blipFill>
          <a:blip r:embed="rId4"/>
          <a:stretch>
            <a:fillRect/>
          </a:stretch>
        </p:blipFill>
        <p:spPr>
          <a:xfrm>
            <a:off x="657225" y="2180414"/>
            <a:ext cx="2193074" cy="3398624"/>
          </a:xfrm>
          <a:prstGeom prst="rect">
            <a:avLst/>
          </a:prstGeom>
        </p:spPr>
      </p:pic>
      <p:sp>
        <p:nvSpPr>
          <p:cNvPr id="19" name="Oval 18">
            <a:extLst>
              <a:ext uri="{FF2B5EF4-FFF2-40B4-BE49-F238E27FC236}">
                <a16:creationId xmlns:a16="http://schemas.microsoft.com/office/drawing/2014/main" id="{BC06ACD5-44B6-4830-82E0-AC053FFCF7F9}"/>
              </a:ext>
            </a:extLst>
          </p:cNvPr>
          <p:cNvSpPr/>
          <p:nvPr/>
        </p:nvSpPr>
        <p:spPr>
          <a:xfrm>
            <a:off x="685800" y="3827474"/>
            <a:ext cx="957263" cy="251943"/>
          </a:xfrm>
          <a:prstGeom prst="ellipse">
            <a:avLst/>
          </a:prstGeom>
          <a:noFill/>
          <a:ln w="57150">
            <a:solidFill>
              <a:schemeClr val="accent4"/>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9" name="Picture 8" descr="Graphical user interface, application, website&#10;&#10;Description automatically generated">
            <a:extLst>
              <a:ext uri="{FF2B5EF4-FFF2-40B4-BE49-F238E27FC236}">
                <a16:creationId xmlns:a16="http://schemas.microsoft.com/office/drawing/2014/main" id="{3034A96B-126E-471A-AB1C-3395E83E690F}"/>
              </a:ext>
            </a:extLst>
          </p:cNvPr>
          <p:cNvPicPr>
            <a:picLocks noChangeAspect="1"/>
          </p:cNvPicPr>
          <p:nvPr/>
        </p:nvPicPr>
        <p:blipFill rotWithShape="1">
          <a:blip r:embed="rId5"/>
          <a:srcRect r="61758"/>
          <a:stretch/>
        </p:blipFill>
        <p:spPr>
          <a:xfrm>
            <a:off x="657225" y="2520870"/>
            <a:ext cx="3496894" cy="2905195"/>
          </a:xfrm>
          <a:prstGeom prst="rect">
            <a:avLst/>
          </a:prstGeom>
        </p:spPr>
      </p:pic>
      <p:cxnSp>
        <p:nvCxnSpPr>
          <p:cNvPr id="21" name="Straight Arrow Connector 20">
            <a:extLst>
              <a:ext uri="{FF2B5EF4-FFF2-40B4-BE49-F238E27FC236}">
                <a16:creationId xmlns:a16="http://schemas.microsoft.com/office/drawing/2014/main" id="{C5C43BFF-739B-413F-9556-80D029EBB6DD}"/>
              </a:ext>
            </a:extLst>
          </p:cNvPr>
          <p:cNvCxnSpPr/>
          <p:nvPr/>
        </p:nvCxnSpPr>
        <p:spPr>
          <a:xfrm flipH="1" flipV="1">
            <a:off x="3186113" y="4743450"/>
            <a:ext cx="685800" cy="27146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4B0303F-00ED-49BC-83EF-124995A3F5D7}"/>
              </a:ext>
            </a:extLst>
          </p:cNvPr>
          <p:cNvSpPr txBox="1"/>
          <p:nvPr/>
        </p:nvSpPr>
        <p:spPr>
          <a:xfrm>
            <a:off x="5729288" y="2900698"/>
            <a:ext cx="1971675" cy="4154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100" dirty="0"/>
              <a:t>On a desktop</a:t>
            </a:r>
          </a:p>
        </p:txBody>
      </p:sp>
      <p:grpSp>
        <p:nvGrpSpPr>
          <p:cNvPr id="33" name="Group 32">
            <a:extLst>
              <a:ext uri="{FF2B5EF4-FFF2-40B4-BE49-F238E27FC236}">
                <a16:creationId xmlns:a16="http://schemas.microsoft.com/office/drawing/2014/main" id="{3EACB52D-749B-4F6E-988F-3A969BF8EF0F}"/>
              </a:ext>
            </a:extLst>
          </p:cNvPr>
          <p:cNvGrpSpPr/>
          <p:nvPr/>
        </p:nvGrpSpPr>
        <p:grpSpPr>
          <a:xfrm>
            <a:off x="5506033" y="2119069"/>
            <a:ext cx="2418185" cy="1417455"/>
            <a:chOff x="7639050" y="1728188"/>
            <a:chExt cx="3224247" cy="1889940"/>
          </a:xfrm>
        </p:grpSpPr>
        <p:pic>
          <p:nvPicPr>
            <p:cNvPr id="24" name="Picture 23" descr="A picture containing text, gauge, device&#10;&#10;Description automatically generated">
              <a:extLst>
                <a:ext uri="{FF2B5EF4-FFF2-40B4-BE49-F238E27FC236}">
                  <a16:creationId xmlns:a16="http://schemas.microsoft.com/office/drawing/2014/main" id="{ABE06CEC-2227-4D1C-95C4-98521C23979D}"/>
                </a:ext>
              </a:extLst>
            </p:cNvPr>
            <p:cNvPicPr>
              <a:picLocks noChangeAspect="1"/>
            </p:cNvPicPr>
            <p:nvPr/>
          </p:nvPicPr>
          <p:blipFill>
            <a:blip r:embed="rId6"/>
            <a:stretch>
              <a:fillRect/>
            </a:stretch>
          </p:blipFill>
          <p:spPr>
            <a:xfrm>
              <a:off x="7639050" y="2441278"/>
              <a:ext cx="3224247" cy="1176850"/>
            </a:xfrm>
            <a:prstGeom prst="rect">
              <a:avLst/>
            </a:prstGeom>
          </p:spPr>
        </p:pic>
        <p:cxnSp>
          <p:nvCxnSpPr>
            <p:cNvPr id="32" name="Straight Arrow Connector 31">
              <a:extLst>
                <a:ext uri="{FF2B5EF4-FFF2-40B4-BE49-F238E27FC236}">
                  <a16:creationId xmlns:a16="http://schemas.microsoft.com/office/drawing/2014/main" id="{16E616B1-FA90-4FD4-B958-38B2174BACFE}"/>
                </a:ext>
              </a:extLst>
            </p:cNvPr>
            <p:cNvCxnSpPr/>
            <p:nvPr/>
          </p:nvCxnSpPr>
          <p:spPr>
            <a:xfrm>
              <a:off x="8267777" y="1728188"/>
              <a:ext cx="464247" cy="1258019"/>
            </a:xfrm>
            <a:prstGeom prst="straightConnector1">
              <a:avLst/>
            </a:prstGeom>
            <a:ln w="76200">
              <a:tailEnd type="triangle"/>
            </a:ln>
          </p:spPr>
          <p:style>
            <a:lnRef idx="2">
              <a:schemeClr val="accent4"/>
            </a:lnRef>
            <a:fillRef idx="0">
              <a:schemeClr val="accent4"/>
            </a:fillRef>
            <a:effectRef idx="1">
              <a:schemeClr val="accent4"/>
            </a:effectRef>
            <a:fontRef idx="minor">
              <a:schemeClr val="tx1"/>
            </a:fontRef>
          </p:style>
        </p:cxnSp>
      </p:grpSp>
      <p:pic>
        <p:nvPicPr>
          <p:cNvPr id="26" name="Picture 25" descr="Graphical user interface, application, chat or text message&#10;&#10;Description automatically generated">
            <a:extLst>
              <a:ext uri="{FF2B5EF4-FFF2-40B4-BE49-F238E27FC236}">
                <a16:creationId xmlns:a16="http://schemas.microsoft.com/office/drawing/2014/main" id="{1BA2BD00-F1AD-4A46-ADB9-FF2B94C4B6EF}"/>
              </a:ext>
            </a:extLst>
          </p:cNvPr>
          <p:cNvPicPr>
            <a:picLocks noChangeAspect="1"/>
          </p:cNvPicPr>
          <p:nvPr/>
        </p:nvPicPr>
        <p:blipFill>
          <a:blip r:embed="rId7"/>
          <a:stretch>
            <a:fillRect/>
          </a:stretch>
        </p:blipFill>
        <p:spPr>
          <a:xfrm>
            <a:off x="4691908" y="2686537"/>
            <a:ext cx="4046432" cy="922463"/>
          </a:xfrm>
          <a:prstGeom prst="rect">
            <a:avLst/>
          </a:prstGeom>
        </p:spPr>
      </p:pic>
      <p:pic>
        <p:nvPicPr>
          <p:cNvPr id="28" name="Picture 27" descr="Graphical user interface, application&#10;&#10;Description automatically generated">
            <a:extLst>
              <a:ext uri="{FF2B5EF4-FFF2-40B4-BE49-F238E27FC236}">
                <a16:creationId xmlns:a16="http://schemas.microsoft.com/office/drawing/2014/main" id="{85609646-E64D-458D-8F0A-8EC282B696A5}"/>
              </a:ext>
            </a:extLst>
          </p:cNvPr>
          <p:cNvPicPr>
            <a:picLocks noChangeAspect="1"/>
          </p:cNvPicPr>
          <p:nvPr/>
        </p:nvPicPr>
        <p:blipFill>
          <a:blip r:embed="rId8"/>
          <a:stretch>
            <a:fillRect/>
          </a:stretch>
        </p:blipFill>
        <p:spPr>
          <a:xfrm>
            <a:off x="4691908" y="2119069"/>
            <a:ext cx="3986213" cy="1850231"/>
          </a:xfrm>
          <a:prstGeom prst="rect">
            <a:avLst/>
          </a:prstGeom>
        </p:spPr>
      </p:pic>
      <p:pic>
        <p:nvPicPr>
          <p:cNvPr id="30" name="Picture 29" descr="Graphical user interface&#10;&#10;Description automatically generated with medium confidence">
            <a:extLst>
              <a:ext uri="{FF2B5EF4-FFF2-40B4-BE49-F238E27FC236}">
                <a16:creationId xmlns:a16="http://schemas.microsoft.com/office/drawing/2014/main" id="{B71145CB-FF59-470F-8E7A-31870658CB1F}"/>
              </a:ext>
            </a:extLst>
          </p:cNvPr>
          <p:cNvPicPr>
            <a:picLocks noChangeAspect="1"/>
          </p:cNvPicPr>
          <p:nvPr/>
        </p:nvPicPr>
        <p:blipFill>
          <a:blip r:embed="rId9"/>
          <a:stretch>
            <a:fillRect/>
          </a:stretch>
        </p:blipFill>
        <p:spPr>
          <a:xfrm>
            <a:off x="4691908" y="1403977"/>
            <a:ext cx="3464719" cy="878681"/>
          </a:xfrm>
          <a:prstGeom prst="rect">
            <a:avLst/>
          </a:prstGeom>
        </p:spPr>
      </p:pic>
      <p:cxnSp>
        <p:nvCxnSpPr>
          <p:cNvPr id="35" name="Straight Arrow Connector 34">
            <a:extLst>
              <a:ext uri="{FF2B5EF4-FFF2-40B4-BE49-F238E27FC236}">
                <a16:creationId xmlns:a16="http://schemas.microsoft.com/office/drawing/2014/main" id="{CA4BCFE4-14C9-414F-98F5-2123040F32E8}"/>
              </a:ext>
            </a:extLst>
          </p:cNvPr>
          <p:cNvCxnSpPr/>
          <p:nvPr/>
        </p:nvCxnSpPr>
        <p:spPr>
          <a:xfrm flipH="1">
            <a:off x="6151670" y="1930811"/>
            <a:ext cx="824201" cy="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4143F62-492A-4FF1-B725-4708F5D238B9}"/>
              </a:ext>
            </a:extLst>
          </p:cNvPr>
          <p:cNvPicPr>
            <a:picLocks noChangeAspect="1"/>
          </p:cNvPicPr>
          <p:nvPr/>
        </p:nvPicPr>
        <p:blipFill rotWithShape="1">
          <a:blip r:embed="rId10"/>
          <a:srcRect r="36079"/>
          <a:stretch/>
        </p:blipFill>
        <p:spPr>
          <a:xfrm>
            <a:off x="4693209" y="1320373"/>
            <a:ext cx="4020556" cy="3245066"/>
          </a:xfrm>
          <a:prstGeom prst="rect">
            <a:avLst/>
          </a:prstGeom>
        </p:spPr>
      </p:pic>
      <p:cxnSp>
        <p:nvCxnSpPr>
          <p:cNvPr id="8" name="Straight Arrow Connector 7">
            <a:extLst>
              <a:ext uri="{FF2B5EF4-FFF2-40B4-BE49-F238E27FC236}">
                <a16:creationId xmlns:a16="http://schemas.microsoft.com/office/drawing/2014/main" id="{5EE65ED1-CF44-405C-A6D3-F3149B24A4F6}"/>
              </a:ext>
            </a:extLst>
          </p:cNvPr>
          <p:cNvCxnSpPr/>
          <p:nvPr/>
        </p:nvCxnSpPr>
        <p:spPr>
          <a:xfrm flipH="1" flipV="1">
            <a:off x="7185314" y="3429000"/>
            <a:ext cx="515649" cy="39847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655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fade">
                                      <p:cBhvr>
                                        <p:cTn id="47" dur="500"/>
                                        <p:tgtEl>
                                          <p:spTgt spid="3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fade">
                                      <p:cBhvr>
                                        <p:cTn id="52" dur="500"/>
                                        <p:tgtEl>
                                          <p:spTgt spid="2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500"/>
                                        <p:tgtEl>
                                          <p:spTgt spid="28"/>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5"/>
                                        </p:tgtEl>
                                        <p:attrNameLst>
                                          <p:attrName>style.visibility</p:attrName>
                                        </p:attrNameLst>
                                      </p:cBhvr>
                                      <p:to>
                                        <p:strVal val="visible"/>
                                      </p:to>
                                    </p:set>
                                    <p:animEffect transition="in" filter="fade">
                                      <p:cBhvr>
                                        <p:cTn id="62" dur="500"/>
                                        <p:tgtEl>
                                          <p:spTgt spid="35"/>
                                        </p:tgtEl>
                                      </p:cBhvr>
                                    </p:animEffect>
                                  </p:childTnLst>
                                </p:cTn>
                              </p:par>
                              <p:par>
                                <p:cTn id="63" presetID="10" presetClass="entr" presetSubtype="0" fill="hold"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4"/>
                                        </p:tgtEl>
                                        <p:attrNameLst>
                                          <p:attrName>style.visibility</p:attrName>
                                        </p:attrNameLst>
                                      </p:cBhvr>
                                      <p:to>
                                        <p:strVal val="visible"/>
                                      </p:to>
                                    </p:set>
                                    <p:animEffect transition="in" filter="fade">
                                      <p:cBhvr>
                                        <p:cTn id="70" dur="500"/>
                                        <p:tgtEl>
                                          <p:spTgt spid="4"/>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8"/>
                                        </p:tgtEl>
                                        <p:attrNameLst>
                                          <p:attrName>style.visibility</p:attrName>
                                        </p:attrNameLst>
                                      </p:cBhvr>
                                      <p:to>
                                        <p:strVal val="visible"/>
                                      </p:to>
                                    </p:set>
                                    <p:animEffect transition="in" filter="fade">
                                      <p:cBhvr>
                                        <p:cTn id="7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9" grpId="0" animBg="1"/>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B326-2312-453A-AA01-8557B15D9AC3}"/>
              </a:ext>
            </a:extLst>
          </p:cNvPr>
          <p:cNvSpPr>
            <a:spLocks noGrp="1"/>
          </p:cNvSpPr>
          <p:nvPr>
            <p:ph type="title"/>
          </p:nvPr>
        </p:nvSpPr>
        <p:spPr>
          <a:xfrm>
            <a:off x="6343651" y="1312794"/>
            <a:ext cx="2371472" cy="588743"/>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Inserting slides</a:t>
            </a:r>
          </a:p>
        </p:txBody>
      </p:sp>
      <p:pic>
        <p:nvPicPr>
          <p:cNvPr id="5" name="Content Placeholder 4" descr="Graphical user interface, diagram&#10;&#10;Description automatically generated">
            <a:extLst>
              <a:ext uri="{FF2B5EF4-FFF2-40B4-BE49-F238E27FC236}">
                <a16:creationId xmlns:a16="http://schemas.microsoft.com/office/drawing/2014/main" id="{D196D468-07F4-4C6A-81A3-AE18F6CC3480}"/>
              </a:ext>
            </a:extLst>
          </p:cNvPr>
          <p:cNvPicPr>
            <a:picLocks noGrp="1" noChangeAspect="1"/>
          </p:cNvPicPr>
          <p:nvPr>
            <p:ph idx="1"/>
          </p:nvPr>
        </p:nvPicPr>
        <p:blipFill>
          <a:blip r:embed="rId3"/>
          <a:stretch>
            <a:fillRect/>
          </a:stretch>
        </p:blipFill>
        <p:spPr>
          <a:xfrm>
            <a:off x="514350" y="1315165"/>
            <a:ext cx="5143500" cy="3999071"/>
          </a:xfrm>
          <a:noFill/>
        </p:spPr>
      </p:pic>
      <p:sp>
        <p:nvSpPr>
          <p:cNvPr id="10" name="Text Placeholder 3">
            <a:extLst>
              <a:ext uri="{FF2B5EF4-FFF2-40B4-BE49-F238E27FC236}">
                <a16:creationId xmlns:a16="http://schemas.microsoft.com/office/drawing/2014/main" id="{9456E668-27F3-4DB0-A7A9-A814A125EC2B}"/>
              </a:ext>
            </a:extLst>
          </p:cNvPr>
          <p:cNvSpPr>
            <a:spLocks noGrp="1"/>
          </p:cNvSpPr>
          <p:nvPr>
            <p:ph type="body" sz="half" idx="2"/>
          </p:nvPr>
        </p:nvSpPr>
        <p:spPr>
          <a:xfrm>
            <a:off x="6343651" y="2609850"/>
            <a:ext cx="2371472" cy="2705100"/>
          </a:xfrm>
        </p:spPr>
        <p:txBody>
          <a:bodyPr/>
          <a:lstStyle/>
          <a:p>
            <a:r>
              <a:rPr lang="en-US" dirty="0"/>
              <a:t>On the HOME tool bar, you will see an option for ‘New Slide’ </a:t>
            </a:r>
          </a:p>
          <a:p>
            <a:endParaRPr lang="en-US" dirty="0"/>
          </a:p>
          <a:p>
            <a:r>
              <a:rPr lang="en-US" dirty="0"/>
              <a:t>The small downward arrow to the right will offer you a range of layouts to choose from. </a:t>
            </a:r>
          </a:p>
        </p:txBody>
      </p:sp>
    </p:spTree>
    <p:extLst>
      <p:ext uri="{BB962C8B-B14F-4D97-AF65-F5344CB8AC3E}">
        <p14:creationId xmlns:p14="http://schemas.microsoft.com/office/powerpoint/2010/main" val="365087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E99B-4877-4258-AFD2-07C66E3E5E53}"/>
              </a:ext>
            </a:extLst>
          </p:cNvPr>
          <p:cNvSpPr>
            <a:spLocks noGrp="1"/>
          </p:cNvSpPr>
          <p:nvPr>
            <p:ph type="title"/>
          </p:nvPr>
        </p:nvSpPr>
        <p:spPr>
          <a:xfrm>
            <a:off x="6980601" y="1573849"/>
            <a:ext cx="1423555" cy="796136"/>
          </a:xfrm>
        </p:spPr>
        <p:style>
          <a:lnRef idx="2">
            <a:schemeClr val="accent2"/>
          </a:lnRef>
          <a:fillRef idx="1">
            <a:schemeClr val="lt1"/>
          </a:fillRef>
          <a:effectRef idx="0">
            <a:schemeClr val="accent2"/>
          </a:effectRef>
          <a:fontRef idx="minor">
            <a:schemeClr val="dk1"/>
          </a:fontRef>
        </p:style>
        <p:txBody>
          <a:bodyPr>
            <a:noAutofit/>
          </a:bodyPr>
          <a:lstStyle/>
          <a:p>
            <a:r>
              <a:rPr lang="en-GB" dirty="0"/>
              <a:t>Using design</a:t>
            </a:r>
          </a:p>
        </p:txBody>
      </p:sp>
      <p:pic>
        <p:nvPicPr>
          <p:cNvPr id="5" name="Content Placeholder 4" descr="Graphical user interface, application, PowerPoint&#10;&#10;Description automatically generated">
            <a:extLst>
              <a:ext uri="{FF2B5EF4-FFF2-40B4-BE49-F238E27FC236}">
                <a16:creationId xmlns:a16="http://schemas.microsoft.com/office/drawing/2014/main" id="{70046A13-3FAD-4854-9581-E55D11396341}"/>
              </a:ext>
            </a:extLst>
          </p:cNvPr>
          <p:cNvPicPr>
            <a:picLocks noGrp="1" noChangeAspect="1"/>
          </p:cNvPicPr>
          <p:nvPr>
            <p:ph idx="1"/>
          </p:nvPr>
        </p:nvPicPr>
        <p:blipFill>
          <a:blip r:embed="rId3"/>
          <a:stretch>
            <a:fillRect/>
          </a:stretch>
        </p:blipFill>
        <p:spPr>
          <a:xfrm>
            <a:off x="393604" y="1393651"/>
            <a:ext cx="6060542" cy="1921977"/>
          </a:xfrm>
        </p:spPr>
      </p:pic>
      <p:pic>
        <p:nvPicPr>
          <p:cNvPr id="7" name="Picture 6" descr="A picture containing text, jack, file&#10;&#10;Description automatically generated">
            <a:extLst>
              <a:ext uri="{FF2B5EF4-FFF2-40B4-BE49-F238E27FC236}">
                <a16:creationId xmlns:a16="http://schemas.microsoft.com/office/drawing/2014/main" id="{E6826DE9-8F3B-4997-9AD0-9F322F17DAF3}"/>
              </a:ext>
            </a:extLst>
          </p:cNvPr>
          <p:cNvPicPr>
            <a:picLocks noChangeAspect="1"/>
          </p:cNvPicPr>
          <p:nvPr/>
        </p:nvPicPr>
        <p:blipFill rotWithShape="1">
          <a:blip r:embed="rId4"/>
          <a:srcRect r="10663" b="21000"/>
          <a:stretch/>
        </p:blipFill>
        <p:spPr>
          <a:xfrm>
            <a:off x="7572778" y="3530312"/>
            <a:ext cx="1210813" cy="1231322"/>
          </a:xfrm>
          <a:prstGeom prst="rect">
            <a:avLst/>
          </a:prstGeom>
        </p:spPr>
      </p:pic>
      <p:pic>
        <p:nvPicPr>
          <p:cNvPr id="9" name="Picture 8">
            <a:extLst>
              <a:ext uri="{FF2B5EF4-FFF2-40B4-BE49-F238E27FC236}">
                <a16:creationId xmlns:a16="http://schemas.microsoft.com/office/drawing/2014/main" id="{38695DB1-1352-4C7D-A29D-5BFCF5E1388E}"/>
              </a:ext>
            </a:extLst>
          </p:cNvPr>
          <p:cNvPicPr>
            <a:picLocks noChangeAspect="1"/>
          </p:cNvPicPr>
          <p:nvPr/>
        </p:nvPicPr>
        <p:blipFill rotWithShape="1">
          <a:blip r:embed="rId5"/>
          <a:srcRect r="16259"/>
          <a:stretch/>
        </p:blipFill>
        <p:spPr>
          <a:xfrm>
            <a:off x="6277031" y="3202997"/>
            <a:ext cx="881447" cy="1558637"/>
          </a:xfrm>
          <a:prstGeom prst="rect">
            <a:avLst/>
          </a:prstGeom>
        </p:spPr>
      </p:pic>
      <p:sp>
        <p:nvSpPr>
          <p:cNvPr id="10" name="TextBox 9">
            <a:extLst>
              <a:ext uri="{FF2B5EF4-FFF2-40B4-BE49-F238E27FC236}">
                <a16:creationId xmlns:a16="http://schemas.microsoft.com/office/drawing/2014/main" id="{8CBD46DD-A174-4543-AFAE-5D435A768FDF}"/>
              </a:ext>
            </a:extLst>
          </p:cNvPr>
          <p:cNvSpPr txBox="1"/>
          <p:nvPr/>
        </p:nvSpPr>
        <p:spPr>
          <a:xfrm>
            <a:off x="6177396" y="4981654"/>
            <a:ext cx="105258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a:t>
            </a:r>
          </a:p>
          <a:p>
            <a:r>
              <a:rPr lang="en-GB" dirty="0"/>
              <a:t>desktop </a:t>
            </a:r>
          </a:p>
        </p:txBody>
      </p:sp>
      <p:sp>
        <p:nvSpPr>
          <p:cNvPr id="11" name="TextBox 10">
            <a:extLst>
              <a:ext uri="{FF2B5EF4-FFF2-40B4-BE49-F238E27FC236}">
                <a16:creationId xmlns:a16="http://schemas.microsoft.com/office/drawing/2014/main" id="{098995B1-D5BE-4CD9-882D-31B173134B0B}"/>
              </a:ext>
            </a:extLst>
          </p:cNvPr>
          <p:cNvSpPr txBox="1"/>
          <p:nvPr/>
        </p:nvSpPr>
        <p:spPr>
          <a:xfrm>
            <a:off x="7428254" y="4938109"/>
            <a:ext cx="13553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On </a:t>
            </a:r>
          </a:p>
          <a:p>
            <a:pPr algn="ctr"/>
            <a:r>
              <a:rPr lang="en-GB" dirty="0"/>
              <a:t>OneDrive </a:t>
            </a:r>
          </a:p>
        </p:txBody>
      </p:sp>
      <p:sp>
        <p:nvSpPr>
          <p:cNvPr id="12" name="TextBox 11">
            <a:extLst>
              <a:ext uri="{FF2B5EF4-FFF2-40B4-BE49-F238E27FC236}">
                <a16:creationId xmlns:a16="http://schemas.microsoft.com/office/drawing/2014/main" id="{502A3C07-AC21-4715-B0D2-F58A7283F053}"/>
              </a:ext>
            </a:extLst>
          </p:cNvPr>
          <p:cNvSpPr txBox="1"/>
          <p:nvPr/>
        </p:nvSpPr>
        <p:spPr>
          <a:xfrm>
            <a:off x="340189" y="3393693"/>
            <a:ext cx="5837207" cy="2031325"/>
          </a:xfrm>
          <a:prstGeom prst="rect">
            <a:avLst/>
          </a:prstGeom>
          <a:noFill/>
        </p:spPr>
        <p:txBody>
          <a:bodyPr wrap="square" rtlCol="0">
            <a:spAutoFit/>
          </a:bodyPr>
          <a:lstStyle/>
          <a:p>
            <a:r>
              <a:rPr lang="en-GB" dirty="0"/>
              <a:t>You will see a </a:t>
            </a:r>
            <a:r>
              <a:rPr lang="en-GB" b="1" dirty="0"/>
              <a:t>Design</a:t>
            </a:r>
            <a:r>
              <a:rPr lang="en-GB" dirty="0"/>
              <a:t> tab at the top of your PowerPoint window. </a:t>
            </a:r>
          </a:p>
          <a:p>
            <a:endParaRPr lang="en-GB" dirty="0"/>
          </a:p>
          <a:p>
            <a:r>
              <a:rPr lang="en-GB" dirty="0"/>
              <a:t>This will provide options for coloured backgrounds and layout. </a:t>
            </a:r>
          </a:p>
          <a:p>
            <a:endParaRPr lang="en-GB" dirty="0"/>
          </a:p>
          <a:p>
            <a:r>
              <a:rPr lang="en-GB" dirty="0"/>
              <a:t>On the </a:t>
            </a:r>
            <a:r>
              <a:rPr lang="en-GB" b="1" dirty="0"/>
              <a:t>Home</a:t>
            </a:r>
            <a:r>
              <a:rPr lang="en-GB" dirty="0"/>
              <a:t> tab you will also see design buttons.</a:t>
            </a:r>
          </a:p>
        </p:txBody>
      </p:sp>
    </p:spTree>
    <p:extLst>
      <p:ext uri="{BB962C8B-B14F-4D97-AF65-F5344CB8AC3E}">
        <p14:creationId xmlns:p14="http://schemas.microsoft.com/office/powerpoint/2010/main" val="121283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xEl>
                                              <p:pRg st="4" end="4"/>
                                            </p:txEl>
                                          </p:spTgt>
                                        </p:tgtEl>
                                        <p:attrNameLst>
                                          <p:attrName>style.visibility</p:attrName>
                                        </p:attrNameLst>
                                      </p:cBhvr>
                                      <p:to>
                                        <p:strVal val="visible"/>
                                      </p:to>
                                    </p:set>
                                    <p:animEffect transition="in" filter="fade">
                                      <p:cBhvr>
                                        <p:cTn id="22" dur="500"/>
                                        <p:tgtEl>
                                          <p:spTgt spid="1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472436" y="1293435"/>
            <a:ext cx="7543800" cy="609100"/>
          </a:xfrm>
        </p:spPr>
        <p:style>
          <a:lnRef idx="2">
            <a:schemeClr val="accent2"/>
          </a:lnRef>
          <a:fillRef idx="1">
            <a:schemeClr val="lt1"/>
          </a:fillRef>
          <a:effectRef idx="0">
            <a:schemeClr val="accent2"/>
          </a:effectRef>
          <a:fontRef idx="minor">
            <a:schemeClr val="dk1"/>
          </a:fontRef>
        </p:style>
        <p:txBody>
          <a:bodyPr/>
          <a:lstStyle/>
          <a:p>
            <a:r>
              <a:rPr lang="en-GB" dirty="0"/>
              <a:t>Inserting images</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472437" y="2101399"/>
            <a:ext cx="3882304" cy="289212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4682404" y="2101399"/>
            <a:ext cx="4099564" cy="2655203"/>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472436" y="5192383"/>
            <a:ext cx="3205946" cy="4154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4950918" y="5172151"/>
            <a:ext cx="3205946" cy="4154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075409" y="2478232"/>
            <a:ext cx="652205" cy="233795"/>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2548196" y="2712027"/>
            <a:ext cx="1005496" cy="376833"/>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6304509" y="2397396"/>
            <a:ext cx="652205" cy="233795"/>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7776472" y="2318084"/>
            <a:ext cx="380392" cy="58236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36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106D537F-6F5A-4168-BE47-09854C88DF40}"/>
              </a:ext>
            </a:extLst>
          </p:cNvPr>
          <p:cNvPicPr>
            <a:picLocks noGrp="1" noChangeAspect="1"/>
          </p:cNvPicPr>
          <p:nvPr>
            <p:ph type="pic" idx="1"/>
          </p:nvPr>
        </p:nvPicPr>
        <p:blipFill rotWithShape="1">
          <a:blip r:embed="rId3"/>
          <a:stretch/>
        </p:blipFill>
        <p:spPr>
          <a:xfrm>
            <a:off x="171450" y="1541951"/>
            <a:ext cx="5772151" cy="3774098"/>
          </a:xfrm>
          <a:noFill/>
        </p:spPr>
      </p:pic>
      <p:sp>
        <p:nvSpPr>
          <p:cNvPr id="2" name="Title 1">
            <a:extLst>
              <a:ext uri="{FF2B5EF4-FFF2-40B4-BE49-F238E27FC236}">
                <a16:creationId xmlns:a16="http://schemas.microsoft.com/office/drawing/2014/main" id="{F1327731-6816-4F66-A161-01FFA1E45FE2}"/>
              </a:ext>
            </a:extLst>
          </p:cNvPr>
          <p:cNvSpPr>
            <a:spLocks noGrp="1"/>
          </p:cNvSpPr>
          <p:nvPr>
            <p:ph type="title"/>
          </p:nvPr>
        </p:nvSpPr>
        <p:spPr>
          <a:xfrm>
            <a:off x="6357937" y="1309878"/>
            <a:ext cx="2358581" cy="591659"/>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Inserting tables</a:t>
            </a:r>
          </a:p>
        </p:txBody>
      </p:sp>
      <p:sp>
        <p:nvSpPr>
          <p:cNvPr id="10" name="Text Placeholder 3">
            <a:extLst>
              <a:ext uri="{FF2B5EF4-FFF2-40B4-BE49-F238E27FC236}">
                <a16:creationId xmlns:a16="http://schemas.microsoft.com/office/drawing/2014/main" id="{89CE6259-9135-4050-8B4E-024E9858D7F4}"/>
              </a:ext>
            </a:extLst>
          </p:cNvPr>
          <p:cNvSpPr>
            <a:spLocks noGrp="1"/>
          </p:cNvSpPr>
          <p:nvPr>
            <p:ph type="body" sz="half" idx="2"/>
          </p:nvPr>
        </p:nvSpPr>
        <p:spPr>
          <a:xfrm>
            <a:off x="6357937" y="2647188"/>
            <a:ext cx="2358581" cy="2633472"/>
          </a:xfrm>
        </p:spPr>
        <p:txBody>
          <a:bodyPr/>
          <a:lstStyle/>
          <a:p>
            <a:r>
              <a:rPr lang="en-US" dirty="0"/>
              <a:t>Inserting a table is very similar in  PowerPoint as it is in Word. </a:t>
            </a:r>
          </a:p>
          <a:p>
            <a:endParaRPr lang="en-US" dirty="0"/>
          </a:p>
          <a:p>
            <a:r>
              <a:rPr lang="en-US" dirty="0"/>
              <a:t>Select the </a:t>
            </a:r>
            <a:r>
              <a:rPr lang="en-US" b="1" dirty="0"/>
              <a:t>Insert </a:t>
            </a:r>
            <a:r>
              <a:rPr lang="en-US" dirty="0"/>
              <a:t>tab and then the grid shaped icon which allow you to choose the size of table you need. </a:t>
            </a:r>
          </a:p>
        </p:txBody>
      </p:sp>
    </p:spTree>
    <p:extLst>
      <p:ext uri="{BB962C8B-B14F-4D97-AF65-F5344CB8AC3E}">
        <p14:creationId xmlns:p14="http://schemas.microsoft.com/office/powerpoint/2010/main" val="17549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D8FF8A7-7B77-4BEA-8BD4-428A8C997121}"/>
              </a:ext>
            </a:extLst>
          </p:cNvPr>
          <p:cNvSpPr>
            <a:spLocks noGrp="1" noChangeArrowheads="1"/>
          </p:cNvSpPr>
          <p:nvPr>
            <p:ph type="title"/>
          </p:nvPr>
        </p:nvSpPr>
        <p:spPr/>
        <p:txBody>
          <a:bodyPr/>
          <a:lstStyle/>
          <a:p>
            <a:pPr eaLnBrk="1" hangingPunct="1"/>
            <a:r>
              <a:rPr lang="en-GB" altLang="en-US"/>
              <a:t>Inserting shapes and SmartArt </a:t>
            </a:r>
          </a:p>
        </p:txBody>
      </p:sp>
      <p:sp>
        <p:nvSpPr>
          <p:cNvPr id="3" name="Content Placeholder 2">
            <a:extLst>
              <a:ext uri="{FF2B5EF4-FFF2-40B4-BE49-F238E27FC236}">
                <a16:creationId xmlns:a16="http://schemas.microsoft.com/office/drawing/2014/main" id="{6012E973-C9D2-4E22-8929-F793ED95ACF8}"/>
              </a:ext>
            </a:extLst>
          </p:cNvPr>
          <p:cNvSpPr>
            <a:spLocks noGrp="1"/>
          </p:cNvSpPr>
          <p:nvPr>
            <p:ph idx="1"/>
          </p:nvPr>
        </p:nvSpPr>
        <p:spPr>
          <a:xfrm>
            <a:off x="328613" y="2206229"/>
            <a:ext cx="8236744" cy="798909"/>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None/>
              <a:defRPr/>
            </a:pPr>
            <a:r>
              <a:rPr lang="en-GB" sz="135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None/>
              <a:defRPr/>
            </a:pPr>
            <a:r>
              <a:rPr lang="en-GB" sz="135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BFCEE070-9EAC-489A-82E9-0E4983BE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3719" y="3018235"/>
            <a:ext cx="2725341" cy="821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B7AE01D3-FEFF-4D5A-A396-86B8A852FD21}"/>
              </a:ext>
            </a:extLst>
          </p:cNvPr>
          <p:cNvGraphicFramePr/>
          <p:nvPr/>
        </p:nvGraphicFramePr>
        <p:xfrm>
          <a:off x="6200969" y="4148112"/>
          <a:ext cx="2576804" cy="1370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C670F34E-C620-42D9-AA3D-5B87BA740804}"/>
              </a:ext>
            </a:extLst>
          </p:cNvPr>
          <p:cNvGraphicFramePr/>
          <p:nvPr/>
        </p:nvGraphicFramePr>
        <p:xfrm>
          <a:off x="1" y="3987149"/>
          <a:ext cx="3054999" cy="14738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AFD7AEC4-FE59-4355-8241-9ED295A4AE0D}"/>
              </a:ext>
            </a:extLst>
          </p:cNvPr>
          <p:cNvGraphicFramePr/>
          <p:nvPr/>
        </p:nvGraphicFramePr>
        <p:xfrm>
          <a:off x="2990557" y="4148112"/>
          <a:ext cx="2912706" cy="137069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33982202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E8737-3233-4D39-BBEC-E019B03C03F2}"/>
              </a:ext>
            </a:extLst>
          </p:cNvPr>
          <p:cNvSpPr>
            <a:spLocks noGrp="1"/>
          </p:cNvSpPr>
          <p:nvPr>
            <p:ph type="title"/>
          </p:nvPr>
        </p:nvSpPr>
        <p:spPr/>
        <p:txBody>
          <a:bodyPr/>
          <a:lstStyle/>
          <a:p>
            <a:r>
              <a:rPr lang="en-GB" dirty="0"/>
              <a:t>Inserting links</a:t>
            </a:r>
          </a:p>
        </p:txBody>
      </p:sp>
      <p:pic>
        <p:nvPicPr>
          <p:cNvPr id="5" name="Content Placeholder 4" descr="Graphical user interface, application&#10;&#10;Description automatically generated">
            <a:extLst>
              <a:ext uri="{FF2B5EF4-FFF2-40B4-BE49-F238E27FC236}">
                <a16:creationId xmlns:a16="http://schemas.microsoft.com/office/drawing/2014/main" id="{25F3A74F-A041-49E2-AB6F-7C5457042603}"/>
              </a:ext>
            </a:extLst>
          </p:cNvPr>
          <p:cNvPicPr>
            <a:picLocks noGrp="1" noChangeAspect="1"/>
          </p:cNvPicPr>
          <p:nvPr>
            <p:ph idx="1"/>
          </p:nvPr>
        </p:nvPicPr>
        <p:blipFill>
          <a:blip r:embed="rId3"/>
          <a:stretch>
            <a:fillRect/>
          </a:stretch>
        </p:blipFill>
        <p:spPr>
          <a:xfrm>
            <a:off x="800100" y="2393450"/>
            <a:ext cx="7543800" cy="1796937"/>
          </a:xfrm>
        </p:spPr>
      </p:pic>
      <p:cxnSp>
        <p:nvCxnSpPr>
          <p:cNvPr id="15" name="Straight Arrow Connector 14">
            <a:extLst>
              <a:ext uri="{FF2B5EF4-FFF2-40B4-BE49-F238E27FC236}">
                <a16:creationId xmlns:a16="http://schemas.microsoft.com/office/drawing/2014/main" id="{D22A7152-DCAD-4049-BD04-9A9263A8B29A}"/>
              </a:ext>
            </a:extLst>
          </p:cNvPr>
          <p:cNvCxnSpPr/>
          <p:nvPr/>
        </p:nvCxnSpPr>
        <p:spPr>
          <a:xfrm flipH="1">
            <a:off x="1747158" y="2165132"/>
            <a:ext cx="855128" cy="461616"/>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59EFFA81-B627-404C-9D51-952717EFBBCF}"/>
              </a:ext>
            </a:extLst>
          </p:cNvPr>
          <p:cNvCxnSpPr>
            <a:cxnSpLocks/>
          </p:cNvCxnSpPr>
          <p:nvPr/>
        </p:nvCxnSpPr>
        <p:spPr>
          <a:xfrm>
            <a:off x="7696800" y="1841249"/>
            <a:ext cx="243945" cy="1003145"/>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EC2891C-1BAE-4157-8BC4-7105BBD135A1}"/>
              </a:ext>
            </a:extLst>
          </p:cNvPr>
          <p:cNvCxnSpPr>
            <a:cxnSpLocks/>
          </p:cNvCxnSpPr>
          <p:nvPr/>
        </p:nvCxnSpPr>
        <p:spPr>
          <a:xfrm flipH="1">
            <a:off x="7851430" y="2869949"/>
            <a:ext cx="704742" cy="360675"/>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pic>
        <p:nvPicPr>
          <p:cNvPr id="7" name="Picture 6" descr="Graphical user interface, application, PowerPoint&#10;&#10;Description automatically generated">
            <a:extLst>
              <a:ext uri="{FF2B5EF4-FFF2-40B4-BE49-F238E27FC236}">
                <a16:creationId xmlns:a16="http://schemas.microsoft.com/office/drawing/2014/main" id="{45F52E45-3A85-4294-8235-6FB2EB162E4C}"/>
              </a:ext>
            </a:extLst>
          </p:cNvPr>
          <p:cNvPicPr>
            <a:picLocks noChangeAspect="1"/>
          </p:cNvPicPr>
          <p:nvPr/>
        </p:nvPicPr>
        <p:blipFill rotWithShape="1">
          <a:blip r:embed="rId4"/>
          <a:srcRect b="10159"/>
          <a:stretch/>
        </p:blipFill>
        <p:spPr>
          <a:xfrm>
            <a:off x="800100" y="2112601"/>
            <a:ext cx="7940745" cy="3273262"/>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2CC6DAF4-E784-41C8-AF8C-79C84BA2F765}"/>
              </a:ext>
            </a:extLst>
          </p:cNvPr>
          <p:cNvPicPr>
            <a:picLocks noChangeAspect="1"/>
          </p:cNvPicPr>
          <p:nvPr/>
        </p:nvPicPr>
        <p:blipFill>
          <a:blip r:embed="rId5"/>
          <a:stretch>
            <a:fillRect/>
          </a:stretch>
        </p:blipFill>
        <p:spPr>
          <a:xfrm>
            <a:off x="1587744" y="2898100"/>
            <a:ext cx="5774812" cy="2421695"/>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D92DCCB0-B1FF-4E29-A740-2F3B68531058}"/>
              </a:ext>
            </a:extLst>
          </p:cNvPr>
          <p:cNvPicPr>
            <a:picLocks noChangeAspect="1"/>
          </p:cNvPicPr>
          <p:nvPr/>
        </p:nvPicPr>
        <p:blipFill>
          <a:blip r:embed="rId6"/>
          <a:stretch>
            <a:fillRect/>
          </a:stretch>
        </p:blipFill>
        <p:spPr>
          <a:xfrm>
            <a:off x="1558209" y="2151509"/>
            <a:ext cx="5998047" cy="3259983"/>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F9DFDE3E-A22D-459D-B2C1-42E8182833CA}"/>
              </a:ext>
            </a:extLst>
          </p:cNvPr>
          <p:cNvPicPr>
            <a:picLocks noChangeAspect="1"/>
          </p:cNvPicPr>
          <p:nvPr/>
        </p:nvPicPr>
        <p:blipFill>
          <a:blip r:embed="rId7"/>
          <a:stretch>
            <a:fillRect/>
          </a:stretch>
        </p:blipFill>
        <p:spPr>
          <a:xfrm>
            <a:off x="1402678" y="2112601"/>
            <a:ext cx="6420171" cy="3530313"/>
          </a:xfrm>
          <a:prstGeom prst="rect">
            <a:avLst/>
          </a:prstGeom>
        </p:spPr>
      </p:pic>
      <p:sp>
        <p:nvSpPr>
          <p:cNvPr id="22" name="TextBox 21">
            <a:extLst>
              <a:ext uri="{FF2B5EF4-FFF2-40B4-BE49-F238E27FC236}">
                <a16:creationId xmlns:a16="http://schemas.microsoft.com/office/drawing/2014/main" id="{7C7BA9F7-4BAB-4D23-BC8F-F1AA94F493BD}"/>
              </a:ext>
            </a:extLst>
          </p:cNvPr>
          <p:cNvSpPr txBox="1"/>
          <p:nvPr/>
        </p:nvSpPr>
        <p:spPr>
          <a:xfrm>
            <a:off x="396945" y="2165131"/>
            <a:ext cx="2427898" cy="369331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GB" dirty="0"/>
          </a:p>
          <a:p>
            <a:r>
              <a:rPr lang="en-GB" dirty="0">
                <a:latin typeface="Arial" panose="020B0604020202020204" pitchFamily="34" charset="0"/>
                <a:cs typeface="Arial" panose="020B0604020202020204" pitchFamily="34" charset="0"/>
              </a:rPr>
              <a:t>When you have successfully inserted your link to your text, then the text will appear blue indicating an active link.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can also add a link to a website from an image. </a:t>
            </a:r>
            <a:endParaRPr lang="en-GB" dirty="0"/>
          </a:p>
          <a:p>
            <a:endParaRPr lang="en-GB" dirty="0"/>
          </a:p>
          <a:p>
            <a:endParaRPr lang="en-GB" dirty="0"/>
          </a:p>
        </p:txBody>
      </p:sp>
    </p:spTree>
    <p:extLst>
      <p:ext uri="{BB962C8B-B14F-4D97-AF65-F5344CB8AC3E}">
        <p14:creationId xmlns:p14="http://schemas.microsoft.com/office/powerpoint/2010/main" val="343441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2">
                                            <p:txEl>
                                              <p:pRg st="1" end="1"/>
                                            </p:txEl>
                                          </p:spTgt>
                                        </p:tgtEl>
                                        <p:attrNameLst>
                                          <p:attrName>style.visibility</p:attrName>
                                        </p:attrNameLst>
                                      </p:cBhvr>
                                      <p:to>
                                        <p:strVal val="visible"/>
                                      </p:to>
                                    </p:set>
                                    <p:animEffect transition="in" filter="fade">
                                      <p:cBhvr>
                                        <p:cTn id="47" dur="500"/>
                                        <p:tgtEl>
                                          <p:spTgt spid="22">
                                            <p:txEl>
                                              <p:pRg st="1" end="1"/>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xEl>
                                              <p:pRg st="3" end="3"/>
                                            </p:txEl>
                                          </p:spTgt>
                                        </p:tgtEl>
                                        <p:attrNameLst>
                                          <p:attrName>style.visibility</p:attrName>
                                        </p:attrNameLst>
                                      </p:cBhvr>
                                      <p:to>
                                        <p:strVal val="visible"/>
                                      </p:to>
                                    </p:set>
                                    <p:animEffect transition="in" filter="fade">
                                      <p:cBhvr>
                                        <p:cTn id="55"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0A00D2-DF13-4530-9C70-5C7053E95964}"/>
              </a:ext>
            </a:extLst>
          </p:cNvPr>
          <p:cNvSpPr>
            <a:spLocks noGrp="1" noChangeArrowheads="1"/>
          </p:cNvSpPr>
          <p:nvPr>
            <p:ph type="title"/>
          </p:nvPr>
        </p:nvSpPr>
        <p:spPr>
          <a:xfrm>
            <a:off x="522685" y="1141810"/>
            <a:ext cx="7543800" cy="1028700"/>
          </a:xfrm>
        </p:spPr>
        <p:txBody>
          <a:bodyPr/>
          <a:lstStyle/>
          <a:p>
            <a:pPr eaLnBrk="1" hangingPunct="1"/>
            <a:r>
              <a:rPr lang="en-GB" altLang="en-US"/>
              <a:t>Embedding a link to a website. </a:t>
            </a:r>
          </a:p>
        </p:txBody>
      </p:sp>
      <p:pic>
        <p:nvPicPr>
          <p:cNvPr id="5" name="Content Placeholder 4">
            <a:extLst>
              <a:ext uri="{FF2B5EF4-FFF2-40B4-BE49-F238E27FC236}">
                <a16:creationId xmlns:a16="http://schemas.microsoft.com/office/drawing/2014/main" id="{2AF0A8D6-63DE-4526-B5BE-55C0BD0852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262062" y="2726531"/>
            <a:ext cx="3309938" cy="1728788"/>
          </a:xfrm>
        </p:spPr>
      </p:pic>
      <p:cxnSp>
        <p:nvCxnSpPr>
          <p:cNvPr id="7" name="Straight Arrow Connector 6">
            <a:extLst>
              <a:ext uri="{FF2B5EF4-FFF2-40B4-BE49-F238E27FC236}">
                <a16:creationId xmlns:a16="http://schemas.microsoft.com/office/drawing/2014/main" id="{A387FEA3-A0D2-47CF-9C30-3E1792D014F7}"/>
              </a:ext>
            </a:extLst>
          </p:cNvPr>
          <p:cNvCxnSpPr/>
          <p:nvPr/>
        </p:nvCxnSpPr>
        <p:spPr>
          <a:xfrm>
            <a:off x="1520429" y="3670697"/>
            <a:ext cx="848915"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180763-7581-45FF-A9A9-9802FF3230EC}"/>
              </a:ext>
            </a:extLst>
          </p:cNvPr>
          <p:cNvSpPr txBox="1">
            <a:spLocks noChangeArrowheads="1"/>
          </p:cNvSpPr>
          <p:nvPr/>
        </p:nvSpPr>
        <p:spPr bwMode="auto">
          <a:xfrm>
            <a:off x="741760" y="3325416"/>
            <a:ext cx="13716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500">
                <a:latin typeface="Arial" panose="020B0604020202020204" pitchFamily="34" charset="0"/>
              </a:rPr>
              <a:t>First insert an image</a:t>
            </a:r>
          </a:p>
        </p:txBody>
      </p:sp>
      <p:pic>
        <p:nvPicPr>
          <p:cNvPr id="9" name="Picture 8" descr="A person giving a presentation&#10;&#10;Description automatically generated with medium confidence">
            <a:extLst>
              <a:ext uri="{FF2B5EF4-FFF2-40B4-BE49-F238E27FC236}">
                <a16:creationId xmlns:a16="http://schemas.microsoft.com/office/drawing/2014/main" id="{689E0A0F-CB69-4444-AD49-C51E59F64E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985" y="2447925"/>
            <a:ext cx="3668315" cy="2445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0">
            <a:extLst>
              <a:ext uri="{FF2B5EF4-FFF2-40B4-BE49-F238E27FC236}">
                <a16:creationId xmlns:a16="http://schemas.microsoft.com/office/drawing/2014/main" id="{51427E23-594E-4D0B-B861-FFF2BC5651F0}"/>
              </a:ext>
            </a:extLst>
          </p:cNvPr>
          <p:cNvGrpSpPr>
            <a:grpSpLocks/>
          </p:cNvGrpSpPr>
          <p:nvPr/>
        </p:nvGrpSpPr>
        <p:grpSpPr bwMode="auto">
          <a:xfrm>
            <a:off x="510779" y="1370410"/>
            <a:ext cx="6334125" cy="4221956"/>
            <a:chOff x="-11194017" y="-1493380"/>
            <a:chExt cx="8445690" cy="5628652"/>
          </a:xfrm>
        </p:grpSpPr>
        <p:pic>
          <p:nvPicPr>
            <p:cNvPr id="20501" name="Picture 10">
              <a:extLst>
                <a:ext uri="{FF2B5EF4-FFF2-40B4-BE49-F238E27FC236}">
                  <a16:creationId xmlns:a16="http://schemas.microsoft.com/office/drawing/2014/main" id="{CC2EA0F6-1C25-416B-BE1E-8C9243A2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203"/>
            <a:stretch>
              <a:fillRect/>
            </a:stretch>
          </p:blipFill>
          <p:spPr bwMode="auto">
            <a:xfrm>
              <a:off x="-11194017" y="-1477796"/>
              <a:ext cx="6275696" cy="5613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762979A6-A9C5-4909-A009-92F20FEA2EBC}"/>
                </a:ext>
              </a:extLst>
            </p:cNvPr>
            <p:cNvCxnSpPr/>
            <p:nvPr/>
          </p:nvCxnSpPr>
          <p:spPr>
            <a:xfrm flipH="1">
              <a:off x="-4918489" y="-667971"/>
              <a:ext cx="217016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404AF5E-6B44-4DF7-A3BD-1F0AF8B47CA5}"/>
                </a:ext>
              </a:extLst>
            </p:cNvPr>
            <p:cNvSpPr txBox="1"/>
            <p:nvPr/>
          </p:nvSpPr>
          <p:spPr>
            <a:xfrm>
              <a:off x="-4918489" y="-1493380"/>
              <a:ext cx="2090784" cy="196955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Right Click to get options, then left click on the Link option. </a:t>
              </a:r>
            </a:p>
          </p:txBody>
        </p:sp>
      </p:grpSp>
      <p:pic>
        <p:nvPicPr>
          <p:cNvPr id="25" name="Picture 24">
            <a:extLst>
              <a:ext uri="{FF2B5EF4-FFF2-40B4-BE49-F238E27FC236}">
                <a16:creationId xmlns:a16="http://schemas.microsoft.com/office/drawing/2014/main" id="{582F1F51-AD2A-434A-9D29-70B6F32A7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238" y="1382316"/>
            <a:ext cx="6704410" cy="3942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512CD8B6-A669-4726-BD69-5C7ACA1175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5838" y="1370410"/>
            <a:ext cx="6440091" cy="405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BF0D9997-9083-4148-B5CF-55EB176CDBD6}"/>
              </a:ext>
            </a:extLst>
          </p:cNvPr>
          <p:cNvCxnSpPr>
            <a:cxnSpLocks/>
          </p:cNvCxnSpPr>
          <p:nvPr/>
        </p:nvCxnSpPr>
        <p:spPr>
          <a:xfrm flipH="1" flipV="1">
            <a:off x="5651897" y="2421732"/>
            <a:ext cx="466725" cy="58936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E3DC2E3-2508-44CB-A65C-7BE17CC61CE0}"/>
              </a:ext>
            </a:extLst>
          </p:cNvPr>
          <p:cNvCxnSpPr>
            <a:cxnSpLocks/>
          </p:cNvCxnSpPr>
          <p:nvPr/>
        </p:nvCxnSpPr>
        <p:spPr>
          <a:xfrm flipH="1" flipV="1">
            <a:off x="4626769" y="1503760"/>
            <a:ext cx="1052513" cy="588169"/>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17EB273-BB1F-49AA-B058-2DABC33A0156}"/>
              </a:ext>
            </a:extLst>
          </p:cNvPr>
          <p:cNvSpPr txBox="1"/>
          <p:nvPr/>
        </p:nvSpPr>
        <p:spPr>
          <a:xfrm>
            <a:off x="5153025" y="2091929"/>
            <a:ext cx="1706166" cy="1200329"/>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Copy the URL from your chosen website. </a:t>
            </a:r>
          </a:p>
        </p:txBody>
      </p:sp>
      <p:pic>
        <p:nvPicPr>
          <p:cNvPr id="30" name="Picture 29">
            <a:extLst>
              <a:ext uri="{FF2B5EF4-FFF2-40B4-BE49-F238E27FC236}">
                <a16:creationId xmlns:a16="http://schemas.microsoft.com/office/drawing/2014/main" id="{2FCB448B-9D17-4F9D-BDCC-8B77FD2F02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1298" y="1335881"/>
            <a:ext cx="7755731" cy="4035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Arrow Connector 31">
            <a:extLst>
              <a:ext uri="{FF2B5EF4-FFF2-40B4-BE49-F238E27FC236}">
                <a16:creationId xmlns:a16="http://schemas.microsoft.com/office/drawing/2014/main" id="{AB8C1153-D38D-4C51-ADB1-3B75856936A5}"/>
              </a:ext>
            </a:extLst>
          </p:cNvPr>
          <p:cNvCxnSpPr/>
          <p:nvPr/>
        </p:nvCxnSpPr>
        <p:spPr>
          <a:xfrm flipH="1">
            <a:off x="6417469" y="4349354"/>
            <a:ext cx="1206104" cy="3048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A1770097-C5FA-4EC2-9F1C-8CABDA35B5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1026" y="1265635"/>
            <a:ext cx="7814072" cy="4089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 name="Group 41">
            <a:extLst>
              <a:ext uri="{FF2B5EF4-FFF2-40B4-BE49-F238E27FC236}">
                <a16:creationId xmlns:a16="http://schemas.microsoft.com/office/drawing/2014/main" id="{542A3E7B-D744-4868-9ECC-FD2679FF3268}"/>
              </a:ext>
            </a:extLst>
          </p:cNvPr>
          <p:cNvGrpSpPr>
            <a:grpSpLocks/>
          </p:cNvGrpSpPr>
          <p:nvPr/>
        </p:nvGrpSpPr>
        <p:grpSpPr bwMode="auto">
          <a:xfrm>
            <a:off x="6682978" y="3011092"/>
            <a:ext cx="2146697" cy="1544240"/>
            <a:chOff x="8910802" y="2871432"/>
            <a:chExt cx="2861798" cy="2058939"/>
          </a:xfrm>
        </p:grpSpPr>
        <p:cxnSp>
          <p:nvCxnSpPr>
            <p:cNvPr id="39" name="Straight Arrow Connector 38">
              <a:extLst>
                <a:ext uri="{FF2B5EF4-FFF2-40B4-BE49-F238E27FC236}">
                  <a16:creationId xmlns:a16="http://schemas.microsoft.com/office/drawing/2014/main" id="{73444D06-5D98-404B-A999-DAB6DE027893}"/>
                </a:ext>
              </a:extLst>
            </p:cNvPr>
            <p:cNvCxnSpPr>
              <a:cxnSpLocks/>
            </p:cNvCxnSpPr>
            <p:nvPr/>
          </p:nvCxnSpPr>
          <p:spPr>
            <a:xfrm flipH="1">
              <a:off x="8910802" y="3885820"/>
              <a:ext cx="1331696" cy="10445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4E2B019-2E5F-43A0-8A6A-49B2CC2858F1}"/>
                </a:ext>
              </a:extLst>
            </p:cNvPr>
            <p:cNvSpPr txBox="1"/>
            <p:nvPr/>
          </p:nvSpPr>
          <p:spPr>
            <a:xfrm>
              <a:off x="9771088" y="2871432"/>
              <a:ext cx="2001512" cy="1231078"/>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Paste in the URL to the ‘Address’ bar</a:t>
              </a:r>
            </a:p>
          </p:txBody>
        </p:sp>
      </p:grpSp>
      <p:pic>
        <p:nvPicPr>
          <p:cNvPr id="36" name="Picture 35">
            <a:extLst>
              <a:ext uri="{FF2B5EF4-FFF2-40B4-BE49-F238E27FC236}">
                <a16:creationId xmlns:a16="http://schemas.microsoft.com/office/drawing/2014/main" id="{C343A31F-3255-4709-B045-3C640BC2D13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3394" y="1216819"/>
            <a:ext cx="8353425" cy="4282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2">
            <a:extLst>
              <a:ext uri="{FF2B5EF4-FFF2-40B4-BE49-F238E27FC236}">
                <a16:creationId xmlns:a16="http://schemas.microsoft.com/office/drawing/2014/main" id="{18DF9BFA-D7FC-4704-B6CA-2303A04FA3F2}"/>
              </a:ext>
            </a:extLst>
          </p:cNvPr>
          <p:cNvSpPr txBox="1"/>
          <p:nvPr/>
        </p:nvSpPr>
        <p:spPr>
          <a:xfrm>
            <a:off x="7181850" y="1606154"/>
            <a:ext cx="1553766" cy="20313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dirty="0">
                <a:latin typeface="Arial" panose="020B0604020202020204" pitchFamily="34" charset="0"/>
                <a:cs typeface="Arial" panose="020B0604020202020204" pitchFamily="34" charset="0"/>
              </a:rPr>
              <a:t>Now your image has an embedded link to your relevant article. </a:t>
            </a:r>
          </a:p>
        </p:txBody>
      </p:sp>
    </p:spTree>
    <p:extLst>
      <p:ext uri="{BB962C8B-B14F-4D97-AF65-F5344CB8AC3E}">
        <p14:creationId xmlns:p14="http://schemas.microsoft.com/office/powerpoint/2010/main" val="654176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par>
                                <p:cTn id="37" presetID="10"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10" presetClass="entr" presetSubtype="0" fill="hold"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fade">
                                      <p:cBhvr>
                                        <p:cTn id="55" dur="500"/>
                                        <p:tgtEl>
                                          <p:spTgt spid="34"/>
                                        </p:tgtEl>
                                      </p:cBhvr>
                                    </p:animEffect>
                                  </p:childTnLst>
                                </p:cTn>
                              </p:par>
                              <p:par>
                                <p:cTn id="56" presetID="10" presetClass="entr" presetSubtype="0"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fade">
                                      <p:cBhvr>
                                        <p:cTn id="6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8" grpId="0" animBg="1"/>
      <p:bldP spid="4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351C252-8408-4CDA-828E-9C30C70DF3C5}"/>
              </a:ext>
            </a:extLst>
          </p:cNvPr>
          <p:cNvSpPr>
            <a:spLocks noGrp="1" noChangeArrowheads="1"/>
          </p:cNvSpPr>
          <p:nvPr>
            <p:ph type="title"/>
          </p:nvPr>
        </p:nvSpPr>
        <p:spPr/>
        <p:txBody>
          <a:bodyPr/>
          <a:lstStyle/>
          <a:p>
            <a:pPr eaLnBrk="1" hangingPunct="1"/>
            <a:r>
              <a:rPr lang="en-GB" altLang="en-US"/>
              <a:t>Your image now has a link embedded</a:t>
            </a:r>
          </a:p>
        </p:txBody>
      </p:sp>
      <p:pic>
        <p:nvPicPr>
          <p:cNvPr id="4" name="Content Placeholder 3" descr="A person giving a presentation&#10;&#10;Description automatically generated with medium confidence">
            <a:hlinkClick r:id="rId3"/>
            <a:extLst>
              <a:ext uri="{FF2B5EF4-FFF2-40B4-BE49-F238E27FC236}">
                <a16:creationId xmlns:a16="http://schemas.microsoft.com/office/drawing/2014/main" id="{A3E81241-4818-42DC-949D-DA066FB33137}"/>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141935" y="2280047"/>
            <a:ext cx="4860131" cy="3238500"/>
          </a:xfrm>
        </p:spPr>
      </p:pic>
    </p:spTree>
    <p:extLst>
      <p:ext uri="{BB962C8B-B14F-4D97-AF65-F5344CB8AC3E}">
        <p14:creationId xmlns:p14="http://schemas.microsoft.com/office/powerpoint/2010/main" val="19479336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2E9B-0B6B-4264-BDEB-B1B64E843B36}"/>
              </a:ext>
            </a:extLst>
          </p:cNvPr>
          <p:cNvSpPr>
            <a:spLocks noGrp="1"/>
          </p:cNvSpPr>
          <p:nvPr>
            <p:ph type="title"/>
          </p:nvPr>
        </p:nvSpPr>
        <p:spPr/>
        <p:txBody>
          <a:bodyPr/>
          <a:lstStyle/>
          <a:p>
            <a:r>
              <a:rPr lang="en-GB" dirty="0"/>
              <a:t>Applying animation</a:t>
            </a:r>
          </a:p>
        </p:txBody>
      </p:sp>
      <p:pic>
        <p:nvPicPr>
          <p:cNvPr id="5" name="Content Placeholder 4">
            <a:extLst>
              <a:ext uri="{FF2B5EF4-FFF2-40B4-BE49-F238E27FC236}">
                <a16:creationId xmlns:a16="http://schemas.microsoft.com/office/drawing/2014/main" id="{8E261158-C61E-47FF-835A-C49B4D980931}"/>
              </a:ext>
            </a:extLst>
          </p:cNvPr>
          <p:cNvPicPr>
            <a:picLocks noGrp="1" noChangeAspect="1"/>
          </p:cNvPicPr>
          <p:nvPr>
            <p:ph idx="1"/>
          </p:nvPr>
        </p:nvPicPr>
        <p:blipFill>
          <a:blip r:embed="rId3"/>
          <a:stretch>
            <a:fillRect/>
          </a:stretch>
        </p:blipFill>
        <p:spPr>
          <a:xfrm>
            <a:off x="800100" y="2200654"/>
            <a:ext cx="3757613" cy="892969"/>
          </a:xfrm>
        </p:spPr>
      </p:pic>
      <p:cxnSp>
        <p:nvCxnSpPr>
          <p:cNvPr id="9" name="Straight Arrow Connector 8">
            <a:extLst>
              <a:ext uri="{FF2B5EF4-FFF2-40B4-BE49-F238E27FC236}">
                <a16:creationId xmlns:a16="http://schemas.microsoft.com/office/drawing/2014/main" id="{40BBD24B-196F-415D-90F9-08D430B103C9}"/>
              </a:ext>
            </a:extLst>
          </p:cNvPr>
          <p:cNvCxnSpPr>
            <a:cxnSpLocks/>
          </p:cNvCxnSpPr>
          <p:nvPr/>
        </p:nvCxnSpPr>
        <p:spPr>
          <a:xfrm flipH="1" flipV="1">
            <a:off x="3836194" y="2367896"/>
            <a:ext cx="948820" cy="284315"/>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452663D-6635-4C12-927E-1AB4E1D7158D}"/>
              </a:ext>
            </a:extLst>
          </p:cNvPr>
          <p:cNvPicPr>
            <a:picLocks noChangeAspect="1"/>
          </p:cNvPicPr>
          <p:nvPr/>
        </p:nvPicPr>
        <p:blipFill>
          <a:blip r:embed="rId4"/>
          <a:stretch>
            <a:fillRect/>
          </a:stretch>
        </p:blipFill>
        <p:spPr>
          <a:xfrm>
            <a:off x="800100" y="2200654"/>
            <a:ext cx="5229225" cy="2578894"/>
          </a:xfrm>
          <a:prstGeom prst="rect">
            <a:avLst/>
          </a:prstGeom>
        </p:spPr>
      </p:pic>
      <p:cxnSp>
        <p:nvCxnSpPr>
          <p:cNvPr id="11" name="Straight Arrow Connector 10">
            <a:extLst>
              <a:ext uri="{FF2B5EF4-FFF2-40B4-BE49-F238E27FC236}">
                <a16:creationId xmlns:a16="http://schemas.microsoft.com/office/drawing/2014/main" id="{2D723D7F-092D-4BB2-A816-AFD0815892E7}"/>
              </a:ext>
            </a:extLst>
          </p:cNvPr>
          <p:cNvCxnSpPr>
            <a:cxnSpLocks/>
          </p:cNvCxnSpPr>
          <p:nvPr/>
        </p:nvCxnSpPr>
        <p:spPr>
          <a:xfrm flipH="1" flipV="1">
            <a:off x="3982153" y="3913276"/>
            <a:ext cx="1605721" cy="488030"/>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D6DDE07-DBDD-42B9-BEC0-5FB8F0F8A196}"/>
              </a:ext>
            </a:extLst>
          </p:cNvPr>
          <p:cNvSpPr txBox="1"/>
          <p:nvPr/>
        </p:nvSpPr>
        <p:spPr>
          <a:xfrm>
            <a:off x="6029325" y="3537958"/>
            <a:ext cx="2454690" cy="313932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When you have selected an object or text and applied an animation, you will see a small number will appear. </a:t>
            </a:r>
          </a:p>
          <a:p>
            <a:endParaRPr lang="en-GB" dirty="0"/>
          </a:p>
          <a:p>
            <a:r>
              <a:rPr lang="en-GB" dirty="0"/>
              <a:t>This allows you to know the order in which the objects will appear. </a:t>
            </a:r>
          </a:p>
        </p:txBody>
      </p:sp>
    </p:spTree>
    <p:extLst>
      <p:ext uri="{BB962C8B-B14F-4D97-AF65-F5344CB8AC3E}">
        <p14:creationId xmlns:p14="http://schemas.microsoft.com/office/powerpoint/2010/main" val="76838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haring_a_PowerPoint_on_OneDrive">
            <a:hlinkClick r:id="" action="ppaction://media"/>
            <a:extLst>
              <a:ext uri="{FF2B5EF4-FFF2-40B4-BE49-F238E27FC236}">
                <a16:creationId xmlns:a16="http://schemas.microsoft.com/office/drawing/2014/main" id="{00821801-F267-45ED-9700-4867A20AD8F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2" name="Title 1">
            <a:extLst>
              <a:ext uri="{FF2B5EF4-FFF2-40B4-BE49-F238E27FC236}">
                <a16:creationId xmlns:a16="http://schemas.microsoft.com/office/drawing/2014/main" id="{3D21E53D-D6B9-4DCB-ACFE-1FCC4CACF91F}"/>
              </a:ext>
            </a:extLst>
          </p:cNvPr>
          <p:cNvSpPr>
            <a:spLocks noGrp="1"/>
          </p:cNvSpPr>
          <p:nvPr>
            <p:ph type="title"/>
          </p:nvPr>
        </p:nvSpPr>
        <p:spPr>
          <a:xfrm>
            <a:off x="6357937" y="1309878"/>
            <a:ext cx="2358581" cy="1234440"/>
          </a:xfrm>
        </p:spPr>
        <p:txBody>
          <a:bodyPr anchor="b">
            <a:normAutofit/>
          </a:bodyPr>
          <a:lstStyle/>
          <a:p>
            <a:r>
              <a:rPr lang="en-GB" dirty="0"/>
              <a:t>Opening and sharing a file. </a:t>
            </a:r>
          </a:p>
        </p:txBody>
      </p:sp>
      <p:sp>
        <p:nvSpPr>
          <p:cNvPr id="15" name="Text Placeholder 3">
            <a:extLst>
              <a:ext uri="{FF2B5EF4-FFF2-40B4-BE49-F238E27FC236}">
                <a16:creationId xmlns:a16="http://schemas.microsoft.com/office/drawing/2014/main" id="{E3BD5EFD-0907-4648-BB24-E04198ABE3DA}"/>
              </a:ext>
            </a:extLst>
          </p:cNvPr>
          <p:cNvSpPr>
            <a:spLocks noGrp="1"/>
          </p:cNvSpPr>
          <p:nvPr>
            <p:ph type="body" sz="half" idx="2"/>
          </p:nvPr>
        </p:nvSpPr>
        <p:spPr>
          <a:xfrm>
            <a:off x="6357937" y="2647188"/>
            <a:ext cx="2358581" cy="2633472"/>
          </a:xfrm>
        </p:spPr>
        <p:txBody>
          <a:bodyPr>
            <a:normAutofit/>
          </a:bodyPr>
          <a:lstStyle/>
          <a:p>
            <a:r>
              <a:rPr lang="en-US" dirty="0"/>
              <a:t>It is important for your Component 1 assignment that you understand how to create and share a PowerPoint file on the OneDrive.</a:t>
            </a:r>
          </a:p>
          <a:p>
            <a:endParaRPr lang="en-US" dirty="0"/>
          </a:p>
          <a:p>
            <a:r>
              <a:rPr lang="en-US" dirty="0"/>
              <a:t>Watch this video to aid your understanding and see the process in real-time at the end.  </a:t>
            </a:r>
          </a:p>
        </p:txBody>
      </p:sp>
    </p:spTree>
    <p:extLst>
      <p:ext uri="{BB962C8B-B14F-4D97-AF65-F5344CB8AC3E}">
        <p14:creationId xmlns:p14="http://schemas.microsoft.com/office/powerpoint/2010/main" val="1503188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75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83FC-B58E-4EF8-9917-1A9E060DBB37}"/>
              </a:ext>
            </a:extLst>
          </p:cNvPr>
          <p:cNvSpPr>
            <a:spLocks noGrp="1"/>
          </p:cNvSpPr>
          <p:nvPr>
            <p:ph type="title"/>
          </p:nvPr>
        </p:nvSpPr>
        <p:spPr/>
        <p:txBody>
          <a:bodyPr/>
          <a:lstStyle/>
          <a:p>
            <a:r>
              <a:rPr lang="en-GB" dirty="0"/>
              <a:t>Activity – The remainder of session</a:t>
            </a:r>
          </a:p>
        </p:txBody>
      </p:sp>
      <p:sp>
        <p:nvSpPr>
          <p:cNvPr id="3" name="Content Placeholder 2">
            <a:extLst>
              <a:ext uri="{FF2B5EF4-FFF2-40B4-BE49-F238E27FC236}">
                <a16:creationId xmlns:a16="http://schemas.microsoft.com/office/drawing/2014/main" id="{0B89A7EC-91E0-416F-9C82-B7FD4D3FD465}"/>
              </a:ext>
            </a:extLst>
          </p:cNvPr>
          <p:cNvSpPr>
            <a:spLocks noGrp="1"/>
          </p:cNvSpPr>
          <p:nvPr>
            <p:ph idx="1"/>
          </p:nvPr>
        </p:nvSpPr>
        <p:spPr>
          <a:xfrm>
            <a:off x="800100" y="2434590"/>
            <a:ext cx="7543800" cy="489084"/>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sz="1800" dirty="0">
                <a:latin typeface="Arial" panose="020B0604020202020204" pitchFamily="34" charset="0"/>
                <a:cs typeface="Arial" panose="020B0604020202020204" pitchFamily="34" charset="0"/>
              </a:rPr>
              <a:t>Create and share a PowerPoint Presentation about a topic of your choice. </a:t>
            </a:r>
          </a:p>
        </p:txBody>
      </p:sp>
      <p:sp>
        <p:nvSpPr>
          <p:cNvPr id="4" name="Content Placeholder 2">
            <a:extLst>
              <a:ext uri="{FF2B5EF4-FFF2-40B4-BE49-F238E27FC236}">
                <a16:creationId xmlns:a16="http://schemas.microsoft.com/office/drawing/2014/main" id="{E4B63090-5819-40D4-8B27-766BED3E7C81}"/>
              </a:ext>
            </a:extLst>
          </p:cNvPr>
          <p:cNvSpPr txBox="1">
            <a:spLocks/>
          </p:cNvSpPr>
          <p:nvPr/>
        </p:nvSpPr>
        <p:spPr>
          <a:xfrm>
            <a:off x="800100" y="2990368"/>
            <a:ext cx="7543800" cy="1638782"/>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ormAutofit fontScale="925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1800" dirty="0">
                <a:latin typeface="Arial" panose="020B0604020202020204" pitchFamily="34" charset="0"/>
                <a:cs typeface="Arial" panose="020B0604020202020204" pitchFamily="34" charset="0"/>
              </a:rPr>
              <a:t>Your presentation must include:</a:t>
            </a:r>
          </a:p>
          <a:p>
            <a:pPr lvl="4"/>
            <a:r>
              <a:rPr lang="en-GB" sz="1575" dirty="0">
                <a:latin typeface="Arial" panose="020B0604020202020204" pitchFamily="34" charset="0"/>
                <a:cs typeface="Arial" panose="020B0604020202020204" pitchFamily="34" charset="0"/>
              </a:rPr>
              <a:t>At least six slides. </a:t>
            </a:r>
          </a:p>
          <a:p>
            <a:pPr lvl="4"/>
            <a:r>
              <a:rPr lang="en-GB" sz="1575" dirty="0">
                <a:latin typeface="Arial" panose="020B0604020202020204" pitchFamily="34" charset="0"/>
                <a:cs typeface="Arial" panose="020B0604020202020204" pitchFamily="34" charset="0"/>
              </a:rPr>
              <a:t>Three images</a:t>
            </a:r>
          </a:p>
          <a:p>
            <a:pPr lvl="4"/>
            <a:r>
              <a:rPr lang="en-GB" sz="1575" dirty="0">
                <a:latin typeface="Arial" panose="020B0604020202020204" pitchFamily="34" charset="0"/>
                <a:cs typeface="Arial" panose="020B0604020202020204" pitchFamily="34" charset="0"/>
              </a:rPr>
              <a:t>A hyperlink to a website. </a:t>
            </a:r>
          </a:p>
          <a:p>
            <a:pPr lvl="4"/>
            <a:r>
              <a:rPr lang="en-GB" sz="1575" dirty="0">
                <a:latin typeface="Arial" panose="020B0604020202020204" pitchFamily="34" charset="0"/>
                <a:cs typeface="Arial" panose="020B0604020202020204" pitchFamily="34" charset="0"/>
              </a:rPr>
              <a:t>Shapes and text boxes</a:t>
            </a:r>
          </a:p>
          <a:p>
            <a:pPr lvl="4"/>
            <a:r>
              <a:rPr lang="en-GB" sz="1575" dirty="0">
                <a:latin typeface="Arial" panose="020B0604020202020204" pitchFamily="34" charset="0"/>
                <a:cs typeface="Arial" panose="020B0604020202020204" pitchFamily="34" charset="0"/>
              </a:rPr>
              <a:t>Animation of slides.  </a:t>
            </a:r>
          </a:p>
        </p:txBody>
      </p:sp>
      <p:sp>
        <p:nvSpPr>
          <p:cNvPr id="6" name="Content Placeholder 2">
            <a:extLst>
              <a:ext uri="{FF2B5EF4-FFF2-40B4-BE49-F238E27FC236}">
                <a16:creationId xmlns:a16="http://schemas.microsoft.com/office/drawing/2014/main" id="{F6ECC161-CECE-4957-882C-F06C180752F2}"/>
              </a:ext>
            </a:extLst>
          </p:cNvPr>
          <p:cNvSpPr txBox="1">
            <a:spLocks/>
          </p:cNvSpPr>
          <p:nvPr/>
        </p:nvSpPr>
        <p:spPr>
          <a:xfrm>
            <a:off x="727910" y="5125453"/>
            <a:ext cx="7543800" cy="509018"/>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ormAutofit fontScale="850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1800" dirty="0">
                <a:latin typeface="Arial" panose="020B0604020202020204" pitchFamily="34" charset="0"/>
                <a:cs typeface="Arial" panose="020B0604020202020204" pitchFamily="34" charset="0"/>
              </a:rPr>
              <a:t>When complete </a:t>
            </a:r>
            <a:r>
              <a:rPr lang="en-GB" sz="1800" b="1" dirty="0">
                <a:latin typeface="Arial" panose="020B0604020202020204" pitchFamily="34" charset="0"/>
                <a:cs typeface="Arial" panose="020B0604020202020204" pitchFamily="34" charset="0"/>
              </a:rPr>
              <a:t>please share</a:t>
            </a:r>
            <a:r>
              <a:rPr lang="en-GB" sz="1800" dirty="0">
                <a:latin typeface="Arial" panose="020B0604020202020204" pitchFamily="34" charset="0"/>
                <a:cs typeface="Arial" panose="020B0604020202020204" pitchFamily="34" charset="0"/>
              </a:rPr>
              <a:t> your presentation with </a:t>
            </a:r>
            <a:r>
              <a:rPr lang="en-GB" sz="1800" b="1" dirty="0">
                <a:latin typeface="Arial" panose="020B0604020202020204" pitchFamily="34" charset="0"/>
                <a:cs typeface="Arial" panose="020B0604020202020204" pitchFamily="34" charset="0"/>
              </a:rPr>
              <a:t>your lecturer and a peer </a:t>
            </a:r>
            <a:r>
              <a:rPr lang="en-GB" sz="1800" dirty="0">
                <a:latin typeface="Arial" panose="020B0604020202020204" pitchFamily="34" charset="0"/>
                <a:cs typeface="Arial" panose="020B0604020202020204" pitchFamily="34" charset="0"/>
              </a:rPr>
              <a:t>for feedback. </a:t>
            </a:r>
          </a:p>
        </p:txBody>
      </p:sp>
    </p:spTree>
    <p:extLst>
      <p:ext uri="{BB962C8B-B14F-4D97-AF65-F5344CB8AC3E}">
        <p14:creationId xmlns:p14="http://schemas.microsoft.com/office/powerpoint/2010/main" val="3984172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585DF-F562-47A4-8356-37AEBF9B01A4}"/>
              </a:ext>
            </a:extLst>
          </p:cNvPr>
          <p:cNvSpPr>
            <a:spLocks noGrp="1"/>
          </p:cNvSpPr>
          <p:nvPr>
            <p:ph type="title"/>
          </p:nvPr>
        </p:nvSpPr>
        <p:spPr/>
        <p:txBody>
          <a:bodyPr/>
          <a:lstStyle/>
          <a:p>
            <a:r>
              <a:rPr lang="en-GB" dirty="0"/>
              <a:t>Review</a:t>
            </a:r>
          </a:p>
        </p:txBody>
      </p:sp>
      <p:sp>
        <p:nvSpPr>
          <p:cNvPr id="3" name="Content Placeholder 2">
            <a:extLst>
              <a:ext uri="{FF2B5EF4-FFF2-40B4-BE49-F238E27FC236}">
                <a16:creationId xmlns:a16="http://schemas.microsoft.com/office/drawing/2014/main" id="{0AE7BB81-F98F-4EB3-BB5F-B784F1824633}"/>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What have we created? Share good examples.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Reflect – what elements were most challenging? How would you each improve further in future presentations? </a:t>
            </a:r>
          </a:p>
        </p:txBody>
      </p:sp>
    </p:spTree>
    <p:extLst>
      <p:ext uri="{BB962C8B-B14F-4D97-AF65-F5344CB8AC3E}">
        <p14:creationId xmlns:p14="http://schemas.microsoft.com/office/powerpoint/2010/main" val="10019345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790</TotalTime>
  <Words>1018</Words>
  <Application>Microsoft Macintosh PowerPoint</Application>
  <PresentationFormat>On-screen Show (4:3)</PresentationFormat>
  <Paragraphs>125</Paragraphs>
  <Slides>15</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Garamond</vt:lpstr>
      <vt:lpstr>Myriad Pro</vt:lpstr>
      <vt:lpstr>Verdana</vt:lpstr>
      <vt:lpstr>20140311PresentationUWTSDTemplate</vt:lpstr>
      <vt:lpstr>PowerPoint Presentation</vt:lpstr>
      <vt:lpstr>During the session </vt:lpstr>
      <vt:lpstr>Creating</vt:lpstr>
      <vt:lpstr>Inserting slides</vt:lpstr>
      <vt:lpstr>Using design</vt:lpstr>
      <vt:lpstr>Inserting images</vt:lpstr>
      <vt:lpstr>Inserting tables</vt:lpstr>
      <vt:lpstr>Inserting shapes and SmartArt </vt:lpstr>
      <vt:lpstr>Inserting links</vt:lpstr>
      <vt:lpstr>Embedding a link to a website. </vt:lpstr>
      <vt:lpstr>Your image now has a link embedded</vt:lpstr>
      <vt:lpstr>Applying animation</vt:lpstr>
      <vt:lpstr>Opening and sharing a file. </vt:lpstr>
      <vt:lpstr>Activity – The remainder of session</vt:lpstr>
      <vt:lpstr>Review</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46</cp:revision>
  <cp:lastPrinted>2018-07-09T15:27:01Z</cp:lastPrinted>
  <dcterms:created xsi:type="dcterms:W3CDTF">2002-10-07T19:43:58Z</dcterms:created>
  <dcterms:modified xsi:type="dcterms:W3CDTF">2022-11-07T01:41:50Z</dcterms:modified>
</cp:coreProperties>
</file>