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6"/>
  </p:notesMasterIdLst>
  <p:sldIdLst>
    <p:sldId id="258" r:id="rId5"/>
    <p:sldId id="517" r:id="rId6"/>
    <p:sldId id="445" r:id="rId7"/>
    <p:sldId id="543" r:id="rId8"/>
    <p:sldId id="446" r:id="rId9"/>
    <p:sldId id="544" r:id="rId10"/>
    <p:sldId id="358" r:id="rId11"/>
    <p:sldId id="467" r:id="rId12"/>
    <p:sldId id="487" r:id="rId13"/>
    <p:sldId id="488" r:id="rId14"/>
    <p:sldId id="489" r:id="rId15"/>
    <p:sldId id="490" r:id="rId16"/>
    <p:sldId id="532" r:id="rId17"/>
    <p:sldId id="534" r:id="rId18"/>
    <p:sldId id="537" r:id="rId19"/>
    <p:sldId id="535" r:id="rId20"/>
    <p:sldId id="536" r:id="rId21"/>
    <p:sldId id="538" r:id="rId22"/>
    <p:sldId id="539" r:id="rId23"/>
    <p:sldId id="540" r:id="rId24"/>
    <p:sldId id="474" r:id="rId25"/>
    <p:sldId id="438" r:id="rId26"/>
    <p:sldId id="437" r:id="rId27"/>
    <p:sldId id="475" r:id="rId28"/>
    <p:sldId id="476" r:id="rId29"/>
    <p:sldId id="362" r:id="rId30"/>
    <p:sldId id="477" r:id="rId31"/>
    <p:sldId id="503" r:id="rId32"/>
    <p:sldId id="541" r:id="rId33"/>
    <p:sldId id="542" r:id="rId34"/>
    <p:sldId id="336" r:id="rId35"/>
    <p:sldId id="370" r:id="rId36"/>
    <p:sldId id="462" r:id="rId37"/>
    <p:sldId id="463" r:id="rId38"/>
    <p:sldId id="371" r:id="rId39"/>
    <p:sldId id="461" r:id="rId40"/>
    <p:sldId id="505" r:id="rId41"/>
    <p:sldId id="510" r:id="rId42"/>
    <p:sldId id="511" r:id="rId43"/>
    <p:sldId id="506" r:id="rId44"/>
    <p:sldId id="284" r:id="rId45"/>
    <p:sldId id="470" r:id="rId46"/>
    <p:sldId id="330" r:id="rId47"/>
    <p:sldId id="359" r:id="rId48"/>
    <p:sldId id="360" r:id="rId49"/>
    <p:sldId id="373" r:id="rId50"/>
    <p:sldId id="392" r:id="rId51"/>
    <p:sldId id="343" r:id="rId52"/>
    <p:sldId id="357" r:id="rId53"/>
    <p:sldId id="512" r:id="rId54"/>
    <p:sldId id="390" r:id="rId55"/>
    <p:sldId id="436" r:id="rId56"/>
    <p:sldId id="418" r:id="rId57"/>
    <p:sldId id="493" r:id="rId58"/>
    <p:sldId id="494" r:id="rId59"/>
    <p:sldId id="495" r:id="rId60"/>
    <p:sldId id="496" r:id="rId61"/>
    <p:sldId id="497" r:id="rId62"/>
    <p:sldId id="516" r:id="rId63"/>
    <p:sldId id="499" r:id="rId64"/>
    <p:sldId id="500" r:id="rId6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466E3D-F4E3-4740-ADFA-61EEF11CBD7D}" v="1" dt="2025-01-23T14:39:10.6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6395" autoAdjust="0"/>
  </p:normalViewPr>
  <p:slideViewPr>
    <p:cSldViewPr snapToGrid="0" showGuides="1">
      <p:cViewPr varScale="1">
        <p:scale>
          <a:sx n="87" d="100"/>
          <a:sy n="87" d="100"/>
        </p:scale>
        <p:origin x="51" y="429"/>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viewProps" Target="viewProps.xml"/><Relationship Id="rId7" Type="http://schemas.openxmlformats.org/officeDocument/2006/relationships/slide" Target="slides/slide3.xml"/><Relationship Id="rId71"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notesMaster" Target="notesMasters/notesMaster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diagrams/_rels/data1.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ata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s>
</file>

<file path=ppt/diagrams/_rels/data8.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82.svg"/><Relationship Id="rId1" Type="http://schemas.openxmlformats.org/officeDocument/2006/relationships/image" Target="../media/image81.png"/><Relationship Id="rId6" Type="http://schemas.openxmlformats.org/officeDocument/2006/relationships/image" Target="../media/image86.svg"/><Relationship Id="rId5" Type="http://schemas.openxmlformats.org/officeDocument/2006/relationships/image" Target="../media/image85.png"/><Relationship Id="rId4" Type="http://schemas.openxmlformats.org/officeDocument/2006/relationships/image" Target="../media/image8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s>
</file>

<file path=ppt/diagrams/_rels/drawing8.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82.svg"/><Relationship Id="rId1" Type="http://schemas.openxmlformats.org/officeDocument/2006/relationships/image" Target="../media/image81.png"/><Relationship Id="rId6" Type="http://schemas.openxmlformats.org/officeDocument/2006/relationships/image" Target="../media/image86.svg"/><Relationship Id="rId5" Type="http://schemas.openxmlformats.org/officeDocument/2006/relationships/image" Target="../media/image85.png"/><Relationship Id="rId4" Type="http://schemas.openxmlformats.org/officeDocument/2006/relationships/image" Target="../media/image84.svg"/></Relationships>
</file>

<file path=ppt/diagrams/colors1.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CAF8CD-A238-4686-872F-F990726BDC36}" type="doc">
      <dgm:prSet loTypeId="urn:microsoft.com/office/officeart/2005/8/layout/vList3" loCatId="list" qsTypeId="urn:microsoft.com/office/officeart/2005/8/quickstyle/3d1" qsCatId="3D" csTypeId="urn:microsoft.com/office/officeart/2005/8/colors/accent3_1" csCatId="accent3" phldr="1"/>
      <dgm:spPr/>
      <dgm:t>
        <a:bodyPr/>
        <a:lstStyle/>
        <a:p>
          <a:endParaRPr lang="en-GB"/>
        </a:p>
      </dgm:t>
    </dgm:pt>
    <dgm:pt modelId="{80796817-207E-42E9-BDF3-0E1BA2E2E3C7}">
      <dgm:prSet phldrT="[Text]"/>
      <dgm:spPr/>
      <dgm:t>
        <a:bodyPr/>
        <a:lstStyle/>
        <a:p>
          <a:r>
            <a:rPr lang="en-GB" dirty="0"/>
            <a:t>A dedicated librarian for research support.</a:t>
          </a:r>
        </a:p>
      </dgm:t>
    </dgm:pt>
    <dgm:pt modelId="{6CB03FC5-9C45-4836-BCDB-44AD45739476}" type="parTrans" cxnId="{DEDC87C0-8B0D-46D8-9A2E-FC83AFAEFB88}">
      <dgm:prSet/>
      <dgm:spPr/>
      <dgm:t>
        <a:bodyPr/>
        <a:lstStyle/>
        <a:p>
          <a:endParaRPr lang="en-GB"/>
        </a:p>
      </dgm:t>
    </dgm:pt>
    <dgm:pt modelId="{2B3944AE-12CF-4A11-84BF-7E39B4B1B9F4}" type="sibTrans" cxnId="{DEDC87C0-8B0D-46D8-9A2E-FC83AFAEFB88}">
      <dgm:prSet/>
      <dgm:spPr/>
      <dgm:t>
        <a:bodyPr/>
        <a:lstStyle/>
        <a:p>
          <a:endParaRPr lang="en-GB"/>
        </a:p>
      </dgm:t>
    </dgm:pt>
    <dgm:pt modelId="{80C53DFF-7728-4F41-BC6A-C2883A053F66}">
      <dgm:prSet phldrT="[Text]"/>
      <dgm:spPr/>
      <dgm:t>
        <a:bodyPr/>
        <a:lstStyle/>
        <a:p>
          <a:r>
            <a:rPr lang="en-GB" dirty="0"/>
            <a:t>Help available via chat, email or Teams.</a:t>
          </a:r>
        </a:p>
      </dgm:t>
    </dgm:pt>
    <dgm:pt modelId="{5B0FBB26-F060-4214-99EE-6E4CB531A0BD}" type="parTrans" cxnId="{4E5731F2-780D-4999-9D70-3DFCF16459D9}">
      <dgm:prSet/>
      <dgm:spPr/>
      <dgm:t>
        <a:bodyPr/>
        <a:lstStyle/>
        <a:p>
          <a:endParaRPr lang="en-GB"/>
        </a:p>
      </dgm:t>
    </dgm:pt>
    <dgm:pt modelId="{B10C0881-E52D-4D5E-B34F-66C09D92AA2A}" type="sibTrans" cxnId="{4E5731F2-780D-4999-9D70-3DFCF16459D9}">
      <dgm:prSet/>
      <dgm:spPr/>
      <dgm:t>
        <a:bodyPr/>
        <a:lstStyle/>
        <a:p>
          <a:endParaRPr lang="en-GB"/>
        </a:p>
      </dgm:t>
    </dgm:pt>
    <dgm:pt modelId="{959E04EF-E2BC-476A-BF0C-4AF0E225CC49}">
      <dgm:prSet phldrT="[Text]"/>
      <dgm:spPr/>
      <dgm:t>
        <a:bodyPr/>
        <a:lstStyle/>
        <a:p>
          <a:r>
            <a:rPr lang="en-GB" dirty="0"/>
            <a:t>Online resource lists linking to course reading.</a:t>
          </a:r>
        </a:p>
      </dgm:t>
    </dgm:pt>
    <dgm:pt modelId="{46D3F440-7F8A-45A9-B914-8EFCF9C83BEE}" type="parTrans" cxnId="{B86A156A-0EF1-4CED-8283-3518A4F8210C}">
      <dgm:prSet/>
      <dgm:spPr/>
      <dgm:t>
        <a:bodyPr/>
        <a:lstStyle/>
        <a:p>
          <a:endParaRPr lang="en-GB"/>
        </a:p>
      </dgm:t>
    </dgm:pt>
    <dgm:pt modelId="{2DC4F724-C573-4277-BE8E-7EF56A1B43CB}" type="sibTrans" cxnId="{B86A156A-0EF1-4CED-8283-3518A4F8210C}">
      <dgm:prSet/>
      <dgm:spPr/>
      <dgm:t>
        <a:bodyPr/>
        <a:lstStyle/>
        <a:p>
          <a:endParaRPr lang="en-GB"/>
        </a:p>
      </dgm:t>
    </dgm:pt>
    <dgm:pt modelId="{346D9AAB-FF81-4FF7-811B-2BA2DA7C1B12}">
      <dgm:prSet/>
      <dgm:spPr/>
      <dgm:t>
        <a:bodyPr/>
        <a:lstStyle/>
        <a:p>
          <a:r>
            <a:rPr lang="en-GB" dirty="0"/>
            <a:t>Support for referencing, copyright, and accessibility.</a:t>
          </a:r>
        </a:p>
      </dgm:t>
    </dgm:pt>
    <dgm:pt modelId="{E23F097A-5D89-4A07-B90F-A11EF034D23D}" type="parTrans" cxnId="{8E633AF5-E180-40EB-9411-9430EF8240EF}">
      <dgm:prSet/>
      <dgm:spPr/>
      <dgm:t>
        <a:bodyPr/>
        <a:lstStyle/>
        <a:p>
          <a:endParaRPr lang="en-GB"/>
        </a:p>
      </dgm:t>
    </dgm:pt>
    <dgm:pt modelId="{C064F62F-89DA-4AC1-975D-99205F494D6C}" type="sibTrans" cxnId="{8E633AF5-E180-40EB-9411-9430EF8240EF}">
      <dgm:prSet/>
      <dgm:spPr/>
      <dgm:t>
        <a:bodyPr/>
        <a:lstStyle/>
        <a:p>
          <a:endParaRPr lang="en-GB"/>
        </a:p>
      </dgm:t>
    </dgm:pt>
    <dgm:pt modelId="{F37DBE2F-0AEF-4287-B717-8E685D676025}" type="pres">
      <dgm:prSet presAssocID="{E8CAF8CD-A238-4686-872F-F990726BDC36}" presName="linearFlow" presStyleCnt="0">
        <dgm:presLayoutVars>
          <dgm:dir/>
          <dgm:resizeHandles val="exact"/>
        </dgm:presLayoutVars>
      </dgm:prSet>
      <dgm:spPr/>
    </dgm:pt>
    <dgm:pt modelId="{5E5AB7C9-244B-4224-9821-343C22B01BD6}" type="pres">
      <dgm:prSet presAssocID="{80796817-207E-42E9-BDF3-0E1BA2E2E3C7}" presName="composite" presStyleCnt="0"/>
      <dgm:spPr/>
    </dgm:pt>
    <dgm:pt modelId="{597FD67B-1CC8-4C16-B5C2-BEB07D90567B}" type="pres">
      <dgm:prSet presAssocID="{80796817-207E-42E9-BDF3-0E1BA2E2E3C7}" presName="imgShp" presStyleLbl="fgImgPlace1" presStyleIdx="0" presStyleCnt="4" custLinFactNeighborX="-88513" custLinFactNeighborY="-179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Call center with solid fill"/>
        </a:ext>
      </dgm:extLst>
    </dgm:pt>
    <dgm:pt modelId="{FE5BEE38-7ADF-4E62-81F6-660666E563D9}" type="pres">
      <dgm:prSet presAssocID="{80796817-207E-42E9-BDF3-0E1BA2E2E3C7}" presName="txShp" presStyleLbl="node1" presStyleIdx="0" presStyleCnt="4" custScaleX="146344">
        <dgm:presLayoutVars>
          <dgm:bulletEnabled val="1"/>
        </dgm:presLayoutVars>
      </dgm:prSet>
      <dgm:spPr/>
    </dgm:pt>
    <dgm:pt modelId="{FD51FAF8-929B-4A18-8F2D-7B5E91AB33F3}" type="pres">
      <dgm:prSet presAssocID="{2B3944AE-12CF-4A11-84BF-7E39B4B1B9F4}" presName="spacing" presStyleCnt="0"/>
      <dgm:spPr/>
    </dgm:pt>
    <dgm:pt modelId="{8AD5A50C-B03B-4988-B1C7-9CFF91E52B03}" type="pres">
      <dgm:prSet presAssocID="{80C53DFF-7728-4F41-BC6A-C2883A053F66}" presName="composite" presStyleCnt="0"/>
      <dgm:spPr/>
    </dgm:pt>
    <dgm:pt modelId="{299B8852-4F37-4E03-8FB2-90C97D80FCA8}" type="pres">
      <dgm:prSet presAssocID="{80C53DFF-7728-4F41-BC6A-C2883A053F66}" presName="imgShp" presStyleLbl="fgImgPlace1" presStyleIdx="1" presStyleCnt="4" custLinFactNeighborX="-82650" custLinFactNeighborY="-586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Programmer male with solid fill"/>
        </a:ext>
      </dgm:extLst>
    </dgm:pt>
    <dgm:pt modelId="{69163053-0507-4E3D-AA00-124D6FABECB1}" type="pres">
      <dgm:prSet presAssocID="{80C53DFF-7728-4F41-BC6A-C2883A053F66}" presName="txShp" presStyleLbl="node1" presStyleIdx="1" presStyleCnt="4" custScaleX="145430" custLinFactNeighborX="992" custLinFactNeighborY="1758">
        <dgm:presLayoutVars>
          <dgm:bulletEnabled val="1"/>
        </dgm:presLayoutVars>
      </dgm:prSet>
      <dgm:spPr/>
    </dgm:pt>
    <dgm:pt modelId="{2B62837F-A146-4694-9E4E-C27C458D15EA}" type="pres">
      <dgm:prSet presAssocID="{B10C0881-E52D-4D5E-B34F-66C09D92AA2A}" presName="spacing" presStyleCnt="0"/>
      <dgm:spPr/>
    </dgm:pt>
    <dgm:pt modelId="{4B1268BF-25A6-4C82-A0A6-AAE3BE70B2B8}" type="pres">
      <dgm:prSet presAssocID="{959E04EF-E2BC-476A-BF0C-4AF0E225CC49}" presName="composite" presStyleCnt="0"/>
      <dgm:spPr/>
    </dgm:pt>
    <dgm:pt modelId="{1B3908B5-7B60-4B87-8364-5815913247B3}" type="pres">
      <dgm:prSet presAssocID="{959E04EF-E2BC-476A-BF0C-4AF0E225CC49}" presName="imgShp" presStyleLbl="fgImgPlace1" presStyleIdx="2" presStyleCnt="4" custLinFactNeighborX="-85582" custLinFactNeighborY="293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Open book with solid fill"/>
        </a:ext>
      </dgm:extLst>
    </dgm:pt>
    <dgm:pt modelId="{43E75672-BBA5-4444-9886-34E6DBEAB8DE}" type="pres">
      <dgm:prSet presAssocID="{959E04EF-E2BC-476A-BF0C-4AF0E225CC49}" presName="txShp" presStyleLbl="node1" presStyleIdx="2" presStyleCnt="4" custScaleX="148175">
        <dgm:presLayoutVars>
          <dgm:bulletEnabled val="1"/>
        </dgm:presLayoutVars>
      </dgm:prSet>
      <dgm:spPr/>
    </dgm:pt>
    <dgm:pt modelId="{6EFBEA6B-790B-47FE-93AC-A787F6D00711}" type="pres">
      <dgm:prSet presAssocID="{2DC4F724-C573-4277-BE8E-7EF56A1B43CB}" presName="spacing" presStyleCnt="0"/>
      <dgm:spPr/>
    </dgm:pt>
    <dgm:pt modelId="{4D2ED867-123B-450E-A0BD-D4FEE3B6ED66}" type="pres">
      <dgm:prSet presAssocID="{346D9AAB-FF81-4FF7-811B-2BA2DA7C1B12}" presName="composite" presStyleCnt="0"/>
      <dgm:spPr/>
    </dgm:pt>
    <dgm:pt modelId="{29CE7826-F92E-4DFC-AA7E-190456F9561B}" type="pres">
      <dgm:prSet presAssocID="{346D9AAB-FF81-4FF7-811B-2BA2DA7C1B12}" presName="imgShp" presStyleLbl="fgImgPlace1" presStyleIdx="3" presStyleCnt="4" custLinFactNeighborX="-85399" custLinFactNeighborY="-373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Questions with solid fill"/>
        </a:ext>
      </dgm:extLst>
    </dgm:pt>
    <dgm:pt modelId="{B90C42E6-023D-4B4E-951F-D0A9AA615BFE}" type="pres">
      <dgm:prSet presAssocID="{346D9AAB-FF81-4FF7-811B-2BA2DA7C1B12}" presName="txShp" presStyleLbl="node1" presStyleIdx="3" presStyleCnt="4" custScaleX="148327">
        <dgm:presLayoutVars>
          <dgm:bulletEnabled val="1"/>
        </dgm:presLayoutVars>
      </dgm:prSet>
      <dgm:spPr/>
    </dgm:pt>
  </dgm:ptLst>
  <dgm:cxnLst>
    <dgm:cxn modelId="{C0775160-E58B-4959-95F2-74D0436F6414}" type="presOf" srcId="{E8CAF8CD-A238-4686-872F-F990726BDC36}" destId="{F37DBE2F-0AEF-4287-B717-8E685D676025}" srcOrd="0" destOrd="0" presId="urn:microsoft.com/office/officeart/2005/8/layout/vList3"/>
    <dgm:cxn modelId="{B86A156A-0EF1-4CED-8283-3518A4F8210C}" srcId="{E8CAF8CD-A238-4686-872F-F990726BDC36}" destId="{959E04EF-E2BC-476A-BF0C-4AF0E225CC49}" srcOrd="2" destOrd="0" parTransId="{46D3F440-7F8A-45A9-B914-8EFCF9C83BEE}" sibTransId="{2DC4F724-C573-4277-BE8E-7EF56A1B43CB}"/>
    <dgm:cxn modelId="{D3987194-875B-4192-AF5E-16BC78F3CEFE}" type="presOf" srcId="{80C53DFF-7728-4F41-BC6A-C2883A053F66}" destId="{69163053-0507-4E3D-AA00-124D6FABECB1}" srcOrd="0" destOrd="0" presId="urn:microsoft.com/office/officeart/2005/8/layout/vList3"/>
    <dgm:cxn modelId="{A1447AA6-33DB-4F64-9C6F-E460E4048936}" type="presOf" srcId="{346D9AAB-FF81-4FF7-811B-2BA2DA7C1B12}" destId="{B90C42E6-023D-4B4E-951F-D0A9AA615BFE}" srcOrd="0" destOrd="0" presId="urn:microsoft.com/office/officeart/2005/8/layout/vList3"/>
    <dgm:cxn modelId="{DEDC87C0-8B0D-46D8-9A2E-FC83AFAEFB88}" srcId="{E8CAF8CD-A238-4686-872F-F990726BDC36}" destId="{80796817-207E-42E9-BDF3-0E1BA2E2E3C7}" srcOrd="0" destOrd="0" parTransId="{6CB03FC5-9C45-4836-BCDB-44AD45739476}" sibTransId="{2B3944AE-12CF-4A11-84BF-7E39B4B1B9F4}"/>
    <dgm:cxn modelId="{B5C0F8C5-314B-43A2-A634-33600C70C505}" type="presOf" srcId="{959E04EF-E2BC-476A-BF0C-4AF0E225CC49}" destId="{43E75672-BBA5-4444-9886-34E6DBEAB8DE}" srcOrd="0" destOrd="0" presId="urn:microsoft.com/office/officeart/2005/8/layout/vList3"/>
    <dgm:cxn modelId="{B5EBE3EE-9510-4A71-A690-4FE83F25875A}" type="presOf" srcId="{80796817-207E-42E9-BDF3-0E1BA2E2E3C7}" destId="{FE5BEE38-7ADF-4E62-81F6-660666E563D9}" srcOrd="0" destOrd="0" presId="urn:microsoft.com/office/officeart/2005/8/layout/vList3"/>
    <dgm:cxn modelId="{4E5731F2-780D-4999-9D70-3DFCF16459D9}" srcId="{E8CAF8CD-A238-4686-872F-F990726BDC36}" destId="{80C53DFF-7728-4F41-BC6A-C2883A053F66}" srcOrd="1" destOrd="0" parTransId="{5B0FBB26-F060-4214-99EE-6E4CB531A0BD}" sibTransId="{B10C0881-E52D-4D5E-B34F-66C09D92AA2A}"/>
    <dgm:cxn modelId="{8E633AF5-E180-40EB-9411-9430EF8240EF}" srcId="{E8CAF8CD-A238-4686-872F-F990726BDC36}" destId="{346D9AAB-FF81-4FF7-811B-2BA2DA7C1B12}" srcOrd="3" destOrd="0" parTransId="{E23F097A-5D89-4A07-B90F-A11EF034D23D}" sibTransId="{C064F62F-89DA-4AC1-975D-99205F494D6C}"/>
    <dgm:cxn modelId="{B1EC0EE3-F018-42AA-AAC1-7DAE817AC852}" type="presParOf" srcId="{F37DBE2F-0AEF-4287-B717-8E685D676025}" destId="{5E5AB7C9-244B-4224-9821-343C22B01BD6}" srcOrd="0" destOrd="0" presId="urn:microsoft.com/office/officeart/2005/8/layout/vList3"/>
    <dgm:cxn modelId="{E6F280D4-837E-4292-B172-9722EAF4C03E}" type="presParOf" srcId="{5E5AB7C9-244B-4224-9821-343C22B01BD6}" destId="{597FD67B-1CC8-4C16-B5C2-BEB07D90567B}" srcOrd="0" destOrd="0" presId="urn:microsoft.com/office/officeart/2005/8/layout/vList3"/>
    <dgm:cxn modelId="{24710E07-33E0-4505-9017-608450F5E282}" type="presParOf" srcId="{5E5AB7C9-244B-4224-9821-343C22B01BD6}" destId="{FE5BEE38-7ADF-4E62-81F6-660666E563D9}" srcOrd="1" destOrd="0" presId="urn:microsoft.com/office/officeart/2005/8/layout/vList3"/>
    <dgm:cxn modelId="{5F7D4BC2-0BFD-470C-80DA-72939990C6C0}" type="presParOf" srcId="{F37DBE2F-0AEF-4287-B717-8E685D676025}" destId="{FD51FAF8-929B-4A18-8F2D-7B5E91AB33F3}" srcOrd="1" destOrd="0" presId="urn:microsoft.com/office/officeart/2005/8/layout/vList3"/>
    <dgm:cxn modelId="{9E8E43B3-1732-40E2-8155-DED91FC8C56C}" type="presParOf" srcId="{F37DBE2F-0AEF-4287-B717-8E685D676025}" destId="{8AD5A50C-B03B-4988-B1C7-9CFF91E52B03}" srcOrd="2" destOrd="0" presId="urn:microsoft.com/office/officeart/2005/8/layout/vList3"/>
    <dgm:cxn modelId="{AD3D0B2A-F331-4259-A484-2DC51FF19822}" type="presParOf" srcId="{8AD5A50C-B03B-4988-B1C7-9CFF91E52B03}" destId="{299B8852-4F37-4E03-8FB2-90C97D80FCA8}" srcOrd="0" destOrd="0" presId="urn:microsoft.com/office/officeart/2005/8/layout/vList3"/>
    <dgm:cxn modelId="{3DCD63B9-551D-49A7-B1C0-A7BA9D7E8BDD}" type="presParOf" srcId="{8AD5A50C-B03B-4988-B1C7-9CFF91E52B03}" destId="{69163053-0507-4E3D-AA00-124D6FABECB1}" srcOrd="1" destOrd="0" presId="urn:microsoft.com/office/officeart/2005/8/layout/vList3"/>
    <dgm:cxn modelId="{21CFC504-DC6E-42A2-A8B3-53D4DACCF6FD}" type="presParOf" srcId="{F37DBE2F-0AEF-4287-B717-8E685D676025}" destId="{2B62837F-A146-4694-9E4E-C27C458D15EA}" srcOrd="3" destOrd="0" presId="urn:microsoft.com/office/officeart/2005/8/layout/vList3"/>
    <dgm:cxn modelId="{E1A29709-A11C-4F62-974D-18BD84FFFA18}" type="presParOf" srcId="{F37DBE2F-0AEF-4287-B717-8E685D676025}" destId="{4B1268BF-25A6-4C82-A0A6-AAE3BE70B2B8}" srcOrd="4" destOrd="0" presId="urn:microsoft.com/office/officeart/2005/8/layout/vList3"/>
    <dgm:cxn modelId="{5D99E93F-C349-4BAC-B903-C57E388EDD92}" type="presParOf" srcId="{4B1268BF-25A6-4C82-A0A6-AAE3BE70B2B8}" destId="{1B3908B5-7B60-4B87-8364-5815913247B3}" srcOrd="0" destOrd="0" presId="urn:microsoft.com/office/officeart/2005/8/layout/vList3"/>
    <dgm:cxn modelId="{EA99ADA3-760E-4A03-BD59-37BF2B4F02DB}" type="presParOf" srcId="{4B1268BF-25A6-4C82-A0A6-AAE3BE70B2B8}" destId="{43E75672-BBA5-4444-9886-34E6DBEAB8DE}" srcOrd="1" destOrd="0" presId="urn:microsoft.com/office/officeart/2005/8/layout/vList3"/>
    <dgm:cxn modelId="{469A696F-0934-49E9-B5A5-18052F33945D}" type="presParOf" srcId="{F37DBE2F-0AEF-4287-B717-8E685D676025}" destId="{6EFBEA6B-790B-47FE-93AC-A787F6D00711}" srcOrd="5" destOrd="0" presId="urn:microsoft.com/office/officeart/2005/8/layout/vList3"/>
    <dgm:cxn modelId="{7873B3F8-9FED-4629-9D6A-2231C54BAF5A}" type="presParOf" srcId="{F37DBE2F-0AEF-4287-B717-8E685D676025}" destId="{4D2ED867-123B-450E-A0BD-D4FEE3B6ED66}" srcOrd="6" destOrd="0" presId="urn:microsoft.com/office/officeart/2005/8/layout/vList3"/>
    <dgm:cxn modelId="{BC6EF1F6-9C79-4F7A-A424-0EE5E20F496B}" type="presParOf" srcId="{4D2ED867-123B-450E-A0BD-D4FEE3B6ED66}" destId="{29CE7826-F92E-4DFC-AA7E-190456F9561B}" srcOrd="0" destOrd="0" presId="urn:microsoft.com/office/officeart/2005/8/layout/vList3"/>
    <dgm:cxn modelId="{61F5CAC7-5B2E-40A0-95EF-38C33896F6D7}" type="presParOf" srcId="{4D2ED867-123B-450E-A0BD-D4FEE3B6ED66}" destId="{B90C42E6-023D-4B4E-951F-D0A9AA615BFE}"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D9ECE8D-4792-4EEF-B294-B6F788482E2C}" type="doc">
      <dgm:prSet loTypeId="urn:microsoft.com/office/officeart/2009/3/layout/SubStepProcess" loCatId="process" qsTypeId="urn:microsoft.com/office/officeart/2005/8/quickstyle/simple2" qsCatId="simple" csTypeId="urn:microsoft.com/office/officeart/2005/8/colors/accent2_1" csCatId="accent2" phldr="1"/>
      <dgm:spPr/>
      <dgm:t>
        <a:bodyPr/>
        <a:lstStyle/>
        <a:p>
          <a:endParaRPr lang="en-GB"/>
        </a:p>
      </dgm:t>
    </dgm:pt>
    <dgm:pt modelId="{8A258F8A-D880-4653-9CEF-1C1B3432D47C}">
      <dgm:prSet phldrT="[Text]"/>
      <dgm:spPr/>
      <dgm:t>
        <a:bodyPr/>
        <a:lstStyle/>
        <a:p>
          <a:r>
            <a:rPr lang="en-GB" dirty="0"/>
            <a:t>Books &amp;</a:t>
          </a:r>
        </a:p>
        <a:p>
          <a:r>
            <a:rPr lang="en-GB" dirty="0"/>
            <a:t>Ebooks</a:t>
          </a:r>
        </a:p>
      </dgm:t>
    </dgm:pt>
    <dgm:pt modelId="{CDA9629F-2E9C-49A8-A484-97E5C63A3276}" type="parTrans" cxnId="{92BD2A97-1754-4822-9439-847162E6EF3F}">
      <dgm:prSet/>
      <dgm:spPr/>
      <dgm:t>
        <a:bodyPr/>
        <a:lstStyle/>
        <a:p>
          <a:endParaRPr lang="en-GB"/>
        </a:p>
      </dgm:t>
    </dgm:pt>
    <dgm:pt modelId="{23D807B9-FB37-4BBB-BFCF-CEF8F68EDBF5}" type="sibTrans" cxnId="{92BD2A97-1754-4822-9439-847162E6EF3F}">
      <dgm:prSet/>
      <dgm:spPr/>
      <dgm:t>
        <a:bodyPr/>
        <a:lstStyle/>
        <a:p>
          <a:endParaRPr lang="en-GB"/>
        </a:p>
      </dgm:t>
    </dgm:pt>
    <dgm:pt modelId="{7A0E852D-4AB9-4380-9DD9-05FFFCE3852D}">
      <dgm:prSet phldrT="[Text]"/>
      <dgm:spPr/>
      <dgm:t>
        <a:bodyPr/>
        <a:lstStyle/>
        <a:p>
          <a:r>
            <a:rPr lang="en-GB" dirty="0"/>
            <a:t>Peer reviewed Journals</a:t>
          </a:r>
        </a:p>
      </dgm:t>
    </dgm:pt>
    <dgm:pt modelId="{8C3B89FA-3C78-41A3-A784-F3A6685CE4AF}" type="parTrans" cxnId="{EDAB9CEB-17CC-4506-8077-D19B2114B987}">
      <dgm:prSet/>
      <dgm:spPr/>
      <dgm:t>
        <a:bodyPr/>
        <a:lstStyle/>
        <a:p>
          <a:endParaRPr lang="en-GB"/>
        </a:p>
      </dgm:t>
    </dgm:pt>
    <dgm:pt modelId="{21121EA1-4DA2-4A1D-A997-5BF55583D9E7}" type="sibTrans" cxnId="{EDAB9CEB-17CC-4506-8077-D19B2114B987}">
      <dgm:prSet/>
      <dgm:spPr/>
      <dgm:t>
        <a:bodyPr/>
        <a:lstStyle/>
        <a:p>
          <a:endParaRPr lang="en-GB"/>
        </a:p>
      </dgm:t>
    </dgm:pt>
    <dgm:pt modelId="{0B900B15-EF89-4FF1-A032-FD679E195D85}">
      <dgm:prSet phldrT="[Text]"/>
      <dgm:spPr/>
      <dgm:t>
        <a:bodyPr/>
        <a:lstStyle/>
        <a:p>
          <a:r>
            <a:rPr lang="en-GB" dirty="0"/>
            <a:t>British Standards</a:t>
          </a:r>
        </a:p>
      </dgm:t>
    </dgm:pt>
    <dgm:pt modelId="{580E5D49-D26F-4492-BDB7-4A4BC053BB52}" type="parTrans" cxnId="{40347ADD-D780-4737-BFA4-4DE04FB49181}">
      <dgm:prSet/>
      <dgm:spPr/>
      <dgm:t>
        <a:bodyPr/>
        <a:lstStyle/>
        <a:p>
          <a:endParaRPr lang="en-GB"/>
        </a:p>
      </dgm:t>
    </dgm:pt>
    <dgm:pt modelId="{D08DCC46-9E8C-4144-A2FD-4328BC7E943E}" type="sibTrans" cxnId="{40347ADD-D780-4737-BFA4-4DE04FB49181}">
      <dgm:prSet/>
      <dgm:spPr/>
      <dgm:t>
        <a:bodyPr/>
        <a:lstStyle/>
        <a:p>
          <a:endParaRPr lang="en-GB"/>
        </a:p>
      </dgm:t>
    </dgm:pt>
    <dgm:pt modelId="{246D93B6-CFE7-435A-B47F-3B32A5C69F88}">
      <dgm:prSet/>
      <dgm:spPr/>
      <dgm:t>
        <a:bodyPr/>
        <a:lstStyle/>
        <a:p>
          <a:r>
            <a:rPr lang="en-GB" dirty="0"/>
            <a:t>Film, TV, &amp; Video</a:t>
          </a:r>
        </a:p>
      </dgm:t>
    </dgm:pt>
    <dgm:pt modelId="{686F09D7-64B4-420F-A352-B22E66927D8C}" type="parTrans" cxnId="{C6EEE4AF-6B71-4272-B37B-AA61F7F16564}">
      <dgm:prSet/>
      <dgm:spPr/>
      <dgm:t>
        <a:bodyPr/>
        <a:lstStyle/>
        <a:p>
          <a:endParaRPr lang="en-GB"/>
        </a:p>
      </dgm:t>
    </dgm:pt>
    <dgm:pt modelId="{EAFE3990-C2FF-4040-9696-4D5CB08734E9}" type="sibTrans" cxnId="{C6EEE4AF-6B71-4272-B37B-AA61F7F16564}">
      <dgm:prSet/>
      <dgm:spPr/>
      <dgm:t>
        <a:bodyPr/>
        <a:lstStyle/>
        <a:p>
          <a:endParaRPr lang="en-GB"/>
        </a:p>
      </dgm:t>
    </dgm:pt>
    <dgm:pt modelId="{24D9EAD6-D0DC-4E57-9581-C341FD2E2979}">
      <dgm:prSet/>
      <dgm:spPr/>
      <dgm:t>
        <a:bodyPr/>
        <a:lstStyle/>
        <a:p>
          <a:r>
            <a:rPr lang="en-GB" dirty="0"/>
            <a:t>Market Research</a:t>
          </a:r>
        </a:p>
      </dgm:t>
    </dgm:pt>
    <dgm:pt modelId="{2332B7B2-57C3-41E5-B18A-8E50F5DB68EB}" type="parTrans" cxnId="{FE9384FC-676D-41CF-AD2B-AFB034E8F5C6}">
      <dgm:prSet/>
      <dgm:spPr/>
      <dgm:t>
        <a:bodyPr/>
        <a:lstStyle/>
        <a:p>
          <a:endParaRPr lang="en-GB"/>
        </a:p>
      </dgm:t>
    </dgm:pt>
    <dgm:pt modelId="{B88890E0-C516-4AED-B096-3DCE5DE8CA9C}" type="sibTrans" cxnId="{FE9384FC-676D-41CF-AD2B-AFB034E8F5C6}">
      <dgm:prSet/>
      <dgm:spPr/>
      <dgm:t>
        <a:bodyPr/>
        <a:lstStyle/>
        <a:p>
          <a:endParaRPr lang="en-GB"/>
        </a:p>
      </dgm:t>
    </dgm:pt>
    <dgm:pt modelId="{C263A446-4616-4FF7-B382-B4C7CC248AA2}">
      <dgm:prSet/>
      <dgm:spPr/>
      <dgm:t>
        <a:bodyPr/>
        <a:lstStyle/>
        <a:p>
          <a:r>
            <a:rPr lang="en-GB" dirty="0"/>
            <a:t>Technical papers</a:t>
          </a:r>
        </a:p>
      </dgm:t>
    </dgm:pt>
    <dgm:pt modelId="{08A4A35D-72E8-4141-AF48-08A755A52EDD}" type="parTrans" cxnId="{BA334EA0-C687-440A-9314-352A406B1484}">
      <dgm:prSet/>
      <dgm:spPr/>
      <dgm:t>
        <a:bodyPr/>
        <a:lstStyle/>
        <a:p>
          <a:endParaRPr lang="en-GB"/>
        </a:p>
      </dgm:t>
    </dgm:pt>
    <dgm:pt modelId="{6B1A77FC-5F7D-453E-B242-4FB3C3241BC0}" type="sibTrans" cxnId="{BA334EA0-C687-440A-9314-352A406B1484}">
      <dgm:prSet/>
      <dgm:spPr/>
      <dgm:t>
        <a:bodyPr/>
        <a:lstStyle/>
        <a:p>
          <a:endParaRPr lang="en-GB"/>
        </a:p>
      </dgm:t>
    </dgm:pt>
    <dgm:pt modelId="{527C241E-02FC-4AD0-9120-A08B240F6FE5}" type="pres">
      <dgm:prSet presAssocID="{4D9ECE8D-4792-4EEF-B294-B6F788482E2C}" presName="Name0" presStyleCnt="0">
        <dgm:presLayoutVars>
          <dgm:chMax val="7"/>
          <dgm:dir/>
          <dgm:animOne val="branch"/>
        </dgm:presLayoutVars>
      </dgm:prSet>
      <dgm:spPr/>
    </dgm:pt>
    <dgm:pt modelId="{B567F842-FBB9-4CDE-84CF-410FB160243E}" type="pres">
      <dgm:prSet presAssocID="{8A258F8A-D880-4653-9CEF-1C1B3432D47C}" presName="parTx1" presStyleLbl="node1" presStyleIdx="0" presStyleCnt="6"/>
      <dgm:spPr/>
    </dgm:pt>
    <dgm:pt modelId="{A96B0F53-E589-409F-BDF5-29B4407ABD0F}" type="pres">
      <dgm:prSet presAssocID="{7A0E852D-4AB9-4380-9DD9-05FFFCE3852D}" presName="parTx2" presStyleLbl="node1" presStyleIdx="1" presStyleCnt="6"/>
      <dgm:spPr/>
    </dgm:pt>
    <dgm:pt modelId="{7A1329A3-40D4-4C2B-9DC7-A56688BC2B68}" type="pres">
      <dgm:prSet presAssocID="{0B900B15-EF89-4FF1-A032-FD679E195D85}" presName="parTx3" presStyleLbl="node1" presStyleIdx="2" presStyleCnt="6"/>
      <dgm:spPr/>
    </dgm:pt>
    <dgm:pt modelId="{0F99F438-F4D8-4F2F-B39A-77170A582CA8}" type="pres">
      <dgm:prSet presAssocID="{246D93B6-CFE7-435A-B47F-3B32A5C69F88}" presName="parTx4" presStyleLbl="node1" presStyleIdx="3" presStyleCnt="6"/>
      <dgm:spPr/>
    </dgm:pt>
    <dgm:pt modelId="{BED6E1B4-1979-46FA-877F-7187985942DD}" type="pres">
      <dgm:prSet presAssocID="{24D9EAD6-D0DC-4E57-9581-C341FD2E2979}" presName="parTx5" presStyleLbl="node1" presStyleIdx="4" presStyleCnt="6"/>
      <dgm:spPr/>
    </dgm:pt>
    <dgm:pt modelId="{1B150005-B840-4265-BCE9-E0D3124C7D61}" type="pres">
      <dgm:prSet presAssocID="{C263A446-4616-4FF7-B382-B4C7CC248AA2}" presName="parTx6" presStyleLbl="node1" presStyleIdx="5" presStyleCnt="6"/>
      <dgm:spPr/>
    </dgm:pt>
  </dgm:ptLst>
  <dgm:cxnLst>
    <dgm:cxn modelId="{B7A74408-C992-4BF5-9641-535B113390CC}" type="presOf" srcId="{8A258F8A-D880-4653-9CEF-1C1B3432D47C}" destId="{B567F842-FBB9-4CDE-84CF-410FB160243E}" srcOrd="0" destOrd="0" presId="urn:microsoft.com/office/officeart/2009/3/layout/SubStepProcess"/>
    <dgm:cxn modelId="{DA7A0954-E1E0-4B8B-B949-29D892FBCB33}" type="presOf" srcId="{246D93B6-CFE7-435A-B47F-3B32A5C69F88}" destId="{0F99F438-F4D8-4F2F-B39A-77170A582CA8}" srcOrd="0" destOrd="0" presId="urn:microsoft.com/office/officeart/2009/3/layout/SubStepProcess"/>
    <dgm:cxn modelId="{8E6C8A7E-59D2-4C8A-B187-93EBFA733845}" type="presOf" srcId="{4D9ECE8D-4792-4EEF-B294-B6F788482E2C}" destId="{527C241E-02FC-4AD0-9120-A08B240F6FE5}" srcOrd="0" destOrd="0" presId="urn:microsoft.com/office/officeart/2009/3/layout/SubStepProcess"/>
    <dgm:cxn modelId="{24C0927F-44B9-49A3-94DD-97985B063BAF}" type="presOf" srcId="{C263A446-4616-4FF7-B382-B4C7CC248AA2}" destId="{1B150005-B840-4265-BCE9-E0D3124C7D61}" srcOrd="0" destOrd="0" presId="urn:microsoft.com/office/officeart/2009/3/layout/SubStepProcess"/>
    <dgm:cxn modelId="{92BD2A97-1754-4822-9439-847162E6EF3F}" srcId="{4D9ECE8D-4792-4EEF-B294-B6F788482E2C}" destId="{8A258F8A-D880-4653-9CEF-1C1B3432D47C}" srcOrd="0" destOrd="0" parTransId="{CDA9629F-2E9C-49A8-A484-97E5C63A3276}" sibTransId="{23D807B9-FB37-4BBB-BFCF-CEF8F68EDBF5}"/>
    <dgm:cxn modelId="{BA334EA0-C687-440A-9314-352A406B1484}" srcId="{4D9ECE8D-4792-4EEF-B294-B6F788482E2C}" destId="{C263A446-4616-4FF7-B382-B4C7CC248AA2}" srcOrd="5" destOrd="0" parTransId="{08A4A35D-72E8-4141-AF48-08A755A52EDD}" sibTransId="{6B1A77FC-5F7D-453E-B242-4FB3C3241BC0}"/>
    <dgm:cxn modelId="{850948A5-698C-49C1-9C42-E714F4260D2F}" type="presOf" srcId="{0B900B15-EF89-4FF1-A032-FD679E195D85}" destId="{7A1329A3-40D4-4C2B-9DC7-A56688BC2B68}" srcOrd="0" destOrd="0" presId="urn:microsoft.com/office/officeart/2009/3/layout/SubStepProcess"/>
    <dgm:cxn modelId="{C6EEE4AF-6B71-4272-B37B-AA61F7F16564}" srcId="{4D9ECE8D-4792-4EEF-B294-B6F788482E2C}" destId="{246D93B6-CFE7-435A-B47F-3B32A5C69F88}" srcOrd="3" destOrd="0" parTransId="{686F09D7-64B4-420F-A352-B22E66927D8C}" sibTransId="{EAFE3990-C2FF-4040-9696-4D5CB08734E9}"/>
    <dgm:cxn modelId="{C9C7AFCB-6DB0-47A8-8501-0AA15A9EB22F}" type="presOf" srcId="{7A0E852D-4AB9-4380-9DD9-05FFFCE3852D}" destId="{A96B0F53-E589-409F-BDF5-29B4407ABD0F}" srcOrd="0" destOrd="0" presId="urn:microsoft.com/office/officeart/2009/3/layout/SubStepProcess"/>
    <dgm:cxn modelId="{40347ADD-D780-4737-BFA4-4DE04FB49181}" srcId="{4D9ECE8D-4792-4EEF-B294-B6F788482E2C}" destId="{0B900B15-EF89-4FF1-A032-FD679E195D85}" srcOrd="2" destOrd="0" parTransId="{580E5D49-D26F-4492-BDB7-4A4BC053BB52}" sibTransId="{D08DCC46-9E8C-4144-A2FD-4328BC7E943E}"/>
    <dgm:cxn modelId="{EDAB9CEB-17CC-4506-8077-D19B2114B987}" srcId="{4D9ECE8D-4792-4EEF-B294-B6F788482E2C}" destId="{7A0E852D-4AB9-4380-9DD9-05FFFCE3852D}" srcOrd="1" destOrd="0" parTransId="{8C3B89FA-3C78-41A3-A784-F3A6685CE4AF}" sibTransId="{21121EA1-4DA2-4A1D-A997-5BF55583D9E7}"/>
    <dgm:cxn modelId="{718046F6-0930-418A-98B0-E711D2258D1B}" type="presOf" srcId="{24D9EAD6-D0DC-4E57-9581-C341FD2E2979}" destId="{BED6E1B4-1979-46FA-877F-7187985942DD}" srcOrd="0" destOrd="0" presId="urn:microsoft.com/office/officeart/2009/3/layout/SubStepProcess"/>
    <dgm:cxn modelId="{FE9384FC-676D-41CF-AD2B-AFB034E8F5C6}" srcId="{4D9ECE8D-4792-4EEF-B294-B6F788482E2C}" destId="{24D9EAD6-D0DC-4E57-9581-C341FD2E2979}" srcOrd="4" destOrd="0" parTransId="{2332B7B2-57C3-41E5-B18A-8E50F5DB68EB}" sibTransId="{B88890E0-C516-4AED-B096-3DCE5DE8CA9C}"/>
    <dgm:cxn modelId="{B2495B39-3AAC-4F4B-A7AF-FC25E873EBA3}" type="presParOf" srcId="{527C241E-02FC-4AD0-9120-A08B240F6FE5}" destId="{B567F842-FBB9-4CDE-84CF-410FB160243E}" srcOrd="0" destOrd="0" presId="urn:microsoft.com/office/officeart/2009/3/layout/SubStepProcess"/>
    <dgm:cxn modelId="{92D956C2-644C-4568-B259-F3734763B3D8}" type="presParOf" srcId="{527C241E-02FC-4AD0-9120-A08B240F6FE5}" destId="{A96B0F53-E589-409F-BDF5-29B4407ABD0F}" srcOrd="1" destOrd="0" presId="urn:microsoft.com/office/officeart/2009/3/layout/SubStepProcess"/>
    <dgm:cxn modelId="{AC9C9C3F-E7F8-4B94-A867-25080E0C1004}" type="presParOf" srcId="{527C241E-02FC-4AD0-9120-A08B240F6FE5}" destId="{7A1329A3-40D4-4C2B-9DC7-A56688BC2B68}" srcOrd="2" destOrd="0" presId="urn:microsoft.com/office/officeart/2009/3/layout/SubStepProcess"/>
    <dgm:cxn modelId="{053C7958-C89B-44C6-8C95-E1EC9803A040}" type="presParOf" srcId="{527C241E-02FC-4AD0-9120-A08B240F6FE5}" destId="{0F99F438-F4D8-4F2F-B39A-77170A582CA8}" srcOrd="3" destOrd="0" presId="urn:microsoft.com/office/officeart/2009/3/layout/SubStepProcess"/>
    <dgm:cxn modelId="{420231C4-0BD1-4352-9CD9-49D14A865B70}" type="presParOf" srcId="{527C241E-02FC-4AD0-9120-A08B240F6FE5}" destId="{BED6E1B4-1979-46FA-877F-7187985942DD}" srcOrd="4" destOrd="0" presId="urn:microsoft.com/office/officeart/2009/3/layout/SubStepProcess"/>
    <dgm:cxn modelId="{78E84867-F223-4E13-A609-159395DE29A5}" type="presParOf" srcId="{527C241E-02FC-4AD0-9120-A08B240F6FE5}" destId="{1B150005-B840-4265-BCE9-E0D3124C7D61}" srcOrd="5" destOrd="0" presId="urn:microsoft.com/office/officeart/2009/3/layout/SubStep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02BB613-62D2-452F-9C50-3B7B5036776F}" type="doc">
      <dgm:prSet loTypeId="urn:microsoft.com/office/officeart/2005/8/layout/list1" loCatId="list" qsTypeId="urn:microsoft.com/office/officeart/2005/8/quickstyle/simple2" qsCatId="simple" csTypeId="urn:microsoft.com/office/officeart/2005/8/colors/accent1_1" csCatId="accent1" phldr="1"/>
      <dgm:spPr/>
      <dgm:t>
        <a:bodyPr/>
        <a:lstStyle/>
        <a:p>
          <a:endParaRPr lang="en-GB"/>
        </a:p>
      </dgm:t>
    </dgm:pt>
    <dgm:pt modelId="{7825FE1F-3DAF-4AFC-8155-8F2B3FE208F0}">
      <dgm:prSet phldrT="[Text]"/>
      <dgm:spPr/>
      <dgm:t>
        <a:bodyPr/>
        <a:lstStyle/>
        <a:p>
          <a:r>
            <a:rPr lang="en-GB" b="1" dirty="0"/>
            <a:t>Familiarise yourself with your topic and previous research.</a:t>
          </a:r>
        </a:p>
      </dgm:t>
    </dgm:pt>
    <dgm:pt modelId="{4FB0D44E-DA3A-4D4A-AA4D-E342361968AF}" type="parTrans" cxnId="{71B42DBC-5130-4EDA-B3FA-2EFC4D745E9C}">
      <dgm:prSet/>
      <dgm:spPr/>
      <dgm:t>
        <a:bodyPr/>
        <a:lstStyle/>
        <a:p>
          <a:endParaRPr lang="en-GB"/>
        </a:p>
      </dgm:t>
    </dgm:pt>
    <dgm:pt modelId="{945359E6-720E-4032-873F-47A5771C538F}" type="sibTrans" cxnId="{71B42DBC-5130-4EDA-B3FA-2EFC4D745E9C}">
      <dgm:prSet/>
      <dgm:spPr/>
      <dgm:t>
        <a:bodyPr/>
        <a:lstStyle/>
        <a:p>
          <a:endParaRPr lang="en-GB"/>
        </a:p>
      </dgm:t>
    </dgm:pt>
    <dgm:pt modelId="{1B85A2A2-FA91-4E79-B6BF-D1A81FEB63B6}">
      <dgm:prSet phldrT="[Text]"/>
      <dgm:spPr/>
      <dgm:t>
        <a:bodyPr/>
        <a:lstStyle/>
        <a:p>
          <a:r>
            <a:rPr lang="en-GB" b="1" dirty="0"/>
            <a:t>Perform a scoping/preliminary search.</a:t>
          </a:r>
        </a:p>
      </dgm:t>
    </dgm:pt>
    <dgm:pt modelId="{5948BF31-63DF-455B-8204-360936DB54CD}" type="parTrans" cxnId="{0ADE78BC-65B6-4E98-AEAF-F396CF2CDA82}">
      <dgm:prSet/>
      <dgm:spPr/>
      <dgm:t>
        <a:bodyPr/>
        <a:lstStyle/>
        <a:p>
          <a:endParaRPr lang="en-GB"/>
        </a:p>
      </dgm:t>
    </dgm:pt>
    <dgm:pt modelId="{CA1F6168-9881-48CB-861F-D07CD344FE17}" type="sibTrans" cxnId="{0ADE78BC-65B6-4E98-AEAF-F396CF2CDA82}">
      <dgm:prSet/>
      <dgm:spPr/>
      <dgm:t>
        <a:bodyPr/>
        <a:lstStyle/>
        <a:p>
          <a:endParaRPr lang="en-GB"/>
        </a:p>
      </dgm:t>
    </dgm:pt>
    <dgm:pt modelId="{4DF26328-D813-4E38-85B0-DC0C929BF448}">
      <dgm:prSet phldrT="[Text]"/>
      <dgm:spPr/>
      <dgm:t>
        <a:bodyPr/>
        <a:lstStyle/>
        <a:p>
          <a:r>
            <a:rPr lang="en-GB" b="1" dirty="0"/>
            <a:t>Identify articles, journals, and key authors on your topic.</a:t>
          </a:r>
        </a:p>
      </dgm:t>
    </dgm:pt>
    <dgm:pt modelId="{247CC50C-A63D-4D39-B617-3FEE60476E5F}" type="parTrans" cxnId="{ABB95107-7AD0-48DC-A288-1C95E0857D18}">
      <dgm:prSet/>
      <dgm:spPr/>
      <dgm:t>
        <a:bodyPr/>
        <a:lstStyle/>
        <a:p>
          <a:endParaRPr lang="en-GB"/>
        </a:p>
      </dgm:t>
    </dgm:pt>
    <dgm:pt modelId="{199FFE1E-E1C7-4116-A220-CD4D754324B2}" type="sibTrans" cxnId="{ABB95107-7AD0-48DC-A288-1C95E0857D18}">
      <dgm:prSet/>
      <dgm:spPr/>
      <dgm:t>
        <a:bodyPr/>
        <a:lstStyle/>
        <a:p>
          <a:endParaRPr lang="en-GB"/>
        </a:p>
      </dgm:t>
    </dgm:pt>
    <dgm:pt modelId="{CC78EC41-865B-427A-8220-C4D7C33B24C9}">
      <dgm:prSet/>
      <dgm:spPr/>
      <dgm:t>
        <a:bodyPr/>
        <a:lstStyle/>
        <a:p>
          <a:r>
            <a:rPr lang="en-GB" b="1" dirty="0"/>
            <a:t>Note any key terminology, phrases, ideas you find.</a:t>
          </a:r>
        </a:p>
      </dgm:t>
    </dgm:pt>
    <dgm:pt modelId="{80584D03-9762-4DE6-9322-C23CB71A5A53}" type="parTrans" cxnId="{CBE983CD-E103-4F31-9D22-EAFC2E3F55E6}">
      <dgm:prSet/>
      <dgm:spPr/>
      <dgm:t>
        <a:bodyPr/>
        <a:lstStyle/>
        <a:p>
          <a:endParaRPr lang="en-GB"/>
        </a:p>
      </dgm:t>
    </dgm:pt>
    <dgm:pt modelId="{651EBEAD-6CED-41EB-B4D3-20160781BB31}" type="sibTrans" cxnId="{CBE983CD-E103-4F31-9D22-EAFC2E3F55E6}">
      <dgm:prSet/>
      <dgm:spPr/>
      <dgm:t>
        <a:bodyPr/>
        <a:lstStyle/>
        <a:p>
          <a:endParaRPr lang="en-GB"/>
        </a:p>
      </dgm:t>
    </dgm:pt>
    <dgm:pt modelId="{79FE84BB-B63C-4763-9572-D5752D640516}" type="pres">
      <dgm:prSet presAssocID="{D02BB613-62D2-452F-9C50-3B7B5036776F}" presName="linear" presStyleCnt="0">
        <dgm:presLayoutVars>
          <dgm:dir/>
          <dgm:animLvl val="lvl"/>
          <dgm:resizeHandles val="exact"/>
        </dgm:presLayoutVars>
      </dgm:prSet>
      <dgm:spPr/>
    </dgm:pt>
    <dgm:pt modelId="{BA71C49B-7DFF-4A80-9BD0-A5552A5EAF03}" type="pres">
      <dgm:prSet presAssocID="{7825FE1F-3DAF-4AFC-8155-8F2B3FE208F0}" presName="parentLin" presStyleCnt="0"/>
      <dgm:spPr/>
    </dgm:pt>
    <dgm:pt modelId="{578DB133-04B0-4533-9AF4-7060E92BFBD0}" type="pres">
      <dgm:prSet presAssocID="{7825FE1F-3DAF-4AFC-8155-8F2B3FE208F0}" presName="parentLeftMargin" presStyleLbl="node1" presStyleIdx="0" presStyleCnt="4"/>
      <dgm:spPr/>
    </dgm:pt>
    <dgm:pt modelId="{64AA6DF4-3288-4C29-8051-4AF260036449}" type="pres">
      <dgm:prSet presAssocID="{7825FE1F-3DAF-4AFC-8155-8F2B3FE208F0}" presName="parentText" presStyleLbl="node1" presStyleIdx="0" presStyleCnt="4">
        <dgm:presLayoutVars>
          <dgm:chMax val="0"/>
          <dgm:bulletEnabled val="1"/>
        </dgm:presLayoutVars>
      </dgm:prSet>
      <dgm:spPr/>
    </dgm:pt>
    <dgm:pt modelId="{C17C8518-4485-42D9-AFB2-8900CEBD64F1}" type="pres">
      <dgm:prSet presAssocID="{7825FE1F-3DAF-4AFC-8155-8F2B3FE208F0}" presName="negativeSpace" presStyleCnt="0"/>
      <dgm:spPr/>
    </dgm:pt>
    <dgm:pt modelId="{D0615ECC-0D15-44D8-BAC3-723D39440775}" type="pres">
      <dgm:prSet presAssocID="{7825FE1F-3DAF-4AFC-8155-8F2B3FE208F0}" presName="childText" presStyleLbl="conFgAcc1" presStyleIdx="0" presStyleCnt="4">
        <dgm:presLayoutVars>
          <dgm:bulletEnabled val="1"/>
        </dgm:presLayoutVars>
      </dgm:prSet>
      <dgm:spPr/>
    </dgm:pt>
    <dgm:pt modelId="{1FADB675-994C-464C-AA71-34B33EA76B79}" type="pres">
      <dgm:prSet presAssocID="{945359E6-720E-4032-873F-47A5771C538F}" presName="spaceBetweenRectangles" presStyleCnt="0"/>
      <dgm:spPr/>
    </dgm:pt>
    <dgm:pt modelId="{440BD0F5-DB20-4590-967A-C49E66B12DCF}" type="pres">
      <dgm:prSet presAssocID="{1B85A2A2-FA91-4E79-B6BF-D1A81FEB63B6}" presName="parentLin" presStyleCnt="0"/>
      <dgm:spPr/>
    </dgm:pt>
    <dgm:pt modelId="{7279492E-2B7B-4ECD-BBCA-3D4D6BDAAC2D}" type="pres">
      <dgm:prSet presAssocID="{1B85A2A2-FA91-4E79-B6BF-D1A81FEB63B6}" presName="parentLeftMargin" presStyleLbl="node1" presStyleIdx="0" presStyleCnt="4"/>
      <dgm:spPr/>
    </dgm:pt>
    <dgm:pt modelId="{BB6EC243-EA03-4253-A6E8-F95AF8B6ACD0}" type="pres">
      <dgm:prSet presAssocID="{1B85A2A2-FA91-4E79-B6BF-D1A81FEB63B6}" presName="parentText" presStyleLbl="node1" presStyleIdx="1" presStyleCnt="4">
        <dgm:presLayoutVars>
          <dgm:chMax val="0"/>
          <dgm:bulletEnabled val="1"/>
        </dgm:presLayoutVars>
      </dgm:prSet>
      <dgm:spPr/>
    </dgm:pt>
    <dgm:pt modelId="{3D99FAE8-4329-4E50-B335-92AAE7B64E18}" type="pres">
      <dgm:prSet presAssocID="{1B85A2A2-FA91-4E79-B6BF-D1A81FEB63B6}" presName="negativeSpace" presStyleCnt="0"/>
      <dgm:spPr/>
    </dgm:pt>
    <dgm:pt modelId="{A76359B2-A339-4C90-A9D6-922BBB2C87A6}" type="pres">
      <dgm:prSet presAssocID="{1B85A2A2-FA91-4E79-B6BF-D1A81FEB63B6}" presName="childText" presStyleLbl="conFgAcc1" presStyleIdx="1" presStyleCnt="4" custLinFactNeighborY="-31314">
        <dgm:presLayoutVars>
          <dgm:bulletEnabled val="1"/>
        </dgm:presLayoutVars>
      </dgm:prSet>
      <dgm:spPr/>
    </dgm:pt>
    <dgm:pt modelId="{6F3EBBCA-B5DD-4E67-ACE0-4C1297BC4C70}" type="pres">
      <dgm:prSet presAssocID="{CA1F6168-9881-48CB-861F-D07CD344FE17}" presName="spaceBetweenRectangles" presStyleCnt="0"/>
      <dgm:spPr/>
    </dgm:pt>
    <dgm:pt modelId="{D10C11A2-156D-4569-B49C-EAD62E7BED5F}" type="pres">
      <dgm:prSet presAssocID="{4DF26328-D813-4E38-85B0-DC0C929BF448}" presName="parentLin" presStyleCnt="0"/>
      <dgm:spPr/>
    </dgm:pt>
    <dgm:pt modelId="{43D24280-4BA9-45D7-84C1-3989F91A27BD}" type="pres">
      <dgm:prSet presAssocID="{4DF26328-D813-4E38-85B0-DC0C929BF448}" presName="parentLeftMargin" presStyleLbl="node1" presStyleIdx="1" presStyleCnt="4"/>
      <dgm:spPr/>
    </dgm:pt>
    <dgm:pt modelId="{F7BCC61A-D780-4A16-9953-9F13A4ACBF1F}" type="pres">
      <dgm:prSet presAssocID="{4DF26328-D813-4E38-85B0-DC0C929BF448}" presName="parentText" presStyleLbl="node1" presStyleIdx="2" presStyleCnt="4">
        <dgm:presLayoutVars>
          <dgm:chMax val="0"/>
          <dgm:bulletEnabled val="1"/>
        </dgm:presLayoutVars>
      </dgm:prSet>
      <dgm:spPr/>
    </dgm:pt>
    <dgm:pt modelId="{BFBE9A76-9EBB-4B59-82DE-8D3C3BC26216}" type="pres">
      <dgm:prSet presAssocID="{4DF26328-D813-4E38-85B0-DC0C929BF448}" presName="negativeSpace" presStyleCnt="0"/>
      <dgm:spPr/>
    </dgm:pt>
    <dgm:pt modelId="{B9DE53B1-6C5C-4286-BE06-6D386F5DF922}" type="pres">
      <dgm:prSet presAssocID="{4DF26328-D813-4E38-85B0-DC0C929BF448}" presName="childText" presStyleLbl="conFgAcc1" presStyleIdx="2" presStyleCnt="4">
        <dgm:presLayoutVars>
          <dgm:bulletEnabled val="1"/>
        </dgm:presLayoutVars>
      </dgm:prSet>
      <dgm:spPr/>
    </dgm:pt>
    <dgm:pt modelId="{4510F25B-85BA-4F37-8673-43A8C618108D}" type="pres">
      <dgm:prSet presAssocID="{199FFE1E-E1C7-4116-A220-CD4D754324B2}" presName="spaceBetweenRectangles" presStyleCnt="0"/>
      <dgm:spPr/>
    </dgm:pt>
    <dgm:pt modelId="{49D9DC61-F678-40C7-956C-78BDDDAFE9E0}" type="pres">
      <dgm:prSet presAssocID="{CC78EC41-865B-427A-8220-C4D7C33B24C9}" presName="parentLin" presStyleCnt="0"/>
      <dgm:spPr/>
    </dgm:pt>
    <dgm:pt modelId="{D5433B6D-4851-4E02-90DE-A680230CDAB3}" type="pres">
      <dgm:prSet presAssocID="{CC78EC41-865B-427A-8220-C4D7C33B24C9}" presName="parentLeftMargin" presStyleLbl="node1" presStyleIdx="2" presStyleCnt="4"/>
      <dgm:spPr/>
    </dgm:pt>
    <dgm:pt modelId="{9B23DC79-D4BB-4D0A-B42D-3BA79E7227C0}" type="pres">
      <dgm:prSet presAssocID="{CC78EC41-865B-427A-8220-C4D7C33B24C9}" presName="parentText" presStyleLbl="node1" presStyleIdx="3" presStyleCnt="4">
        <dgm:presLayoutVars>
          <dgm:chMax val="0"/>
          <dgm:bulletEnabled val="1"/>
        </dgm:presLayoutVars>
      </dgm:prSet>
      <dgm:spPr/>
    </dgm:pt>
    <dgm:pt modelId="{354B0E2F-6DE5-4EDF-AFCF-87EFDF0BE13E}" type="pres">
      <dgm:prSet presAssocID="{CC78EC41-865B-427A-8220-C4D7C33B24C9}" presName="negativeSpace" presStyleCnt="0"/>
      <dgm:spPr/>
    </dgm:pt>
    <dgm:pt modelId="{5A337F09-1474-4ECD-9224-A627F9105B1C}" type="pres">
      <dgm:prSet presAssocID="{CC78EC41-865B-427A-8220-C4D7C33B24C9}" presName="childText" presStyleLbl="conFgAcc1" presStyleIdx="3" presStyleCnt="4">
        <dgm:presLayoutVars>
          <dgm:bulletEnabled val="1"/>
        </dgm:presLayoutVars>
      </dgm:prSet>
      <dgm:spPr/>
    </dgm:pt>
  </dgm:ptLst>
  <dgm:cxnLst>
    <dgm:cxn modelId="{ABB95107-7AD0-48DC-A288-1C95E0857D18}" srcId="{D02BB613-62D2-452F-9C50-3B7B5036776F}" destId="{4DF26328-D813-4E38-85B0-DC0C929BF448}" srcOrd="2" destOrd="0" parTransId="{247CC50C-A63D-4D39-B617-3FEE60476E5F}" sibTransId="{199FFE1E-E1C7-4116-A220-CD4D754324B2}"/>
    <dgm:cxn modelId="{60599307-56C6-462C-8E29-6F4DAA204F7E}" type="presOf" srcId="{D02BB613-62D2-452F-9C50-3B7B5036776F}" destId="{79FE84BB-B63C-4763-9572-D5752D640516}" srcOrd="0" destOrd="0" presId="urn:microsoft.com/office/officeart/2005/8/layout/list1"/>
    <dgm:cxn modelId="{CB69D00A-692A-4F2C-A4E2-76FF266D34E8}" type="presOf" srcId="{4DF26328-D813-4E38-85B0-DC0C929BF448}" destId="{43D24280-4BA9-45D7-84C1-3989F91A27BD}" srcOrd="0" destOrd="0" presId="urn:microsoft.com/office/officeart/2005/8/layout/list1"/>
    <dgm:cxn modelId="{24B4263B-D1DC-4E16-BB21-526C2B07E217}" type="presOf" srcId="{7825FE1F-3DAF-4AFC-8155-8F2B3FE208F0}" destId="{64AA6DF4-3288-4C29-8051-4AF260036449}" srcOrd="1" destOrd="0" presId="urn:microsoft.com/office/officeart/2005/8/layout/list1"/>
    <dgm:cxn modelId="{B8B26559-603C-4ABC-81EE-A881314FE9EA}" type="presOf" srcId="{1B85A2A2-FA91-4E79-B6BF-D1A81FEB63B6}" destId="{7279492E-2B7B-4ECD-BBCA-3D4D6BDAAC2D}" srcOrd="0" destOrd="0" presId="urn:microsoft.com/office/officeart/2005/8/layout/list1"/>
    <dgm:cxn modelId="{64DB60A1-3667-49E8-9899-826FBC7D803C}" type="presOf" srcId="{CC78EC41-865B-427A-8220-C4D7C33B24C9}" destId="{9B23DC79-D4BB-4D0A-B42D-3BA79E7227C0}" srcOrd="1" destOrd="0" presId="urn:microsoft.com/office/officeart/2005/8/layout/list1"/>
    <dgm:cxn modelId="{71B42DBC-5130-4EDA-B3FA-2EFC4D745E9C}" srcId="{D02BB613-62D2-452F-9C50-3B7B5036776F}" destId="{7825FE1F-3DAF-4AFC-8155-8F2B3FE208F0}" srcOrd="0" destOrd="0" parTransId="{4FB0D44E-DA3A-4D4A-AA4D-E342361968AF}" sibTransId="{945359E6-720E-4032-873F-47A5771C538F}"/>
    <dgm:cxn modelId="{0ADE78BC-65B6-4E98-AEAF-F396CF2CDA82}" srcId="{D02BB613-62D2-452F-9C50-3B7B5036776F}" destId="{1B85A2A2-FA91-4E79-B6BF-D1A81FEB63B6}" srcOrd="1" destOrd="0" parTransId="{5948BF31-63DF-455B-8204-360936DB54CD}" sibTransId="{CA1F6168-9881-48CB-861F-D07CD344FE17}"/>
    <dgm:cxn modelId="{CBE983CD-E103-4F31-9D22-EAFC2E3F55E6}" srcId="{D02BB613-62D2-452F-9C50-3B7B5036776F}" destId="{CC78EC41-865B-427A-8220-C4D7C33B24C9}" srcOrd="3" destOrd="0" parTransId="{80584D03-9762-4DE6-9322-C23CB71A5A53}" sibTransId="{651EBEAD-6CED-41EB-B4D3-20160781BB31}"/>
    <dgm:cxn modelId="{94E44FD2-9E22-4771-A84F-FAF388F5A5E1}" type="presOf" srcId="{4DF26328-D813-4E38-85B0-DC0C929BF448}" destId="{F7BCC61A-D780-4A16-9953-9F13A4ACBF1F}" srcOrd="1" destOrd="0" presId="urn:microsoft.com/office/officeart/2005/8/layout/list1"/>
    <dgm:cxn modelId="{89F195D4-8235-4B5D-A2A2-66E90C5C84E1}" type="presOf" srcId="{CC78EC41-865B-427A-8220-C4D7C33B24C9}" destId="{D5433B6D-4851-4E02-90DE-A680230CDAB3}" srcOrd="0" destOrd="0" presId="urn:microsoft.com/office/officeart/2005/8/layout/list1"/>
    <dgm:cxn modelId="{921864F2-29C2-4550-B4FF-F4133B9E8313}" type="presOf" srcId="{7825FE1F-3DAF-4AFC-8155-8F2B3FE208F0}" destId="{578DB133-04B0-4533-9AF4-7060E92BFBD0}" srcOrd="0" destOrd="0" presId="urn:microsoft.com/office/officeart/2005/8/layout/list1"/>
    <dgm:cxn modelId="{21F65FF7-344C-4C22-9C51-359313E65B8E}" type="presOf" srcId="{1B85A2A2-FA91-4E79-B6BF-D1A81FEB63B6}" destId="{BB6EC243-EA03-4253-A6E8-F95AF8B6ACD0}" srcOrd="1" destOrd="0" presId="urn:microsoft.com/office/officeart/2005/8/layout/list1"/>
    <dgm:cxn modelId="{86435848-84AC-4126-A2A5-0DE6F0066A62}" type="presParOf" srcId="{79FE84BB-B63C-4763-9572-D5752D640516}" destId="{BA71C49B-7DFF-4A80-9BD0-A5552A5EAF03}" srcOrd="0" destOrd="0" presId="urn:microsoft.com/office/officeart/2005/8/layout/list1"/>
    <dgm:cxn modelId="{0973FF8C-439D-472F-A2F5-644DCA31229F}" type="presParOf" srcId="{BA71C49B-7DFF-4A80-9BD0-A5552A5EAF03}" destId="{578DB133-04B0-4533-9AF4-7060E92BFBD0}" srcOrd="0" destOrd="0" presId="urn:microsoft.com/office/officeart/2005/8/layout/list1"/>
    <dgm:cxn modelId="{5717715A-7C37-49EF-BBD8-8E6DF318A158}" type="presParOf" srcId="{BA71C49B-7DFF-4A80-9BD0-A5552A5EAF03}" destId="{64AA6DF4-3288-4C29-8051-4AF260036449}" srcOrd="1" destOrd="0" presId="urn:microsoft.com/office/officeart/2005/8/layout/list1"/>
    <dgm:cxn modelId="{0480569F-F1B0-475F-8CA2-EA7EE9BF2EA5}" type="presParOf" srcId="{79FE84BB-B63C-4763-9572-D5752D640516}" destId="{C17C8518-4485-42D9-AFB2-8900CEBD64F1}" srcOrd="1" destOrd="0" presId="urn:microsoft.com/office/officeart/2005/8/layout/list1"/>
    <dgm:cxn modelId="{C71C5ED1-3CBC-4523-8BFE-7081B182D404}" type="presParOf" srcId="{79FE84BB-B63C-4763-9572-D5752D640516}" destId="{D0615ECC-0D15-44D8-BAC3-723D39440775}" srcOrd="2" destOrd="0" presId="urn:microsoft.com/office/officeart/2005/8/layout/list1"/>
    <dgm:cxn modelId="{98A263C7-B698-4376-BFB5-719A2B1B302D}" type="presParOf" srcId="{79FE84BB-B63C-4763-9572-D5752D640516}" destId="{1FADB675-994C-464C-AA71-34B33EA76B79}" srcOrd="3" destOrd="0" presId="urn:microsoft.com/office/officeart/2005/8/layout/list1"/>
    <dgm:cxn modelId="{542513A1-CD59-40EC-8D0C-C947CD0DB513}" type="presParOf" srcId="{79FE84BB-B63C-4763-9572-D5752D640516}" destId="{440BD0F5-DB20-4590-967A-C49E66B12DCF}" srcOrd="4" destOrd="0" presId="urn:microsoft.com/office/officeart/2005/8/layout/list1"/>
    <dgm:cxn modelId="{83BA4309-5E8C-4B01-8323-414260B6829B}" type="presParOf" srcId="{440BD0F5-DB20-4590-967A-C49E66B12DCF}" destId="{7279492E-2B7B-4ECD-BBCA-3D4D6BDAAC2D}" srcOrd="0" destOrd="0" presId="urn:microsoft.com/office/officeart/2005/8/layout/list1"/>
    <dgm:cxn modelId="{36914A01-DB84-46BD-B067-165BB6962FFA}" type="presParOf" srcId="{440BD0F5-DB20-4590-967A-C49E66B12DCF}" destId="{BB6EC243-EA03-4253-A6E8-F95AF8B6ACD0}" srcOrd="1" destOrd="0" presId="urn:microsoft.com/office/officeart/2005/8/layout/list1"/>
    <dgm:cxn modelId="{49CF2EF6-0E33-4B4E-8A69-42B735934477}" type="presParOf" srcId="{79FE84BB-B63C-4763-9572-D5752D640516}" destId="{3D99FAE8-4329-4E50-B335-92AAE7B64E18}" srcOrd="5" destOrd="0" presId="urn:microsoft.com/office/officeart/2005/8/layout/list1"/>
    <dgm:cxn modelId="{898ED613-41D8-43B0-91E2-03AF771604B9}" type="presParOf" srcId="{79FE84BB-B63C-4763-9572-D5752D640516}" destId="{A76359B2-A339-4C90-A9D6-922BBB2C87A6}" srcOrd="6" destOrd="0" presId="urn:microsoft.com/office/officeart/2005/8/layout/list1"/>
    <dgm:cxn modelId="{27AA4A7D-A316-4F11-B047-52BC79BEE517}" type="presParOf" srcId="{79FE84BB-B63C-4763-9572-D5752D640516}" destId="{6F3EBBCA-B5DD-4E67-ACE0-4C1297BC4C70}" srcOrd="7" destOrd="0" presId="urn:microsoft.com/office/officeart/2005/8/layout/list1"/>
    <dgm:cxn modelId="{8691326B-02B1-46B2-B276-43579872DF71}" type="presParOf" srcId="{79FE84BB-B63C-4763-9572-D5752D640516}" destId="{D10C11A2-156D-4569-B49C-EAD62E7BED5F}" srcOrd="8" destOrd="0" presId="urn:microsoft.com/office/officeart/2005/8/layout/list1"/>
    <dgm:cxn modelId="{030A81FF-B95E-46C5-835D-0AA2A3C1E4DD}" type="presParOf" srcId="{D10C11A2-156D-4569-B49C-EAD62E7BED5F}" destId="{43D24280-4BA9-45D7-84C1-3989F91A27BD}" srcOrd="0" destOrd="0" presId="urn:microsoft.com/office/officeart/2005/8/layout/list1"/>
    <dgm:cxn modelId="{8999F6AA-A2FC-4944-AC89-5DADA3D36655}" type="presParOf" srcId="{D10C11A2-156D-4569-B49C-EAD62E7BED5F}" destId="{F7BCC61A-D780-4A16-9953-9F13A4ACBF1F}" srcOrd="1" destOrd="0" presId="urn:microsoft.com/office/officeart/2005/8/layout/list1"/>
    <dgm:cxn modelId="{AE9467A1-8D06-4107-BBB0-C4DD4B13C728}" type="presParOf" srcId="{79FE84BB-B63C-4763-9572-D5752D640516}" destId="{BFBE9A76-9EBB-4B59-82DE-8D3C3BC26216}" srcOrd="9" destOrd="0" presId="urn:microsoft.com/office/officeart/2005/8/layout/list1"/>
    <dgm:cxn modelId="{79517DD2-07E3-477B-9B1A-F16BFF67123C}" type="presParOf" srcId="{79FE84BB-B63C-4763-9572-D5752D640516}" destId="{B9DE53B1-6C5C-4286-BE06-6D386F5DF922}" srcOrd="10" destOrd="0" presId="urn:microsoft.com/office/officeart/2005/8/layout/list1"/>
    <dgm:cxn modelId="{0F45DF14-9FE6-459F-A3E5-A51F421FD7A7}" type="presParOf" srcId="{79FE84BB-B63C-4763-9572-D5752D640516}" destId="{4510F25B-85BA-4F37-8673-43A8C618108D}" srcOrd="11" destOrd="0" presId="urn:microsoft.com/office/officeart/2005/8/layout/list1"/>
    <dgm:cxn modelId="{5C4B0791-395A-485B-8495-DC128C76BEA7}" type="presParOf" srcId="{79FE84BB-B63C-4763-9572-D5752D640516}" destId="{49D9DC61-F678-40C7-956C-78BDDDAFE9E0}" srcOrd="12" destOrd="0" presId="urn:microsoft.com/office/officeart/2005/8/layout/list1"/>
    <dgm:cxn modelId="{E30BBE31-ACA7-4378-8D58-C8EB5522284A}" type="presParOf" srcId="{49D9DC61-F678-40C7-956C-78BDDDAFE9E0}" destId="{D5433B6D-4851-4E02-90DE-A680230CDAB3}" srcOrd="0" destOrd="0" presId="urn:microsoft.com/office/officeart/2005/8/layout/list1"/>
    <dgm:cxn modelId="{DE2DA331-3C59-4572-AC91-221621F3CBDA}" type="presParOf" srcId="{49D9DC61-F678-40C7-956C-78BDDDAFE9E0}" destId="{9B23DC79-D4BB-4D0A-B42D-3BA79E7227C0}" srcOrd="1" destOrd="0" presId="urn:microsoft.com/office/officeart/2005/8/layout/list1"/>
    <dgm:cxn modelId="{B8DAEC1D-03A8-437F-A8A7-0D42F5EACDCF}" type="presParOf" srcId="{79FE84BB-B63C-4763-9572-D5752D640516}" destId="{354B0E2F-6DE5-4EDF-AFCF-87EFDF0BE13E}" srcOrd="13" destOrd="0" presId="urn:microsoft.com/office/officeart/2005/8/layout/list1"/>
    <dgm:cxn modelId="{8223F2EE-45A3-4DCE-A8F2-E05B18D6E73E}" type="presParOf" srcId="{79FE84BB-B63C-4763-9572-D5752D640516}" destId="{5A337F09-1474-4ECD-9224-A627F9105B1C}"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650CFF5-B81C-4157-82FE-D82C78442A65}" type="doc">
      <dgm:prSet loTypeId="urn:microsoft.com/office/officeart/2018/2/layout/IconVerticalSolidList" loCatId="icon" qsTypeId="urn:microsoft.com/office/officeart/2005/8/quickstyle/simple2" qsCatId="simple" csTypeId="urn:microsoft.com/office/officeart/2005/8/colors/accent1_1" csCatId="accent1" phldr="1"/>
      <dgm:spPr/>
      <dgm:t>
        <a:bodyPr/>
        <a:lstStyle/>
        <a:p>
          <a:endParaRPr lang="en-US"/>
        </a:p>
      </dgm:t>
    </dgm:pt>
    <dgm:pt modelId="{E4DEF331-B18A-41A3-85E5-E749618AF6A1}">
      <dgm:prSet/>
      <dgm:spPr/>
      <dgm:t>
        <a:bodyPr/>
        <a:lstStyle/>
        <a:p>
          <a:pPr>
            <a:lnSpc>
              <a:spcPct val="100000"/>
            </a:lnSpc>
          </a:pPr>
          <a:r>
            <a:rPr lang="en-GB" b="1" dirty="0"/>
            <a:t>Start with a wide search, then narrow your focus.</a:t>
          </a:r>
          <a:endParaRPr lang="en-US" b="1" dirty="0"/>
        </a:p>
      </dgm:t>
    </dgm:pt>
    <dgm:pt modelId="{AEB29CFB-4DC7-4488-85CF-500E2C58F271}" type="parTrans" cxnId="{87B9D6B1-4EFF-47B2-90CD-47F93312EF4C}">
      <dgm:prSet/>
      <dgm:spPr/>
      <dgm:t>
        <a:bodyPr/>
        <a:lstStyle/>
        <a:p>
          <a:endParaRPr lang="en-US"/>
        </a:p>
      </dgm:t>
    </dgm:pt>
    <dgm:pt modelId="{FFA788EA-4924-4333-9DAB-7EBD68516917}" type="sibTrans" cxnId="{87B9D6B1-4EFF-47B2-90CD-47F93312EF4C}">
      <dgm:prSet/>
      <dgm:spPr/>
      <dgm:t>
        <a:bodyPr/>
        <a:lstStyle/>
        <a:p>
          <a:endParaRPr lang="en-US"/>
        </a:p>
      </dgm:t>
    </dgm:pt>
    <dgm:pt modelId="{796CF520-A3AC-45D0-99E9-F07E7141DB21}">
      <dgm:prSet/>
      <dgm:spPr/>
      <dgm:t>
        <a:bodyPr/>
        <a:lstStyle/>
        <a:p>
          <a:pPr>
            <a:lnSpc>
              <a:spcPct val="100000"/>
            </a:lnSpc>
          </a:pPr>
          <a:r>
            <a:rPr lang="en-GB" b="1" dirty="0"/>
            <a:t>Be prepared to change direction as you find articles, theories, research.</a:t>
          </a:r>
          <a:endParaRPr lang="en-US" b="1" dirty="0"/>
        </a:p>
      </dgm:t>
    </dgm:pt>
    <dgm:pt modelId="{721900C5-5C1B-47BB-8CFC-D3F797B4246C}" type="parTrans" cxnId="{7ED8F0B9-9629-46E2-B95E-26FA15973F57}">
      <dgm:prSet/>
      <dgm:spPr/>
      <dgm:t>
        <a:bodyPr/>
        <a:lstStyle/>
        <a:p>
          <a:endParaRPr lang="en-US"/>
        </a:p>
      </dgm:t>
    </dgm:pt>
    <dgm:pt modelId="{5B58E614-3A3F-4FDA-A022-38605A67450F}" type="sibTrans" cxnId="{7ED8F0B9-9629-46E2-B95E-26FA15973F57}">
      <dgm:prSet/>
      <dgm:spPr/>
      <dgm:t>
        <a:bodyPr/>
        <a:lstStyle/>
        <a:p>
          <a:endParaRPr lang="en-US"/>
        </a:p>
      </dgm:t>
    </dgm:pt>
    <dgm:pt modelId="{111E8248-CC7E-4327-8D06-02C64AA423C3}">
      <dgm:prSet/>
      <dgm:spPr/>
      <dgm:t>
        <a:bodyPr/>
        <a:lstStyle/>
        <a:p>
          <a:pPr>
            <a:lnSpc>
              <a:spcPct val="100000"/>
            </a:lnSpc>
          </a:pPr>
          <a:r>
            <a:rPr lang="en-GB" b="1" dirty="0"/>
            <a:t>Remember, your research question is not final until you have found enough information to carry out your investigation.</a:t>
          </a:r>
          <a:endParaRPr lang="en-US" b="1" dirty="0"/>
        </a:p>
      </dgm:t>
    </dgm:pt>
    <dgm:pt modelId="{3BFBFC0B-2240-4D2F-A704-CF6B8DD0DB91}" type="parTrans" cxnId="{25263038-62E3-4514-AB85-CB391DD2CDCE}">
      <dgm:prSet/>
      <dgm:spPr/>
      <dgm:t>
        <a:bodyPr/>
        <a:lstStyle/>
        <a:p>
          <a:endParaRPr lang="en-US"/>
        </a:p>
      </dgm:t>
    </dgm:pt>
    <dgm:pt modelId="{D3A05E0B-568F-4CFD-BCD1-FBE39675BDC9}" type="sibTrans" cxnId="{25263038-62E3-4514-AB85-CB391DD2CDCE}">
      <dgm:prSet/>
      <dgm:spPr/>
      <dgm:t>
        <a:bodyPr/>
        <a:lstStyle/>
        <a:p>
          <a:endParaRPr lang="en-US"/>
        </a:p>
      </dgm:t>
    </dgm:pt>
    <dgm:pt modelId="{5A6E2502-8F12-4F28-9B7A-9DBF69BC05EA}" type="pres">
      <dgm:prSet presAssocID="{C650CFF5-B81C-4157-82FE-D82C78442A65}" presName="root" presStyleCnt="0">
        <dgm:presLayoutVars>
          <dgm:dir/>
          <dgm:resizeHandles val="exact"/>
        </dgm:presLayoutVars>
      </dgm:prSet>
      <dgm:spPr/>
    </dgm:pt>
    <dgm:pt modelId="{421B3216-500E-424B-AC97-8FE842CEC38E}" type="pres">
      <dgm:prSet presAssocID="{E4DEF331-B18A-41A3-85E5-E749618AF6A1}" presName="compNode" presStyleCnt="0"/>
      <dgm:spPr/>
    </dgm:pt>
    <dgm:pt modelId="{A15FB4A1-9A60-4289-A485-6B84BBE86334}" type="pres">
      <dgm:prSet presAssocID="{E4DEF331-B18A-41A3-85E5-E749618AF6A1}" presName="bgRect" presStyleLbl="bgShp" presStyleIdx="0" presStyleCnt="3"/>
      <dgm:spPr/>
    </dgm:pt>
    <dgm:pt modelId="{4859A501-3E20-4907-98C8-5D4A163DB03D}" type="pres">
      <dgm:prSet presAssocID="{E4DEF331-B18A-41A3-85E5-E749618AF6A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gnifying glass"/>
        </a:ext>
      </dgm:extLst>
    </dgm:pt>
    <dgm:pt modelId="{7CC78872-F56A-4F8A-BABE-17CC8B7BDA7E}" type="pres">
      <dgm:prSet presAssocID="{E4DEF331-B18A-41A3-85E5-E749618AF6A1}" presName="spaceRect" presStyleCnt="0"/>
      <dgm:spPr/>
    </dgm:pt>
    <dgm:pt modelId="{1E835979-1711-4773-847F-957C01AD8C94}" type="pres">
      <dgm:prSet presAssocID="{E4DEF331-B18A-41A3-85E5-E749618AF6A1}" presName="parTx" presStyleLbl="revTx" presStyleIdx="0" presStyleCnt="3">
        <dgm:presLayoutVars>
          <dgm:chMax val="0"/>
          <dgm:chPref val="0"/>
        </dgm:presLayoutVars>
      </dgm:prSet>
      <dgm:spPr/>
    </dgm:pt>
    <dgm:pt modelId="{62696B92-A0F2-46FB-AC1E-904566BDD1C6}" type="pres">
      <dgm:prSet presAssocID="{FFA788EA-4924-4333-9DAB-7EBD68516917}" presName="sibTrans" presStyleCnt="0"/>
      <dgm:spPr/>
    </dgm:pt>
    <dgm:pt modelId="{D1D620A1-892E-4276-A8C6-FA1E13806BA4}" type="pres">
      <dgm:prSet presAssocID="{796CF520-A3AC-45D0-99E9-F07E7141DB21}" presName="compNode" presStyleCnt="0"/>
      <dgm:spPr/>
    </dgm:pt>
    <dgm:pt modelId="{29311C11-5173-445B-BC3B-81CCF24B61B1}" type="pres">
      <dgm:prSet presAssocID="{796CF520-A3AC-45D0-99E9-F07E7141DB21}" presName="bgRect" presStyleLbl="bgShp" presStyleIdx="1" presStyleCnt="3"/>
      <dgm:spPr/>
    </dgm:pt>
    <dgm:pt modelId="{6FC721A0-1518-4746-8925-2D4E8A547A92}" type="pres">
      <dgm:prSet presAssocID="{796CF520-A3AC-45D0-99E9-F07E7141DB2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icroscope"/>
        </a:ext>
      </dgm:extLst>
    </dgm:pt>
    <dgm:pt modelId="{AA1CC9FD-5F6A-4748-9438-C3220B5A50AC}" type="pres">
      <dgm:prSet presAssocID="{796CF520-A3AC-45D0-99E9-F07E7141DB21}" presName="spaceRect" presStyleCnt="0"/>
      <dgm:spPr/>
    </dgm:pt>
    <dgm:pt modelId="{A357C5ED-5D2A-41C0-BB28-6811ADFCEF6B}" type="pres">
      <dgm:prSet presAssocID="{796CF520-A3AC-45D0-99E9-F07E7141DB21}" presName="parTx" presStyleLbl="revTx" presStyleIdx="1" presStyleCnt="3">
        <dgm:presLayoutVars>
          <dgm:chMax val="0"/>
          <dgm:chPref val="0"/>
        </dgm:presLayoutVars>
      </dgm:prSet>
      <dgm:spPr/>
    </dgm:pt>
    <dgm:pt modelId="{477719F3-86BC-4743-89FA-2B2833D037A9}" type="pres">
      <dgm:prSet presAssocID="{5B58E614-3A3F-4FDA-A022-38605A67450F}" presName="sibTrans" presStyleCnt="0"/>
      <dgm:spPr/>
    </dgm:pt>
    <dgm:pt modelId="{8BE4DC94-3D4E-47E5-AA76-9C9C3C42B88A}" type="pres">
      <dgm:prSet presAssocID="{111E8248-CC7E-4327-8D06-02C64AA423C3}" presName="compNode" presStyleCnt="0"/>
      <dgm:spPr/>
    </dgm:pt>
    <dgm:pt modelId="{C952A449-4627-4C04-BF29-7C43DCB2D548}" type="pres">
      <dgm:prSet presAssocID="{111E8248-CC7E-4327-8D06-02C64AA423C3}" presName="bgRect" presStyleLbl="bgShp" presStyleIdx="2" presStyleCnt="3"/>
      <dgm:spPr/>
    </dgm:pt>
    <dgm:pt modelId="{9B9726EF-A102-44FE-A09F-461B438ED8A3}" type="pres">
      <dgm:prSet presAssocID="{111E8248-CC7E-4327-8D06-02C64AA423C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Question mark"/>
        </a:ext>
      </dgm:extLst>
    </dgm:pt>
    <dgm:pt modelId="{1D449867-19C8-4558-A0F0-AFDF81FC789F}" type="pres">
      <dgm:prSet presAssocID="{111E8248-CC7E-4327-8D06-02C64AA423C3}" presName="spaceRect" presStyleCnt="0"/>
      <dgm:spPr/>
    </dgm:pt>
    <dgm:pt modelId="{B9351186-9296-442F-A4B8-4F4CD43A21B9}" type="pres">
      <dgm:prSet presAssocID="{111E8248-CC7E-4327-8D06-02C64AA423C3}" presName="parTx" presStyleLbl="revTx" presStyleIdx="2" presStyleCnt="3">
        <dgm:presLayoutVars>
          <dgm:chMax val="0"/>
          <dgm:chPref val="0"/>
        </dgm:presLayoutVars>
      </dgm:prSet>
      <dgm:spPr/>
    </dgm:pt>
  </dgm:ptLst>
  <dgm:cxnLst>
    <dgm:cxn modelId="{E443BD2B-3A92-400E-9512-FD4D34B40C47}" type="presOf" srcId="{E4DEF331-B18A-41A3-85E5-E749618AF6A1}" destId="{1E835979-1711-4773-847F-957C01AD8C94}" srcOrd="0" destOrd="0" presId="urn:microsoft.com/office/officeart/2018/2/layout/IconVerticalSolidList"/>
    <dgm:cxn modelId="{25263038-62E3-4514-AB85-CB391DD2CDCE}" srcId="{C650CFF5-B81C-4157-82FE-D82C78442A65}" destId="{111E8248-CC7E-4327-8D06-02C64AA423C3}" srcOrd="2" destOrd="0" parTransId="{3BFBFC0B-2240-4D2F-A704-CF6B8DD0DB91}" sibTransId="{D3A05E0B-568F-4CFD-BCD1-FBE39675BDC9}"/>
    <dgm:cxn modelId="{FCF18A77-3911-4ABF-83EF-D3562975E17E}" type="presOf" srcId="{796CF520-A3AC-45D0-99E9-F07E7141DB21}" destId="{A357C5ED-5D2A-41C0-BB28-6811ADFCEF6B}" srcOrd="0" destOrd="0" presId="urn:microsoft.com/office/officeart/2018/2/layout/IconVerticalSolidList"/>
    <dgm:cxn modelId="{806CB786-4117-4EEC-9EDE-F282F687EC68}" type="presOf" srcId="{C650CFF5-B81C-4157-82FE-D82C78442A65}" destId="{5A6E2502-8F12-4F28-9B7A-9DBF69BC05EA}" srcOrd="0" destOrd="0" presId="urn:microsoft.com/office/officeart/2018/2/layout/IconVerticalSolidList"/>
    <dgm:cxn modelId="{87B9D6B1-4EFF-47B2-90CD-47F93312EF4C}" srcId="{C650CFF5-B81C-4157-82FE-D82C78442A65}" destId="{E4DEF331-B18A-41A3-85E5-E749618AF6A1}" srcOrd="0" destOrd="0" parTransId="{AEB29CFB-4DC7-4488-85CF-500E2C58F271}" sibTransId="{FFA788EA-4924-4333-9DAB-7EBD68516917}"/>
    <dgm:cxn modelId="{537B81B6-59E2-40EE-B1B1-7D6FC44A3021}" type="presOf" srcId="{111E8248-CC7E-4327-8D06-02C64AA423C3}" destId="{B9351186-9296-442F-A4B8-4F4CD43A21B9}" srcOrd="0" destOrd="0" presId="urn:microsoft.com/office/officeart/2018/2/layout/IconVerticalSolidList"/>
    <dgm:cxn modelId="{7ED8F0B9-9629-46E2-B95E-26FA15973F57}" srcId="{C650CFF5-B81C-4157-82FE-D82C78442A65}" destId="{796CF520-A3AC-45D0-99E9-F07E7141DB21}" srcOrd="1" destOrd="0" parTransId="{721900C5-5C1B-47BB-8CFC-D3F797B4246C}" sibTransId="{5B58E614-3A3F-4FDA-A022-38605A67450F}"/>
    <dgm:cxn modelId="{41CB53F9-F319-4C31-A387-B92DA3983CBB}" type="presParOf" srcId="{5A6E2502-8F12-4F28-9B7A-9DBF69BC05EA}" destId="{421B3216-500E-424B-AC97-8FE842CEC38E}" srcOrd="0" destOrd="0" presId="urn:microsoft.com/office/officeart/2018/2/layout/IconVerticalSolidList"/>
    <dgm:cxn modelId="{A47583D1-47D7-486D-8DC8-CB00747198D6}" type="presParOf" srcId="{421B3216-500E-424B-AC97-8FE842CEC38E}" destId="{A15FB4A1-9A60-4289-A485-6B84BBE86334}" srcOrd="0" destOrd="0" presId="urn:microsoft.com/office/officeart/2018/2/layout/IconVerticalSolidList"/>
    <dgm:cxn modelId="{349B871E-F072-44B1-950F-ED0FBDFCED2B}" type="presParOf" srcId="{421B3216-500E-424B-AC97-8FE842CEC38E}" destId="{4859A501-3E20-4907-98C8-5D4A163DB03D}" srcOrd="1" destOrd="0" presId="urn:microsoft.com/office/officeart/2018/2/layout/IconVerticalSolidList"/>
    <dgm:cxn modelId="{EE76BAF8-0BAD-4C82-91E8-247A1E5F7588}" type="presParOf" srcId="{421B3216-500E-424B-AC97-8FE842CEC38E}" destId="{7CC78872-F56A-4F8A-BABE-17CC8B7BDA7E}" srcOrd="2" destOrd="0" presId="urn:microsoft.com/office/officeart/2018/2/layout/IconVerticalSolidList"/>
    <dgm:cxn modelId="{4F4C1D67-7DFB-49D9-A5AF-96B1C4A57AF9}" type="presParOf" srcId="{421B3216-500E-424B-AC97-8FE842CEC38E}" destId="{1E835979-1711-4773-847F-957C01AD8C94}" srcOrd="3" destOrd="0" presId="urn:microsoft.com/office/officeart/2018/2/layout/IconVerticalSolidList"/>
    <dgm:cxn modelId="{8141BA25-5CAC-44CB-AEC4-A4E98722B901}" type="presParOf" srcId="{5A6E2502-8F12-4F28-9B7A-9DBF69BC05EA}" destId="{62696B92-A0F2-46FB-AC1E-904566BDD1C6}" srcOrd="1" destOrd="0" presId="urn:microsoft.com/office/officeart/2018/2/layout/IconVerticalSolidList"/>
    <dgm:cxn modelId="{FC8C7CC0-6E52-4FD5-8804-C995E8F95811}" type="presParOf" srcId="{5A6E2502-8F12-4F28-9B7A-9DBF69BC05EA}" destId="{D1D620A1-892E-4276-A8C6-FA1E13806BA4}" srcOrd="2" destOrd="0" presId="urn:microsoft.com/office/officeart/2018/2/layout/IconVerticalSolidList"/>
    <dgm:cxn modelId="{6422FB1A-6E60-48E9-86C1-AFECA772C4C6}" type="presParOf" srcId="{D1D620A1-892E-4276-A8C6-FA1E13806BA4}" destId="{29311C11-5173-445B-BC3B-81CCF24B61B1}" srcOrd="0" destOrd="0" presId="urn:microsoft.com/office/officeart/2018/2/layout/IconVerticalSolidList"/>
    <dgm:cxn modelId="{537C4C36-B2F9-45F5-A5D4-A1D3BC95BFBC}" type="presParOf" srcId="{D1D620A1-892E-4276-A8C6-FA1E13806BA4}" destId="{6FC721A0-1518-4746-8925-2D4E8A547A92}" srcOrd="1" destOrd="0" presId="urn:microsoft.com/office/officeart/2018/2/layout/IconVerticalSolidList"/>
    <dgm:cxn modelId="{9A033663-6C61-4164-8659-A7CCC2011919}" type="presParOf" srcId="{D1D620A1-892E-4276-A8C6-FA1E13806BA4}" destId="{AA1CC9FD-5F6A-4748-9438-C3220B5A50AC}" srcOrd="2" destOrd="0" presId="urn:microsoft.com/office/officeart/2018/2/layout/IconVerticalSolidList"/>
    <dgm:cxn modelId="{9A81681A-07E3-413D-9C4F-C31D23183A45}" type="presParOf" srcId="{D1D620A1-892E-4276-A8C6-FA1E13806BA4}" destId="{A357C5ED-5D2A-41C0-BB28-6811ADFCEF6B}" srcOrd="3" destOrd="0" presId="urn:microsoft.com/office/officeart/2018/2/layout/IconVerticalSolidList"/>
    <dgm:cxn modelId="{9F737B2A-64BD-4A54-87D5-58CF01142C5A}" type="presParOf" srcId="{5A6E2502-8F12-4F28-9B7A-9DBF69BC05EA}" destId="{477719F3-86BC-4743-89FA-2B2833D037A9}" srcOrd="3" destOrd="0" presId="urn:microsoft.com/office/officeart/2018/2/layout/IconVerticalSolidList"/>
    <dgm:cxn modelId="{62560B01-4AFF-4DB3-B52F-F8F73361D086}" type="presParOf" srcId="{5A6E2502-8F12-4F28-9B7A-9DBF69BC05EA}" destId="{8BE4DC94-3D4E-47E5-AA76-9C9C3C42B88A}" srcOrd="4" destOrd="0" presId="urn:microsoft.com/office/officeart/2018/2/layout/IconVerticalSolidList"/>
    <dgm:cxn modelId="{FAD5B634-3828-4EF5-839C-5E3C9B1CC1B2}" type="presParOf" srcId="{8BE4DC94-3D4E-47E5-AA76-9C9C3C42B88A}" destId="{C952A449-4627-4C04-BF29-7C43DCB2D548}" srcOrd="0" destOrd="0" presId="urn:microsoft.com/office/officeart/2018/2/layout/IconVerticalSolidList"/>
    <dgm:cxn modelId="{0A5A9BAD-F48D-46A0-B3DF-6009697A9B0F}" type="presParOf" srcId="{8BE4DC94-3D4E-47E5-AA76-9C9C3C42B88A}" destId="{9B9726EF-A102-44FE-A09F-461B438ED8A3}" srcOrd="1" destOrd="0" presId="urn:microsoft.com/office/officeart/2018/2/layout/IconVerticalSolidList"/>
    <dgm:cxn modelId="{9DF29590-6E94-4ED8-A170-907BF2E98CD7}" type="presParOf" srcId="{8BE4DC94-3D4E-47E5-AA76-9C9C3C42B88A}" destId="{1D449867-19C8-4558-A0F0-AFDF81FC789F}" srcOrd="2" destOrd="0" presId="urn:microsoft.com/office/officeart/2018/2/layout/IconVerticalSolidList"/>
    <dgm:cxn modelId="{A43DFCF1-ED40-4EAE-8074-84C6BC852B84}" type="presParOf" srcId="{8BE4DC94-3D4E-47E5-AA76-9C9C3C42B88A}" destId="{B9351186-9296-442F-A4B8-4F4CD43A21B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37FFF30-85E8-4C24-8A74-76C8B1036872}" type="doc">
      <dgm:prSet loTypeId="urn:microsoft.com/office/officeart/2005/8/layout/default" loCatId="list" qsTypeId="urn:microsoft.com/office/officeart/2005/8/quickstyle/simple2" qsCatId="simple" csTypeId="urn:microsoft.com/office/officeart/2005/8/colors/accent1_1" csCatId="accent1" phldr="1"/>
      <dgm:spPr/>
      <dgm:t>
        <a:bodyPr/>
        <a:lstStyle/>
        <a:p>
          <a:endParaRPr lang="en-US"/>
        </a:p>
      </dgm:t>
    </dgm:pt>
    <dgm:pt modelId="{ABF81E7D-9377-44CA-A510-F6D29F0B7CC4}">
      <dgm:prSet/>
      <dgm:spPr/>
      <dgm:t>
        <a:bodyPr/>
        <a:lstStyle/>
        <a:p>
          <a:r>
            <a:rPr lang="en-GB" b="1" dirty="0"/>
            <a:t>Consider currency, availability and context when choosing your topic.</a:t>
          </a:r>
          <a:endParaRPr lang="en-US" b="1" dirty="0"/>
        </a:p>
      </dgm:t>
    </dgm:pt>
    <dgm:pt modelId="{0541BB08-0592-41C0-88D1-512B0F37BE03}" type="parTrans" cxnId="{F39BB00E-42AB-48E0-9AC7-F1F777932A61}">
      <dgm:prSet/>
      <dgm:spPr/>
      <dgm:t>
        <a:bodyPr/>
        <a:lstStyle/>
        <a:p>
          <a:endParaRPr lang="en-US"/>
        </a:p>
      </dgm:t>
    </dgm:pt>
    <dgm:pt modelId="{721B438C-F3FC-45BB-B6D3-02D33063D98B}" type="sibTrans" cxnId="{F39BB00E-42AB-48E0-9AC7-F1F777932A61}">
      <dgm:prSet/>
      <dgm:spPr/>
      <dgm:t>
        <a:bodyPr/>
        <a:lstStyle/>
        <a:p>
          <a:endParaRPr lang="en-US"/>
        </a:p>
      </dgm:t>
    </dgm:pt>
    <dgm:pt modelId="{4927EEBD-3B4B-4BD1-8E90-8B08FE2EF4BE}">
      <dgm:prSet/>
      <dgm:spPr/>
      <dgm:t>
        <a:bodyPr/>
        <a:lstStyle/>
        <a:p>
          <a:r>
            <a:rPr lang="en-GB" b="1" dirty="0"/>
            <a:t>Is there enough written about a topic for you to be able to research and write about it.</a:t>
          </a:r>
          <a:endParaRPr lang="en-US" b="1" dirty="0"/>
        </a:p>
      </dgm:t>
    </dgm:pt>
    <dgm:pt modelId="{974613C2-7256-4330-B9A7-3492966C5854}" type="parTrans" cxnId="{49B465CF-E80B-4BE1-ABC9-9B58B8295F28}">
      <dgm:prSet/>
      <dgm:spPr/>
      <dgm:t>
        <a:bodyPr/>
        <a:lstStyle/>
        <a:p>
          <a:endParaRPr lang="en-US"/>
        </a:p>
      </dgm:t>
    </dgm:pt>
    <dgm:pt modelId="{CAA42A27-04DD-4AF9-9889-97E3D6CC99B5}" type="sibTrans" cxnId="{49B465CF-E80B-4BE1-ABC9-9B58B8295F28}">
      <dgm:prSet/>
      <dgm:spPr/>
      <dgm:t>
        <a:bodyPr/>
        <a:lstStyle/>
        <a:p>
          <a:endParaRPr lang="en-US"/>
        </a:p>
      </dgm:t>
    </dgm:pt>
    <dgm:pt modelId="{E282DB0B-3499-4A94-9859-05A146881969}">
      <dgm:prSet/>
      <dgm:spPr/>
      <dgm:t>
        <a:bodyPr/>
        <a:lstStyle/>
        <a:p>
          <a:r>
            <a:rPr lang="en-GB" b="1" dirty="0"/>
            <a:t>If it is too recent, there may not be enough research.</a:t>
          </a:r>
          <a:endParaRPr lang="en-US" b="1" dirty="0"/>
        </a:p>
      </dgm:t>
    </dgm:pt>
    <dgm:pt modelId="{05423FBD-A615-4B49-8647-A00EBB84718B}" type="parTrans" cxnId="{4FDBAB7A-48C5-4188-96D4-6402C08BDB91}">
      <dgm:prSet/>
      <dgm:spPr/>
      <dgm:t>
        <a:bodyPr/>
        <a:lstStyle/>
        <a:p>
          <a:endParaRPr lang="en-US"/>
        </a:p>
      </dgm:t>
    </dgm:pt>
    <dgm:pt modelId="{DDD174B7-0CF7-4170-8A4F-86D9B1137018}" type="sibTrans" cxnId="{4FDBAB7A-48C5-4188-96D4-6402C08BDB91}">
      <dgm:prSet/>
      <dgm:spPr/>
      <dgm:t>
        <a:bodyPr/>
        <a:lstStyle/>
        <a:p>
          <a:endParaRPr lang="en-US"/>
        </a:p>
      </dgm:t>
    </dgm:pt>
    <dgm:pt modelId="{E02D1D3F-964F-4580-947F-3052ACF03EBE}">
      <dgm:prSet/>
      <dgm:spPr/>
      <dgm:t>
        <a:bodyPr/>
        <a:lstStyle/>
        <a:p>
          <a:r>
            <a:rPr lang="en-GB" b="1" dirty="0"/>
            <a:t>If it is too old, the research may not be current enough.</a:t>
          </a:r>
          <a:endParaRPr lang="en-US" b="1" dirty="0"/>
        </a:p>
      </dgm:t>
    </dgm:pt>
    <dgm:pt modelId="{84D855A9-E6AF-49FB-899F-82D7DD6BA73F}" type="parTrans" cxnId="{F06805B3-CA83-4A6E-BEEA-39222E17AFAB}">
      <dgm:prSet/>
      <dgm:spPr/>
      <dgm:t>
        <a:bodyPr/>
        <a:lstStyle/>
        <a:p>
          <a:endParaRPr lang="en-US"/>
        </a:p>
      </dgm:t>
    </dgm:pt>
    <dgm:pt modelId="{A7B9ECBE-F827-4778-BC90-46937D3A34ED}" type="sibTrans" cxnId="{F06805B3-CA83-4A6E-BEEA-39222E17AFAB}">
      <dgm:prSet/>
      <dgm:spPr/>
      <dgm:t>
        <a:bodyPr/>
        <a:lstStyle/>
        <a:p>
          <a:endParaRPr lang="en-US"/>
        </a:p>
      </dgm:t>
    </dgm:pt>
    <dgm:pt modelId="{B1CE4841-9843-4FB5-9B8F-FE85BF4EB547}" type="pres">
      <dgm:prSet presAssocID="{737FFF30-85E8-4C24-8A74-76C8B1036872}" presName="diagram" presStyleCnt="0">
        <dgm:presLayoutVars>
          <dgm:dir/>
          <dgm:resizeHandles val="exact"/>
        </dgm:presLayoutVars>
      </dgm:prSet>
      <dgm:spPr/>
    </dgm:pt>
    <dgm:pt modelId="{4F3BEF3D-6203-48C4-9197-792E5F554023}" type="pres">
      <dgm:prSet presAssocID="{ABF81E7D-9377-44CA-A510-F6D29F0B7CC4}" presName="node" presStyleLbl="node1" presStyleIdx="0" presStyleCnt="4">
        <dgm:presLayoutVars>
          <dgm:bulletEnabled val="1"/>
        </dgm:presLayoutVars>
      </dgm:prSet>
      <dgm:spPr/>
    </dgm:pt>
    <dgm:pt modelId="{753FAF78-2FA0-4171-9D5F-2CBE007F5AC0}" type="pres">
      <dgm:prSet presAssocID="{721B438C-F3FC-45BB-B6D3-02D33063D98B}" presName="sibTrans" presStyleCnt="0"/>
      <dgm:spPr/>
    </dgm:pt>
    <dgm:pt modelId="{ADF68A7F-47CF-4889-AE44-DD96C214B388}" type="pres">
      <dgm:prSet presAssocID="{4927EEBD-3B4B-4BD1-8E90-8B08FE2EF4BE}" presName="node" presStyleLbl="node1" presStyleIdx="1" presStyleCnt="4">
        <dgm:presLayoutVars>
          <dgm:bulletEnabled val="1"/>
        </dgm:presLayoutVars>
      </dgm:prSet>
      <dgm:spPr/>
    </dgm:pt>
    <dgm:pt modelId="{8905AE9D-E320-4E69-A28E-5771B978FB95}" type="pres">
      <dgm:prSet presAssocID="{CAA42A27-04DD-4AF9-9889-97E3D6CC99B5}" presName="sibTrans" presStyleCnt="0"/>
      <dgm:spPr/>
    </dgm:pt>
    <dgm:pt modelId="{F320475E-030F-4289-9290-4D925F4F3089}" type="pres">
      <dgm:prSet presAssocID="{E282DB0B-3499-4A94-9859-05A146881969}" presName="node" presStyleLbl="node1" presStyleIdx="2" presStyleCnt="4">
        <dgm:presLayoutVars>
          <dgm:bulletEnabled val="1"/>
        </dgm:presLayoutVars>
      </dgm:prSet>
      <dgm:spPr/>
    </dgm:pt>
    <dgm:pt modelId="{E618AFB3-AE35-4BE0-A50A-FAED94EBD998}" type="pres">
      <dgm:prSet presAssocID="{DDD174B7-0CF7-4170-8A4F-86D9B1137018}" presName="sibTrans" presStyleCnt="0"/>
      <dgm:spPr/>
    </dgm:pt>
    <dgm:pt modelId="{3BE41DA2-1794-47DC-95D1-070AEBF18887}" type="pres">
      <dgm:prSet presAssocID="{E02D1D3F-964F-4580-947F-3052ACF03EBE}" presName="node" presStyleLbl="node1" presStyleIdx="3" presStyleCnt="4">
        <dgm:presLayoutVars>
          <dgm:bulletEnabled val="1"/>
        </dgm:presLayoutVars>
      </dgm:prSet>
      <dgm:spPr/>
    </dgm:pt>
  </dgm:ptLst>
  <dgm:cxnLst>
    <dgm:cxn modelId="{F39BB00E-42AB-48E0-9AC7-F1F777932A61}" srcId="{737FFF30-85E8-4C24-8A74-76C8B1036872}" destId="{ABF81E7D-9377-44CA-A510-F6D29F0B7CC4}" srcOrd="0" destOrd="0" parTransId="{0541BB08-0592-41C0-88D1-512B0F37BE03}" sibTransId="{721B438C-F3FC-45BB-B6D3-02D33063D98B}"/>
    <dgm:cxn modelId="{21CED012-A240-4C4B-A31B-C837FB8BBEDA}" type="presOf" srcId="{E02D1D3F-964F-4580-947F-3052ACF03EBE}" destId="{3BE41DA2-1794-47DC-95D1-070AEBF18887}" srcOrd="0" destOrd="0" presId="urn:microsoft.com/office/officeart/2005/8/layout/default"/>
    <dgm:cxn modelId="{168BEE60-A8B0-4121-9F56-F8DCECD5BCFC}" type="presOf" srcId="{E282DB0B-3499-4A94-9859-05A146881969}" destId="{F320475E-030F-4289-9290-4D925F4F3089}" srcOrd="0" destOrd="0" presId="urn:microsoft.com/office/officeart/2005/8/layout/default"/>
    <dgm:cxn modelId="{7DBB4278-E9E0-40A4-B5AF-DDAA1C632932}" type="presOf" srcId="{737FFF30-85E8-4C24-8A74-76C8B1036872}" destId="{B1CE4841-9843-4FB5-9B8F-FE85BF4EB547}" srcOrd="0" destOrd="0" presId="urn:microsoft.com/office/officeart/2005/8/layout/default"/>
    <dgm:cxn modelId="{4FDBAB7A-48C5-4188-96D4-6402C08BDB91}" srcId="{737FFF30-85E8-4C24-8A74-76C8B1036872}" destId="{E282DB0B-3499-4A94-9859-05A146881969}" srcOrd="2" destOrd="0" parTransId="{05423FBD-A615-4B49-8647-A00EBB84718B}" sibTransId="{DDD174B7-0CF7-4170-8A4F-86D9B1137018}"/>
    <dgm:cxn modelId="{F06805B3-CA83-4A6E-BEEA-39222E17AFAB}" srcId="{737FFF30-85E8-4C24-8A74-76C8B1036872}" destId="{E02D1D3F-964F-4580-947F-3052ACF03EBE}" srcOrd="3" destOrd="0" parTransId="{84D855A9-E6AF-49FB-899F-82D7DD6BA73F}" sibTransId="{A7B9ECBE-F827-4778-BC90-46937D3A34ED}"/>
    <dgm:cxn modelId="{3EAEDDCE-FCAF-4AB8-BCD0-BE93CC6BBA3C}" type="presOf" srcId="{4927EEBD-3B4B-4BD1-8E90-8B08FE2EF4BE}" destId="{ADF68A7F-47CF-4889-AE44-DD96C214B388}" srcOrd="0" destOrd="0" presId="urn:microsoft.com/office/officeart/2005/8/layout/default"/>
    <dgm:cxn modelId="{49B465CF-E80B-4BE1-ABC9-9B58B8295F28}" srcId="{737FFF30-85E8-4C24-8A74-76C8B1036872}" destId="{4927EEBD-3B4B-4BD1-8E90-8B08FE2EF4BE}" srcOrd="1" destOrd="0" parTransId="{974613C2-7256-4330-B9A7-3492966C5854}" sibTransId="{CAA42A27-04DD-4AF9-9889-97E3D6CC99B5}"/>
    <dgm:cxn modelId="{37F7C6E4-3766-4695-9EFC-7DCE17B705AA}" type="presOf" srcId="{ABF81E7D-9377-44CA-A510-F6D29F0B7CC4}" destId="{4F3BEF3D-6203-48C4-9197-792E5F554023}" srcOrd="0" destOrd="0" presId="urn:microsoft.com/office/officeart/2005/8/layout/default"/>
    <dgm:cxn modelId="{B7040B58-5BB7-4BB9-85D1-0ADB5517BC5C}" type="presParOf" srcId="{B1CE4841-9843-4FB5-9B8F-FE85BF4EB547}" destId="{4F3BEF3D-6203-48C4-9197-792E5F554023}" srcOrd="0" destOrd="0" presId="urn:microsoft.com/office/officeart/2005/8/layout/default"/>
    <dgm:cxn modelId="{405B6E74-BD81-4209-9DBE-DD5428B34876}" type="presParOf" srcId="{B1CE4841-9843-4FB5-9B8F-FE85BF4EB547}" destId="{753FAF78-2FA0-4171-9D5F-2CBE007F5AC0}" srcOrd="1" destOrd="0" presId="urn:microsoft.com/office/officeart/2005/8/layout/default"/>
    <dgm:cxn modelId="{4A1D41A2-AF64-49FF-B287-DABBB9DF221E}" type="presParOf" srcId="{B1CE4841-9843-4FB5-9B8F-FE85BF4EB547}" destId="{ADF68A7F-47CF-4889-AE44-DD96C214B388}" srcOrd="2" destOrd="0" presId="urn:microsoft.com/office/officeart/2005/8/layout/default"/>
    <dgm:cxn modelId="{87C8872D-E252-47E3-835E-5359FE3C334C}" type="presParOf" srcId="{B1CE4841-9843-4FB5-9B8F-FE85BF4EB547}" destId="{8905AE9D-E320-4E69-A28E-5771B978FB95}" srcOrd="3" destOrd="0" presId="urn:microsoft.com/office/officeart/2005/8/layout/default"/>
    <dgm:cxn modelId="{26E0795C-028E-47CE-8224-E9BDED65FD85}" type="presParOf" srcId="{B1CE4841-9843-4FB5-9B8F-FE85BF4EB547}" destId="{F320475E-030F-4289-9290-4D925F4F3089}" srcOrd="4" destOrd="0" presId="urn:microsoft.com/office/officeart/2005/8/layout/default"/>
    <dgm:cxn modelId="{58EEB230-40A2-4A52-85BE-87683DA72B36}" type="presParOf" srcId="{B1CE4841-9843-4FB5-9B8F-FE85BF4EB547}" destId="{E618AFB3-AE35-4BE0-A50A-FAED94EBD998}" srcOrd="5" destOrd="0" presId="urn:microsoft.com/office/officeart/2005/8/layout/default"/>
    <dgm:cxn modelId="{3A31587E-F59A-4A30-A90D-D57C666C9E57}" type="presParOf" srcId="{B1CE4841-9843-4FB5-9B8F-FE85BF4EB547}" destId="{3BE41DA2-1794-47DC-95D1-070AEBF18887}"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60B6CCA-A1C9-495D-ACC3-9CB1BD768A1C}" type="doc">
      <dgm:prSet loTypeId="urn:microsoft.com/office/officeart/2005/8/layout/list1" loCatId="list" qsTypeId="urn:microsoft.com/office/officeart/2005/8/quickstyle/simple2" qsCatId="simple" csTypeId="urn:microsoft.com/office/officeart/2005/8/colors/accent1_1" csCatId="accent1" phldr="1"/>
      <dgm:spPr/>
      <dgm:t>
        <a:bodyPr/>
        <a:lstStyle/>
        <a:p>
          <a:endParaRPr lang="en-GB"/>
        </a:p>
      </dgm:t>
    </dgm:pt>
    <dgm:pt modelId="{12EE0550-0F8F-476B-BB2D-B0CEECB0DA20}">
      <dgm:prSet phldrT="[Text]"/>
      <dgm:spPr/>
      <dgm:t>
        <a:bodyPr/>
        <a:lstStyle/>
        <a:p>
          <a:r>
            <a:rPr lang="en-GB" b="1" dirty="0"/>
            <a:t>Currency – Is it up to date.</a:t>
          </a:r>
        </a:p>
      </dgm:t>
    </dgm:pt>
    <dgm:pt modelId="{ECED95BC-ABCD-47D5-9B34-2288BA99BF1C}" type="parTrans" cxnId="{1DE0EB18-CC5C-46DE-BB40-2064F070D3E0}">
      <dgm:prSet/>
      <dgm:spPr/>
      <dgm:t>
        <a:bodyPr/>
        <a:lstStyle/>
        <a:p>
          <a:endParaRPr lang="en-GB"/>
        </a:p>
      </dgm:t>
    </dgm:pt>
    <dgm:pt modelId="{9CB19A8A-F6FF-405C-A58B-ED81B4CD5C91}" type="sibTrans" cxnId="{1DE0EB18-CC5C-46DE-BB40-2064F070D3E0}">
      <dgm:prSet/>
      <dgm:spPr/>
      <dgm:t>
        <a:bodyPr/>
        <a:lstStyle/>
        <a:p>
          <a:endParaRPr lang="en-GB"/>
        </a:p>
      </dgm:t>
    </dgm:pt>
    <dgm:pt modelId="{168394BA-EC22-43BA-8173-24708B7E1BEC}">
      <dgm:prSet phldrT="[Text]"/>
      <dgm:spPr/>
      <dgm:t>
        <a:bodyPr/>
        <a:lstStyle/>
        <a:p>
          <a:r>
            <a:rPr lang="en-GB" b="1" dirty="0"/>
            <a:t>Relevance – Who is the intended audience, will it further your argument. </a:t>
          </a:r>
        </a:p>
      </dgm:t>
    </dgm:pt>
    <dgm:pt modelId="{452E513F-6765-4881-9980-596218CB44F9}" type="parTrans" cxnId="{3877F22A-0B6A-49E4-A0B9-41030B8E8114}">
      <dgm:prSet/>
      <dgm:spPr/>
      <dgm:t>
        <a:bodyPr/>
        <a:lstStyle/>
        <a:p>
          <a:endParaRPr lang="en-GB"/>
        </a:p>
      </dgm:t>
    </dgm:pt>
    <dgm:pt modelId="{20C56576-EDC4-46C8-B7CB-72E1E2487C19}" type="sibTrans" cxnId="{3877F22A-0B6A-49E4-A0B9-41030B8E8114}">
      <dgm:prSet/>
      <dgm:spPr/>
      <dgm:t>
        <a:bodyPr/>
        <a:lstStyle/>
        <a:p>
          <a:endParaRPr lang="en-GB"/>
        </a:p>
      </dgm:t>
    </dgm:pt>
    <dgm:pt modelId="{1E13304F-27FA-4C64-BA9C-FF0B80AFE2BA}">
      <dgm:prSet phldrT="[Text]"/>
      <dgm:spPr/>
      <dgm:t>
        <a:bodyPr/>
        <a:lstStyle/>
        <a:p>
          <a:r>
            <a:rPr lang="en-GB" b="1" dirty="0"/>
            <a:t>Accuracy – Can it be verified, is it supported by evidence.</a:t>
          </a:r>
        </a:p>
      </dgm:t>
    </dgm:pt>
    <dgm:pt modelId="{1B4084CA-EB93-4EBE-9E48-DD4E02B5CF1E}" type="parTrans" cxnId="{BB05581C-EC75-4736-8602-9C5BF5B27C83}">
      <dgm:prSet/>
      <dgm:spPr/>
      <dgm:t>
        <a:bodyPr/>
        <a:lstStyle/>
        <a:p>
          <a:endParaRPr lang="en-GB"/>
        </a:p>
      </dgm:t>
    </dgm:pt>
    <dgm:pt modelId="{5823E96B-160D-48F5-8623-3947A0A0020E}" type="sibTrans" cxnId="{BB05581C-EC75-4736-8602-9C5BF5B27C83}">
      <dgm:prSet/>
      <dgm:spPr/>
      <dgm:t>
        <a:bodyPr/>
        <a:lstStyle/>
        <a:p>
          <a:endParaRPr lang="en-GB"/>
        </a:p>
      </dgm:t>
    </dgm:pt>
    <dgm:pt modelId="{BA05C45A-CD13-44A0-8C04-066B7071FF28}">
      <dgm:prSet/>
      <dgm:spPr/>
      <dgm:t>
        <a:bodyPr/>
        <a:lstStyle/>
        <a:p>
          <a:r>
            <a:rPr lang="en-GB" b="1" dirty="0"/>
            <a:t>Purpose – Why has it been produced, is it objective.</a:t>
          </a:r>
        </a:p>
      </dgm:t>
    </dgm:pt>
    <dgm:pt modelId="{38263170-A4E2-4D19-9666-74CD64D270E3}" type="parTrans" cxnId="{10216048-47BD-4D3B-9F9A-674854FBBBC8}">
      <dgm:prSet/>
      <dgm:spPr/>
      <dgm:t>
        <a:bodyPr/>
        <a:lstStyle/>
        <a:p>
          <a:endParaRPr lang="en-GB"/>
        </a:p>
      </dgm:t>
    </dgm:pt>
    <dgm:pt modelId="{0417347E-8FD0-47F7-A496-99F952086EE9}" type="sibTrans" cxnId="{10216048-47BD-4D3B-9F9A-674854FBBBC8}">
      <dgm:prSet/>
      <dgm:spPr/>
      <dgm:t>
        <a:bodyPr/>
        <a:lstStyle/>
        <a:p>
          <a:endParaRPr lang="en-GB"/>
        </a:p>
      </dgm:t>
    </dgm:pt>
    <dgm:pt modelId="{2A1595AB-CAFC-4D98-8120-782FB0B1CE07}">
      <dgm:prSet/>
      <dgm:spPr/>
      <dgm:t>
        <a:bodyPr/>
        <a:lstStyle/>
        <a:p>
          <a:r>
            <a:rPr lang="en-GB" b="1" dirty="0"/>
            <a:t>Authority – What are the authors credentials.</a:t>
          </a:r>
        </a:p>
      </dgm:t>
    </dgm:pt>
    <dgm:pt modelId="{6B86FF9F-BEED-4BD6-9091-1E7448302700}" type="parTrans" cxnId="{A6484161-00BF-4F3E-B830-814CBA8237E9}">
      <dgm:prSet/>
      <dgm:spPr/>
      <dgm:t>
        <a:bodyPr/>
        <a:lstStyle/>
        <a:p>
          <a:endParaRPr lang="en-GB"/>
        </a:p>
      </dgm:t>
    </dgm:pt>
    <dgm:pt modelId="{551A919D-2D15-4FCD-A0D6-EAD1DE48E4EF}" type="sibTrans" cxnId="{A6484161-00BF-4F3E-B830-814CBA8237E9}">
      <dgm:prSet/>
      <dgm:spPr/>
      <dgm:t>
        <a:bodyPr/>
        <a:lstStyle/>
        <a:p>
          <a:endParaRPr lang="en-GB"/>
        </a:p>
      </dgm:t>
    </dgm:pt>
    <dgm:pt modelId="{CDE0E28C-88AA-44DF-A56C-5B6847599EB8}" type="pres">
      <dgm:prSet presAssocID="{360B6CCA-A1C9-495D-ACC3-9CB1BD768A1C}" presName="linear" presStyleCnt="0">
        <dgm:presLayoutVars>
          <dgm:dir/>
          <dgm:animLvl val="lvl"/>
          <dgm:resizeHandles val="exact"/>
        </dgm:presLayoutVars>
      </dgm:prSet>
      <dgm:spPr/>
    </dgm:pt>
    <dgm:pt modelId="{6B7B4CDD-1433-4B54-94A2-1E49B991A50C}" type="pres">
      <dgm:prSet presAssocID="{12EE0550-0F8F-476B-BB2D-B0CEECB0DA20}" presName="parentLin" presStyleCnt="0"/>
      <dgm:spPr/>
    </dgm:pt>
    <dgm:pt modelId="{5F1D83C3-0092-4391-B441-597ACC32C483}" type="pres">
      <dgm:prSet presAssocID="{12EE0550-0F8F-476B-BB2D-B0CEECB0DA20}" presName="parentLeftMargin" presStyleLbl="node1" presStyleIdx="0" presStyleCnt="5"/>
      <dgm:spPr/>
    </dgm:pt>
    <dgm:pt modelId="{914131C2-D182-4567-A66E-28D9748C9BAE}" type="pres">
      <dgm:prSet presAssocID="{12EE0550-0F8F-476B-BB2D-B0CEECB0DA20}" presName="parentText" presStyleLbl="node1" presStyleIdx="0" presStyleCnt="5">
        <dgm:presLayoutVars>
          <dgm:chMax val="0"/>
          <dgm:bulletEnabled val="1"/>
        </dgm:presLayoutVars>
      </dgm:prSet>
      <dgm:spPr/>
    </dgm:pt>
    <dgm:pt modelId="{6D9A7A35-5125-4DBF-A0ED-1FFD7F52899B}" type="pres">
      <dgm:prSet presAssocID="{12EE0550-0F8F-476B-BB2D-B0CEECB0DA20}" presName="negativeSpace" presStyleCnt="0"/>
      <dgm:spPr/>
    </dgm:pt>
    <dgm:pt modelId="{DC0D7880-6EE9-409E-A018-0667F619B511}" type="pres">
      <dgm:prSet presAssocID="{12EE0550-0F8F-476B-BB2D-B0CEECB0DA20}" presName="childText" presStyleLbl="conFgAcc1" presStyleIdx="0" presStyleCnt="5">
        <dgm:presLayoutVars>
          <dgm:bulletEnabled val="1"/>
        </dgm:presLayoutVars>
      </dgm:prSet>
      <dgm:spPr/>
    </dgm:pt>
    <dgm:pt modelId="{82A79B01-5D74-4626-8FBA-11FF01F23235}" type="pres">
      <dgm:prSet presAssocID="{9CB19A8A-F6FF-405C-A58B-ED81B4CD5C91}" presName="spaceBetweenRectangles" presStyleCnt="0"/>
      <dgm:spPr/>
    </dgm:pt>
    <dgm:pt modelId="{ED4C5073-9EE3-4A06-AC6C-D25AD6AF387B}" type="pres">
      <dgm:prSet presAssocID="{168394BA-EC22-43BA-8173-24708B7E1BEC}" presName="parentLin" presStyleCnt="0"/>
      <dgm:spPr/>
    </dgm:pt>
    <dgm:pt modelId="{E6CE7701-F6A7-42D0-B9D1-9FBFA8DD308E}" type="pres">
      <dgm:prSet presAssocID="{168394BA-EC22-43BA-8173-24708B7E1BEC}" presName="parentLeftMargin" presStyleLbl="node1" presStyleIdx="0" presStyleCnt="5"/>
      <dgm:spPr/>
    </dgm:pt>
    <dgm:pt modelId="{53E9194F-4671-4AB4-B452-C8B92AFC498F}" type="pres">
      <dgm:prSet presAssocID="{168394BA-EC22-43BA-8173-24708B7E1BEC}" presName="parentText" presStyleLbl="node1" presStyleIdx="1" presStyleCnt="5">
        <dgm:presLayoutVars>
          <dgm:chMax val="0"/>
          <dgm:bulletEnabled val="1"/>
        </dgm:presLayoutVars>
      </dgm:prSet>
      <dgm:spPr/>
    </dgm:pt>
    <dgm:pt modelId="{37C88BBE-5AA0-4AEC-BEFA-7922F8185567}" type="pres">
      <dgm:prSet presAssocID="{168394BA-EC22-43BA-8173-24708B7E1BEC}" presName="negativeSpace" presStyleCnt="0"/>
      <dgm:spPr/>
    </dgm:pt>
    <dgm:pt modelId="{992880D5-4808-45F9-9DE4-6D67F4C8EC2C}" type="pres">
      <dgm:prSet presAssocID="{168394BA-EC22-43BA-8173-24708B7E1BEC}" presName="childText" presStyleLbl="conFgAcc1" presStyleIdx="1" presStyleCnt="5">
        <dgm:presLayoutVars>
          <dgm:bulletEnabled val="1"/>
        </dgm:presLayoutVars>
      </dgm:prSet>
      <dgm:spPr/>
    </dgm:pt>
    <dgm:pt modelId="{E3AC15D1-0FD9-48DA-8D3B-BAF10FA0B2D7}" type="pres">
      <dgm:prSet presAssocID="{20C56576-EDC4-46C8-B7CB-72E1E2487C19}" presName="spaceBetweenRectangles" presStyleCnt="0"/>
      <dgm:spPr/>
    </dgm:pt>
    <dgm:pt modelId="{5554B4F0-CC18-43DC-B5CF-0FB1B5EBD29F}" type="pres">
      <dgm:prSet presAssocID="{2A1595AB-CAFC-4D98-8120-782FB0B1CE07}" presName="parentLin" presStyleCnt="0"/>
      <dgm:spPr/>
    </dgm:pt>
    <dgm:pt modelId="{5CE2FD1F-88B7-4D6D-A85F-A1DEFC78C814}" type="pres">
      <dgm:prSet presAssocID="{2A1595AB-CAFC-4D98-8120-782FB0B1CE07}" presName="parentLeftMargin" presStyleLbl="node1" presStyleIdx="1" presStyleCnt="5"/>
      <dgm:spPr/>
    </dgm:pt>
    <dgm:pt modelId="{9D068616-F48F-4CCE-B511-0201F49EA0BB}" type="pres">
      <dgm:prSet presAssocID="{2A1595AB-CAFC-4D98-8120-782FB0B1CE07}" presName="parentText" presStyleLbl="node1" presStyleIdx="2" presStyleCnt="5">
        <dgm:presLayoutVars>
          <dgm:chMax val="0"/>
          <dgm:bulletEnabled val="1"/>
        </dgm:presLayoutVars>
      </dgm:prSet>
      <dgm:spPr/>
    </dgm:pt>
    <dgm:pt modelId="{AFE713E4-6EDD-4C48-A71B-F7C18F140278}" type="pres">
      <dgm:prSet presAssocID="{2A1595AB-CAFC-4D98-8120-782FB0B1CE07}" presName="negativeSpace" presStyleCnt="0"/>
      <dgm:spPr/>
    </dgm:pt>
    <dgm:pt modelId="{985E9B0A-9AEF-4590-B806-A67F5A31E446}" type="pres">
      <dgm:prSet presAssocID="{2A1595AB-CAFC-4D98-8120-782FB0B1CE07}" presName="childText" presStyleLbl="conFgAcc1" presStyleIdx="2" presStyleCnt="5">
        <dgm:presLayoutVars>
          <dgm:bulletEnabled val="1"/>
        </dgm:presLayoutVars>
      </dgm:prSet>
      <dgm:spPr/>
    </dgm:pt>
    <dgm:pt modelId="{70AFB8D3-7329-49F4-8C65-4A4280D79D37}" type="pres">
      <dgm:prSet presAssocID="{551A919D-2D15-4FCD-A0D6-EAD1DE48E4EF}" presName="spaceBetweenRectangles" presStyleCnt="0"/>
      <dgm:spPr/>
    </dgm:pt>
    <dgm:pt modelId="{A6352E8E-2AFA-4384-A62D-CFBB81D350D4}" type="pres">
      <dgm:prSet presAssocID="{1E13304F-27FA-4C64-BA9C-FF0B80AFE2BA}" presName="parentLin" presStyleCnt="0"/>
      <dgm:spPr/>
    </dgm:pt>
    <dgm:pt modelId="{22B8AD0F-7788-487D-B872-5B471AAD63F0}" type="pres">
      <dgm:prSet presAssocID="{1E13304F-27FA-4C64-BA9C-FF0B80AFE2BA}" presName="parentLeftMargin" presStyleLbl="node1" presStyleIdx="2" presStyleCnt="5"/>
      <dgm:spPr/>
    </dgm:pt>
    <dgm:pt modelId="{A0BB8022-8F14-489F-A061-71633577E43F}" type="pres">
      <dgm:prSet presAssocID="{1E13304F-27FA-4C64-BA9C-FF0B80AFE2BA}" presName="parentText" presStyleLbl="node1" presStyleIdx="3" presStyleCnt="5">
        <dgm:presLayoutVars>
          <dgm:chMax val="0"/>
          <dgm:bulletEnabled val="1"/>
        </dgm:presLayoutVars>
      </dgm:prSet>
      <dgm:spPr/>
    </dgm:pt>
    <dgm:pt modelId="{7B5FB38C-735E-4C57-9A2F-AAE4E6C61108}" type="pres">
      <dgm:prSet presAssocID="{1E13304F-27FA-4C64-BA9C-FF0B80AFE2BA}" presName="negativeSpace" presStyleCnt="0"/>
      <dgm:spPr/>
    </dgm:pt>
    <dgm:pt modelId="{6EC94982-80D7-43AE-89B6-6AF59C6A4C99}" type="pres">
      <dgm:prSet presAssocID="{1E13304F-27FA-4C64-BA9C-FF0B80AFE2BA}" presName="childText" presStyleLbl="conFgAcc1" presStyleIdx="3" presStyleCnt="5">
        <dgm:presLayoutVars>
          <dgm:bulletEnabled val="1"/>
        </dgm:presLayoutVars>
      </dgm:prSet>
      <dgm:spPr/>
    </dgm:pt>
    <dgm:pt modelId="{D75F3312-48EE-427A-8391-B473C9A848DD}" type="pres">
      <dgm:prSet presAssocID="{5823E96B-160D-48F5-8623-3947A0A0020E}" presName="spaceBetweenRectangles" presStyleCnt="0"/>
      <dgm:spPr/>
    </dgm:pt>
    <dgm:pt modelId="{F8B304A5-A33A-4F67-BEC4-6F6BCF68BA81}" type="pres">
      <dgm:prSet presAssocID="{BA05C45A-CD13-44A0-8C04-066B7071FF28}" presName="parentLin" presStyleCnt="0"/>
      <dgm:spPr/>
    </dgm:pt>
    <dgm:pt modelId="{0B75CF3B-5C7D-4B43-83DA-BB35C63AA777}" type="pres">
      <dgm:prSet presAssocID="{BA05C45A-CD13-44A0-8C04-066B7071FF28}" presName="parentLeftMargin" presStyleLbl="node1" presStyleIdx="3" presStyleCnt="5"/>
      <dgm:spPr/>
    </dgm:pt>
    <dgm:pt modelId="{97D43D6C-129E-4C64-8049-A91847C21319}" type="pres">
      <dgm:prSet presAssocID="{BA05C45A-CD13-44A0-8C04-066B7071FF28}" presName="parentText" presStyleLbl="node1" presStyleIdx="4" presStyleCnt="5">
        <dgm:presLayoutVars>
          <dgm:chMax val="0"/>
          <dgm:bulletEnabled val="1"/>
        </dgm:presLayoutVars>
      </dgm:prSet>
      <dgm:spPr/>
    </dgm:pt>
    <dgm:pt modelId="{90079AF4-C0AE-412E-A3A4-554D0FCCA767}" type="pres">
      <dgm:prSet presAssocID="{BA05C45A-CD13-44A0-8C04-066B7071FF28}" presName="negativeSpace" presStyleCnt="0"/>
      <dgm:spPr/>
    </dgm:pt>
    <dgm:pt modelId="{50D54641-E820-4273-A443-71C4F2F01F82}" type="pres">
      <dgm:prSet presAssocID="{BA05C45A-CD13-44A0-8C04-066B7071FF28}" presName="childText" presStyleLbl="conFgAcc1" presStyleIdx="4" presStyleCnt="5">
        <dgm:presLayoutVars>
          <dgm:bulletEnabled val="1"/>
        </dgm:presLayoutVars>
      </dgm:prSet>
      <dgm:spPr/>
    </dgm:pt>
  </dgm:ptLst>
  <dgm:cxnLst>
    <dgm:cxn modelId="{EC370F09-26F4-477B-BC4C-55311A8C91CB}" type="presOf" srcId="{360B6CCA-A1C9-495D-ACC3-9CB1BD768A1C}" destId="{CDE0E28C-88AA-44DF-A56C-5B6847599EB8}" srcOrd="0" destOrd="0" presId="urn:microsoft.com/office/officeart/2005/8/layout/list1"/>
    <dgm:cxn modelId="{05BE8017-C4B0-46CD-AE58-72E6B32C9C35}" type="presOf" srcId="{BA05C45A-CD13-44A0-8C04-066B7071FF28}" destId="{0B75CF3B-5C7D-4B43-83DA-BB35C63AA777}" srcOrd="0" destOrd="0" presId="urn:microsoft.com/office/officeart/2005/8/layout/list1"/>
    <dgm:cxn modelId="{1DE0EB18-CC5C-46DE-BB40-2064F070D3E0}" srcId="{360B6CCA-A1C9-495D-ACC3-9CB1BD768A1C}" destId="{12EE0550-0F8F-476B-BB2D-B0CEECB0DA20}" srcOrd="0" destOrd="0" parTransId="{ECED95BC-ABCD-47D5-9B34-2288BA99BF1C}" sibTransId="{9CB19A8A-F6FF-405C-A58B-ED81B4CD5C91}"/>
    <dgm:cxn modelId="{BB05581C-EC75-4736-8602-9C5BF5B27C83}" srcId="{360B6CCA-A1C9-495D-ACC3-9CB1BD768A1C}" destId="{1E13304F-27FA-4C64-BA9C-FF0B80AFE2BA}" srcOrd="3" destOrd="0" parTransId="{1B4084CA-EB93-4EBE-9E48-DD4E02B5CF1E}" sibTransId="{5823E96B-160D-48F5-8623-3947A0A0020E}"/>
    <dgm:cxn modelId="{AAE7A12A-28EA-476D-BA41-B78C995ABF0D}" type="presOf" srcId="{1E13304F-27FA-4C64-BA9C-FF0B80AFE2BA}" destId="{22B8AD0F-7788-487D-B872-5B471AAD63F0}" srcOrd="0" destOrd="0" presId="urn:microsoft.com/office/officeart/2005/8/layout/list1"/>
    <dgm:cxn modelId="{3877F22A-0B6A-49E4-A0B9-41030B8E8114}" srcId="{360B6CCA-A1C9-495D-ACC3-9CB1BD768A1C}" destId="{168394BA-EC22-43BA-8173-24708B7E1BEC}" srcOrd="1" destOrd="0" parTransId="{452E513F-6765-4881-9980-596218CB44F9}" sibTransId="{20C56576-EDC4-46C8-B7CB-72E1E2487C19}"/>
    <dgm:cxn modelId="{F25F1E41-5706-4B22-A14A-2E255D4DCCD7}" type="presOf" srcId="{2A1595AB-CAFC-4D98-8120-782FB0B1CE07}" destId="{5CE2FD1F-88B7-4D6D-A85F-A1DEFC78C814}" srcOrd="0" destOrd="0" presId="urn:microsoft.com/office/officeart/2005/8/layout/list1"/>
    <dgm:cxn modelId="{A6484161-00BF-4F3E-B830-814CBA8237E9}" srcId="{360B6CCA-A1C9-495D-ACC3-9CB1BD768A1C}" destId="{2A1595AB-CAFC-4D98-8120-782FB0B1CE07}" srcOrd="2" destOrd="0" parTransId="{6B86FF9F-BEED-4BD6-9091-1E7448302700}" sibTransId="{551A919D-2D15-4FCD-A0D6-EAD1DE48E4EF}"/>
    <dgm:cxn modelId="{10216048-47BD-4D3B-9F9A-674854FBBBC8}" srcId="{360B6CCA-A1C9-495D-ACC3-9CB1BD768A1C}" destId="{BA05C45A-CD13-44A0-8C04-066B7071FF28}" srcOrd="4" destOrd="0" parTransId="{38263170-A4E2-4D19-9666-74CD64D270E3}" sibTransId="{0417347E-8FD0-47F7-A496-99F952086EE9}"/>
    <dgm:cxn modelId="{14AADB78-14E6-4A86-8316-FAAF48C5B1FC}" type="presOf" srcId="{168394BA-EC22-43BA-8173-24708B7E1BEC}" destId="{53E9194F-4671-4AB4-B452-C8B92AFC498F}" srcOrd="1" destOrd="0" presId="urn:microsoft.com/office/officeart/2005/8/layout/list1"/>
    <dgm:cxn modelId="{D4421A7B-5B21-455A-9377-B9DA813C883F}" type="presOf" srcId="{BA05C45A-CD13-44A0-8C04-066B7071FF28}" destId="{97D43D6C-129E-4C64-8049-A91847C21319}" srcOrd="1" destOrd="0" presId="urn:microsoft.com/office/officeart/2005/8/layout/list1"/>
    <dgm:cxn modelId="{F530A6BB-1BEF-42A7-9D58-8B254DCDEFF4}" type="presOf" srcId="{12EE0550-0F8F-476B-BB2D-B0CEECB0DA20}" destId="{914131C2-D182-4567-A66E-28D9748C9BAE}" srcOrd="1" destOrd="0" presId="urn:microsoft.com/office/officeart/2005/8/layout/list1"/>
    <dgm:cxn modelId="{D92493E1-F940-4819-9DF2-869C24E2426F}" type="presOf" srcId="{12EE0550-0F8F-476B-BB2D-B0CEECB0DA20}" destId="{5F1D83C3-0092-4391-B441-597ACC32C483}" srcOrd="0" destOrd="0" presId="urn:microsoft.com/office/officeart/2005/8/layout/list1"/>
    <dgm:cxn modelId="{445CB1E7-9B46-4CAB-937F-CF043DC7314B}" type="presOf" srcId="{1E13304F-27FA-4C64-BA9C-FF0B80AFE2BA}" destId="{A0BB8022-8F14-489F-A061-71633577E43F}" srcOrd="1" destOrd="0" presId="urn:microsoft.com/office/officeart/2005/8/layout/list1"/>
    <dgm:cxn modelId="{916BF8F2-BB13-465B-BC17-63BE7929F200}" type="presOf" srcId="{2A1595AB-CAFC-4D98-8120-782FB0B1CE07}" destId="{9D068616-F48F-4CCE-B511-0201F49EA0BB}" srcOrd="1" destOrd="0" presId="urn:microsoft.com/office/officeart/2005/8/layout/list1"/>
    <dgm:cxn modelId="{C090A6F6-1751-4133-8AD0-C3E4D663EBAD}" type="presOf" srcId="{168394BA-EC22-43BA-8173-24708B7E1BEC}" destId="{E6CE7701-F6A7-42D0-B9D1-9FBFA8DD308E}" srcOrd="0" destOrd="0" presId="urn:microsoft.com/office/officeart/2005/8/layout/list1"/>
    <dgm:cxn modelId="{8A85F40B-B221-4803-B2E8-F2D7F2078377}" type="presParOf" srcId="{CDE0E28C-88AA-44DF-A56C-5B6847599EB8}" destId="{6B7B4CDD-1433-4B54-94A2-1E49B991A50C}" srcOrd="0" destOrd="0" presId="urn:microsoft.com/office/officeart/2005/8/layout/list1"/>
    <dgm:cxn modelId="{A218ECFA-B248-4199-B34B-00C9545ACE27}" type="presParOf" srcId="{6B7B4CDD-1433-4B54-94A2-1E49B991A50C}" destId="{5F1D83C3-0092-4391-B441-597ACC32C483}" srcOrd="0" destOrd="0" presId="urn:microsoft.com/office/officeart/2005/8/layout/list1"/>
    <dgm:cxn modelId="{9EC5AB6A-7AC8-47D1-A514-25E8310435ED}" type="presParOf" srcId="{6B7B4CDD-1433-4B54-94A2-1E49B991A50C}" destId="{914131C2-D182-4567-A66E-28D9748C9BAE}" srcOrd="1" destOrd="0" presId="urn:microsoft.com/office/officeart/2005/8/layout/list1"/>
    <dgm:cxn modelId="{6531E967-D68A-4D13-B152-40BF4963C059}" type="presParOf" srcId="{CDE0E28C-88AA-44DF-A56C-5B6847599EB8}" destId="{6D9A7A35-5125-4DBF-A0ED-1FFD7F52899B}" srcOrd="1" destOrd="0" presId="urn:microsoft.com/office/officeart/2005/8/layout/list1"/>
    <dgm:cxn modelId="{8C85ACD9-DAE5-4F33-B9CE-3CA676DFAC73}" type="presParOf" srcId="{CDE0E28C-88AA-44DF-A56C-5B6847599EB8}" destId="{DC0D7880-6EE9-409E-A018-0667F619B511}" srcOrd="2" destOrd="0" presId="urn:microsoft.com/office/officeart/2005/8/layout/list1"/>
    <dgm:cxn modelId="{09714ED3-F60B-43FB-820C-DA2F3BDEAFE9}" type="presParOf" srcId="{CDE0E28C-88AA-44DF-A56C-5B6847599EB8}" destId="{82A79B01-5D74-4626-8FBA-11FF01F23235}" srcOrd="3" destOrd="0" presId="urn:microsoft.com/office/officeart/2005/8/layout/list1"/>
    <dgm:cxn modelId="{4D94569D-8DBC-413F-A119-6A494936B216}" type="presParOf" srcId="{CDE0E28C-88AA-44DF-A56C-5B6847599EB8}" destId="{ED4C5073-9EE3-4A06-AC6C-D25AD6AF387B}" srcOrd="4" destOrd="0" presId="urn:microsoft.com/office/officeart/2005/8/layout/list1"/>
    <dgm:cxn modelId="{DF60CB2A-124A-4270-8647-BCD305B9BFD7}" type="presParOf" srcId="{ED4C5073-9EE3-4A06-AC6C-D25AD6AF387B}" destId="{E6CE7701-F6A7-42D0-B9D1-9FBFA8DD308E}" srcOrd="0" destOrd="0" presId="urn:microsoft.com/office/officeart/2005/8/layout/list1"/>
    <dgm:cxn modelId="{5D198EB7-F710-4EFD-B67E-B9DA7CED6245}" type="presParOf" srcId="{ED4C5073-9EE3-4A06-AC6C-D25AD6AF387B}" destId="{53E9194F-4671-4AB4-B452-C8B92AFC498F}" srcOrd="1" destOrd="0" presId="urn:microsoft.com/office/officeart/2005/8/layout/list1"/>
    <dgm:cxn modelId="{4DEF2B03-0113-4B7D-ADC3-F8893C293F03}" type="presParOf" srcId="{CDE0E28C-88AA-44DF-A56C-5B6847599EB8}" destId="{37C88BBE-5AA0-4AEC-BEFA-7922F8185567}" srcOrd="5" destOrd="0" presId="urn:microsoft.com/office/officeart/2005/8/layout/list1"/>
    <dgm:cxn modelId="{9961BE40-D5B6-4A58-B655-C1A1CB297636}" type="presParOf" srcId="{CDE0E28C-88AA-44DF-A56C-5B6847599EB8}" destId="{992880D5-4808-45F9-9DE4-6D67F4C8EC2C}" srcOrd="6" destOrd="0" presId="urn:microsoft.com/office/officeart/2005/8/layout/list1"/>
    <dgm:cxn modelId="{7142695F-9B1C-489F-AF77-E9908F2ED2A4}" type="presParOf" srcId="{CDE0E28C-88AA-44DF-A56C-5B6847599EB8}" destId="{E3AC15D1-0FD9-48DA-8D3B-BAF10FA0B2D7}" srcOrd="7" destOrd="0" presId="urn:microsoft.com/office/officeart/2005/8/layout/list1"/>
    <dgm:cxn modelId="{F003CABE-B809-4B3B-8884-09BAA6292A3C}" type="presParOf" srcId="{CDE0E28C-88AA-44DF-A56C-5B6847599EB8}" destId="{5554B4F0-CC18-43DC-B5CF-0FB1B5EBD29F}" srcOrd="8" destOrd="0" presId="urn:microsoft.com/office/officeart/2005/8/layout/list1"/>
    <dgm:cxn modelId="{3B56D268-F8BB-4BDC-A6E6-B51335708B6F}" type="presParOf" srcId="{5554B4F0-CC18-43DC-B5CF-0FB1B5EBD29F}" destId="{5CE2FD1F-88B7-4D6D-A85F-A1DEFC78C814}" srcOrd="0" destOrd="0" presId="urn:microsoft.com/office/officeart/2005/8/layout/list1"/>
    <dgm:cxn modelId="{3C867330-FED9-4334-B5CA-9B6D088F6D73}" type="presParOf" srcId="{5554B4F0-CC18-43DC-B5CF-0FB1B5EBD29F}" destId="{9D068616-F48F-4CCE-B511-0201F49EA0BB}" srcOrd="1" destOrd="0" presId="urn:microsoft.com/office/officeart/2005/8/layout/list1"/>
    <dgm:cxn modelId="{1B778621-D719-44EA-8CED-1CED72C34AEC}" type="presParOf" srcId="{CDE0E28C-88AA-44DF-A56C-5B6847599EB8}" destId="{AFE713E4-6EDD-4C48-A71B-F7C18F140278}" srcOrd="9" destOrd="0" presId="urn:microsoft.com/office/officeart/2005/8/layout/list1"/>
    <dgm:cxn modelId="{021ED51B-764F-4A7A-9628-C4E5D77494A6}" type="presParOf" srcId="{CDE0E28C-88AA-44DF-A56C-5B6847599EB8}" destId="{985E9B0A-9AEF-4590-B806-A67F5A31E446}" srcOrd="10" destOrd="0" presId="urn:microsoft.com/office/officeart/2005/8/layout/list1"/>
    <dgm:cxn modelId="{2A7AEEBB-9E4C-483B-B3CB-DDE3E2560A86}" type="presParOf" srcId="{CDE0E28C-88AA-44DF-A56C-5B6847599EB8}" destId="{70AFB8D3-7329-49F4-8C65-4A4280D79D37}" srcOrd="11" destOrd="0" presId="urn:microsoft.com/office/officeart/2005/8/layout/list1"/>
    <dgm:cxn modelId="{379A86F6-A1AF-4B30-8082-FA2204AD7850}" type="presParOf" srcId="{CDE0E28C-88AA-44DF-A56C-5B6847599EB8}" destId="{A6352E8E-2AFA-4384-A62D-CFBB81D350D4}" srcOrd="12" destOrd="0" presId="urn:microsoft.com/office/officeart/2005/8/layout/list1"/>
    <dgm:cxn modelId="{A568B338-6BE7-45AD-8092-2E03FD4DCCA6}" type="presParOf" srcId="{A6352E8E-2AFA-4384-A62D-CFBB81D350D4}" destId="{22B8AD0F-7788-487D-B872-5B471AAD63F0}" srcOrd="0" destOrd="0" presId="urn:microsoft.com/office/officeart/2005/8/layout/list1"/>
    <dgm:cxn modelId="{8D5CED0E-5B0B-410E-A9DE-4FC1969B1DE0}" type="presParOf" srcId="{A6352E8E-2AFA-4384-A62D-CFBB81D350D4}" destId="{A0BB8022-8F14-489F-A061-71633577E43F}" srcOrd="1" destOrd="0" presId="urn:microsoft.com/office/officeart/2005/8/layout/list1"/>
    <dgm:cxn modelId="{1DFF1537-58E4-4B65-8C68-60D6F00D066A}" type="presParOf" srcId="{CDE0E28C-88AA-44DF-A56C-5B6847599EB8}" destId="{7B5FB38C-735E-4C57-9A2F-AAE4E6C61108}" srcOrd="13" destOrd="0" presId="urn:microsoft.com/office/officeart/2005/8/layout/list1"/>
    <dgm:cxn modelId="{130125B8-077F-4E88-9F65-401D4F73AAC9}" type="presParOf" srcId="{CDE0E28C-88AA-44DF-A56C-5B6847599EB8}" destId="{6EC94982-80D7-43AE-89B6-6AF59C6A4C99}" srcOrd="14" destOrd="0" presId="urn:microsoft.com/office/officeart/2005/8/layout/list1"/>
    <dgm:cxn modelId="{911B0C17-41FE-4842-B7B9-43794AAC0581}" type="presParOf" srcId="{CDE0E28C-88AA-44DF-A56C-5B6847599EB8}" destId="{D75F3312-48EE-427A-8391-B473C9A848DD}" srcOrd="15" destOrd="0" presId="urn:microsoft.com/office/officeart/2005/8/layout/list1"/>
    <dgm:cxn modelId="{6FCB154F-EF77-43CA-9AB1-33F090102FCD}" type="presParOf" srcId="{CDE0E28C-88AA-44DF-A56C-5B6847599EB8}" destId="{F8B304A5-A33A-4F67-BEC4-6F6BCF68BA81}" srcOrd="16" destOrd="0" presId="urn:microsoft.com/office/officeart/2005/8/layout/list1"/>
    <dgm:cxn modelId="{80568520-55EB-40B5-9DE8-6AAA82259176}" type="presParOf" srcId="{F8B304A5-A33A-4F67-BEC4-6F6BCF68BA81}" destId="{0B75CF3B-5C7D-4B43-83DA-BB35C63AA777}" srcOrd="0" destOrd="0" presId="urn:microsoft.com/office/officeart/2005/8/layout/list1"/>
    <dgm:cxn modelId="{9FB7B156-2349-4BDB-B186-D9E4B83B6357}" type="presParOf" srcId="{F8B304A5-A33A-4F67-BEC4-6F6BCF68BA81}" destId="{97D43D6C-129E-4C64-8049-A91847C21319}" srcOrd="1" destOrd="0" presId="urn:microsoft.com/office/officeart/2005/8/layout/list1"/>
    <dgm:cxn modelId="{32553DA2-5826-41E1-8759-D42E5E4A25AB}" type="presParOf" srcId="{CDE0E28C-88AA-44DF-A56C-5B6847599EB8}" destId="{90079AF4-C0AE-412E-A3A4-554D0FCCA767}" srcOrd="17" destOrd="0" presId="urn:microsoft.com/office/officeart/2005/8/layout/list1"/>
    <dgm:cxn modelId="{3C75B8E6-CB4D-4B9B-82AC-9C183C47D0CF}" type="presParOf" srcId="{CDE0E28C-88AA-44DF-A56C-5B6847599EB8}" destId="{50D54641-E820-4273-A443-71C4F2F01F82}"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9F0BF33-82D8-4769-8C41-C742F0A7D9F4}" type="doc">
      <dgm:prSet loTypeId="urn:microsoft.com/office/officeart/2005/8/layout/process4" loCatId="process" qsTypeId="urn:microsoft.com/office/officeart/2005/8/quickstyle/3d3" qsCatId="3D" csTypeId="urn:microsoft.com/office/officeart/2005/8/colors/accent3_1" csCatId="accent3" phldr="1"/>
      <dgm:spPr/>
      <dgm:t>
        <a:bodyPr/>
        <a:lstStyle/>
        <a:p>
          <a:endParaRPr lang="en-US"/>
        </a:p>
      </dgm:t>
    </dgm:pt>
    <dgm:pt modelId="{53F38D18-6DAF-4B55-A549-1376BF2108CA}">
      <dgm:prSet custT="1"/>
      <dgm:spPr/>
      <dgm:t>
        <a:bodyPr/>
        <a:lstStyle/>
        <a:p>
          <a:r>
            <a:rPr lang="en-GB" sz="2400" b="1" dirty="0"/>
            <a:t>Search all resources at once.</a:t>
          </a:r>
          <a:endParaRPr lang="en-US" sz="2400" b="1" dirty="0"/>
        </a:p>
      </dgm:t>
    </dgm:pt>
    <dgm:pt modelId="{ABF34E9E-C9D0-4640-B8D2-22324C54B1F9}" type="parTrans" cxnId="{19E5FB9D-CA10-4532-8E9C-F0095A4B4459}">
      <dgm:prSet/>
      <dgm:spPr/>
      <dgm:t>
        <a:bodyPr/>
        <a:lstStyle/>
        <a:p>
          <a:endParaRPr lang="en-US"/>
        </a:p>
      </dgm:t>
    </dgm:pt>
    <dgm:pt modelId="{C6DD76BC-05E8-4270-9E6E-E7D7B6E54A7C}" type="sibTrans" cxnId="{19E5FB9D-CA10-4532-8E9C-F0095A4B4459}">
      <dgm:prSet/>
      <dgm:spPr/>
      <dgm:t>
        <a:bodyPr/>
        <a:lstStyle/>
        <a:p>
          <a:endParaRPr lang="en-US"/>
        </a:p>
      </dgm:t>
    </dgm:pt>
    <dgm:pt modelId="{AFE09AF0-8B6E-4B4C-9DE8-F3267593A5E1}">
      <dgm:prSet custT="1"/>
      <dgm:spPr/>
      <dgm:t>
        <a:bodyPr/>
        <a:lstStyle/>
        <a:p>
          <a:r>
            <a:rPr lang="en-GB" sz="2400" b="1" dirty="0"/>
            <a:t>Sign in to use all the tools and features.</a:t>
          </a:r>
          <a:endParaRPr lang="en-US" sz="2400" b="1" dirty="0"/>
        </a:p>
      </dgm:t>
    </dgm:pt>
    <dgm:pt modelId="{7F6905AA-3CC2-42C2-B96B-2717062C3235}" type="parTrans" cxnId="{6C8D4FA4-DEEA-46E0-9C16-36A16BEAAB95}">
      <dgm:prSet/>
      <dgm:spPr/>
      <dgm:t>
        <a:bodyPr/>
        <a:lstStyle/>
        <a:p>
          <a:endParaRPr lang="en-US"/>
        </a:p>
      </dgm:t>
    </dgm:pt>
    <dgm:pt modelId="{900C31BE-7F47-4D76-AB40-724106C81888}" type="sibTrans" cxnId="{6C8D4FA4-DEEA-46E0-9C16-36A16BEAAB95}">
      <dgm:prSet/>
      <dgm:spPr/>
      <dgm:t>
        <a:bodyPr/>
        <a:lstStyle/>
        <a:p>
          <a:endParaRPr lang="en-US"/>
        </a:p>
      </dgm:t>
    </dgm:pt>
    <dgm:pt modelId="{234247F6-115C-46C6-BD29-7A7427B230E5}">
      <dgm:prSet custT="1"/>
      <dgm:spPr/>
      <dgm:t>
        <a:bodyPr/>
        <a:lstStyle/>
        <a:p>
          <a:r>
            <a:rPr lang="en-GB" sz="2400" b="1" dirty="0"/>
            <a:t>Use the filters to get the best results.</a:t>
          </a:r>
          <a:endParaRPr lang="en-US" sz="2400" b="1" dirty="0"/>
        </a:p>
      </dgm:t>
    </dgm:pt>
    <dgm:pt modelId="{3B780063-F52D-48C6-84D4-1C8D3B2AD252}" type="parTrans" cxnId="{29DA1F93-13EC-4B0E-B150-0BEDD5529E78}">
      <dgm:prSet/>
      <dgm:spPr/>
      <dgm:t>
        <a:bodyPr/>
        <a:lstStyle/>
        <a:p>
          <a:endParaRPr lang="en-US"/>
        </a:p>
      </dgm:t>
    </dgm:pt>
    <dgm:pt modelId="{6575B0B5-D4A6-4262-8CC3-962535262E94}" type="sibTrans" cxnId="{29DA1F93-13EC-4B0E-B150-0BEDD5529E78}">
      <dgm:prSet/>
      <dgm:spPr/>
      <dgm:t>
        <a:bodyPr/>
        <a:lstStyle/>
        <a:p>
          <a:endParaRPr lang="en-US"/>
        </a:p>
      </dgm:t>
    </dgm:pt>
    <dgm:pt modelId="{B1D72819-86DC-4792-9E6F-CAAC611638D0}">
      <dgm:prSet custT="1"/>
      <dgm:spPr/>
      <dgm:t>
        <a:bodyPr/>
        <a:lstStyle/>
        <a:p>
          <a:r>
            <a:rPr lang="en-US" sz="2400" b="1" dirty="0"/>
            <a:t>Use the red arrows to expand your research.</a:t>
          </a:r>
        </a:p>
      </dgm:t>
    </dgm:pt>
    <dgm:pt modelId="{9513404E-74E8-4B85-97FA-CAAEFDF1241D}" type="parTrans" cxnId="{6497703F-F801-42EF-A21A-F3AA9F10AF2D}">
      <dgm:prSet/>
      <dgm:spPr/>
      <dgm:t>
        <a:bodyPr/>
        <a:lstStyle/>
        <a:p>
          <a:endParaRPr lang="en-US"/>
        </a:p>
      </dgm:t>
    </dgm:pt>
    <dgm:pt modelId="{65ED81E8-B1BA-4CDB-A694-A27B0EBA9E0A}" type="sibTrans" cxnId="{6497703F-F801-42EF-A21A-F3AA9F10AF2D}">
      <dgm:prSet/>
      <dgm:spPr/>
      <dgm:t>
        <a:bodyPr/>
        <a:lstStyle/>
        <a:p>
          <a:endParaRPr lang="en-US"/>
        </a:p>
      </dgm:t>
    </dgm:pt>
    <dgm:pt modelId="{251E1DD1-C85B-4C28-85A3-D898EE89F381}">
      <dgm:prSet custT="1"/>
      <dgm:spPr/>
      <dgm:t>
        <a:bodyPr/>
        <a:lstStyle/>
        <a:p>
          <a:r>
            <a:rPr lang="en-US" sz="2400" b="1" dirty="0"/>
            <a:t>Set alerts and save searches.</a:t>
          </a:r>
        </a:p>
      </dgm:t>
    </dgm:pt>
    <dgm:pt modelId="{DAD89C7B-D5BB-4CB7-ADA8-CB3873C4126D}" type="parTrans" cxnId="{020B5394-02A7-406A-9A92-9DDFF3979D41}">
      <dgm:prSet/>
      <dgm:spPr/>
      <dgm:t>
        <a:bodyPr/>
        <a:lstStyle/>
        <a:p>
          <a:endParaRPr lang="en-US"/>
        </a:p>
      </dgm:t>
    </dgm:pt>
    <dgm:pt modelId="{4368D59C-01F0-4167-8B5C-7F504E21502E}" type="sibTrans" cxnId="{020B5394-02A7-406A-9A92-9DDFF3979D41}">
      <dgm:prSet/>
      <dgm:spPr/>
      <dgm:t>
        <a:bodyPr/>
        <a:lstStyle/>
        <a:p>
          <a:endParaRPr lang="en-US"/>
        </a:p>
      </dgm:t>
    </dgm:pt>
    <dgm:pt modelId="{0886C885-9CDD-452A-9722-490D2E27BA38}" type="pres">
      <dgm:prSet presAssocID="{F9F0BF33-82D8-4769-8C41-C742F0A7D9F4}" presName="Name0" presStyleCnt="0">
        <dgm:presLayoutVars>
          <dgm:dir/>
          <dgm:animLvl val="lvl"/>
          <dgm:resizeHandles val="exact"/>
        </dgm:presLayoutVars>
      </dgm:prSet>
      <dgm:spPr/>
    </dgm:pt>
    <dgm:pt modelId="{65AE1D46-ED3C-4BCD-97D2-AAAFE09EFE87}" type="pres">
      <dgm:prSet presAssocID="{251E1DD1-C85B-4C28-85A3-D898EE89F381}" presName="boxAndChildren" presStyleCnt="0"/>
      <dgm:spPr/>
    </dgm:pt>
    <dgm:pt modelId="{F1C729DE-BEEF-4E9D-8DF5-610DF7D69919}" type="pres">
      <dgm:prSet presAssocID="{251E1DD1-C85B-4C28-85A3-D898EE89F381}" presName="parentTextBox" presStyleLbl="node1" presStyleIdx="0" presStyleCnt="5"/>
      <dgm:spPr/>
    </dgm:pt>
    <dgm:pt modelId="{233A6FAE-E72B-4A7B-9284-8CF95E4F699E}" type="pres">
      <dgm:prSet presAssocID="{65ED81E8-B1BA-4CDB-A694-A27B0EBA9E0A}" presName="sp" presStyleCnt="0"/>
      <dgm:spPr/>
    </dgm:pt>
    <dgm:pt modelId="{5C8FA2AB-C8F5-4DFC-B957-77ABE0333CD5}" type="pres">
      <dgm:prSet presAssocID="{B1D72819-86DC-4792-9E6F-CAAC611638D0}" presName="arrowAndChildren" presStyleCnt="0"/>
      <dgm:spPr/>
    </dgm:pt>
    <dgm:pt modelId="{9FEB18C0-906F-4909-ADB4-066227967C54}" type="pres">
      <dgm:prSet presAssocID="{B1D72819-86DC-4792-9E6F-CAAC611638D0}" presName="parentTextArrow" presStyleLbl="node1" presStyleIdx="1" presStyleCnt="5"/>
      <dgm:spPr/>
    </dgm:pt>
    <dgm:pt modelId="{FFC95AB7-4453-45A2-AA7C-EAA074B52639}" type="pres">
      <dgm:prSet presAssocID="{6575B0B5-D4A6-4262-8CC3-962535262E94}" presName="sp" presStyleCnt="0"/>
      <dgm:spPr/>
    </dgm:pt>
    <dgm:pt modelId="{68E86C6E-CA02-4F14-99BF-B75436F89940}" type="pres">
      <dgm:prSet presAssocID="{234247F6-115C-46C6-BD29-7A7427B230E5}" presName="arrowAndChildren" presStyleCnt="0"/>
      <dgm:spPr/>
    </dgm:pt>
    <dgm:pt modelId="{385E0FF0-E183-42BA-98F9-F990664F6302}" type="pres">
      <dgm:prSet presAssocID="{234247F6-115C-46C6-BD29-7A7427B230E5}" presName="parentTextArrow" presStyleLbl="node1" presStyleIdx="2" presStyleCnt="5"/>
      <dgm:spPr/>
    </dgm:pt>
    <dgm:pt modelId="{134DCA1C-0D14-42D4-80A1-085E5DE12972}" type="pres">
      <dgm:prSet presAssocID="{900C31BE-7F47-4D76-AB40-724106C81888}" presName="sp" presStyleCnt="0"/>
      <dgm:spPr/>
    </dgm:pt>
    <dgm:pt modelId="{F2E6936F-A596-452B-9C83-E6C8ADA8AD78}" type="pres">
      <dgm:prSet presAssocID="{AFE09AF0-8B6E-4B4C-9DE8-F3267593A5E1}" presName="arrowAndChildren" presStyleCnt="0"/>
      <dgm:spPr/>
    </dgm:pt>
    <dgm:pt modelId="{2100C08E-91E5-431B-830D-5A94DCD80EDE}" type="pres">
      <dgm:prSet presAssocID="{AFE09AF0-8B6E-4B4C-9DE8-F3267593A5E1}" presName="parentTextArrow" presStyleLbl="node1" presStyleIdx="3" presStyleCnt="5"/>
      <dgm:spPr/>
    </dgm:pt>
    <dgm:pt modelId="{B6C64E8F-27EC-497F-82F0-DD908C5490D7}" type="pres">
      <dgm:prSet presAssocID="{C6DD76BC-05E8-4270-9E6E-E7D7B6E54A7C}" presName="sp" presStyleCnt="0"/>
      <dgm:spPr/>
    </dgm:pt>
    <dgm:pt modelId="{AD538C06-A40A-47C0-A9F8-D3BA969721F5}" type="pres">
      <dgm:prSet presAssocID="{53F38D18-6DAF-4B55-A549-1376BF2108CA}" presName="arrowAndChildren" presStyleCnt="0"/>
      <dgm:spPr/>
    </dgm:pt>
    <dgm:pt modelId="{0A03ED45-E5C1-4BE1-AA4C-BE049342332A}" type="pres">
      <dgm:prSet presAssocID="{53F38D18-6DAF-4B55-A549-1376BF2108CA}" presName="parentTextArrow" presStyleLbl="node1" presStyleIdx="4" presStyleCnt="5"/>
      <dgm:spPr/>
    </dgm:pt>
  </dgm:ptLst>
  <dgm:cxnLst>
    <dgm:cxn modelId="{EAB26619-EF72-4396-96F7-6A99EC0787AE}" type="presOf" srcId="{F9F0BF33-82D8-4769-8C41-C742F0A7D9F4}" destId="{0886C885-9CDD-452A-9722-490D2E27BA38}" srcOrd="0" destOrd="0" presId="urn:microsoft.com/office/officeart/2005/8/layout/process4"/>
    <dgm:cxn modelId="{4767AD31-CB24-497B-8213-301F851E3C42}" type="presOf" srcId="{B1D72819-86DC-4792-9E6F-CAAC611638D0}" destId="{9FEB18C0-906F-4909-ADB4-066227967C54}" srcOrd="0" destOrd="0" presId="urn:microsoft.com/office/officeart/2005/8/layout/process4"/>
    <dgm:cxn modelId="{6497703F-F801-42EF-A21A-F3AA9F10AF2D}" srcId="{F9F0BF33-82D8-4769-8C41-C742F0A7D9F4}" destId="{B1D72819-86DC-4792-9E6F-CAAC611638D0}" srcOrd="3" destOrd="0" parTransId="{9513404E-74E8-4B85-97FA-CAAEFDF1241D}" sibTransId="{65ED81E8-B1BA-4CDB-A694-A27B0EBA9E0A}"/>
    <dgm:cxn modelId="{0348FA56-42C5-4973-A0E7-76881666F4CB}" type="presOf" srcId="{251E1DD1-C85B-4C28-85A3-D898EE89F381}" destId="{F1C729DE-BEEF-4E9D-8DF5-610DF7D69919}" srcOrd="0" destOrd="0" presId="urn:microsoft.com/office/officeart/2005/8/layout/process4"/>
    <dgm:cxn modelId="{97FAD677-D90E-48B3-BC5F-EC383742499E}" type="presOf" srcId="{AFE09AF0-8B6E-4B4C-9DE8-F3267593A5E1}" destId="{2100C08E-91E5-431B-830D-5A94DCD80EDE}" srcOrd="0" destOrd="0" presId="urn:microsoft.com/office/officeart/2005/8/layout/process4"/>
    <dgm:cxn modelId="{DD332B8C-5B1C-4E0D-9E0A-F880793E9880}" type="presOf" srcId="{53F38D18-6DAF-4B55-A549-1376BF2108CA}" destId="{0A03ED45-E5C1-4BE1-AA4C-BE049342332A}" srcOrd="0" destOrd="0" presId="urn:microsoft.com/office/officeart/2005/8/layout/process4"/>
    <dgm:cxn modelId="{29DA1F93-13EC-4B0E-B150-0BEDD5529E78}" srcId="{F9F0BF33-82D8-4769-8C41-C742F0A7D9F4}" destId="{234247F6-115C-46C6-BD29-7A7427B230E5}" srcOrd="2" destOrd="0" parTransId="{3B780063-F52D-48C6-84D4-1C8D3B2AD252}" sibTransId="{6575B0B5-D4A6-4262-8CC3-962535262E94}"/>
    <dgm:cxn modelId="{020B5394-02A7-406A-9A92-9DDFF3979D41}" srcId="{F9F0BF33-82D8-4769-8C41-C742F0A7D9F4}" destId="{251E1DD1-C85B-4C28-85A3-D898EE89F381}" srcOrd="4" destOrd="0" parTransId="{DAD89C7B-D5BB-4CB7-ADA8-CB3873C4126D}" sibTransId="{4368D59C-01F0-4167-8B5C-7F504E21502E}"/>
    <dgm:cxn modelId="{19E5FB9D-CA10-4532-8E9C-F0095A4B4459}" srcId="{F9F0BF33-82D8-4769-8C41-C742F0A7D9F4}" destId="{53F38D18-6DAF-4B55-A549-1376BF2108CA}" srcOrd="0" destOrd="0" parTransId="{ABF34E9E-C9D0-4640-B8D2-22324C54B1F9}" sibTransId="{C6DD76BC-05E8-4270-9E6E-E7D7B6E54A7C}"/>
    <dgm:cxn modelId="{6C8D4FA4-DEEA-46E0-9C16-36A16BEAAB95}" srcId="{F9F0BF33-82D8-4769-8C41-C742F0A7D9F4}" destId="{AFE09AF0-8B6E-4B4C-9DE8-F3267593A5E1}" srcOrd="1" destOrd="0" parTransId="{7F6905AA-3CC2-42C2-B96B-2717062C3235}" sibTransId="{900C31BE-7F47-4D76-AB40-724106C81888}"/>
    <dgm:cxn modelId="{B0FBB9CA-6418-460A-8A3E-F6230514BEEE}" type="presOf" srcId="{234247F6-115C-46C6-BD29-7A7427B230E5}" destId="{385E0FF0-E183-42BA-98F9-F990664F6302}" srcOrd="0" destOrd="0" presId="urn:microsoft.com/office/officeart/2005/8/layout/process4"/>
    <dgm:cxn modelId="{A2635397-50FC-40A6-A4A0-60BA18D334BB}" type="presParOf" srcId="{0886C885-9CDD-452A-9722-490D2E27BA38}" destId="{65AE1D46-ED3C-4BCD-97D2-AAAFE09EFE87}" srcOrd="0" destOrd="0" presId="urn:microsoft.com/office/officeart/2005/8/layout/process4"/>
    <dgm:cxn modelId="{0EA7234A-6B51-433D-8D42-441A14A48BB9}" type="presParOf" srcId="{65AE1D46-ED3C-4BCD-97D2-AAAFE09EFE87}" destId="{F1C729DE-BEEF-4E9D-8DF5-610DF7D69919}" srcOrd="0" destOrd="0" presId="urn:microsoft.com/office/officeart/2005/8/layout/process4"/>
    <dgm:cxn modelId="{704F4560-46D9-4B48-8C24-3136BC0F8278}" type="presParOf" srcId="{0886C885-9CDD-452A-9722-490D2E27BA38}" destId="{233A6FAE-E72B-4A7B-9284-8CF95E4F699E}" srcOrd="1" destOrd="0" presId="urn:microsoft.com/office/officeart/2005/8/layout/process4"/>
    <dgm:cxn modelId="{E53CCDD6-339A-46FF-89A0-62B15E80EA56}" type="presParOf" srcId="{0886C885-9CDD-452A-9722-490D2E27BA38}" destId="{5C8FA2AB-C8F5-4DFC-B957-77ABE0333CD5}" srcOrd="2" destOrd="0" presId="urn:microsoft.com/office/officeart/2005/8/layout/process4"/>
    <dgm:cxn modelId="{798E036E-A64C-49DA-92DD-00023561998A}" type="presParOf" srcId="{5C8FA2AB-C8F5-4DFC-B957-77ABE0333CD5}" destId="{9FEB18C0-906F-4909-ADB4-066227967C54}" srcOrd="0" destOrd="0" presId="urn:microsoft.com/office/officeart/2005/8/layout/process4"/>
    <dgm:cxn modelId="{31870008-9B5B-4345-AC51-6A36B4DAE537}" type="presParOf" srcId="{0886C885-9CDD-452A-9722-490D2E27BA38}" destId="{FFC95AB7-4453-45A2-AA7C-EAA074B52639}" srcOrd="3" destOrd="0" presId="urn:microsoft.com/office/officeart/2005/8/layout/process4"/>
    <dgm:cxn modelId="{6E6DCF73-643E-43A3-AECA-4B52295B73A0}" type="presParOf" srcId="{0886C885-9CDD-452A-9722-490D2E27BA38}" destId="{68E86C6E-CA02-4F14-99BF-B75436F89940}" srcOrd="4" destOrd="0" presId="urn:microsoft.com/office/officeart/2005/8/layout/process4"/>
    <dgm:cxn modelId="{B0AC7254-7FC2-47CE-AB8C-01DBDB558047}" type="presParOf" srcId="{68E86C6E-CA02-4F14-99BF-B75436F89940}" destId="{385E0FF0-E183-42BA-98F9-F990664F6302}" srcOrd="0" destOrd="0" presId="urn:microsoft.com/office/officeart/2005/8/layout/process4"/>
    <dgm:cxn modelId="{23A44973-0E34-4ECA-B4A4-0245B42EB942}" type="presParOf" srcId="{0886C885-9CDD-452A-9722-490D2E27BA38}" destId="{134DCA1C-0D14-42D4-80A1-085E5DE12972}" srcOrd="5" destOrd="0" presId="urn:microsoft.com/office/officeart/2005/8/layout/process4"/>
    <dgm:cxn modelId="{00454282-0E00-4E50-A5CA-2ABD5AC4F291}" type="presParOf" srcId="{0886C885-9CDD-452A-9722-490D2E27BA38}" destId="{F2E6936F-A596-452B-9C83-E6C8ADA8AD78}" srcOrd="6" destOrd="0" presId="urn:microsoft.com/office/officeart/2005/8/layout/process4"/>
    <dgm:cxn modelId="{C8329E70-34BB-474F-B227-9544C3684DB4}" type="presParOf" srcId="{F2E6936F-A596-452B-9C83-E6C8ADA8AD78}" destId="{2100C08E-91E5-431B-830D-5A94DCD80EDE}" srcOrd="0" destOrd="0" presId="urn:microsoft.com/office/officeart/2005/8/layout/process4"/>
    <dgm:cxn modelId="{2F2C75C6-8602-48A7-BCB4-04E21455AC86}" type="presParOf" srcId="{0886C885-9CDD-452A-9722-490D2E27BA38}" destId="{B6C64E8F-27EC-497F-82F0-DD908C5490D7}" srcOrd="7" destOrd="0" presId="urn:microsoft.com/office/officeart/2005/8/layout/process4"/>
    <dgm:cxn modelId="{3C460043-E5B0-4FE8-BD28-88BB053FD1A6}" type="presParOf" srcId="{0886C885-9CDD-452A-9722-490D2E27BA38}" destId="{AD538C06-A40A-47C0-A9F8-D3BA969721F5}" srcOrd="8" destOrd="0" presId="urn:microsoft.com/office/officeart/2005/8/layout/process4"/>
    <dgm:cxn modelId="{6D2864DB-25FB-4469-B6CC-B734D32B24A1}" type="presParOf" srcId="{AD538C06-A40A-47C0-A9F8-D3BA969721F5}" destId="{0A03ED45-E5C1-4BE1-AA4C-BE049342332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3CC507A-F257-417F-BD0E-9E842E74F01C}" type="doc">
      <dgm:prSet loTypeId="urn:microsoft.com/office/officeart/2005/8/layout/vList3" loCatId="list" qsTypeId="urn:microsoft.com/office/officeart/2005/8/quickstyle/simple2" qsCatId="simple" csTypeId="urn:microsoft.com/office/officeart/2005/8/colors/accent3_1" csCatId="accent3" phldr="1"/>
      <dgm:spPr/>
      <dgm:t>
        <a:bodyPr/>
        <a:lstStyle/>
        <a:p>
          <a:endParaRPr lang="en-GB"/>
        </a:p>
      </dgm:t>
    </dgm:pt>
    <dgm:pt modelId="{8FB4F100-5A8D-4F8F-9C32-FBC4363760E8}">
      <dgm:prSet phldrT="[Text]" custT="1"/>
      <dgm:spPr/>
      <dgm:t>
        <a:bodyPr/>
        <a:lstStyle/>
        <a:p>
          <a:r>
            <a:rPr lang="en-GB" sz="4000" b="1" dirty="0"/>
            <a:t>Email and pin resources to yourself.</a:t>
          </a:r>
        </a:p>
      </dgm:t>
    </dgm:pt>
    <dgm:pt modelId="{29292297-7B46-4AE4-B627-233F2836242C}" type="parTrans" cxnId="{E98EB713-2CE2-4182-8D9B-D0A16AFF6193}">
      <dgm:prSet/>
      <dgm:spPr/>
      <dgm:t>
        <a:bodyPr/>
        <a:lstStyle/>
        <a:p>
          <a:endParaRPr lang="en-GB"/>
        </a:p>
      </dgm:t>
    </dgm:pt>
    <dgm:pt modelId="{428AC877-DE68-45EE-8A3C-F15D6FA9E6D5}" type="sibTrans" cxnId="{E98EB713-2CE2-4182-8D9B-D0A16AFF6193}">
      <dgm:prSet/>
      <dgm:spPr/>
      <dgm:t>
        <a:bodyPr/>
        <a:lstStyle/>
        <a:p>
          <a:endParaRPr lang="en-GB"/>
        </a:p>
      </dgm:t>
    </dgm:pt>
    <dgm:pt modelId="{FF9D60AE-A136-4E71-9363-FF33B48748D4}">
      <dgm:prSet phldrT="[Text]" custT="1"/>
      <dgm:spPr/>
      <dgm:t>
        <a:bodyPr/>
        <a:lstStyle/>
        <a:p>
          <a:r>
            <a:rPr lang="en-GB" sz="4000" b="1" dirty="0"/>
            <a:t>Create a RefWorks Account.</a:t>
          </a:r>
        </a:p>
      </dgm:t>
    </dgm:pt>
    <dgm:pt modelId="{F3D5A34E-EF31-465A-A1FC-B8B6A9F92CB9}" type="parTrans" cxnId="{273D605D-7D8D-46C2-B750-4F93B3497937}">
      <dgm:prSet/>
      <dgm:spPr/>
      <dgm:t>
        <a:bodyPr/>
        <a:lstStyle/>
        <a:p>
          <a:endParaRPr lang="en-GB"/>
        </a:p>
      </dgm:t>
    </dgm:pt>
    <dgm:pt modelId="{8E10F2B6-8B26-4937-BA55-E4168C90F0B8}" type="sibTrans" cxnId="{273D605D-7D8D-46C2-B750-4F93B3497937}">
      <dgm:prSet/>
      <dgm:spPr/>
      <dgm:t>
        <a:bodyPr/>
        <a:lstStyle/>
        <a:p>
          <a:endParaRPr lang="en-GB"/>
        </a:p>
      </dgm:t>
    </dgm:pt>
    <dgm:pt modelId="{3D5C901F-81C3-4106-A2F9-CA7A2633B161}">
      <dgm:prSet phldrT="[Text]" custT="1"/>
      <dgm:spPr/>
      <dgm:t>
        <a:bodyPr/>
        <a:lstStyle/>
        <a:p>
          <a:r>
            <a:rPr lang="en-GB" sz="4000" b="1" dirty="0"/>
            <a:t>Create personal accounts in the databases.</a:t>
          </a:r>
        </a:p>
      </dgm:t>
    </dgm:pt>
    <dgm:pt modelId="{77E6242B-83A9-43ED-8B64-9A4D1590C14D}" type="parTrans" cxnId="{6FF2BDDD-CF36-41A8-B8D6-96BB59A698AC}">
      <dgm:prSet/>
      <dgm:spPr/>
      <dgm:t>
        <a:bodyPr/>
        <a:lstStyle/>
        <a:p>
          <a:endParaRPr lang="en-GB"/>
        </a:p>
      </dgm:t>
    </dgm:pt>
    <dgm:pt modelId="{D75211A0-8700-4236-95A3-4B91F7B4654F}" type="sibTrans" cxnId="{6FF2BDDD-CF36-41A8-B8D6-96BB59A698AC}">
      <dgm:prSet/>
      <dgm:spPr/>
      <dgm:t>
        <a:bodyPr/>
        <a:lstStyle/>
        <a:p>
          <a:endParaRPr lang="en-GB"/>
        </a:p>
      </dgm:t>
    </dgm:pt>
    <dgm:pt modelId="{15925764-C131-41CF-BA60-40254A4D2AB2}" type="pres">
      <dgm:prSet presAssocID="{13CC507A-F257-417F-BD0E-9E842E74F01C}" presName="linearFlow" presStyleCnt="0">
        <dgm:presLayoutVars>
          <dgm:dir/>
          <dgm:resizeHandles val="exact"/>
        </dgm:presLayoutVars>
      </dgm:prSet>
      <dgm:spPr/>
    </dgm:pt>
    <dgm:pt modelId="{F5A19852-5A78-4ECE-AC36-4C6C9A8FEC1D}" type="pres">
      <dgm:prSet presAssocID="{8FB4F100-5A8D-4F8F-9C32-FBC4363760E8}" presName="composite" presStyleCnt="0"/>
      <dgm:spPr/>
    </dgm:pt>
    <dgm:pt modelId="{2F4C9D4D-4EFF-4262-96B8-7966BFF7210C}" type="pres">
      <dgm:prSet presAssocID="{8FB4F100-5A8D-4F8F-9C32-FBC4363760E8}" presName="imgShp" presStyleLbl="fgImgPlace1" presStyleIdx="0" presStyleCnt="3" custLinFactNeighborX="-92381" custLinFactNeighborY="-278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Pin with solid fill"/>
        </a:ext>
      </dgm:extLst>
    </dgm:pt>
    <dgm:pt modelId="{55BAAE73-CB92-41AE-A2D7-7B09339BB100}" type="pres">
      <dgm:prSet presAssocID="{8FB4F100-5A8D-4F8F-9C32-FBC4363760E8}" presName="txShp" presStyleLbl="node1" presStyleIdx="0" presStyleCnt="3" custScaleX="149745">
        <dgm:presLayoutVars>
          <dgm:bulletEnabled val="1"/>
        </dgm:presLayoutVars>
      </dgm:prSet>
      <dgm:spPr/>
    </dgm:pt>
    <dgm:pt modelId="{1D51A318-F638-44AE-82FB-E53551EDC33E}" type="pres">
      <dgm:prSet presAssocID="{428AC877-DE68-45EE-8A3C-F15D6FA9E6D5}" presName="spacing" presStyleCnt="0"/>
      <dgm:spPr/>
    </dgm:pt>
    <dgm:pt modelId="{EF17CCEC-5972-4A69-8FE6-478976187BBF}" type="pres">
      <dgm:prSet presAssocID="{FF9D60AE-A136-4E71-9363-FF33B48748D4}" presName="composite" presStyleCnt="0"/>
      <dgm:spPr/>
    </dgm:pt>
    <dgm:pt modelId="{84EC1071-0AE4-49D7-9851-EF5154668974}" type="pres">
      <dgm:prSet presAssocID="{FF9D60AE-A136-4E71-9363-FF33B48748D4}" presName="imgShp" presStyleLbl="fgImgPlace1" presStyleIdx="1" presStyleCnt="3" custLinFactNeighborX="-78415" custLinFactNeighborY="-155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Books on shelf with solid fill"/>
        </a:ext>
      </dgm:extLst>
    </dgm:pt>
    <dgm:pt modelId="{1680B711-6FC4-4DA4-BAE7-70DE894F1B2B}" type="pres">
      <dgm:prSet presAssocID="{FF9D60AE-A136-4E71-9363-FF33B48748D4}" presName="txShp" presStyleLbl="node1" presStyleIdx="1" presStyleCnt="3" custScaleX="150218">
        <dgm:presLayoutVars>
          <dgm:bulletEnabled val="1"/>
        </dgm:presLayoutVars>
      </dgm:prSet>
      <dgm:spPr/>
    </dgm:pt>
    <dgm:pt modelId="{79DDA2C2-B162-493F-9499-D20D5299DC33}" type="pres">
      <dgm:prSet presAssocID="{8E10F2B6-8B26-4937-BA55-E4168C90F0B8}" presName="spacing" presStyleCnt="0"/>
      <dgm:spPr/>
    </dgm:pt>
    <dgm:pt modelId="{4DCF068E-ED21-40CC-8358-9AB4556895D7}" type="pres">
      <dgm:prSet presAssocID="{3D5C901F-81C3-4106-A2F9-CA7A2633B161}" presName="composite" presStyleCnt="0"/>
      <dgm:spPr/>
    </dgm:pt>
    <dgm:pt modelId="{DDF11749-9FF0-47A7-9FBF-FC23088FCBC2}" type="pres">
      <dgm:prSet presAssocID="{3D5C901F-81C3-4106-A2F9-CA7A2633B161}" presName="imgShp" presStyleLbl="fgImgPlace1" presStyleIdx="2" presStyleCnt="3" custLinFactNeighborX="-83767" custLinFactNeighborY="174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Address Book with solid fill"/>
        </a:ext>
      </dgm:extLst>
    </dgm:pt>
    <dgm:pt modelId="{AF9C5C11-DDD2-4F7A-8AF9-EF856F6DA035}" type="pres">
      <dgm:prSet presAssocID="{3D5C901F-81C3-4106-A2F9-CA7A2633B161}" presName="txShp" presStyleLbl="node1" presStyleIdx="2" presStyleCnt="3" custScaleX="150376">
        <dgm:presLayoutVars>
          <dgm:bulletEnabled val="1"/>
        </dgm:presLayoutVars>
      </dgm:prSet>
      <dgm:spPr/>
    </dgm:pt>
  </dgm:ptLst>
  <dgm:cxnLst>
    <dgm:cxn modelId="{D266A60F-30F0-4A35-BECB-E701A4F92DF7}" type="presOf" srcId="{FF9D60AE-A136-4E71-9363-FF33B48748D4}" destId="{1680B711-6FC4-4DA4-BAE7-70DE894F1B2B}" srcOrd="0" destOrd="0" presId="urn:microsoft.com/office/officeart/2005/8/layout/vList3"/>
    <dgm:cxn modelId="{E98EB713-2CE2-4182-8D9B-D0A16AFF6193}" srcId="{13CC507A-F257-417F-BD0E-9E842E74F01C}" destId="{8FB4F100-5A8D-4F8F-9C32-FBC4363760E8}" srcOrd="0" destOrd="0" parTransId="{29292297-7B46-4AE4-B627-233F2836242C}" sibTransId="{428AC877-DE68-45EE-8A3C-F15D6FA9E6D5}"/>
    <dgm:cxn modelId="{273D605D-7D8D-46C2-B750-4F93B3497937}" srcId="{13CC507A-F257-417F-BD0E-9E842E74F01C}" destId="{FF9D60AE-A136-4E71-9363-FF33B48748D4}" srcOrd="1" destOrd="0" parTransId="{F3D5A34E-EF31-465A-A1FC-B8B6A9F92CB9}" sibTransId="{8E10F2B6-8B26-4937-BA55-E4168C90F0B8}"/>
    <dgm:cxn modelId="{E4F57DAA-5983-41C1-9EE2-3D470F3EB05C}" type="presOf" srcId="{8FB4F100-5A8D-4F8F-9C32-FBC4363760E8}" destId="{55BAAE73-CB92-41AE-A2D7-7B09339BB100}" srcOrd="0" destOrd="0" presId="urn:microsoft.com/office/officeart/2005/8/layout/vList3"/>
    <dgm:cxn modelId="{504E1BD4-0E73-43BD-A981-7D9B9EC491BF}" type="presOf" srcId="{13CC507A-F257-417F-BD0E-9E842E74F01C}" destId="{15925764-C131-41CF-BA60-40254A4D2AB2}" srcOrd="0" destOrd="0" presId="urn:microsoft.com/office/officeart/2005/8/layout/vList3"/>
    <dgm:cxn modelId="{6FF2BDDD-CF36-41A8-B8D6-96BB59A698AC}" srcId="{13CC507A-F257-417F-BD0E-9E842E74F01C}" destId="{3D5C901F-81C3-4106-A2F9-CA7A2633B161}" srcOrd="2" destOrd="0" parTransId="{77E6242B-83A9-43ED-8B64-9A4D1590C14D}" sibTransId="{D75211A0-8700-4236-95A3-4B91F7B4654F}"/>
    <dgm:cxn modelId="{F02311E5-FB80-4368-8FA2-D097827804DB}" type="presOf" srcId="{3D5C901F-81C3-4106-A2F9-CA7A2633B161}" destId="{AF9C5C11-DDD2-4F7A-8AF9-EF856F6DA035}" srcOrd="0" destOrd="0" presId="urn:microsoft.com/office/officeart/2005/8/layout/vList3"/>
    <dgm:cxn modelId="{D398D213-6A34-4992-81FE-B3E7FE03AF70}" type="presParOf" srcId="{15925764-C131-41CF-BA60-40254A4D2AB2}" destId="{F5A19852-5A78-4ECE-AC36-4C6C9A8FEC1D}" srcOrd="0" destOrd="0" presId="urn:microsoft.com/office/officeart/2005/8/layout/vList3"/>
    <dgm:cxn modelId="{1DDEA17C-3F85-4CDF-9294-CEDA95C60879}" type="presParOf" srcId="{F5A19852-5A78-4ECE-AC36-4C6C9A8FEC1D}" destId="{2F4C9D4D-4EFF-4262-96B8-7966BFF7210C}" srcOrd="0" destOrd="0" presId="urn:microsoft.com/office/officeart/2005/8/layout/vList3"/>
    <dgm:cxn modelId="{48CA7AE7-8841-412B-B1BD-086A55198BE9}" type="presParOf" srcId="{F5A19852-5A78-4ECE-AC36-4C6C9A8FEC1D}" destId="{55BAAE73-CB92-41AE-A2D7-7B09339BB100}" srcOrd="1" destOrd="0" presId="urn:microsoft.com/office/officeart/2005/8/layout/vList3"/>
    <dgm:cxn modelId="{51BC0A06-6CD3-491F-A896-9C3197898A94}" type="presParOf" srcId="{15925764-C131-41CF-BA60-40254A4D2AB2}" destId="{1D51A318-F638-44AE-82FB-E53551EDC33E}" srcOrd="1" destOrd="0" presId="urn:microsoft.com/office/officeart/2005/8/layout/vList3"/>
    <dgm:cxn modelId="{C6BB3AA0-BBDC-41E6-8831-56506EDA8BF0}" type="presParOf" srcId="{15925764-C131-41CF-BA60-40254A4D2AB2}" destId="{EF17CCEC-5972-4A69-8FE6-478976187BBF}" srcOrd="2" destOrd="0" presId="urn:microsoft.com/office/officeart/2005/8/layout/vList3"/>
    <dgm:cxn modelId="{5D8396BD-7C3A-447D-95FF-0F54CD788956}" type="presParOf" srcId="{EF17CCEC-5972-4A69-8FE6-478976187BBF}" destId="{84EC1071-0AE4-49D7-9851-EF5154668974}" srcOrd="0" destOrd="0" presId="urn:microsoft.com/office/officeart/2005/8/layout/vList3"/>
    <dgm:cxn modelId="{B178FFCA-10CE-4321-A149-4BA031D3420E}" type="presParOf" srcId="{EF17CCEC-5972-4A69-8FE6-478976187BBF}" destId="{1680B711-6FC4-4DA4-BAE7-70DE894F1B2B}" srcOrd="1" destOrd="0" presId="urn:microsoft.com/office/officeart/2005/8/layout/vList3"/>
    <dgm:cxn modelId="{5341D7F4-286A-43A2-A297-83A7449F9925}" type="presParOf" srcId="{15925764-C131-41CF-BA60-40254A4D2AB2}" destId="{79DDA2C2-B162-493F-9499-D20D5299DC33}" srcOrd="3" destOrd="0" presId="urn:microsoft.com/office/officeart/2005/8/layout/vList3"/>
    <dgm:cxn modelId="{0C86C890-224D-45CF-8629-2A2040067CCC}" type="presParOf" srcId="{15925764-C131-41CF-BA60-40254A4D2AB2}" destId="{4DCF068E-ED21-40CC-8358-9AB4556895D7}" srcOrd="4" destOrd="0" presId="urn:microsoft.com/office/officeart/2005/8/layout/vList3"/>
    <dgm:cxn modelId="{040968AE-6E40-47E2-A663-E2EADE99F7AA}" type="presParOf" srcId="{4DCF068E-ED21-40CC-8358-9AB4556895D7}" destId="{DDF11749-9FF0-47A7-9FBF-FC23088FCBC2}" srcOrd="0" destOrd="0" presId="urn:microsoft.com/office/officeart/2005/8/layout/vList3"/>
    <dgm:cxn modelId="{6F0B3BAF-56AF-4AE0-AF52-89346B624F13}" type="presParOf" srcId="{4DCF068E-ED21-40CC-8358-9AB4556895D7}" destId="{AF9C5C11-DDD2-4F7A-8AF9-EF856F6DA035}"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E512466-AA93-48A9-A1EC-6EE7E1AF8387}" type="doc">
      <dgm:prSet loTypeId="urn:microsoft.com/office/officeart/2005/8/layout/vList2" loCatId="list" qsTypeId="urn:microsoft.com/office/officeart/2005/8/quickstyle/simple2" qsCatId="simple" csTypeId="urn:microsoft.com/office/officeart/2005/8/colors/accent2_1" csCatId="accent2" phldr="1"/>
      <dgm:spPr/>
      <dgm:t>
        <a:bodyPr/>
        <a:lstStyle/>
        <a:p>
          <a:endParaRPr lang="en-US"/>
        </a:p>
      </dgm:t>
    </dgm:pt>
    <dgm:pt modelId="{210CCC35-374D-4C03-A4D3-39D926C243C0}">
      <dgm:prSet/>
      <dgm:spPr/>
      <dgm:t>
        <a:bodyPr/>
        <a:lstStyle/>
        <a:p>
          <a:r>
            <a:rPr lang="en-GB" b="1" dirty="0"/>
            <a:t>Browzine allows you to search for and identify journals in your subject area. </a:t>
          </a:r>
          <a:endParaRPr lang="en-US" b="1" dirty="0"/>
        </a:p>
      </dgm:t>
    </dgm:pt>
    <dgm:pt modelId="{BD1917DB-C63B-48A3-A586-533CD6AB657F}" type="parTrans" cxnId="{BF272429-B6E4-4C14-8F60-D13E2ABC6146}">
      <dgm:prSet/>
      <dgm:spPr/>
      <dgm:t>
        <a:bodyPr/>
        <a:lstStyle/>
        <a:p>
          <a:endParaRPr lang="en-US"/>
        </a:p>
      </dgm:t>
    </dgm:pt>
    <dgm:pt modelId="{A5E45370-3F00-4F8B-B315-62080A67C3F2}" type="sibTrans" cxnId="{BF272429-B6E4-4C14-8F60-D13E2ABC6146}">
      <dgm:prSet/>
      <dgm:spPr/>
      <dgm:t>
        <a:bodyPr/>
        <a:lstStyle/>
        <a:p>
          <a:endParaRPr lang="en-US"/>
        </a:p>
      </dgm:t>
    </dgm:pt>
    <dgm:pt modelId="{8D9FD214-7BB2-4DF6-B166-0400F2D079DA}">
      <dgm:prSet/>
      <dgm:spPr/>
      <dgm:t>
        <a:bodyPr/>
        <a:lstStyle/>
        <a:p>
          <a:r>
            <a:rPr lang="en-GB" b="1" dirty="0"/>
            <a:t>Browse and read journals via your browser or download the Browzine app.</a:t>
          </a:r>
          <a:endParaRPr lang="en-US" b="1" dirty="0"/>
        </a:p>
      </dgm:t>
    </dgm:pt>
    <dgm:pt modelId="{B332DBD2-8000-473C-BBA1-AE9EA6F4EC0C}" type="parTrans" cxnId="{68A7589F-2E28-4184-8C67-A4861260F384}">
      <dgm:prSet/>
      <dgm:spPr/>
      <dgm:t>
        <a:bodyPr/>
        <a:lstStyle/>
        <a:p>
          <a:endParaRPr lang="en-US"/>
        </a:p>
      </dgm:t>
    </dgm:pt>
    <dgm:pt modelId="{E548D7AD-B480-4E0E-AC1D-056B34AA86EF}" type="sibTrans" cxnId="{68A7589F-2E28-4184-8C67-A4861260F384}">
      <dgm:prSet/>
      <dgm:spPr/>
      <dgm:t>
        <a:bodyPr/>
        <a:lstStyle/>
        <a:p>
          <a:endParaRPr lang="en-US"/>
        </a:p>
      </dgm:t>
    </dgm:pt>
    <dgm:pt modelId="{FAC08FED-9AA0-484B-BD03-B76E88FBBB41}">
      <dgm:prSet/>
      <dgm:spPr/>
      <dgm:t>
        <a:bodyPr/>
        <a:lstStyle/>
        <a:p>
          <a:r>
            <a:rPr lang="en-GB" b="1" dirty="0"/>
            <a:t>Set up email alerts for the new issue of selected journals.</a:t>
          </a:r>
          <a:endParaRPr lang="en-US" b="1" dirty="0"/>
        </a:p>
      </dgm:t>
    </dgm:pt>
    <dgm:pt modelId="{3C22C09F-C1AC-4787-88DA-218BAA69B564}" type="parTrans" cxnId="{35880CD6-78EA-495E-9A24-D4DD5715A49F}">
      <dgm:prSet/>
      <dgm:spPr/>
      <dgm:t>
        <a:bodyPr/>
        <a:lstStyle/>
        <a:p>
          <a:endParaRPr lang="en-US"/>
        </a:p>
      </dgm:t>
    </dgm:pt>
    <dgm:pt modelId="{3360AE4F-CDE9-4DBF-B205-2B738E13762C}" type="sibTrans" cxnId="{35880CD6-78EA-495E-9A24-D4DD5715A49F}">
      <dgm:prSet/>
      <dgm:spPr/>
      <dgm:t>
        <a:bodyPr/>
        <a:lstStyle/>
        <a:p>
          <a:endParaRPr lang="en-US"/>
        </a:p>
      </dgm:t>
    </dgm:pt>
    <dgm:pt modelId="{DF651935-538D-4E7B-8107-E76447B43985}">
      <dgm:prSet/>
      <dgm:spPr/>
      <dgm:t>
        <a:bodyPr/>
        <a:lstStyle/>
        <a:p>
          <a:r>
            <a:rPr lang="en-GB" b="1" dirty="0"/>
            <a:t>Save your favourite journals on a virtual bookshelf.</a:t>
          </a:r>
          <a:endParaRPr lang="en-US" b="1" dirty="0"/>
        </a:p>
      </dgm:t>
    </dgm:pt>
    <dgm:pt modelId="{30491F01-20B1-4312-BF7C-F41A049BA772}" type="parTrans" cxnId="{13232131-59E7-46A9-830A-23A18AA5A794}">
      <dgm:prSet/>
      <dgm:spPr/>
      <dgm:t>
        <a:bodyPr/>
        <a:lstStyle/>
        <a:p>
          <a:endParaRPr lang="en-US"/>
        </a:p>
      </dgm:t>
    </dgm:pt>
    <dgm:pt modelId="{DCC3A5BF-D67D-412E-A74D-26890E1CC7A3}" type="sibTrans" cxnId="{13232131-59E7-46A9-830A-23A18AA5A794}">
      <dgm:prSet/>
      <dgm:spPr/>
      <dgm:t>
        <a:bodyPr/>
        <a:lstStyle/>
        <a:p>
          <a:endParaRPr lang="en-US"/>
        </a:p>
      </dgm:t>
    </dgm:pt>
    <dgm:pt modelId="{79136352-6AC9-45AE-8F98-F371F94E1A93}">
      <dgm:prSet/>
      <dgm:spPr/>
      <dgm:t>
        <a:bodyPr/>
        <a:lstStyle/>
        <a:p>
          <a:r>
            <a:rPr lang="en-GB" b="1" dirty="0"/>
            <a:t>Note: not all UWTSD journals are included in Browzine.</a:t>
          </a:r>
          <a:endParaRPr lang="en-US" b="1" dirty="0"/>
        </a:p>
      </dgm:t>
    </dgm:pt>
    <dgm:pt modelId="{59D29EF8-BBCE-446B-A088-31B90F13B49B}" type="parTrans" cxnId="{E4C66359-24FC-4B1E-8437-720442DE870A}">
      <dgm:prSet/>
      <dgm:spPr/>
      <dgm:t>
        <a:bodyPr/>
        <a:lstStyle/>
        <a:p>
          <a:endParaRPr lang="en-US"/>
        </a:p>
      </dgm:t>
    </dgm:pt>
    <dgm:pt modelId="{6C04460F-FFD3-4DD1-83A2-4C8D212738CD}" type="sibTrans" cxnId="{E4C66359-24FC-4B1E-8437-720442DE870A}">
      <dgm:prSet/>
      <dgm:spPr/>
      <dgm:t>
        <a:bodyPr/>
        <a:lstStyle/>
        <a:p>
          <a:endParaRPr lang="en-US"/>
        </a:p>
      </dgm:t>
    </dgm:pt>
    <dgm:pt modelId="{4828FD08-D9B6-4CF1-B98E-0702816E6DF9}" type="pres">
      <dgm:prSet presAssocID="{1E512466-AA93-48A9-A1EC-6EE7E1AF8387}" presName="linear" presStyleCnt="0">
        <dgm:presLayoutVars>
          <dgm:animLvl val="lvl"/>
          <dgm:resizeHandles val="exact"/>
        </dgm:presLayoutVars>
      </dgm:prSet>
      <dgm:spPr/>
    </dgm:pt>
    <dgm:pt modelId="{4BAE7F95-8280-43D7-9126-5A62D63617A3}" type="pres">
      <dgm:prSet presAssocID="{210CCC35-374D-4C03-A4D3-39D926C243C0}" presName="parentText" presStyleLbl="node1" presStyleIdx="0" presStyleCnt="5" custScaleY="156348">
        <dgm:presLayoutVars>
          <dgm:chMax val="0"/>
          <dgm:bulletEnabled val="1"/>
        </dgm:presLayoutVars>
      </dgm:prSet>
      <dgm:spPr/>
    </dgm:pt>
    <dgm:pt modelId="{C28335CA-07F0-48B3-9800-06891798E2DC}" type="pres">
      <dgm:prSet presAssocID="{A5E45370-3F00-4F8B-B315-62080A67C3F2}" presName="spacer" presStyleCnt="0"/>
      <dgm:spPr/>
    </dgm:pt>
    <dgm:pt modelId="{25A1F3F4-AAE0-4B9C-B053-98A92E65AE35}" type="pres">
      <dgm:prSet presAssocID="{8D9FD214-7BB2-4DF6-B166-0400F2D079DA}" presName="parentText" presStyleLbl="node1" presStyleIdx="1" presStyleCnt="5" custScaleY="156348" custLinFactNeighborX="32771" custLinFactNeighborY="-43209">
        <dgm:presLayoutVars>
          <dgm:chMax val="0"/>
          <dgm:bulletEnabled val="1"/>
        </dgm:presLayoutVars>
      </dgm:prSet>
      <dgm:spPr/>
    </dgm:pt>
    <dgm:pt modelId="{6DCDF375-CEA2-4D01-BDD0-0B19862C773F}" type="pres">
      <dgm:prSet presAssocID="{E548D7AD-B480-4E0E-AC1D-056B34AA86EF}" presName="spacer" presStyleCnt="0"/>
      <dgm:spPr/>
    </dgm:pt>
    <dgm:pt modelId="{2A338A4C-7F8A-476E-AFC9-1C98DBADDB95}" type="pres">
      <dgm:prSet presAssocID="{FAC08FED-9AA0-484B-BD03-B76E88FBBB41}" presName="parentText" presStyleLbl="node1" presStyleIdx="2" presStyleCnt="5" custScaleY="156348">
        <dgm:presLayoutVars>
          <dgm:chMax val="0"/>
          <dgm:bulletEnabled val="1"/>
        </dgm:presLayoutVars>
      </dgm:prSet>
      <dgm:spPr/>
    </dgm:pt>
    <dgm:pt modelId="{1859D64F-23D1-4E7B-BDC5-54F09660EE0C}" type="pres">
      <dgm:prSet presAssocID="{3360AE4F-CDE9-4DBF-B205-2B738E13762C}" presName="spacer" presStyleCnt="0"/>
      <dgm:spPr/>
    </dgm:pt>
    <dgm:pt modelId="{6F58D690-BA8A-43EB-AE46-BC26FDAC5F07}" type="pres">
      <dgm:prSet presAssocID="{DF651935-538D-4E7B-8107-E76447B43985}" presName="parentText" presStyleLbl="node1" presStyleIdx="3" presStyleCnt="5" custScaleY="156348" custLinFactNeighborX="112" custLinFactNeighborY="-23766">
        <dgm:presLayoutVars>
          <dgm:chMax val="0"/>
          <dgm:bulletEnabled val="1"/>
        </dgm:presLayoutVars>
      </dgm:prSet>
      <dgm:spPr/>
    </dgm:pt>
    <dgm:pt modelId="{982BFE36-7807-4FEE-ADA4-9B84D94C6A52}" type="pres">
      <dgm:prSet presAssocID="{DCC3A5BF-D67D-412E-A74D-26890E1CC7A3}" presName="spacer" presStyleCnt="0"/>
      <dgm:spPr/>
    </dgm:pt>
    <dgm:pt modelId="{896845C7-CBE3-4ED8-B8BF-906AEDA2C639}" type="pres">
      <dgm:prSet presAssocID="{79136352-6AC9-45AE-8F98-F371F94E1A93}" presName="parentText" presStyleLbl="node1" presStyleIdx="4" presStyleCnt="5" custScaleY="156348">
        <dgm:presLayoutVars>
          <dgm:chMax val="0"/>
          <dgm:bulletEnabled val="1"/>
        </dgm:presLayoutVars>
      </dgm:prSet>
      <dgm:spPr/>
    </dgm:pt>
  </dgm:ptLst>
  <dgm:cxnLst>
    <dgm:cxn modelId="{903BEC01-66F3-4A53-B5C5-5ED11523004D}" type="presOf" srcId="{FAC08FED-9AA0-484B-BD03-B76E88FBBB41}" destId="{2A338A4C-7F8A-476E-AFC9-1C98DBADDB95}" srcOrd="0" destOrd="0" presId="urn:microsoft.com/office/officeart/2005/8/layout/vList2"/>
    <dgm:cxn modelId="{BF272429-B6E4-4C14-8F60-D13E2ABC6146}" srcId="{1E512466-AA93-48A9-A1EC-6EE7E1AF8387}" destId="{210CCC35-374D-4C03-A4D3-39D926C243C0}" srcOrd="0" destOrd="0" parTransId="{BD1917DB-C63B-48A3-A586-533CD6AB657F}" sibTransId="{A5E45370-3F00-4F8B-B315-62080A67C3F2}"/>
    <dgm:cxn modelId="{13232131-59E7-46A9-830A-23A18AA5A794}" srcId="{1E512466-AA93-48A9-A1EC-6EE7E1AF8387}" destId="{DF651935-538D-4E7B-8107-E76447B43985}" srcOrd="3" destOrd="0" parTransId="{30491F01-20B1-4312-BF7C-F41A049BA772}" sibTransId="{DCC3A5BF-D67D-412E-A74D-26890E1CC7A3}"/>
    <dgm:cxn modelId="{4DDF6E39-4C79-412A-82EC-2DE16A4AD23D}" type="presOf" srcId="{DF651935-538D-4E7B-8107-E76447B43985}" destId="{6F58D690-BA8A-43EB-AE46-BC26FDAC5F07}" srcOrd="0" destOrd="0" presId="urn:microsoft.com/office/officeart/2005/8/layout/vList2"/>
    <dgm:cxn modelId="{48394B4A-5C5A-4472-A98B-AA33AEBFCAE6}" type="presOf" srcId="{79136352-6AC9-45AE-8F98-F371F94E1A93}" destId="{896845C7-CBE3-4ED8-B8BF-906AEDA2C639}" srcOrd="0" destOrd="0" presId="urn:microsoft.com/office/officeart/2005/8/layout/vList2"/>
    <dgm:cxn modelId="{E4C66359-24FC-4B1E-8437-720442DE870A}" srcId="{1E512466-AA93-48A9-A1EC-6EE7E1AF8387}" destId="{79136352-6AC9-45AE-8F98-F371F94E1A93}" srcOrd="4" destOrd="0" parTransId="{59D29EF8-BBCE-446B-A088-31B90F13B49B}" sibTransId="{6C04460F-FFD3-4DD1-83A2-4C8D212738CD}"/>
    <dgm:cxn modelId="{98086680-D509-42B7-BDE5-A0B0CA113EA5}" type="presOf" srcId="{8D9FD214-7BB2-4DF6-B166-0400F2D079DA}" destId="{25A1F3F4-AAE0-4B9C-B053-98A92E65AE35}" srcOrd="0" destOrd="0" presId="urn:microsoft.com/office/officeart/2005/8/layout/vList2"/>
    <dgm:cxn modelId="{68A7589F-2E28-4184-8C67-A4861260F384}" srcId="{1E512466-AA93-48A9-A1EC-6EE7E1AF8387}" destId="{8D9FD214-7BB2-4DF6-B166-0400F2D079DA}" srcOrd="1" destOrd="0" parTransId="{B332DBD2-8000-473C-BBA1-AE9EA6F4EC0C}" sibTransId="{E548D7AD-B480-4E0E-AC1D-056B34AA86EF}"/>
    <dgm:cxn modelId="{35880CD6-78EA-495E-9A24-D4DD5715A49F}" srcId="{1E512466-AA93-48A9-A1EC-6EE7E1AF8387}" destId="{FAC08FED-9AA0-484B-BD03-B76E88FBBB41}" srcOrd="2" destOrd="0" parTransId="{3C22C09F-C1AC-4787-88DA-218BAA69B564}" sibTransId="{3360AE4F-CDE9-4DBF-B205-2B738E13762C}"/>
    <dgm:cxn modelId="{0410F7E4-7FF6-4C6B-B26D-24B27C02F304}" type="presOf" srcId="{1E512466-AA93-48A9-A1EC-6EE7E1AF8387}" destId="{4828FD08-D9B6-4CF1-B98E-0702816E6DF9}" srcOrd="0" destOrd="0" presId="urn:microsoft.com/office/officeart/2005/8/layout/vList2"/>
    <dgm:cxn modelId="{9548D9F1-DE50-45D4-B6ED-19F9D195FC65}" type="presOf" srcId="{210CCC35-374D-4C03-A4D3-39D926C243C0}" destId="{4BAE7F95-8280-43D7-9126-5A62D63617A3}" srcOrd="0" destOrd="0" presId="urn:microsoft.com/office/officeart/2005/8/layout/vList2"/>
    <dgm:cxn modelId="{951EDB8D-C5BE-475D-9BC5-1E5F4720CB17}" type="presParOf" srcId="{4828FD08-D9B6-4CF1-B98E-0702816E6DF9}" destId="{4BAE7F95-8280-43D7-9126-5A62D63617A3}" srcOrd="0" destOrd="0" presId="urn:microsoft.com/office/officeart/2005/8/layout/vList2"/>
    <dgm:cxn modelId="{6CB59627-8F1D-4F13-AA77-E79E66FC46C6}" type="presParOf" srcId="{4828FD08-D9B6-4CF1-B98E-0702816E6DF9}" destId="{C28335CA-07F0-48B3-9800-06891798E2DC}" srcOrd="1" destOrd="0" presId="urn:microsoft.com/office/officeart/2005/8/layout/vList2"/>
    <dgm:cxn modelId="{E1C3856F-B500-41B5-B0CF-DBEBE1AB3720}" type="presParOf" srcId="{4828FD08-D9B6-4CF1-B98E-0702816E6DF9}" destId="{25A1F3F4-AAE0-4B9C-B053-98A92E65AE35}" srcOrd="2" destOrd="0" presId="urn:microsoft.com/office/officeart/2005/8/layout/vList2"/>
    <dgm:cxn modelId="{7BC02C62-32DF-4859-85FD-A2E71D96C9E5}" type="presParOf" srcId="{4828FD08-D9B6-4CF1-B98E-0702816E6DF9}" destId="{6DCDF375-CEA2-4D01-BDD0-0B19862C773F}" srcOrd="3" destOrd="0" presId="urn:microsoft.com/office/officeart/2005/8/layout/vList2"/>
    <dgm:cxn modelId="{88C7FF75-3E5D-4034-BF56-DDB103A3508B}" type="presParOf" srcId="{4828FD08-D9B6-4CF1-B98E-0702816E6DF9}" destId="{2A338A4C-7F8A-476E-AFC9-1C98DBADDB95}" srcOrd="4" destOrd="0" presId="urn:microsoft.com/office/officeart/2005/8/layout/vList2"/>
    <dgm:cxn modelId="{05DE74F2-285D-4D00-A20E-E9CB6A0B5DC0}" type="presParOf" srcId="{4828FD08-D9B6-4CF1-B98E-0702816E6DF9}" destId="{1859D64F-23D1-4E7B-BDC5-54F09660EE0C}" srcOrd="5" destOrd="0" presId="urn:microsoft.com/office/officeart/2005/8/layout/vList2"/>
    <dgm:cxn modelId="{0AD79AF4-E630-4520-AF4E-8C22657EE115}" type="presParOf" srcId="{4828FD08-D9B6-4CF1-B98E-0702816E6DF9}" destId="{6F58D690-BA8A-43EB-AE46-BC26FDAC5F07}" srcOrd="6" destOrd="0" presId="urn:microsoft.com/office/officeart/2005/8/layout/vList2"/>
    <dgm:cxn modelId="{040FFEB4-5D82-463A-BE26-1BBB7C0CD22D}" type="presParOf" srcId="{4828FD08-D9B6-4CF1-B98E-0702816E6DF9}" destId="{982BFE36-7807-4FEE-ADA4-9B84D94C6A52}" srcOrd="7" destOrd="0" presId="urn:microsoft.com/office/officeart/2005/8/layout/vList2"/>
    <dgm:cxn modelId="{CB5317E0-DCA1-4BE0-9670-CD3041E906B9}" type="presParOf" srcId="{4828FD08-D9B6-4CF1-B98E-0702816E6DF9}" destId="{896845C7-CBE3-4ED8-B8BF-906AEDA2C63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BEE38-7ADF-4E62-81F6-660666E563D9}">
      <dsp:nvSpPr>
        <dsp:cNvPr id="0" name=""/>
        <dsp:cNvSpPr/>
      </dsp:nvSpPr>
      <dsp:spPr>
        <a:xfrm rot="10800000">
          <a:off x="144719" y="340"/>
          <a:ext cx="10505560"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33350" rIns="24892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A dedicated librarian for research support.</a:t>
          </a:r>
        </a:p>
      </dsp:txBody>
      <dsp:txXfrm rot="10800000">
        <a:off x="378244" y="340"/>
        <a:ext cx="10272035" cy="934099"/>
      </dsp:txXfrm>
    </dsp:sp>
    <dsp:sp modelId="{597FD67B-1CC8-4C16-B5C2-BEB07D90567B}">
      <dsp:nvSpPr>
        <dsp:cNvPr id="0" name=""/>
        <dsp:cNvSpPr/>
      </dsp:nvSpPr>
      <dsp:spPr>
        <a:xfrm>
          <a:off x="514313" y="0"/>
          <a:ext cx="934099" cy="934099"/>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69163053-0507-4E3D-AA00-124D6FABECB1}">
      <dsp:nvSpPr>
        <dsp:cNvPr id="0" name=""/>
        <dsp:cNvSpPr/>
      </dsp:nvSpPr>
      <dsp:spPr>
        <a:xfrm rot="10800000">
          <a:off x="248738" y="1229697"/>
          <a:ext cx="10439947"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9540" rIns="241808"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Help available via chat, email or Teams.</a:t>
          </a:r>
        </a:p>
      </dsp:txBody>
      <dsp:txXfrm rot="10800000">
        <a:off x="482263" y="1229697"/>
        <a:ext cx="10206422" cy="934099"/>
      </dsp:txXfrm>
    </dsp:sp>
    <dsp:sp modelId="{299B8852-4F37-4E03-8FB2-90C97D80FCA8}">
      <dsp:nvSpPr>
        <dsp:cNvPr id="0" name=""/>
        <dsp:cNvSpPr/>
      </dsp:nvSpPr>
      <dsp:spPr>
        <a:xfrm>
          <a:off x="569079" y="1158528"/>
          <a:ext cx="934099" cy="934099"/>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43E75672-BBA5-4444-9886-34E6DBEAB8DE}">
      <dsp:nvSpPr>
        <dsp:cNvPr id="0" name=""/>
        <dsp:cNvSpPr/>
      </dsp:nvSpPr>
      <dsp:spPr>
        <a:xfrm rot="10800000">
          <a:off x="78999" y="2426211"/>
          <a:ext cx="10637001"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5730" rIns="234696"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Online resource lists linking to course reading.</a:t>
          </a:r>
        </a:p>
      </dsp:txBody>
      <dsp:txXfrm rot="10800000">
        <a:off x="312524" y="2426211"/>
        <a:ext cx="10403476" cy="934099"/>
      </dsp:txXfrm>
    </dsp:sp>
    <dsp:sp modelId="{1B3908B5-7B60-4B87-8364-5815913247B3}">
      <dsp:nvSpPr>
        <dsp:cNvPr id="0" name=""/>
        <dsp:cNvSpPr/>
      </dsp:nvSpPr>
      <dsp:spPr>
        <a:xfrm>
          <a:off x="541691" y="2453589"/>
          <a:ext cx="934099" cy="934099"/>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B90C42E6-023D-4B4E-951F-D0A9AA615BFE}">
      <dsp:nvSpPr>
        <dsp:cNvPr id="0" name=""/>
        <dsp:cNvSpPr/>
      </dsp:nvSpPr>
      <dsp:spPr>
        <a:xfrm rot="10800000">
          <a:off x="73543" y="3639146"/>
          <a:ext cx="10647913"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1920" rIns="227584"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Support for referencing, copyright, and accessibility.</a:t>
          </a:r>
        </a:p>
      </dsp:txBody>
      <dsp:txXfrm rot="10800000">
        <a:off x="307068" y="3639146"/>
        <a:ext cx="10414388" cy="934099"/>
      </dsp:txXfrm>
    </dsp:sp>
    <dsp:sp modelId="{29CE7826-F92E-4DFC-AA7E-190456F9561B}">
      <dsp:nvSpPr>
        <dsp:cNvPr id="0" name=""/>
        <dsp:cNvSpPr/>
      </dsp:nvSpPr>
      <dsp:spPr>
        <a:xfrm>
          <a:off x="543401" y="3604248"/>
          <a:ext cx="934099" cy="934099"/>
        </a:xfrm>
        <a:prstGeom prst="ellipse">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67F842-FBB9-4CDE-84CF-410FB160243E}">
      <dsp:nvSpPr>
        <dsp:cNvPr id="0" name=""/>
        <dsp:cNvSpPr/>
      </dsp:nvSpPr>
      <dsp:spPr>
        <a:xfrm>
          <a:off x="5270" y="1388088"/>
          <a:ext cx="1797409" cy="1797409"/>
        </a:xfrm>
        <a:prstGeom prst="ellips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500" kern="1200" dirty="0"/>
            <a:t>Books &amp;</a:t>
          </a:r>
        </a:p>
        <a:p>
          <a:pPr marL="0" lvl="0" indent="0" algn="ctr" defTabSz="1111250">
            <a:lnSpc>
              <a:spcPct val="90000"/>
            </a:lnSpc>
            <a:spcBef>
              <a:spcPct val="0"/>
            </a:spcBef>
            <a:spcAft>
              <a:spcPct val="35000"/>
            </a:spcAft>
            <a:buNone/>
          </a:pPr>
          <a:r>
            <a:rPr lang="en-GB" sz="2500" kern="1200" dirty="0"/>
            <a:t>Ebooks</a:t>
          </a:r>
        </a:p>
      </dsp:txBody>
      <dsp:txXfrm>
        <a:off x="268494" y="1651312"/>
        <a:ext cx="1270961" cy="1270961"/>
      </dsp:txXfrm>
    </dsp:sp>
    <dsp:sp modelId="{A96B0F53-E589-409F-BDF5-29B4407ABD0F}">
      <dsp:nvSpPr>
        <dsp:cNvPr id="0" name=""/>
        <dsp:cNvSpPr/>
      </dsp:nvSpPr>
      <dsp:spPr>
        <a:xfrm>
          <a:off x="1802680" y="1388088"/>
          <a:ext cx="1797409" cy="1797409"/>
        </a:xfrm>
        <a:prstGeom prst="ellips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500" kern="1200" dirty="0"/>
            <a:t>Peer reviewed Journals</a:t>
          </a:r>
        </a:p>
      </dsp:txBody>
      <dsp:txXfrm>
        <a:off x="2065904" y="1651312"/>
        <a:ext cx="1270961" cy="1270961"/>
      </dsp:txXfrm>
    </dsp:sp>
    <dsp:sp modelId="{7A1329A3-40D4-4C2B-9DC7-A56688BC2B68}">
      <dsp:nvSpPr>
        <dsp:cNvPr id="0" name=""/>
        <dsp:cNvSpPr/>
      </dsp:nvSpPr>
      <dsp:spPr>
        <a:xfrm>
          <a:off x="3600090" y="1388088"/>
          <a:ext cx="1797409" cy="1797409"/>
        </a:xfrm>
        <a:prstGeom prst="ellips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500" kern="1200" dirty="0"/>
            <a:t>British Standards</a:t>
          </a:r>
        </a:p>
      </dsp:txBody>
      <dsp:txXfrm>
        <a:off x="3863314" y="1651312"/>
        <a:ext cx="1270961" cy="1270961"/>
      </dsp:txXfrm>
    </dsp:sp>
    <dsp:sp modelId="{0F99F438-F4D8-4F2F-B39A-77170A582CA8}">
      <dsp:nvSpPr>
        <dsp:cNvPr id="0" name=""/>
        <dsp:cNvSpPr/>
      </dsp:nvSpPr>
      <dsp:spPr>
        <a:xfrm>
          <a:off x="5397500" y="1388088"/>
          <a:ext cx="1797409" cy="1797409"/>
        </a:xfrm>
        <a:prstGeom prst="ellips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500" kern="1200" dirty="0"/>
            <a:t>Film, TV, &amp; Video</a:t>
          </a:r>
        </a:p>
      </dsp:txBody>
      <dsp:txXfrm>
        <a:off x="5660724" y="1651312"/>
        <a:ext cx="1270961" cy="1270961"/>
      </dsp:txXfrm>
    </dsp:sp>
    <dsp:sp modelId="{BED6E1B4-1979-46FA-877F-7187985942DD}">
      <dsp:nvSpPr>
        <dsp:cNvPr id="0" name=""/>
        <dsp:cNvSpPr/>
      </dsp:nvSpPr>
      <dsp:spPr>
        <a:xfrm>
          <a:off x="7194909" y="1388088"/>
          <a:ext cx="1797409" cy="1797409"/>
        </a:xfrm>
        <a:prstGeom prst="ellips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500" kern="1200" dirty="0"/>
            <a:t>Market Research</a:t>
          </a:r>
        </a:p>
      </dsp:txBody>
      <dsp:txXfrm>
        <a:off x="7458133" y="1651312"/>
        <a:ext cx="1270961" cy="1270961"/>
      </dsp:txXfrm>
    </dsp:sp>
    <dsp:sp modelId="{1B150005-B840-4265-BCE9-E0D3124C7D61}">
      <dsp:nvSpPr>
        <dsp:cNvPr id="0" name=""/>
        <dsp:cNvSpPr/>
      </dsp:nvSpPr>
      <dsp:spPr>
        <a:xfrm>
          <a:off x="8992319" y="1388088"/>
          <a:ext cx="1797409" cy="1797409"/>
        </a:xfrm>
        <a:prstGeom prst="ellips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500" kern="1200" dirty="0"/>
            <a:t>Technical papers</a:t>
          </a:r>
        </a:p>
      </dsp:txBody>
      <dsp:txXfrm>
        <a:off x="9255543" y="1651312"/>
        <a:ext cx="1270961" cy="12709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615ECC-0D15-44D8-BAC3-723D39440775}">
      <dsp:nvSpPr>
        <dsp:cNvPr id="0" name=""/>
        <dsp:cNvSpPr/>
      </dsp:nvSpPr>
      <dsp:spPr>
        <a:xfrm>
          <a:off x="0" y="683062"/>
          <a:ext cx="11761367" cy="6300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4AA6DF4-3288-4C29-8051-4AF260036449}">
      <dsp:nvSpPr>
        <dsp:cNvPr id="0" name=""/>
        <dsp:cNvSpPr/>
      </dsp:nvSpPr>
      <dsp:spPr>
        <a:xfrm>
          <a:off x="588068" y="314062"/>
          <a:ext cx="8232957" cy="73800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11186" tIns="0" rIns="311186" bIns="0" numCol="1" spcCol="1270" anchor="ctr" anchorCtr="0">
          <a:noAutofit/>
        </a:bodyPr>
        <a:lstStyle/>
        <a:p>
          <a:pPr marL="0" lvl="0" indent="0" algn="l" defTabSz="1111250">
            <a:lnSpc>
              <a:spcPct val="90000"/>
            </a:lnSpc>
            <a:spcBef>
              <a:spcPct val="0"/>
            </a:spcBef>
            <a:spcAft>
              <a:spcPct val="35000"/>
            </a:spcAft>
            <a:buNone/>
          </a:pPr>
          <a:r>
            <a:rPr lang="en-GB" sz="2500" b="1" kern="1200" dirty="0"/>
            <a:t>Familiarise yourself with your topic and previous research.</a:t>
          </a:r>
        </a:p>
      </dsp:txBody>
      <dsp:txXfrm>
        <a:off x="624094" y="350088"/>
        <a:ext cx="8160905" cy="665948"/>
      </dsp:txXfrm>
    </dsp:sp>
    <dsp:sp modelId="{A76359B2-A339-4C90-A9D6-922BBB2C87A6}">
      <dsp:nvSpPr>
        <dsp:cNvPr id="0" name=""/>
        <dsp:cNvSpPr/>
      </dsp:nvSpPr>
      <dsp:spPr>
        <a:xfrm>
          <a:off x="0" y="1774789"/>
          <a:ext cx="11761367" cy="6300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B6EC243-EA03-4253-A6E8-F95AF8B6ACD0}">
      <dsp:nvSpPr>
        <dsp:cNvPr id="0" name=""/>
        <dsp:cNvSpPr/>
      </dsp:nvSpPr>
      <dsp:spPr>
        <a:xfrm>
          <a:off x="588068" y="1448062"/>
          <a:ext cx="8232957" cy="73800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11186" tIns="0" rIns="311186" bIns="0" numCol="1" spcCol="1270" anchor="ctr" anchorCtr="0">
          <a:noAutofit/>
        </a:bodyPr>
        <a:lstStyle/>
        <a:p>
          <a:pPr marL="0" lvl="0" indent="0" algn="l" defTabSz="1111250">
            <a:lnSpc>
              <a:spcPct val="90000"/>
            </a:lnSpc>
            <a:spcBef>
              <a:spcPct val="0"/>
            </a:spcBef>
            <a:spcAft>
              <a:spcPct val="35000"/>
            </a:spcAft>
            <a:buNone/>
          </a:pPr>
          <a:r>
            <a:rPr lang="en-GB" sz="2500" b="1" kern="1200" dirty="0"/>
            <a:t>Perform a scoping/preliminary search.</a:t>
          </a:r>
        </a:p>
      </dsp:txBody>
      <dsp:txXfrm>
        <a:off x="624094" y="1484088"/>
        <a:ext cx="8160905" cy="665948"/>
      </dsp:txXfrm>
    </dsp:sp>
    <dsp:sp modelId="{B9DE53B1-6C5C-4286-BE06-6D386F5DF922}">
      <dsp:nvSpPr>
        <dsp:cNvPr id="0" name=""/>
        <dsp:cNvSpPr/>
      </dsp:nvSpPr>
      <dsp:spPr>
        <a:xfrm>
          <a:off x="0" y="2951062"/>
          <a:ext cx="11761367" cy="6300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7BCC61A-D780-4A16-9953-9F13A4ACBF1F}">
      <dsp:nvSpPr>
        <dsp:cNvPr id="0" name=""/>
        <dsp:cNvSpPr/>
      </dsp:nvSpPr>
      <dsp:spPr>
        <a:xfrm>
          <a:off x="588068" y="2582062"/>
          <a:ext cx="8232957" cy="73800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11186" tIns="0" rIns="311186" bIns="0" numCol="1" spcCol="1270" anchor="ctr" anchorCtr="0">
          <a:noAutofit/>
        </a:bodyPr>
        <a:lstStyle/>
        <a:p>
          <a:pPr marL="0" lvl="0" indent="0" algn="l" defTabSz="1111250">
            <a:lnSpc>
              <a:spcPct val="90000"/>
            </a:lnSpc>
            <a:spcBef>
              <a:spcPct val="0"/>
            </a:spcBef>
            <a:spcAft>
              <a:spcPct val="35000"/>
            </a:spcAft>
            <a:buNone/>
          </a:pPr>
          <a:r>
            <a:rPr lang="en-GB" sz="2500" b="1" kern="1200" dirty="0"/>
            <a:t>Identify articles, journals, and key authors on your topic.</a:t>
          </a:r>
        </a:p>
      </dsp:txBody>
      <dsp:txXfrm>
        <a:off x="624094" y="2618088"/>
        <a:ext cx="8160905" cy="665948"/>
      </dsp:txXfrm>
    </dsp:sp>
    <dsp:sp modelId="{5A337F09-1474-4ECD-9224-A627F9105B1C}">
      <dsp:nvSpPr>
        <dsp:cNvPr id="0" name=""/>
        <dsp:cNvSpPr/>
      </dsp:nvSpPr>
      <dsp:spPr>
        <a:xfrm>
          <a:off x="0" y="4085063"/>
          <a:ext cx="11761367" cy="6300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B23DC79-D4BB-4D0A-B42D-3BA79E7227C0}">
      <dsp:nvSpPr>
        <dsp:cNvPr id="0" name=""/>
        <dsp:cNvSpPr/>
      </dsp:nvSpPr>
      <dsp:spPr>
        <a:xfrm>
          <a:off x="588068" y="3716063"/>
          <a:ext cx="8232957" cy="73800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11186" tIns="0" rIns="311186" bIns="0" numCol="1" spcCol="1270" anchor="ctr" anchorCtr="0">
          <a:noAutofit/>
        </a:bodyPr>
        <a:lstStyle/>
        <a:p>
          <a:pPr marL="0" lvl="0" indent="0" algn="l" defTabSz="1111250">
            <a:lnSpc>
              <a:spcPct val="90000"/>
            </a:lnSpc>
            <a:spcBef>
              <a:spcPct val="0"/>
            </a:spcBef>
            <a:spcAft>
              <a:spcPct val="35000"/>
            </a:spcAft>
            <a:buNone/>
          </a:pPr>
          <a:r>
            <a:rPr lang="en-GB" sz="2500" b="1" kern="1200" dirty="0"/>
            <a:t>Note any key terminology, phrases, ideas you find.</a:t>
          </a:r>
        </a:p>
      </dsp:txBody>
      <dsp:txXfrm>
        <a:off x="624094" y="3752089"/>
        <a:ext cx="8160905" cy="66594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5FB4A1-9A60-4289-A485-6B84BBE86334}">
      <dsp:nvSpPr>
        <dsp:cNvPr id="0" name=""/>
        <dsp:cNvSpPr/>
      </dsp:nvSpPr>
      <dsp:spPr>
        <a:xfrm>
          <a:off x="0" y="495"/>
          <a:ext cx="11031794" cy="115985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59A501-3E20-4907-98C8-5D4A163DB03D}">
      <dsp:nvSpPr>
        <dsp:cNvPr id="0" name=""/>
        <dsp:cNvSpPr/>
      </dsp:nvSpPr>
      <dsp:spPr>
        <a:xfrm>
          <a:off x="350856" y="261462"/>
          <a:ext cx="637920" cy="6379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1E835979-1711-4773-847F-957C01AD8C94}">
      <dsp:nvSpPr>
        <dsp:cNvPr id="0" name=""/>
        <dsp:cNvSpPr/>
      </dsp:nvSpPr>
      <dsp:spPr>
        <a:xfrm>
          <a:off x="1339632" y="495"/>
          <a:ext cx="9692161" cy="1159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1" tIns="122751" rIns="122751" bIns="122751" numCol="1" spcCol="1270" anchor="ctr" anchorCtr="0">
          <a:noAutofit/>
        </a:bodyPr>
        <a:lstStyle/>
        <a:p>
          <a:pPr marL="0" lvl="0" indent="0" algn="l" defTabSz="1111250">
            <a:lnSpc>
              <a:spcPct val="100000"/>
            </a:lnSpc>
            <a:spcBef>
              <a:spcPct val="0"/>
            </a:spcBef>
            <a:spcAft>
              <a:spcPct val="35000"/>
            </a:spcAft>
            <a:buNone/>
          </a:pPr>
          <a:r>
            <a:rPr lang="en-GB" sz="2500" b="1" kern="1200" dirty="0"/>
            <a:t>Start with a wide search, then narrow your focus.</a:t>
          </a:r>
          <a:endParaRPr lang="en-US" sz="2500" b="1" kern="1200" dirty="0"/>
        </a:p>
      </dsp:txBody>
      <dsp:txXfrm>
        <a:off x="1339632" y="495"/>
        <a:ext cx="9692161" cy="1159854"/>
      </dsp:txXfrm>
    </dsp:sp>
    <dsp:sp modelId="{29311C11-5173-445B-BC3B-81CCF24B61B1}">
      <dsp:nvSpPr>
        <dsp:cNvPr id="0" name=""/>
        <dsp:cNvSpPr/>
      </dsp:nvSpPr>
      <dsp:spPr>
        <a:xfrm>
          <a:off x="0" y="1450314"/>
          <a:ext cx="11031794" cy="115985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C721A0-1518-4746-8925-2D4E8A547A92}">
      <dsp:nvSpPr>
        <dsp:cNvPr id="0" name=""/>
        <dsp:cNvSpPr/>
      </dsp:nvSpPr>
      <dsp:spPr>
        <a:xfrm>
          <a:off x="350856" y="1711281"/>
          <a:ext cx="637920" cy="6379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A357C5ED-5D2A-41C0-BB28-6811ADFCEF6B}">
      <dsp:nvSpPr>
        <dsp:cNvPr id="0" name=""/>
        <dsp:cNvSpPr/>
      </dsp:nvSpPr>
      <dsp:spPr>
        <a:xfrm>
          <a:off x="1339632" y="1450314"/>
          <a:ext cx="9692161" cy="1159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1" tIns="122751" rIns="122751" bIns="122751" numCol="1" spcCol="1270" anchor="ctr" anchorCtr="0">
          <a:noAutofit/>
        </a:bodyPr>
        <a:lstStyle/>
        <a:p>
          <a:pPr marL="0" lvl="0" indent="0" algn="l" defTabSz="1111250">
            <a:lnSpc>
              <a:spcPct val="100000"/>
            </a:lnSpc>
            <a:spcBef>
              <a:spcPct val="0"/>
            </a:spcBef>
            <a:spcAft>
              <a:spcPct val="35000"/>
            </a:spcAft>
            <a:buNone/>
          </a:pPr>
          <a:r>
            <a:rPr lang="en-GB" sz="2500" b="1" kern="1200" dirty="0"/>
            <a:t>Be prepared to change direction as you find articles, theories, research.</a:t>
          </a:r>
          <a:endParaRPr lang="en-US" sz="2500" b="1" kern="1200" dirty="0"/>
        </a:p>
      </dsp:txBody>
      <dsp:txXfrm>
        <a:off x="1339632" y="1450314"/>
        <a:ext cx="9692161" cy="1159854"/>
      </dsp:txXfrm>
    </dsp:sp>
    <dsp:sp modelId="{C952A449-4627-4C04-BF29-7C43DCB2D548}">
      <dsp:nvSpPr>
        <dsp:cNvPr id="0" name=""/>
        <dsp:cNvSpPr/>
      </dsp:nvSpPr>
      <dsp:spPr>
        <a:xfrm>
          <a:off x="0" y="2900132"/>
          <a:ext cx="11031794" cy="115985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9726EF-A102-44FE-A09F-461B438ED8A3}">
      <dsp:nvSpPr>
        <dsp:cNvPr id="0" name=""/>
        <dsp:cNvSpPr/>
      </dsp:nvSpPr>
      <dsp:spPr>
        <a:xfrm>
          <a:off x="350856" y="3161099"/>
          <a:ext cx="637920" cy="6379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B9351186-9296-442F-A4B8-4F4CD43A21B9}">
      <dsp:nvSpPr>
        <dsp:cNvPr id="0" name=""/>
        <dsp:cNvSpPr/>
      </dsp:nvSpPr>
      <dsp:spPr>
        <a:xfrm>
          <a:off x="1339632" y="2900132"/>
          <a:ext cx="9692161" cy="1159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1" tIns="122751" rIns="122751" bIns="122751" numCol="1" spcCol="1270" anchor="ctr" anchorCtr="0">
          <a:noAutofit/>
        </a:bodyPr>
        <a:lstStyle/>
        <a:p>
          <a:pPr marL="0" lvl="0" indent="0" algn="l" defTabSz="1111250">
            <a:lnSpc>
              <a:spcPct val="100000"/>
            </a:lnSpc>
            <a:spcBef>
              <a:spcPct val="0"/>
            </a:spcBef>
            <a:spcAft>
              <a:spcPct val="35000"/>
            </a:spcAft>
            <a:buNone/>
          </a:pPr>
          <a:r>
            <a:rPr lang="en-GB" sz="2500" b="1" kern="1200" dirty="0"/>
            <a:t>Remember, your research question is not final until you have found enough information to carry out your investigation.</a:t>
          </a:r>
          <a:endParaRPr lang="en-US" sz="2500" b="1" kern="1200" dirty="0"/>
        </a:p>
      </dsp:txBody>
      <dsp:txXfrm>
        <a:off x="1339632" y="2900132"/>
        <a:ext cx="9692161" cy="115985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3BEF3D-6203-48C4-9197-792E5F554023}">
      <dsp:nvSpPr>
        <dsp:cNvPr id="0" name=""/>
        <dsp:cNvSpPr/>
      </dsp:nvSpPr>
      <dsp:spPr>
        <a:xfrm>
          <a:off x="1706039" y="1669"/>
          <a:ext cx="3515923" cy="2109553"/>
        </a:xfrm>
        <a:prstGeom prst="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t>Consider currency, availability and context when choosing your topic.</a:t>
          </a:r>
          <a:endParaRPr lang="en-US" sz="2800" b="1" kern="1200" dirty="0"/>
        </a:p>
      </dsp:txBody>
      <dsp:txXfrm>
        <a:off x="1706039" y="1669"/>
        <a:ext cx="3515923" cy="2109553"/>
      </dsp:txXfrm>
    </dsp:sp>
    <dsp:sp modelId="{ADF68A7F-47CF-4889-AE44-DD96C214B388}">
      <dsp:nvSpPr>
        <dsp:cNvPr id="0" name=""/>
        <dsp:cNvSpPr/>
      </dsp:nvSpPr>
      <dsp:spPr>
        <a:xfrm>
          <a:off x="5573555" y="1669"/>
          <a:ext cx="3515923" cy="2109553"/>
        </a:xfrm>
        <a:prstGeom prst="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t>Is there enough written about a topic for you to be able to research and write about it.</a:t>
          </a:r>
          <a:endParaRPr lang="en-US" sz="2800" b="1" kern="1200" dirty="0"/>
        </a:p>
      </dsp:txBody>
      <dsp:txXfrm>
        <a:off x="5573555" y="1669"/>
        <a:ext cx="3515923" cy="2109553"/>
      </dsp:txXfrm>
    </dsp:sp>
    <dsp:sp modelId="{F320475E-030F-4289-9290-4D925F4F3089}">
      <dsp:nvSpPr>
        <dsp:cNvPr id="0" name=""/>
        <dsp:cNvSpPr/>
      </dsp:nvSpPr>
      <dsp:spPr>
        <a:xfrm>
          <a:off x="1706039" y="2462816"/>
          <a:ext cx="3515923" cy="2109553"/>
        </a:xfrm>
        <a:prstGeom prst="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t>If it is too recent, there may not be enough research.</a:t>
          </a:r>
          <a:endParaRPr lang="en-US" sz="2800" b="1" kern="1200" dirty="0"/>
        </a:p>
      </dsp:txBody>
      <dsp:txXfrm>
        <a:off x="1706039" y="2462816"/>
        <a:ext cx="3515923" cy="2109553"/>
      </dsp:txXfrm>
    </dsp:sp>
    <dsp:sp modelId="{3BE41DA2-1794-47DC-95D1-070AEBF18887}">
      <dsp:nvSpPr>
        <dsp:cNvPr id="0" name=""/>
        <dsp:cNvSpPr/>
      </dsp:nvSpPr>
      <dsp:spPr>
        <a:xfrm>
          <a:off x="5573555" y="2462816"/>
          <a:ext cx="3515923" cy="2109553"/>
        </a:xfrm>
        <a:prstGeom prst="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t>If it is too old, the research may not be current enough.</a:t>
          </a:r>
          <a:endParaRPr lang="en-US" sz="2800" b="1" kern="1200" dirty="0"/>
        </a:p>
      </dsp:txBody>
      <dsp:txXfrm>
        <a:off x="5573555" y="2462816"/>
        <a:ext cx="3515923" cy="210955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0D7880-6EE9-409E-A018-0667F619B511}">
      <dsp:nvSpPr>
        <dsp:cNvPr id="0" name=""/>
        <dsp:cNvSpPr/>
      </dsp:nvSpPr>
      <dsp:spPr>
        <a:xfrm>
          <a:off x="0" y="463933"/>
          <a:ext cx="10794999" cy="4788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14131C2-D182-4567-A66E-28D9748C9BAE}">
      <dsp:nvSpPr>
        <dsp:cNvPr id="0" name=""/>
        <dsp:cNvSpPr/>
      </dsp:nvSpPr>
      <dsp:spPr>
        <a:xfrm>
          <a:off x="539750" y="183493"/>
          <a:ext cx="7556500" cy="56088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85618" tIns="0" rIns="285618" bIns="0" numCol="1" spcCol="1270" anchor="ctr" anchorCtr="0">
          <a:noAutofit/>
        </a:bodyPr>
        <a:lstStyle/>
        <a:p>
          <a:pPr marL="0" lvl="0" indent="0" algn="l" defTabSz="844550">
            <a:lnSpc>
              <a:spcPct val="90000"/>
            </a:lnSpc>
            <a:spcBef>
              <a:spcPct val="0"/>
            </a:spcBef>
            <a:spcAft>
              <a:spcPct val="35000"/>
            </a:spcAft>
            <a:buNone/>
          </a:pPr>
          <a:r>
            <a:rPr lang="en-GB" sz="1900" b="1" kern="1200" dirty="0"/>
            <a:t>Currency – Is it up to date.</a:t>
          </a:r>
        </a:p>
      </dsp:txBody>
      <dsp:txXfrm>
        <a:off x="567130" y="210873"/>
        <a:ext cx="7501740" cy="506120"/>
      </dsp:txXfrm>
    </dsp:sp>
    <dsp:sp modelId="{992880D5-4808-45F9-9DE4-6D67F4C8EC2C}">
      <dsp:nvSpPr>
        <dsp:cNvPr id="0" name=""/>
        <dsp:cNvSpPr/>
      </dsp:nvSpPr>
      <dsp:spPr>
        <a:xfrm>
          <a:off x="0" y="1325773"/>
          <a:ext cx="10794999" cy="4788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3E9194F-4671-4AB4-B452-C8B92AFC498F}">
      <dsp:nvSpPr>
        <dsp:cNvPr id="0" name=""/>
        <dsp:cNvSpPr/>
      </dsp:nvSpPr>
      <dsp:spPr>
        <a:xfrm>
          <a:off x="539750" y="1045333"/>
          <a:ext cx="7556500" cy="56088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85618" tIns="0" rIns="285618" bIns="0" numCol="1" spcCol="1270" anchor="ctr" anchorCtr="0">
          <a:noAutofit/>
        </a:bodyPr>
        <a:lstStyle/>
        <a:p>
          <a:pPr marL="0" lvl="0" indent="0" algn="l" defTabSz="844550">
            <a:lnSpc>
              <a:spcPct val="90000"/>
            </a:lnSpc>
            <a:spcBef>
              <a:spcPct val="0"/>
            </a:spcBef>
            <a:spcAft>
              <a:spcPct val="35000"/>
            </a:spcAft>
            <a:buNone/>
          </a:pPr>
          <a:r>
            <a:rPr lang="en-GB" sz="1900" b="1" kern="1200" dirty="0"/>
            <a:t>Relevance – Who is the intended audience, will it further your argument. </a:t>
          </a:r>
        </a:p>
      </dsp:txBody>
      <dsp:txXfrm>
        <a:off x="567130" y="1072713"/>
        <a:ext cx="7501740" cy="506120"/>
      </dsp:txXfrm>
    </dsp:sp>
    <dsp:sp modelId="{985E9B0A-9AEF-4590-B806-A67F5A31E446}">
      <dsp:nvSpPr>
        <dsp:cNvPr id="0" name=""/>
        <dsp:cNvSpPr/>
      </dsp:nvSpPr>
      <dsp:spPr>
        <a:xfrm>
          <a:off x="0" y="2187613"/>
          <a:ext cx="10794999" cy="4788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D068616-F48F-4CCE-B511-0201F49EA0BB}">
      <dsp:nvSpPr>
        <dsp:cNvPr id="0" name=""/>
        <dsp:cNvSpPr/>
      </dsp:nvSpPr>
      <dsp:spPr>
        <a:xfrm>
          <a:off x="539750" y="1907173"/>
          <a:ext cx="7556500" cy="56088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85618" tIns="0" rIns="285618" bIns="0" numCol="1" spcCol="1270" anchor="ctr" anchorCtr="0">
          <a:noAutofit/>
        </a:bodyPr>
        <a:lstStyle/>
        <a:p>
          <a:pPr marL="0" lvl="0" indent="0" algn="l" defTabSz="844550">
            <a:lnSpc>
              <a:spcPct val="90000"/>
            </a:lnSpc>
            <a:spcBef>
              <a:spcPct val="0"/>
            </a:spcBef>
            <a:spcAft>
              <a:spcPct val="35000"/>
            </a:spcAft>
            <a:buNone/>
          </a:pPr>
          <a:r>
            <a:rPr lang="en-GB" sz="1900" b="1" kern="1200" dirty="0"/>
            <a:t>Authority – What are the authors credentials.</a:t>
          </a:r>
        </a:p>
      </dsp:txBody>
      <dsp:txXfrm>
        <a:off x="567130" y="1934553"/>
        <a:ext cx="7501740" cy="506120"/>
      </dsp:txXfrm>
    </dsp:sp>
    <dsp:sp modelId="{6EC94982-80D7-43AE-89B6-6AF59C6A4C99}">
      <dsp:nvSpPr>
        <dsp:cNvPr id="0" name=""/>
        <dsp:cNvSpPr/>
      </dsp:nvSpPr>
      <dsp:spPr>
        <a:xfrm>
          <a:off x="0" y="3049453"/>
          <a:ext cx="10794999" cy="4788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0BB8022-8F14-489F-A061-71633577E43F}">
      <dsp:nvSpPr>
        <dsp:cNvPr id="0" name=""/>
        <dsp:cNvSpPr/>
      </dsp:nvSpPr>
      <dsp:spPr>
        <a:xfrm>
          <a:off x="539750" y="2769013"/>
          <a:ext cx="7556500" cy="56088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85618" tIns="0" rIns="285618" bIns="0" numCol="1" spcCol="1270" anchor="ctr" anchorCtr="0">
          <a:noAutofit/>
        </a:bodyPr>
        <a:lstStyle/>
        <a:p>
          <a:pPr marL="0" lvl="0" indent="0" algn="l" defTabSz="844550">
            <a:lnSpc>
              <a:spcPct val="90000"/>
            </a:lnSpc>
            <a:spcBef>
              <a:spcPct val="0"/>
            </a:spcBef>
            <a:spcAft>
              <a:spcPct val="35000"/>
            </a:spcAft>
            <a:buNone/>
          </a:pPr>
          <a:r>
            <a:rPr lang="en-GB" sz="1900" b="1" kern="1200" dirty="0"/>
            <a:t>Accuracy – Can it be verified, is it supported by evidence.</a:t>
          </a:r>
        </a:p>
      </dsp:txBody>
      <dsp:txXfrm>
        <a:off x="567130" y="2796393"/>
        <a:ext cx="7501740" cy="506120"/>
      </dsp:txXfrm>
    </dsp:sp>
    <dsp:sp modelId="{50D54641-E820-4273-A443-71C4F2F01F82}">
      <dsp:nvSpPr>
        <dsp:cNvPr id="0" name=""/>
        <dsp:cNvSpPr/>
      </dsp:nvSpPr>
      <dsp:spPr>
        <a:xfrm>
          <a:off x="0" y="3911293"/>
          <a:ext cx="10794999" cy="4788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7D43D6C-129E-4C64-8049-A91847C21319}">
      <dsp:nvSpPr>
        <dsp:cNvPr id="0" name=""/>
        <dsp:cNvSpPr/>
      </dsp:nvSpPr>
      <dsp:spPr>
        <a:xfrm>
          <a:off x="539750" y="3630853"/>
          <a:ext cx="7556500" cy="56088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85618" tIns="0" rIns="285618" bIns="0" numCol="1" spcCol="1270" anchor="ctr" anchorCtr="0">
          <a:noAutofit/>
        </a:bodyPr>
        <a:lstStyle/>
        <a:p>
          <a:pPr marL="0" lvl="0" indent="0" algn="l" defTabSz="844550">
            <a:lnSpc>
              <a:spcPct val="90000"/>
            </a:lnSpc>
            <a:spcBef>
              <a:spcPct val="0"/>
            </a:spcBef>
            <a:spcAft>
              <a:spcPct val="35000"/>
            </a:spcAft>
            <a:buNone/>
          </a:pPr>
          <a:r>
            <a:rPr lang="en-GB" sz="1900" b="1" kern="1200" dirty="0"/>
            <a:t>Purpose – Why has it been produced, is it objective.</a:t>
          </a:r>
        </a:p>
      </dsp:txBody>
      <dsp:txXfrm>
        <a:off x="567130" y="3658233"/>
        <a:ext cx="7501740" cy="50612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C729DE-BEEF-4E9D-8DF5-610DF7D69919}">
      <dsp:nvSpPr>
        <dsp:cNvPr id="0" name=""/>
        <dsp:cNvSpPr/>
      </dsp:nvSpPr>
      <dsp:spPr>
        <a:xfrm>
          <a:off x="0" y="3927512"/>
          <a:ext cx="10795518" cy="644341"/>
        </a:xfrm>
        <a:prstGeom prst="rec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kern="1200" dirty="0"/>
            <a:t>Set alerts and save searches.</a:t>
          </a:r>
        </a:p>
      </dsp:txBody>
      <dsp:txXfrm>
        <a:off x="0" y="3927512"/>
        <a:ext cx="10795518" cy="644341"/>
      </dsp:txXfrm>
    </dsp:sp>
    <dsp:sp modelId="{9FEB18C0-906F-4909-ADB4-066227967C54}">
      <dsp:nvSpPr>
        <dsp:cNvPr id="0" name=""/>
        <dsp:cNvSpPr/>
      </dsp:nvSpPr>
      <dsp:spPr>
        <a:xfrm rot="10800000">
          <a:off x="0" y="2946180"/>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kern="1200" dirty="0"/>
            <a:t>Use the red arrows to expand your research.</a:t>
          </a:r>
        </a:p>
      </dsp:txBody>
      <dsp:txXfrm rot="10800000">
        <a:off x="0" y="2946180"/>
        <a:ext cx="10795518" cy="643919"/>
      </dsp:txXfrm>
    </dsp:sp>
    <dsp:sp modelId="{385E0FF0-E183-42BA-98F9-F990664F6302}">
      <dsp:nvSpPr>
        <dsp:cNvPr id="0" name=""/>
        <dsp:cNvSpPr/>
      </dsp:nvSpPr>
      <dsp:spPr>
        <a:xfrm rot="10800000">
          <a:off x="0" y="1964849"/>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t>Use the filters to get the best results.</a:t>
          </a:r>
          <a:endParaRPr lang="en-US" sz="2400" b="1" kern="1200" dirty="0"/>
        </a:p>
      </dsp:txBody>
      <dsp:txXfrm rot="10800000">
        <a:off x="0" y="1964849"/>
        <a:ext cx="10795518" cy="643919"/>
      </dsp:txXfrm>
    </dsp:sp>
    <dsp:sp modelId="{2100C08E-91E5-431B-830D-5A94DCD80EDE}">
      <dsp:nvSpPr>
        <dsp:cNvPr id="0" name=""/>
        <dsp:cNvSpPr/>
      </dsp:nvSpPr>
      <dsp:spPr>
        <a:xfrm rot="10800000">
          <a:off x="0" y="983517"/>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t>Sign in to use all the tools and features.</a:t>
          </a:r>
          <a:endParaRPr lang="en-US" sz="2400" b="1" kern="1200" dirty="0"/>
        </a:p>
      </dsp:txBody>
      <dsp:txXfrm rot="10800000">
        <a:off x="0" y="983517"/>
        <a:ext cx="10795518" cy="643919"/>
      </dsp:txXfrm>
    </dsp:sp>
    <dsp:sp modelId="{0A03ED45-E5C1-4BE1-AA4C-BE049342332A}">
      <dsp:nvSpPr>
        <dsp:cNvPr id="0" name=""/>
        <dsp:cNvSpPr/>
      </dsp:nvSpPr>
      <dsp:spPr>
        <a:xfrm rot="10800000">
          <a:off x="0" y="2186"/>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t>Search all resources at once.</a:t>
          </a:r>
          <a:endParaRPr lang="en-US" sz="2400" b="1" kern="1200" dirty="0"/>
        </a:p>
      </dsp:txBody>
      <dsp:txXfrm rot="10800000">
        <a:off x="0" y="2186"/>
        <a:ext cx="10795518" cy="64391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BAAE73-CB92-41AE-A2D7-7B09339BB100}">
      <dsp:nvSpPr>
        <dsp:cNvPr id="0" name=""/>
        <dsp:cNvSpPr/>
      </dsp:nvSpPr>
      <dsp:spPr>
        <a:xfrm rot="10800000">
          <a:off x="23019" y="2061"/>
          <a:ext cx="10926760" cy="1107433"/>
        </a:xfrm>
        <a:prstGeom prst="homePlate">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88347" tIns="152400" rIns="284480" bIns="152400" numCol="1" spcCol="1270" anchor="ctr" anchorCtr="0">
          <a:noAutofit/>
        </a:bodyPr>
        <a:lstStyle/>
        <a:p>
          <a:pPr marL="0" lvl="0" indent="0" algn="ctr" defTabSz="1778000">
            <a:lnSpc>
              <a:spcPct val="90000"/>
            </a:lnSpc>
            <a:spcBef>
              <a:spcPct val="0"/>
            </a:spcBef>
            <a:spcAft>
              <a:spcPct val="35000"/>
            </a:spcAft>
            <a:buNone/>
          </a:pPr>
          <a:r>
            <a:rPr lang="en-GB" sz="4000" b="1" kern="1200" dirty="0"/>
            <a:t>Email and pin resources to yourself.</a:t>
          </a:r>
        </a:p>
      </dsp:txBody>
      <dsp:txXfrm rot="10800000">
        <a:off x="299877" y="2061"/>
        <a:ext cx="10649902" cy="1107433"/>
      </dsp:txXfrm>
    </dsp:sp>
    <dsp:sp modelId="{2F4C9D4D-4EFF-4262-96B8-7966BFF7210C}">
      <dsp:nvSpPr>
        <dsp:cNvPr id="0" name=""/>
        <dsp:cNvSpPr/>
      </dsp:nvSpPr>
      <dsp:spPr>
        <a:xfrm>
          <a:off x="261169" y="0"/>
          <a:ext cx="1107433" cy="1107433"/>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 modelId="{1680B711-6FC4-4DA4-BAE7-70DE894F1B2B}">
      <dsp:nvSpPr>
        <dsp:cNvPr id="0" name=""/>
        <dsp:cNvSpPr/>
      </dsp:nvSpPr>
      <dsp:spPr>
        <a:xfrm rot="10800000">
          <a:off x="5762" y="1404464"/>
          <a:ext cx="10961275" cy="1107433"/>
        </a:xfrm>
        <a:prstGeom prst="homePlate">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88347" tIns="152400" rIns="284480" bIns="152400" numCol="1" spcCol="1270" anchor="ctr" anchorCtr="0">
          <a:noAutofit/>
        </a:bodyPr>
        <a:lstStyle/>
        <a:p>
          <a:pPr marL="0" lvl="0" indent="0" algn="ctr" defTabSz="1778000">
            <a:lnSpc>
              <a:spcPct val="90000"/>
            </a:lnSpc>
            <a:spcBef>
              <a:spcPct val="0"/>
            </a:spcBef>
            <a:spcAft>
              <a:spcPct val="35000"/>
            </a:spcAft>
            <a:buNone/>
          </a:pPr>
          <a:r>
            <a:rPr lang="en-GB" sz="4000" b="1" kern="1200" dirty="0"/>
            <a:t>Create a RefWorks Account.</a:t>
          </a:r>
        </a:p>
      </dsp:txBody>
      <dsp:txXfrm rot="10800000">
        <a:off x="282620" y="1404464"/>
        <a:ext cx="10684417" cy="1107433"/>
      </dsp:txXfrm>
    </dsp:sp>
    <dsp:sp modelId="{84EC1071-0AE4-49D7-9851-EF5154668974}">
      <dsp:nvSpPr>
        <dsp:cNvPr id="0" name=""/>
        <dsp:cNvSpPr/>
      </dsp:nvSpPr>
      <dsp:spPr>
        <a:xfrm>
          <a:off x="415833" y="1387222"/>
          <a:ext cx="1107433" cy="1107433"/>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 modelId="{AF9C5C11-DDD2-4F7A-8AF9-EF856F6DA035}">
      <dsp:nvSpPr>
        <dsp:cNvPr id="0" name=""/>
        <dsp:cNvSpPr/>
      </dsp:nvSpPr>
      <dsp:spPr>
        <a:xfrm rot="10800000">
          <a:off x="-2" y="2806868"/>
          <a:ext cx="10972804" cy="1107433"/>
        </a:xfrm>
        <a:prstGeom prst="homePlate">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88347" tIns="152400" rIns="284480" bIns="152400" numCol="1" spcCol="1270" anchor="ctr" anchorCtr="0">
          <a:noAutofit/>
        </a:bodyPr>
        <a:lstStyle/>
        <a:p>
          <a:pPr marL="0" lvl="0" indent="0" algn="ctr" defTabSz="1778000">
            <a:lnSpc>
              <a:spcPct val="90000"/>
            </a:lnSpc>
            <a:spcBef>
              <a:spcPct val="0"/>
            </a:spcBef>
            <a:spcAft>
              <a:spcPct val="35000"/>
            </a:spcAft>
            <a:buNone/>
          </a:pPr>
          <a:r>
            <a:rPr lang="en-GB" sz="4000" b="1" kern="1200" dirty="0"/>
            <a:t>Create personal accounts in the databases.</a:t>
          </a:r>
        </a:p>
      </dsp:txBody>
      <dsp:txXfrm rot="10800000">
        <a:off x="276856" y="2806868"/>
        <a:ext cx="10695946" cy="1107433"/>
      </dsp:txXfrm>
    </dsp:sp>
    <dsp:sp modelId="{DDF11749-9FF0-47A7-9FBF-FC23088FCBC2}">
      <dsp:nvSpPr>
        <dsp:cNvPr id="0" name=""/>
        <dsp:cNvSpPr/>
      </dsp:nvSpPr>
      <dsp:spPr>
        <a:xfrm>
          <a:off x="356564" y="2808929"/>
          <a:ext cx="1107433" cy="1107433"/>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AE7F95-8280-43D7-9126-5A62D63617A3}">
      <dsp:nvSpPr>
        <dsp:cNvPr id="0" name=""/>
        <dsp:cNvSpPr/>
      </dsp:nvSpPr>
      <dsp:spPr>
        <a:xfrm>
          <a:off x="0" y="77755"/>
          <a:ext cx="9740824" cy="900001"/>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Browzine allows you to search for and identify journals in your subject area. </a:t>
          </a:r>
          <a:endParaRPr lang="en-US" sz="2400" b="1" kern="1200" dirty="0"/>
        </a:p>
      </dsp:txBody>
      <dsp:txXfrm>
        <a:off x="43934" y="121689"/>
        <a:ext cx="9652956" cy="812133"/>
      </dsp:txXfrm>
    </dsp:sp>
    <dsp:sp modelId="{25A1F3F4-AAE0-4B9C-B053-98A92E65AE35}">
      <dsp:nvSpPr>
        <dsp:cNvPr id="0" name=""/>
        <dsp:cNvSpPr/>
      </dsp:nvSpPr>
      <dsp:spPr>
        <a:xfrm>
          <a:off x="0" y="1017011"/>
          <a:ext cx="9740824" cy="900001"/>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Browse and read journals via your browser or download the Browzine app.</a:t>
          </a:r>
          <a:endParaRPr lang="en-US" sz="2400" b="1" kern="1200" dirty="0"/>
        </a:p>
      </dsp:txBody>
      <dsp:txXfrm>
        <a:off x="43934" y="1060945"/>
        <a:ext cx="9652956" cy="812133"/>
      </dsp:txXfrm>
    </dsp:sp>
    <dsp:sp modelId="{2A338A4C-7F8A-476E-AFC9-1C98DBADDB95}">
      <dsp:nvSpPr>
        <dsp:cNvPr id="0" name=""/>
        <dsp:cNvSpPr/>
      </dsp:nvSpPr>
      <dsp:spPr>
        <a:xfrm>
          <a:off x="0" y="2015999"/>
          <a:ext cx="9740824" cy="900001"/>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Set up email alerts for the new issue of selected journals.</a:t>
          </a:r>
          <a:endParaRPr lang="en-US" sz="2400" b="1" kern="1200" dirty="0"/>
        </a:p>
      </dsp:txBody>
      <dsp:txXfrm>
        <a:off x="43934" y="2059933"/>
        <a:ext cx="9652956" cy="812133"/>
      </dsp:txXfrm>
    </dsp:sp>
    <dsp:sp modelId="{6F58D690-BA8A-43EB-AE46-BC26FDAC5F07}">
      <dsp:nvSpPr>
        <dsp:cNvPr id="0" name=""/>
        <dsp:cNvSpPr/>
      </dsp:nvSpPr>
      <dsp:spPr>
        <a:xfrm>
          <a:off x="0" y="2968693"/>
          <a:ext cx="9740824" cy="900001"/>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Save your favourite journals on a virtual bookshelf.</a:t>
          </a:r>
          <a:endParaRPr lang="en-US" sz="2400" b="1" kern="1200" dirty="0"/>
        </a:p>
      </dsp:txBody>
      <dsp:txXfrm>
        <a:off x="43934" y="3012627"/>
        <a:ext cx="9652956" cy="812133"/>
      </dsp:txXfrm>
    </dsp:sp>
    <dsp:sp modelId="{896845C7-CBE3-4ED8-B8BF-906AEDA2C639}">
      <dsp:nvSpPr>
        <dsp:cNvPr id="0" name=""/>
        <dsp:cNvSpPr/>
      </dsp:nvSpPr>
      <dsp:spPr>
        <a:xfrm>
          <a:off x="0" y="3954242"/>
          <a:ext cx="9740824" cy="900001"/>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Note: not all UWTSD journals are included in Browzine.</a:t>
          </a:r>
          <a:endParaRPr lang="en-US" sz="2400" b="1" kern="1200" dirty="0"/>
        </a:p>
      </dsp:txBody>
      <dsp:txXfrm>
        <a:off x="43934" y="3998176"/>
        <a:ext cx="9652956" cy="812133"/>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3/layout/SubStepProcess">
  <dgm:title val=""/>
  <dgm:desc val=""/>
  <dgm:catLst>
    <dgm:cat type="process" pri="12250"/>
  </dgm:catLst>
  <dgm:sampData>
    <dgm:dataModel>
      <dgm:ptLst>
        <dgm:pt modelId="0" type="doc"/>
        <dgm:pt modelId="1">
          <dgm:prSet phldr="1"/>
        </dgm:pt>
        <dgm:pt modelId="11">
          <dgm:prSet phldr="1"/>
        </dgm:pt>
        <dgm:pt modelId="12">
          <dgm:prSet phldr="1"/>
        </dgm:pt>
        <dgm:pt modelId="2">
          <dgm:prSet phldr="1"/>
        </dgm:pt>
        <dgm:pt modelId="3">
          <dgm:prSet phldr="1"/>
        </dgm:pt>
      </dgm:ptLst>
      <dgm:cxnLst>
        <dgm:cxn modelId="6" srcId="0" destId="1" srcOrd="0" destOrd="0"/>
        <dgm:cxn modelId="61" srcId="1" destId="11" srcOrd="0" destOrd="0"/>
        <dgm:cxn modelId="62" srcId="1" destId="12" srcOrd="1" destOrd="0"/>
        <dgm:cxn modelId="7" srcId="0" destId="2" srcOrd="0" destOrd="0"/>
        <dgm:cxn modelId="8" srcId="0" destId="3" srcOrd="0" destOrd="0"/>
      </dgm:cxnLst>
      <dgm:bg/>
      <dgm:whole/>
    </dgm:dataModel>
  </dgm:sampData>
  <dgm:styleData>
    <dgm:dataModel>
      <dgm:ptLst>
        <dgm:pt modelId="0" type="doc"/>
        <dgm:pt modelId="1">
          <dgm:prSet phldr="1"/>
        </dgm:pt>
        <dgm:pt modelId="11">
          <dgm:prSet phldr="1"/>
        </dgm:pt>
        <dgm:pt modelId="12">
          <dgm:prSet phldr="1"/>
        </dgm:pt>
        <dgm:pt modelId="2">
          <dgm:prSet phldr="1"/>
        </dgm:pt>
      </dgm:ptLst>
      <dgm:cxnLst>
        <dgm:cxn modelId="4" srcId="0" destId="1" srcOrd="0" destOrd="0"/>
        <dgm:cxn modelId="41" srcId="1" destId="11" srcOrd="0" destOrd="0"/>
        <dgm:cxn modelId="42" srcId="1" destId="12" srcOrd="1" destOrd="0"/>
        <dgm:cxn modelId="5" srcId="0" destId="2" srcOrd="0" destOrd="0"/>
      </dgm:cxnLst>
      <dgm:bg/>
      <dgm:whole/>
    </dgm:dataModel>
  </dgm:styleData>
  <dgm:clrData>
    <dgm:dataModel>
      <dgm:ptLst>
        <dgm:pt modelId="0" type="doc"/>
        <dgm:pt modelId="1">
          <dgm:prSet phldr="1"/>
        </dgm:pt>
        <dgm:pt modelId="11">
          <dgm:prSet phldr="1"/>
        </dgm:pt>
        <dgm:pt modelId="12">
          <dgm:prSet phldr="1"/>
        </dgm:pt>
        <dgm:pt modelId="2">
          <dgm:prSet phldr="1"/>
        </dgm:pt>
        <dgm:pt modelId="3">
          <dgm:prSet phldr="1"/>
        </dgm:pt>
        <dgm:pt modelId="4">
          <dgm:prSet phldr="1"/>
        </dgm:pt>
      </dgm:ptLst>
      <dgm:cxnLst>
        <dgm:cxn modelId="8" srcId="0" destId="1" srcOrd="0" destOrd="0"/>
        <dgm:cxn modelId="81" srcId="1" destId="11" srcOrd="0" destOrd="0"/>
        <dgm:cxn modelId="82" srcId="1" destId="12" srcOrd="1" destOrd="0"/>
        <dgm:cxn modelId="9" srcId="0" destId="2" srcOrd="0" destOrd="0"/>
        <dgm:cxn modelId="10" srcId="0" destId="3" srcOrd="0" destOrd="0"/>
        <dgm:cxn modelId="11" srcId="0" destId="4" srcOrd="0" destOrd="0"/>
      </dgm:cxnLst>
      <dgm:bg/>
      <dgm:whole/>
    </dgm:dataModel>
  </dgm:clrData>
  <dgm:layoutNode name="Name0">
    <dgm:varLst>
      <dgm:chMax val="7"/>
      <dgm:dir/>
      <dgm:animOne val="branch"/>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parTx1" refType="w"/>
      <dgm:constr type="w" for="ch" forName="chLin1" refType="w" refFor="ch" refForName="parTx1" fact="1.38"/>
      <dgm:constr type="h" for="ch" forName="chLin1" refType="h"/>
      <dgm:constr type="w" for="ch" forName="spPre1" refType="w" fact="0.27"/>
      <dgm:constr type="w" for="ch" forName="spPost1" refType="w" fact="0.27"/>
      <dgm:constr type="h" for="ch" forName="spPre1" refType="h"/>
      <dgm:constr type="h" for="ch" forName="spPost1" refType="h"/>
      <dgm:constr type="primFontSz" for="ch" forName="parTx1" val="65"/>
      <dgm:constr type="primFontSz" for="des" forName="desTx1" refType="primFontSz" refFor="ch" refForName="parTx1" fact="0.78"/>
      <dgm:constr type="primFontSz" for="des" forName="desTx1" op="equ"/>
      <dgm:constr type="w" for="ch" forName="parTx2" refType="w"/>
      <dgm:constr type="w" for="ch" forName="chLin2" refType="w" refFor="ch" refForName="parTx2" fact="1.38"/>
      <dgm:constr type="h" for="ch" forName="chLin2" refType="h"/>
      <dgm:constr type="w" for="ch" forName="spPre2" refType="w" fact="0.54"/>
      <dgm:constr type="w" for="ch" forName="spPost2" refType="w" fact="0.54"/>
      <dgm:constr type="h" for="ch" forName="spPre2" refType="h"/>
      <dgm:constr type="h" for="ch" forName="spPost2" refType="h"/>
      <dgm:constr type="primFontSz" for="ch" forName="parTx2" refType="primFontSz" refFor="ch" refForName="parTx1" op="equ"/>
      <dgm:constr type="primFontSz" for="des" forName="desTx2" refType="primFontSz" refFor="des" refForName="desTx1" op="equ"/>
      <dgm:constr type="w" for="ch" forName="parTx3" refType="w"/>
      <dgm:constr type="w" for="ch" forName="chLin3" refType="w" refFor="ch" refForName="parTx3" fact="1.38"/>
      <dgm:constr type="h" for="ch" forName="chLin3" refType="h"/>
      <dgm:constr type="w" for="ch" forName="spPre3" refType="w" fact="0.54"/>
      <dgm:constr type="w" for="ch" forName="spPost3" refType="w" fact="0.54"/>
      <dgm:constr type="h" for="ch" forName="spPre3" refType="h"/>
      <dgm:constr type="h" for="ch" forName="spPost3" refType="h"/>
      <dgm:constr type="primFontSz" for="ch" forName="parTx3" refType="primFontSz" refFor="ch" refForName="parTx1" op="equ"/>
      <dgm:constr type="primFontSz" for="des" forName="desTx3" refType="primFontSz" refFor="des" refForName="desTx1" op="equ"/>
      <dgm:constr type="w" for="ch" forName="parTx4" refType="w"/>
      <dgm:constr type="w" for="ch" forName="chLin4" refType="w" refFor="ch" refForName="parTx4" fact="1.38"/>
      <dgm:constr type="h" for="ch" forName="chLin4" refType="h"/>
      <dgm:constr type="w" for="ch" forName="spPre4" refType="w" fact="0.54"/>
      <dgm:constr type="w" for="ch" forName="spPost4" refType="w" fact="0.54"/>
      <dgm:constr type="h" for="ch" forName="spPre4" refType="h"/>
      <dgm:constr type="h" for="ch" forName="spPost4" refType="h"/>
      <dgm:constr type="primFontSz" for="ch" forName="parTx4" refType="primFontSz" refFor="ch" refForName="parTx1" op="equ"/>
      <dgm:constr type="primFontSz" for="des" forName="desTx4" refType="primFontSz" refFor="des" refForName="desTx1" op="equ"/>
      <dgm:constr type="w" for="ch" forName="parTx5" refType="w"/>
      <dgm:constr type="w" for="ch" forName="chLin5" refType="w" refFor="ch" refForName="parTx5" fact="1.38"/>
      <dgm:constr type="h" for="ch" forName="chLin5" refType="h"/>
      <dgm:constr type="w" for="ch" forName="spPre5" refType="w" fact="0.54"/>
      <dgm:constr type="w" for="ch" forName="spPost5" refType="w" fact="0.54"/>
      <dgm:constr type="h" for="ch" forName="spPre5" refType="h"/>
      <dgm:constr type="h" for="ch" forName="spPost5" refType="h"/>
      <dgm:constr type="primFontSz" for="ch" forName="parTx5" refType="primFontSz" refFor="ch" refForName="parTx1" op="equ"/>
      <dgm:constr type="primFontSz" for="des" forName="desTx5" refType="primFontSz" refFor="des" refForName="desTx1" op="equ"/>
      <dgm:constr type="w" for="ch" forName="parTx6" refType="w"/>
      <dgm:constr type="w" for="ch" forName="chLin6" refType="w" refFor="ch" refForName="parTx6" fact="1.38"/>
      <dgm:constr type="h" for="ch" forName="chLin6" refType="h"/>
      <dgm:constr type="w" for="ch" forName="spPre6" refType="w" fact="0.54"/>
      <dgm:constr type="w" for="ch" forName="spPost6" refType="w" fact="0.54"/>
      <dgm:constr type="h" for="ch" forName="spPre6" refType="h"/>
      <dgm:constr type="h" for="ch" forName="spPost6" refType="h"/>
      <dgm:constr type="primFontSz" for="ch" forName="parTx6" refType="primFontSz" refFor="ch" refForName="parTx1" op="equ"/>
      <dgm:constr type="primFontSz" for="des" forName="desTx6" refType="primFontSz" refFor="des" refForName="desTx1" op="equ"/>
      <dgm:constr type="w" for="ch" forName="parTx7" refType="w"/>
      <dgm:constr type="w" for="ch" forName="chLin7" refType="w" refFor="ch" refForName="parTx7" fact="1.38"/>
      <dgm:constr type="h" for="ch" forName="chLin7" refType="h"/>
      <dgm:constr type="w" for="ch" forName="spPre7" refType="w" fact="0.54"/>
      <dgm:constr type="w" for="ch" forName="spPost7" refType="w" fact="0.54"/>
      <dgm:constr type="h" for="ch" forName="spPre7" refType="h"/>
      <dgm:constr type="h" for="ch" forName="spPost7" refType="h"/>
      <dgm:constr type="primFontSz" for="ch" forName="parTx7" refType="primFontSz" refFor="ch" refForName="parTx1" op="equ"/>
      <dgm:constr type="primFontSz" for="des" forName="desTx7" refType="primFontSz" refFor="des" refForName="desTx1" op="equ"/>
    </dgm:constrLst>
    <dgm:forEach name="Name4" axis="ch" ptType="node">
      <dgm:choose name="Name5">
        <dgm:if name="Name6" axis="self" ptType="node" func="pos" op="equ" val="1">
          <dgm:layoutNode name="parTx1"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
            <dgm:if name="Name8" axis="ch" ptType="node" func="cnt" op="gte" val="1">
              <dgm:layoutNode name="spPre1">
                <dgm:alg type="sp"/>
                <dgm:shape xmlns:r="http://schemas.openxmlformats.org/officeDocument/2006/relationships" r:blip="">
                  <dgm:adjLst/>
                </dgm:shape>
              </dgm:layoutNode>
              <dgm:layoutNode name="chLin1">
                <dgm:alg type="lin">
                  <dgm:param type="linDir" val="fromT"/>
                </dgm:alg>
                <dgm:shape xmlns:r="http://schemas.openxmlformats.org/officeDocument/2006/relationships" r:blip="">
                  <dgm:adjLst/>
                </dgm:shape>
                <dgm:presOf/>
                <dgm:constrLst>
                  <dgm:constr type="w" for="ch" forName="txAndLines1" refType="w" fact="0.77"/>
                  <dgm:constr type="w" for="ch" forName="top1" refType="w" refFor="ch" refForName="txAndLines1" fact="0.78"/>
                </dgm:constrLst>
                <dgm:forEach name="Name9" axis="ch">
                  <dgm:forEach name="Name10" axis="self" ptType="parTrans">
                    <dgm:layoutNode name="Name11" styleLbl="parChTrans1D1">
                      <dgm:choose name="Name12">
                        <dgm:if name="Name13" func="var" arg="dir" op="equ" val="norm">
                          <dgm:alg type="conn">
                            <dgm:param type="dim" val="1D"/>
                            <dgm:param type="begPts" val="midR"/>
                            <dgm:param type="endSty" val="noArr"/>
                            <dgm:param type="dstNode" val="anchor1"/>
                          </dgm:alg>
                        </dgm:if>
                        <dgm:else name="Name14">
                          <dgm:alg type="conn">
                            <dgm:param type="dim" val="1D"/>
                            <dgm:param type="begPts" val="midL"/>
                            <dgm:param type="endSty" val="noArr"/>
                            <dgm:param type="srcNode" val="parTx1"/>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 axis="self" ptType="node">
                    <dgm:choose name="Name16">
                      <dgm:if name="Name17" axis="par ch" ptType="node node" func="cnt" op="equ" val="1">
                        <dgm:layoutNode name="top1">
                          <dgm:alg type="sp"/>
                          <dgm:shape xmlns:r="http://schemas.openxmlformats.org/officeDocument/2006/relationships" r:blip="">
                            <dgm:adjLst/>
                          </dgm:shape>
                          <dgm:constrLst>
                            <dgm:constr type="h" refType="w" fact="0.6"/>
                          </dgm:constrLst>
                        </dgm:layoutNode>
                      </dgm:if>
                      <dgm:else name="Name18"/>
                    </dgm:choose>
                    <dgm:layoutNode name="txAndLines1">
                      <dgm:choose name="Name19">
                        <dgm:if name="Name20" func="var" arg="dir" op="equ" val="norm">
                          <dgm:alg type="lin"/>
                        </dgm:if>
                        <dgm:else name="Name21">
                          <dgm:alg type="lin">
                            <dgm:param type="linDir" val="fromR"/>
                          </dgm:alg>
                        </dgm:else>
                      </dgm:choose>
                      <dgm:shape xmlns:r="http://schemas.openxmlformats.org/officeDocument/2006/relationships" r:blip="">
                        <dgm:adjLst/>
                      </dgm:shape>
                      <dgm:presOf/>
                      <dgm:choose name="Name22">
                        <dgm:if name="Name23" axis="root ch" ptType="all node" func="cnt" op="gte" val="2">
                          <dgm:constrLst>
                            <dgm:constr type="w" for="ch" forName="anchor1" refType="w"/>
                            <dgm:constr type="w" for="ch" forName="backup1" refType="w" fact="-1"/>
                            <dgm:constr type="w" for="ch" forName="preLine1" refType="w" fact="0.11"/>
                            <dgm:constr type="w" for="ch" forName="desTx1" refType="w" fact="0.78"/>
                            <dgm:constr type="w" for="ch" forName="postLine1" refType="w" fact="0.11"/>
                          </dgm:constrLst>
                        </dgm:if>
                        <dgm:else name="Name24">
                          <dgm:constrLst>
                            <dgm:constr type="w" for="ch" forName="anchor1" refType="w" fact="0.89"/>
                            <dgm:constr type="w" for="ch" forName="backup1" refType="w" fact="-0.89"/>
                            <dgm:constr type="w" for="ch" forName="preLine1" refType="w" fact="0.11"/>
                            <dgm:constr type="w" for="ch" forName="desTx1" refType="w" fact="0.78"/>
                          </dgm:constrLst>
                        </dgm:else>
                      </dgm:choose>
                      <dgm:layoutNode name="anchor1" moveWith="desTx1">
                        <dgm:alg type="sp"/>
                        <dgm:shape xmlns:r="http://schemas.openxmlformats.org/officeDocument/2006/relationships" r:blip="">
                          <dgm:adjLst/>
                        </dgm:shape>
                      </dgm:layoutNode>
                      <dgm:layoutNode name="backup1" moveWith="desTx1">
                        <dgm:alg type="sp"/>
                        <dgm:shape xmlns:r="http://schemas.openxmlformats.org/officeDocument/2006/relationships" r:blip="">
                          <dgm:adjLst/>
                        </dgm:shape>
                      </dgm:layoutNode>
                      <dgm:layoutNode name="preLine1" styleLbl="parChTrans1D1" moveWith="desTx1">
                        <dgm:alg type="sp"/>
                        <dgm:shape xmlns:r="http://schemas.openxmlformats.org/officeDocument/2006/relationships" type="line" r:blip="">
                          <dgm:adjLst/>
                        </dgm:shape>
                        <dgm:presOf/>
                      </dgm:layoutNode>
                      <dgm:layoutNode name="desTx1"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25">
                        <dgm:if name="Name26" axis="root ch" ptType="all node" func="cnt" op="gte" val="2">
                          <dgm:layoutNode name="postLine1" styleLbl="parChTrans1D1" moveWith="desTx1">
                            <dgm:alg type="sp"/>
                            <dgm:shape xmlns:r="http://schemas.openxmlformats.org/officeDocument/2006/relationships" type="line" r:blip="">
                              <dgm:adjLst/>
                            </dgm:shape>
                            <dgm:presOf/>
                          </dgm:layoutNode>
                        </dgm:if>
                        <dgm:else name="Name27"/>
                      </dgm:choose>
                    </dgm:layoutNode>
                  </dgm:forEach>
                  <dgm:choose name="Name28">
                    <dgm:if name="Name29" axis="root ch" ptType="all node" func="cnt" op="gte" val="2">
                      <dgm:forEach name="Name30" axis="self" ptType="parTrans">
                        <dgm:layoutNode name="Name31" styleLbl="parChTrans1D1">
                          <dgm:choose name="Name32">
                            <dgm:if name="Name33" func="var" arg="dir" op="equ" val="norm">
                              <dgm:alg type="conn">
                                <dgm:param type="dim" val="1D"/>
                                <dgm:param type="begPts" val="midL"/>
                                <dgm:param type="srcNode" val="parTx2"/>
                                <dgm:param type="endSty" val="noArr"/>
                                <dgm:param type="dstNode" val="anchor1"/>
                              </dgm:alg>
                            </dgm:if>
                            <dgm:else name="Name34">
                              <dgm:alg type="conn">
                                <dgm:param type="dim" val="1D"/>
                                <dgm:param type="begPts" val="midR"/>
                                <dgm:param type="endSty" val="noArr"/>
                                <dgm:param type="srcNode" val="parTx2"/>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35"/>
                  </dgm:choose>
                </dgm:forEach>
              </dgm:layoutNode>
              <dgm:choose name="Name36">
                <dgm:if name="Name37" axis="root ch" ptType="all node" func="cnt" op="gte" val="2">
                  <dgm:layoutNode name="spPost1">
                    <dgm:alg type="sp"/>
                    <dgm:shape xmlns:r="http://schemas.openxmlformats.org/officeDocument/2006/relationships" r:blip="">
                      <dgm:adjLst/>
                    </dgm:shape>
                  </dgm:layoutNode>
                </dgm:if>
                <dgm:else name="Name38"/>
              </dgm:choose>
            </dgm:if>
            <dgm:else name="Name39"/>
          </dgm:choose>
        </dgm:if>
        <dgm:if name="Name40" axis="self" ptType="node" func="pos" op="equ" val="2">
          <dgm:layoutNode name="parTx2"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41">
            <dgm:if name="Name42" axis="ch" ptType="node" func="cnt" op="gte" val="1">
              <dgm:layoutNode name="spPre2">
                <dgm:alg type="sp"/>
                <dgm:shape xmlns:r="http://schemas.openxmlformats.org/officeDocument/2006/relationships" r:blip="">
                  <dgm:adjLst/>
                </dgm:shape>
              </dgm:layoutNode>
              <dgm:layoutNode name="chLin2">
                <dgm:alg type="lin">
                  <dgm:param type="linDir" val="fromT"/>
                </dgm:alg>
                <dgm:shape xmlns:r="http://schemas.openxmlformats.org/officeDocument/2006/relationships" r:blip="">
                  <dgm:adjLst/>
                </dgm:shape>
                <dgm:presOf/>
                <dgm:constrLst>
                  <dgm:constr type="w" for="ch" forName="txAndLines2" refType="w" fact="0.77"/>
                  <dgm:constr type="w" for="ch" forName="top2" refType="w" refFor="ch" refForName="txAndLines2" fact="0.78"/>
                </dgm:constrLst>
                <dgm:forEach name="Name43" axis="ch">
                  <dgm:forEach name="Name44" axis="self" ptType="parTrans">
                    <dgm:layoutNode name="Name45" styleLbl="parChTrans1D1">
                      <dgm:choose name="Name46">
                        <dgm:if name="Name47" func="var" arg="dir" op="equ" val="norm">
                          <dgm:alg type="conn">
                            <dgm:param type="dim" val="1D"/>
                            <dgm:param type="begPts" val="midR"/>
                            <dgm:param type="endSty" val="noArr"/>
                            <dgm:param type="dstNode" val="anchor2"/>
                          </dgm:alg>
                        </dgm:if>
                        <dgm:else name="Name48">
                          <dgm:alg type="conn">
                            <dgm:param type="dim" val="1D"/>
                            <dgm:param type="begPts" val="midL"/>
                            <dgm:param type="endSty" val="noArr"/>
                            <dgm:param type="srcNode" val="parTx2"/>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49" axis="self" ptType="node">
                    <dgm:choose name="Name50">
                      <dgm:if name="Name51" axis="par ch" ptType="node node" func="cnt" op="equ" val="1">
                        <dgm:layoutNode name="top2">
                          <dgm:alg type="sp"/>
                          <dgm:shape xmlns:r="http://schemas.openxmlformats.org/officeDocument/2006/relationships" r:blip="">
                            <dgm:adjLst/>
                          </dgm:shape>
                          <dgm:constrLst>
                            <dgm:constr type="h" refType="w" fact="0.6"/>
                          </dgm:constrLst>
                        </dgm:layoutNode>
                      </dgm:if>
                      <dgm:else name="Name52"/>
                    </dgm:choose>
                    <dgm:layoutNode name="txAndLines2">
                      <dgm:choose name="Name53">
                        <dgm:if name="Name54" func="var" arg="dir" op="equ" val="norm">
                          <dgm:alg type="lin"/>
                        </dgm:if>
                        <dgm:else name="Name55">
                          <dgm:alg type="lin">
                            <dgm:param type="linDir" val="fromR"/>
                          </dgm:alg>
                        </dgm:else>
                      </dgm:choose>
                      <dgm:shape xmlns:r="http://schemas.openxmlformats.org/officeDocument/2006/relationships" r:blip="">
                        <dgm:adjLst/>
                      </dgm:shape>
                      <dgm:presOf/>
                      <dgm:choose name="Name56">
                        <dgm:if name="Name57" axis="root ch" ptType="all node" func="cnt" op="gte" val="3">
                          <dgm:constrLst>
                            <dgm:constr type="w" for="ch" forName="anchor2" refType="w"/>
                            <dgm:constr type="w" for="ch" forName="backup2" refType="w" fact="-1"/>
                            <dgm:constr type="w" for="ch" forName="preLine2" refType="w" fact="0.11"/>
                            <dgm:constr type="w" for="ch" forName="desTx2" refType="w" fact="0.78"/>
                            <dgm:constr type="w" for="ch" forName="postLine2" refType="w" fact="0.11"/>
                          </dgm:constrLst>
                        </dgm:if>
                        <dgm:else name="Name58">
                          <dgm:constrLst>
                            <dgm:constr type="w" for="ch" forName="anchor2" refType="w" fact="0.89"/>
                            <dgm:constr type="w" for="ch" forName="backup2" refType="w" fact="-0.89"/>
                            <dgm:constr type="w" for="ch" forName="preLine2" refType="w" fact="0.11"/>
                            <dgm:constr type="w" for="ch" forName="desTx2" refType="w" fact="0.78"/>
                          </dgm:constrLst>
                        </dgm:else>
                      </dgm:choose>
                      <dgm:layoutNode name="anchor2" moveWith="desTx2">
                        <dgm:alg type="sp"/>
                        <dgm:shape xmlns:r="http://schemas.openxmlformats.org/officeDocument/2006/relationships" r:blip="">
                          <dgm:adjLst/>
                        </dgm:shape>
                      </dgm:layoutNode>
                      <dgm:layoutNode name="backup2" moveWith="desTx2">
                        <dgm:alg type="sp"/>
                        <dgm:shape xmlns:r="http://schemas.openxmlformats.org/officeDocument/2006/relationships" r:blip="">
                          <dgm:adjLst/>
                        </dgm:shape>
                      </dgm:layoutNode>
                      <dgm:layoutNode name="preLine2" styleLbl="parChTrans1D1" moveWith="desTx2">
                        <dgm:alg type="sp"/>
                        <dgm:shape xmlns:r="http://schemas.openxmlformats.org/officeDocument/2006/relationships" type="line" r:blip="">
                          <dgm:adjLst/>
                        </dgm:shape>
                        <dgm:presOf/>
                      </dgm:layoutNode>
                      <dgm:layoutNode name="desTx2"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59">
                        <dgm:if name="Name60" axis="root ch" ptType="all node" func="cnt" op="gte" val="3">
                          <dgm:layoutNode name="postLine2" styleLbl="parChTrans1D1" moveWith="desTx2">
                            <dgm:alg type="sp"/>
                            <dgm:shape xmlns:r="http://schemas.openxmlformats.org/officeDocument/2006/relationships" type="line" r:blip="">
                              <dgm:adjLst/>
                            </dgm:shape>
                            <dgm:presOf/>
                          </dgm:layoutNode>
                        </dgm:if>
                        <dgm:else name="Name61"/>
                      </dgm:choose>
                    </dgm:layoutNode>
                  </dgm:forEach>
                  <dgm:choose name="Name62">
                    <dgm:if name="Name63" axis="root ch" ptType="all node" func="cnt" op="gte" val="3">
                      <dgm:forEach name="Name64" axis="self" ptType="parTrans">
                        <dgm:layoutNode name="Name65" styleLbl="parChTrans1D1">
                          <dgm:choose name="Name66">
                            <dgm:if name="Name67" func="var" arg="dir" op="equ" val="norm">
                              <dgm:alg type="conn">
                                <dgm:param type="dim" val="1D"/>
                                <dgm:param type="begPts" val="midL"/>
                                <dgm:param type="srcNode" val="parTx3"/>
                                <dgm:param type="endSty" val="noArr"/>
                                <dgm:param type="dstNode" val="anchor2"/>
                              </dgm:alg>
                            </dgm:if>
                            <dgm:else name="Name68">
                              <dgm:alg type="conn">
                                <dgm:param type="dim" val="1D"/>
                                <dgm:param type="begPts" val="midR"/>
                                <dgm:param type="endSty" val="noArr"/>
                                <dgm:param type="srcNode" val="parTx3"/>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69"/>
                  </dgm:choose>
                </dgm:forEach>
              </dgm:layoutNode>
              <dgm:choose name="Name70">
                <dgm:if name="Name71" axis="root ch" ptType="all node" func="cnt" op="gte" val="3">
                  <dgm:layoutNode name="spPost2">
                    <dgm:alg type="sp"/>
                    <dgm:shape xmlns:r="http://schemas.openxmlformats.org/officeDocument/2006/relationships" r:blip="">
                      <dgm:adjLst/>
                    </dgm:shape>
                  </dgm:layoutNode>
                </dgm:if>
                <dgm:else name="Name72"/>
              </dgm:choose>
            </dgm:if>
            <dgm:else name="Name73"/>
          </dgm:choose>
        </dgm:if>
        <dgm:if name="Name74" axis="self" ptType="node" func="pos" op="equ" val="3">
          <dgm:layoutNode name="parTx3"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5">
            <dgm:if name="Name76" axis="ch" ptType="node" func="cnt" op="gte" val="1">
              <dgm:layoutNode name="spPre3">
                <dgm:alg type="sp"/>
                <dgm:shape xmlns:r="http://schemas.openxmlformats.org/officeDocument/2006/relationships" r:blip="">
                  <dgm:adjLst/>
                </dgm:shape>
              </dgm:layoutNode>
              <dgm:layoutNode name="chLin3">
                <dgm:alg type="lin">
                  <dgm:param type="linDir" val="fromT"/>
                </dgm:alg>
                <dgm:shape xmlns:r="http://schemas.openxmlformats.org/officeDocument/2006/relationships" r:blip="">
                  <dgm:adjLst/>
                </dgm:shape>
                <dgm:presOf/>
                <dgm:constrLst>
                  <dgm:constr type="w" for="ch" forName="txAndLines3" refType="w" fact="0.77"/>
                  <dgm:constr type="w" for="ch" forName="top3" refType="w" refFor="ch" refForName="txAndLines3" fact="0.78"/>
                </dgm:constrLst>
                <dgm:forEach name="Name77" axis="ch">
                  <dgm:forEach name="Name78" axis="self" ptType="parTrans">
                    <dgm:layoutNode name="Name79" styleLbl="parChTrans1D1">
                      <dgm:choose name="Name80">
                        <dgm:if name="Name81" func="var" arg="dir" op="equ" val="norm">
                          <dgm:alg type="conn">
                            <dgm:param type="dim" val="1D"/>
                            <dgm:param type="begPts" val="midR"/>
                            <dgm:param type="endSty" val="noArr"/>
                            <dgm:param type="dstNode" val="anchor3"/>
                          </dgm:alg>
                        </dgm:if>
                        <dgm:else name="Name82">
                          <dgm:alg type="conn">
                            <dgm:param type="dim" val="1D"/>
                            <dgm:param type="begPts" val="midL"/>
                            <dgm:param type="endSty" val="noArr"/>
                            <dgm:param type="srcNode" val="parTx3"/>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83" axis="self" ptType="node">
                    <dgm:choose name="Name84">
                      <dgm:if name="Name85" axis="par ch" ptType="node node" func="cnt" op="equ" val="1">
                        <dgm:layoutNode name="top3">
                          <dgm:alg type="sp"/>
                          <dgm:shape xmlns:r="http://schemas.openxmlformats.org/officeDocument/2006/relationships" r:blip="">
                            <dgm:adjLst/>
                          </dgm:shape>
                          <dgm:constrLst>
                            <dgm:constr type="h" refType="w" fact="0.6"/>
                          </dgm:constrLst>
                        </dgm:layoutNode>
                      </dgm:if>
                      <dgm:else name="Name86"/>
                    </dgm:choose>
                    <dgm:layoutNode name="txAndLines3">
                      <dgm:choose name="Name87">
                        <dgm:if name="Name88" func="var" arg="dir" op="equ" val="norm">
                          <dgm:alg type="lin"/>
                        </dgm:if>
                        <dgm:else name="Name89">
                          <dgm:alg type="lin">
                            <dgm:param type="linDir" val="fromR"/>
                          </dgm:alg>
                        </dgm:else>
                      </dgm:choose>
                      <dgm:shape xmlns:r="http://schemas.openxmlformats.org/officeDocument/2006/relationships" r:blip="">
                        <dgm:adjLst/>
                      </dgm:shape>
                      <dgm:presOf/>
                      <dgm:choose name="Name90">
                        <dgm:if name="Name91" axis="root ch" ptType="all node" func="cnt" op="gte" val="4">
                          <dgm:constrLst>
                            <dgm:constr type="w" for="ch" forName="anchor3" refType="w"/>
                            <dgm:constr type="w" for="ch" forName="backup3" refType="w" fact="-1"/>
                            <dgm:constr type="w" for="ch" forName="preLine3" refType="w" fact="0.11"/>
                            <dgm:constr type="w" for="ch" forName="desTx3" refType="w" fact="0.78"/>
                            <dgm:constr type="w" for="ch" forName="postLine3" refType="w" fact="0.11"/>
                          </dgm:constrLst>
                        </dgm:if>
                        <dgm:else name="Name92">
                          <dgm:constrLst>
                            <dgm:constr type="w" for="ch" forName="anchor3" refType="w" fact="0.89"/>
                            <dgm:constr type="w" for="ch" forName="backup3" refType="w" fact="-0.89"/>
                            <dgm:constr type="w" for="ch" forName="preLine3" refType="w" fact="0.11"/>
                            <dgm:constr type="w" for="ch" forName="desTx3" refType="w" fact="0.78"/>
                          </dgm:constrLst>
                        </dgm:else>
                      </dgm:choose>
                      <dgm:layoutNode name="anchor3" moveWith="desTx3">
                        <dgm:alg type="sp"/>
                        <dgm:shape xmlns:r="http://schemas.openxmlformats.org/officeDocument/2006/relationships" r:blip="">
                          <dgm:adjLst/>
                        </dgm:shape>
                      </dgm:layoutNode>
                      <dgm:layoutNode name="backup3" moveWith="desTx3">
                        <dgm:alg type="sp"/>
                        <dgm:shape xmlns:r="http://schemas.openxmlformats.org/officeDocument/2006/relationships" r:blip="">
                          <dgm:adjLst/>
                        </dgm:shape>
                      </dgm:layoutNode>
                      <dgm:layoutNode name="preLine3" styleLbl="parChTrans1D1" moveWith="desTx3">
                        <dgm:alg type="sp"/>
                        <dgm:shape xmlns:r="http://schemas.openxmlformats.org/officeDocument/2006/relationships" type="line" r:blip="">
                          <dgm:adjLst/>
                        </dgm:shape>
                        <dgm:presOf/>
                      </dgm:layoutNode>
                      <dgm:layoutNode name="desTx3"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93">
                        <dgm:if name="Name94" axis="root ch" ptType="all node" func="cnt" op="gte" val="4">
                          <dgm:layoutNode name="postLine3" styleLbl="parChTrans1D1" moveWith="desTx3">
                            <dgm:alg type="sp"/>
                            <dgm:shape xmlns:r="http://schemas.openxmlformats.org/officeDocument/2006/relationships" type="line" r:blip="">
                              <dgm:adjLst/>
                            </dgm:shape>
                            <dgm:presOf/>
                          </dgm:layoutNode>
                        </dgm:if>
                        <dgm:else name="Name95"/>
                      </dgm:choose>
                    </dgm:layoutNode>
                  </dgm:forEach>
                  <dgm:choose name="Name96">
                    <dgm:if name="Name97" axis="root ch" ptType="all node" func="cnt" op="gte" val="4">
                      <dgm:forEach name="Name98" axis="self" ptType="parTrans">
                        <dgm:layoutNode name="Name99" styleLbl="parChTrans1D1">
                          <dgm:choose name="Name100">
                            <dgm:if name="Name101" func="var" arg="dir" op="equ" val="norm">
                              <dgm:alg type="conn">
                                <dgm:param type="dim" val="1D"/>
                                <dgm:param type="begPts" val="midL"/>
                                <dgm:param type="srcNode" val="parTx4"/>
                                <dgm:param type="endSty" val="noArr"/>
                                <dgm:param type="dstNode" val="anchor3"/>
                              </dgm:alg>
                            </dgm:if>
                            <dgm:else name="Name102">
                              <dgm:alg type="conn">
                                <dgm:param type="dim" val="1D"/>
                                <dgm:param type="begPts" val="midR"/>
                                <dgm:param type="endSty" val="noArr"/>
                                <dgm:param type="srcNode" val="parTx4"/>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03"/>
                  </dgm:choose>
                </dgm:forEach>
              </dgm:layoutNode>
              <dgm:choose name="Name104">
                <dgm:if name="Name105" axis="root ch" ptType="all node" func="cnt" op="gte" val="4">
                  <dgm:layoutNode name="spPost3">
                    <dgm:alg type="sp"/>
                    <dgm:shape xmlns:r="http://schemas.openxmlformats.org/officeDocument/2006/relationships" r:blip="">
                      <dgm:adjLst/>
                    </dgm:shape>
                  </dgm:layoutNode>
                </dgm:if>
                <dgm:else name="Name106"/>
              </dgm:choose>
            </dgm:if>
            <dgm:else name="Name107"/>
          </dgm:choose>
        </dgm:if>
        <dgm:if name="Name108" axis="self" ptType="node" func="pos" op="equ" val="4">
          <dgm:layoutNode name="parTx4"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09">
            <dgm:if name="Name110" axis="ch" ptType="node" func="cnt" op="gte" val="1">
              <dgm:layoutNode name="spPre4">
                <dgm:alg type="sp"/>
                <dgm:shape xmlns:r="http://schemas.openxmlformats.org/officeDocument/2006/relationships" r:blip="">
                  <dgm:adjLst/>
                </dgm:shape>
              </dgm:layoutNode>
              <dgm:layoutNode name="chLin4">
                <dgm:alg type="lin">
                  <dgm:param type="linDir" val="fromT"/>
                </dgm:alg>
                <dgm:shape xmlns:r="http://schemas.openxmlformats.org/officeDocument/2006/relationships" r:blip="">
                  <dgm:adjLst/>
                </dgm:shape>
                <dgm:presOf/>
                <dgm:constrLst>
                  <dgm:constr type="w" for="ch" forName="txAndLines4" refType="w" fact="0.77"/>
                  <dgm:constr type="w" for="ch" forName="top4" refType="w" refFor="ch" refForName="txAndLines4" fact="0.78"/>
                </dgm:constrLst>
                <dgm:forEach name="Name111" axis="ch">
                  <dgm:forEach name="Name112" axis="self" ptType="parTrans">
                    <dgm:layoutNode name="Name113" styleLbl="parChTrans1D1">
                      <dgm:choose name="Name114">
                        <dgm:if name="Name115" func="var" arg="dir" op="equ" val="norm">
                          <dgm:alg type="conn">
                            <dgm:param type="dim" val="1D"/>
                            <dgm:param type="begPts" val="midR"/>
                            <dgm:param type="endSty" val="noArr"/>
                            <dgm:param type="dstNode" val="anchor4"/>
                          </dgm:alg>
                        </dgm:if>
                        <dgm:else name="Name116">
                          <dgm:alg type="conn">
                            <dgm:param type="dim" val="1D"/>
                            <dgm:param type="begPts" val="midL"/>
                            <dgm:param type="endSty" val="noArr"/>
                            <dgm:param type="srcNode" val="parTx4"/>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17" axis="self" ptType="node">
                    <dgm:choose name="Name118">
                      <dgm:if name="Name119" axis="par ch" ptType="node node" func="cnt" op="equ" val="1">
                        <dgm:layoutNode name="top4">
                          <dgm:alg type="sp"/>
                          <dgm:shape xmlns:r="http://schemas.openxmlformats.org/officeDocument/2006/relationships" r:blip="">
                            <dgm:adjLst/>
                          </dgm:shape>
                          <dgm:constrLst>
                            <dgm:constr type="h" refType="w" fact="0.6"/>
                          </dgm:constrLst>
                        </dgm:layoutNode>
                      </dgm:if>
                      <dgm:else name="Name120"/>
                    </dgm:choose>
                    <dgm:layoutNode name="txAndLines4">
                      <dgm:choose name="Name121">
                        <dgm:if name="Name122" func="var" arg="dir" op="equ" val="norm">
                          <dgm:alg type="lin"/>
                        </dgm:if>
                        <dgm:else name="Name123">
                          <dgm:alg type="lin">
                            <dgm:param type="linDir" val="fromR"/>
                          </dgm:alg>
                        </dgm:else>
                      </dgm:choose>
                      <dgm:shape xmlns:r="http://schemas.openxmlformats.org/officeDocument/2006/relationships" r:blip="">
                        <dgm:adjLst/>
                      </dgm:shape>
                      <dgm:presOf/>
                      <dgm:choose name="Name124">
                        <dgm:if name="Name125" axis="root ch" ptType="all node" func="cnt" op="gte" val="5">
                          <dgm:constrLst>
                            <dgm:constr type="w" for="ch" forName="anchor4" refType="w"/>
                            <dgm:constr type="w" for="ch" forName="backup4" refType="w" fact="-1"/>
                            <dgm:constr type="w" for="ch" forName="preLine4" refType="w" fact="0.11"/>
                            <dgm:constr type="w" for="ch" forName="desTx4" refType="w" fact="0.78"/>
                            <dgm:constr type="w" for="ch" forName="postLine4" refType="w" fact="0.11"/>
                          </dgm:constrLst>
                        </dgm:if>
                        <dgm:else name="Name126">
                          <dgm:constrLst>
                            <dgm:constr type="w" for="ch" forName="anchor4" refType="w" fact="0.89"/>
                            <dgm:constr type="w" for="ch" forName="backup4" refType="w" fact="-0.89"/>
                            <dgm:constr type="w" for="ch" forName="preLine4" refType="w" fact="0.11"/>
                            <dgm:constr type="w" for="ch" forName="desTx4" refType="w" fact="0.78"/>
                          </dgm:constrLst>
                        </dgm:else>
                      </dgm:choose>
                      <dgm:layoutNode name="anchor4" moveWith="desTx4">
                        <dgm:alg type="sp"/>
                        <dgm:shape xmlns:r="http://schemas.openxmlformats.org/officeDocument/2006/relationships" r:blip="">
                          <dgm:adjLst/>
                        </dgm:shape>
                      </dgm:layoutNode>
                      <dgm:layoutNode name="backup4" moveWith="desTx4">
                        <dgm:alg type="sp"/>
                        <dgm:shape xmlns:r="http://schemas.openxmlformats.org/officeDocument/2006/relationships" r:blip="">
                          <dgm:adjLst/>
                        </dgm:shape>
                      </dgm:layoutNode>
                      <dgm:layoutNode name="preLine4" styleLbl="parChTrans1D1" moveWith="desTx4">
                        <dgm:alg type="sp"/>
                        <dgm:shape xmlns:r="http://schemas.openxmlformats.org/officeDocument/2006/relationships" type="line" r:blip="">
                          <dgm:adjLst/>
                        </dgm:shape>
                        <dgm:presOf/>
                      </dgm:layoutNode>
                      <dgm:layoutNode name="desTx4"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27">
                        <dgm:if name="Name128" axis="root ch" ptType="all node" func="cnt" op="gte" val="5">
                          <dgm:layoutNode name="postLine4" styleLbl="parChTrans1D1" moveWith="desTx4">
                            <dgm:alg type="sp"/>
                            <dgm:shape xmlns:r="http://schemas.openxmlformats.org/officeDocument/2006/relationships" type="line" r:blip="">
                              <dgm:adjLst/>
                            </dgm:shape>
                            <dgm:presOf/>
                          </dgm:layoutNode>
                        </dgm:if>
                        <dgm:else name="Name129"/>
                      </dgm:choose>
                    </dgm:layoutNode>
                  </dgm:forEach>
                  <dgm:choose name="Name130">
                    <dgm:if name="Name131" axis="root ch" ptType="all node" func="cnt" op="gte" val="5">
                      <dgm:forEach name="Name132" axis="self" ptType="parTrans">
                        <dgm:layoutNode name="Name133" styleLbl="parChTrans1D1">
                          <dgm:choose name="Name134">
                            <dgm:if name="Name135" func="var" arg="dir" op="equ" val="norm">
                              <dgm:alg type="conn">
                                <dgm:param type="dim" val="1D"/>
                                <dgm:param type="begPts" val="midL"/>
                                <dgm:param type="srcNode" val="parTx5"/>
                                <dgm:param type="endSty" val="noArr"/>
                                <dgm:param type="dstNode" val="anchor4"/>
                              </dgm:alg>
                            </dgm:if>
                            <dgm:else name="Name136">
                              <dgm:alg type="conn">
                                <dgm:param type="dim" val="1D"/>
                                <dgm:param type="begPts" val="midR"/>
                                <dgm:param type="endSty" val="noArr"/>
                                <dgm:param type="srcNode" val="parTx5"/>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37"/>
                  </dgm:choose>
                </dgm:forEach>
              </dgm:layoutNode>
              <dgm:choose name="Name138">
                <dgm:if name="Name139" axis="root ch" ptType="all node" func="cnt" op="gte" val="5">
                  <dgm:layoutNode name="spPost4">
                    <dgm:alg type="sp"/>
                    <dgm:shape xmlns:r="http://schemas.openxmlformats.org/officeDocument/2006/relationships" r:blip="">
                      <dgm:adjLst/>
                    </dgm:shape>
                  </dgm:layoutNode>
                </dgm:if>
                <dgm:else name="Name140"/>
              </dgm:choose>
            </dgm:if>
            <dgm:else name="Name141"/>
          </dgm:choose>
        </dgm:if>
        <dgm:if name="Name142" axis="self" ptType="node" func="pos" op="equ" val="5">
          <dgm:layoutNode name="parTx5"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43">
            <dgm:if name="Name144" axis="ch" ptType="node" func="cnt" op="gte" val="1">
              <dgm:layoutNode name="spPre5">
                <dgm:alg type="sp"/>
                <dgm:shape xmlns:r="http://schemas.openxmlformats.org/officeDocument/2006/relationships" r:blip="">
                  <dgm:adjLst/>
                </dgm:shape>
              </dgm:layoutNode>
              <dgm:layoutNode name="chLin5">
                <dgm:alg type="lin">
                  <dgm:param type="linDir" val="fromT"/>
                </dgm:alg>
                <dgm:shape xmlns:r="http://schemas.openxmlformats.org/officeDocument/2006/relationships" r:blip="">
                  <dgm:adjLst/>
                </dgm:shape>
                <dgm:presOf/>
                <dgm:constrLst>
                  <dgm:constr type="w" for="ch" forName="txAndLines5" refType="w" fact="0.77"/>
                  <dgm:constr type="w" for="ch" forName="top5" refType="w" refFor="ch" refForName="txAndLines5" fact="0.78"/>
                </dgm:constrLst>
                <dgm:forEach name="Name145" axis="ch">
                  <dgm:forEach name="Name146" axis="self" ptType="parTrans">
                    <dgm:layoutNode name="Name147" styleLbl="parChTrans1D1">
                      <dgm:choose name="Name148">
                        <dgm:if name="Name149" func="var" arg="dir" op="equ" val="norm">
                          <dgm:alg type="conn">
                            <dgm:param type="dim" val="1D"/>
                            <dgm:param type="begPts" val="midR"/>
                            <dgm:param type="endSty" val="noArr"/>
                            <dgm:param type="dstNode" val="anchor5"/>
                          </dgm:alg>
                        </dgm:if>
                        <dgm:else name="Name150">
                          <dgm:alg type="conn">
                            <dgm:param type="dim" val="1D"/>
                            <dgm:param type="begPts" val="midL"/>
                            <dgm:param type="endSty" val="noArr"/>
                            <dgm:param type="srcNode" val="parTx5"/>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1" axis="self" ptType="node">
                    <dgm:choose name="Name152">
                      <dgm:if name="Name153" axis="par ch" ptType="node node" func="cnt" op="equ" val="1">
                        <dgm:layoutNode name="top5">
                          <dgm:alg type="sp"/>
                          <dgm:shape xmlns:r="http://schemas.openxmlformats.org/officeDocument/2006/relationships" r:blip="">
                            <dgm:adjLst/>
                          </dgm:shape>
                          <dgm:constrLst>
                            <dgm:constr type="h" refType="w" fact="0.6"/>
                          </dgm:constrLst>
                        </dgm:layoutNode>
                      </dgm:if>
                      <dgm:else name="Name154"/>
                    </dgm:choose>
                    <dgm:layoutNode name="txAndLines5">
                      <dgm:choose name="Name155">
                        <dgm:if name="Name156" func="var" arg="dir" op="equ" val="norm">
                          <dgm:alg type="lin"/>
                        </dgm:if>
                        <dgm:else name="Name157">
                          <dgm:alg type="lin">
                            <dgm:param type="linDir" val="fromR"/>
                          </dgm:alg>
                        </dgm:else>
                      </dgm:choose>
                      <dgm:shape xmlns:r="http://schemas.openxmlformats.org/officeDocument/2006/relationships" r:blip="">
                        <dgm:adjLst/>
                      </dgm:shape>
                      <dgm:presOf/>
                      <dgm:choose name="Name158">
                        <dgm:if name="Name159" axis="root ch" ptType="all node" func="cnt" op="gte" val="6">
                          <dgm:constrLst>
                            <dgm:constr type="w" for="ch" forName="anchor5" refType="w"/>
                            <dgm:constr type="w" for="ch" forName="backup5" refType="w" fact="-1"/>
                            <dgm:constr type="w" for="ch" forName="preLine5" refType="w" fact="0.11"/>
                            <dgm:constr type="w" for="ch" forName="desTx5" refType="w" fact="0.78"/>
                            <dgm:constr type="w" for="ch" forName="postLine5" refType="w" fact="0.11"/>
                          </dgm:constrLst>
                        </dgm:if>
                        <dgm:else name="Name160">
                          <dgm:constrLst>
                            <dgm:constr type="w" for="ch" forName="anchor5" refType="w" fact="0.89"/>
                            <dgm:constr type="w" for="ch" forName="backup5" refType="w" fact="-0.89"/>
                            <dgm:constr type="w" for="ch" forName="preLine5" refType="w" fact="0.11"/>
                            <dgm:constr type="w" for="ch" forName="desTx5" refType="w" fact="0.78"/>
                          </dgm:constrLst>
                        </dgm:else>
                      </dgm:choose>
                      <dgm:layoutNode name="anchor5" moveWith="desTx5">
                        <dgm:alg type="sp"/>
                        <dgm:shape xmlns:r="http://schemas.openxmlformats.org/officeDocument/2006/relationships" r:blip="">
                          <dgm:adjLst/>
                        </dgm:shape>
                      </dgm:layoutNode>
                      <dgm:layoutNode name="backup5" moveWith="desTx5">
                        <dgm:alg type="sp"/>
                        <dgm:shape xmlns:r="http://schemas.openxmlformats.org/officeDocument/2006/relationships" r:blip="">
                          <dgm:adjLst/>
                        </dgm:shape>
                      </dgm:layoutNode>
                      <dgm:layoutNode name="preLine5" styleLbl="parChTrans1D1" moveWith="desTx5">
                        <dgm:alg type="sp"/>
                        <dgm:shape xmlns:r="http://schemas.openxmlformats.org/officeDocument/2006/relationships" type="line" r:blip="">
                          <dgm:adjLst/>
                        </dgm:shape>
                        <dgm:presOf/>
                      </dgm:layoutNode>
                      <dgm:layoutNode name="desTx5"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61">
                        <dgm:if name="Name162" axis="root ch" ptType="all node" func="cnt" op="gte" val="6">
                          <dgm:layoutNode name="postLine5" styleLbl="parChTrans1D1" moveWith="desTx5">
                            <dgm:alg type="sp"/>
                            <dgm:shape xmlns:r="http://schemas.openxmlformats.org/officeDocument/2006/relationships" type="line" r:blip="">
                              <dgm:adjLst/>
                            </dgm:shape>
                            <dgm:presOf/>
                          </dgm:layoutNode>
                        </dgm:if>
                        <dgm:else name="Name163"/>
                      </dgm:choose>
                    </dgm:layoutNode>
                  </dgm:forEach>
                  <dgm:choose name="Name164">
                    <dgm:if name="Name165" axis="root ch" ptType="all node" func="cnt" op="gte" val="6">
                      <dgm:forEach name="Name166" axis="self" ptType="parTrans">
                        <dgm:layoutNode name="Name167" styleLbl="parChTrans1D1">
                          <dgm:choose name="Name168">
                            <dgm:if name="Name169" func="var" arg="dir" op="equ" val="norm">
                              <dgm:alg type="conn">
                                <dgm:param type="dim" val="1D"/>
                                <dgm:param type="begPts" val="midL"/>
                                <dgm:param type="srcNode" val="parTx6"/>
                                <dgm:param type="endSty" val="noArr"/>
                                <dgm:param type="dstNode" val="anchor5"/>
                              </dgm:alg>
                            </dgm:if>
                            <dgm:else name="Name170">
                              <dgm:alg type="conn">
                                <dgm:param type="dim" val="1D"/>
                                <dgm:param type="begPts" val="midR"/>
                                <dgm:param type="endSty" val="noArr"/>
                                <dgm:param type="srcNode" val="parTx6"/>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71"/>
                  </dgm:choose>
                </dgm:forEach>
              </dgm:layoutNode>
              <dgm:choose name="Name172">
                <dgm:if name="Name173" axis="root ch" ptType="all node" func="cnt" op="gte" val="6">
                  <dgm:layoutNode name="spPost5">
                    <dgm:alg type="sp"/>
                    <dgm:shape xmlns:r="http://schemas.openxmlformats.org/officeDocument/2006/relationships" r:blip="">
                      <dgm:adjLst/>
                    </dgm:shape>
                  </dgm:layoutNode>
                </dgm:if>
                <dgm:else name="Name174"/>
              </dgm:choose>
            </dgm:if>
            <dgm:else name="Name175"/>
          </dgm:choose>
        </dgm:if>
        <dgm:if name="Name176" axis="self" ptType="node" func="pos" op="equ" val="6">
          <dgm:layoutNode name="parTx6"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77">
            <dgm:if name="Name178" axis="ch" ptType="node" func="cnt" op="gte" val="1">
              <dgm:layoutNode name="spPre6">
                <dgm:alg type="sp"/>
                <dgm:shape xmlns:r="http://schemas.openxmlformats.org/officeDocument/2006/relationships" r:blip="">
                  <dgm:adjLst/>
                </dgm:shape>
              </dgm:layoutNode>
              <dgm:layoutNode name="chLin6">
                <dgm:alg type="lin">
                  <dgm:param type="linDir" val="fromT"/>
                </dgm:alg>
                <dgm:shape xmlns:r="http://schemas.openxmlformats.org/officeDocument/2006/relationships" r:blip="">
                  <dgm:adjLst/>
                </dgm:shape>
                <dgm:presOf/>
                <dgm:constrLst>
                  <dgm:constr type="w" for="ch" forName="txAndLines6" refType="w" fact="0.77"/>
                  <dgm:constr type="w" for="ch" forName="top6" refType="w" refFor="ch" refForName="txAndLines6" fact="0.78"/>
                </dgm:constrLst>
                <dgm:forEach name="Name179" axis="ch">
                  <dgm:forEach name="Name180" axis="self" ptType="parTrans">
                    <dgm:layoutNode name="Name181" styleLbl="parChTrans1D1">
                      <dgm:choose name="Name182">
                        <dgm:if name="Name183" func="var" arg="dir" op="equ" val="norm">
                          <dgm:alg type="conn">
                            <dgm:param type="dim" val="1D"/>
                            <dgm:param type="begPts" val="midR"/>
                            <dgm:param type="endSty" val="noArr"/>
                            <dgm:param type="dstNode" val="anchor6"/>
                          </dgm:alg>
                        </dgm:if>
                        <dgm:else name="Name184">
                          <dgm:alg type="conn">
                            <dgm:param type="dim" val="1D"/>
                            <dgm:param type="begPts" val="midL"/>
                            <dgm:param type="endSty" val="noArr"/>
                            <dgm:param type="srcNode" val="parTx6"/>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85" axis="self" ptType="node">
                    <dgm:choose name="Name186">
                      <dgm:if name="Name187" axis="par ch" ptType="node node" func="cnt" op="equ" val="1">
                        <dgm:layoutNode name="top6">
                          <dgm:alg type="sp"/>
                          <dgm:shape xmlns:r="http://schemas.openxmlformats.org/officeDocument/2006/relationships" r:blip="">
                            <dgm:adjLst/>
                          </dgm:shape>
                          <dgm:constrLst>
                            <dgm:constr type="h" refType="w" fact="0.6"/>
                          </dgm:constrLst>
                        </dgm:layoutNode>
                      </dgm:if>
                      <dgm:else name="Name188"/>
                    </dgm:choose>
                    <dgm:layoutNode name="txAndLines6">
                      <dgm:choose name="Name189">
                        <dgm:if name="Name190" func="var" arg="dir" op="equ" val="norm">
                          <dgm:alg type="lin"/>
                        </dgm:if>
                        <dgm:else name="Name191">
                          <dgm:alg type="lin">
                            <dgm:param type="linDir" val="fromR"/>
                          </dgm:alg>
                        </dgm:else>
                      </dgm:choose>
                      <dgm:shape xmlns:r="http://schemas.openxmlformats.org/officeDocument/2006/relationships" r:blip="">
                        <dgm:adjLst/>
                      </dgm:shape>
                      <dgm:presOf/>
                      <dgm:choose name="Name192">
                        <dgm:if name="Name193" axis="root ch" ptType="all node" func="cnt" op="gte" val="7">
                          <dgm:constrLst>
                            <dgm:constr type="w" for="ch" forName="anchor6" refType="w"/>
                            <dgm:constr type="w" for="ch" forName="backup6" refType="w" fact="-1"/>
                            <dgm:constr type="w" for="ch" forName="preLine6" refType="w" fact="0.11"/>
                            <dgm:constr type="w" for="ch" forName="desTx6" refType="w" fact="0.78"/>
                            <dgm:constr type="w" for="ch" forName="postLine6" refType="w" fact="0.11"/>
                          </dgm:constrLst>
                        </dgm:if>
                        <dgm:else name="Name194">
                          <dgm:constrLst>
                            <dgm:constr type="w" for="ch" forName="anchor6" refType="w" fact="0.89"/>
                            <dgm:constr type="w" for="ch" forName="backup6" refType="w" fact="-0.89"/>
                            <dgm:constr type="w" for="ch" forName="preLine6" refType="w" fact="0.11"/>
                            <dgm:constr type="w" for="ch" forName="desTx6" refType="w" fact="0.78"/>
                          </dgm:constrLst>
                        </dgm:else>
                      </dgm:choose>
                      <dgm:layoutNode name="anchor6" moveWith="desTx6">
                        <dgm:alg type="sp"/>
                        <dgm:shape xmlns:r="http://schemas.openxmlformats.org/officeDocument/2006/relationships" r:blip="">
                          <dgm:adjLst/>
                        </dgm:shape>
                      </dgm:layoutNode>
                      <dgm:layoutNode name="backup6" moveWith="desTx6">
                        <dgm:alg type="sp"/>
                        <dgm:shape xmlns:r="http://schemas.openxmlformats.org/officeDocument/2006/relationships" r:blip="">
                          <dgm:adjLst/>
                        </dgm:shape>
                      </dgm:layoutNode>
                      <dgm:layoutNode name="preLine6" styleLbl="parChTrans1D1" moveWith="desTx6">
                        <dgm:alg type="sp"/>
                        <dgm:shape xmlns:r="http://schemas.openxmlformats.org/officeDocument/2006/relationships" type="line" r:blip="">
                          <dgm:adjLst/>
                        </dgm:shape>
                        <dgm:presOf/>
                      </dgm:layoutNode>
                      <dgm:layoutNode name="desTx6"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95">
                        <dgm:if name="Name196" axis="root ch" ptType="all node" func="cnt" op="gte" val="7">
                          <dgm:layoutNode name="postLine6" styleLbl="parChTrans1D1" moveWith="desTx6">
                            <dgm:alg type="sp"/>
                            <dgm:shape xmlns:r="http://schemas.openxmlformats.org/officeDocument/2006/relationships" type="line" r:blip="">
                              <dgm:adjLst/>
                            </dgm:shape>
                            <dgm:presOf/>
                          </dgm:layoutNode>
                        </dgm:if>
                        <dgm:else name="Name197"/>
                      </dgm:choose>
                    </dgm:layoutNode>
                  </dgm:forEach>
                  <dgm:choose name="Name198">
                    <dgm:if name="Name199" axis="root ch" ptType="all node" func="cnt" op="gte" val="7">
                      <dgm:forEach name="Name200" axis="self" ptType="parTrans">
                        <dgm:layoutNode name="Name201" styleLbl="parChTrans1D1">
                          <dgm:choose name="Name202">
                            <dgm:if name="Name203" func="var" arg="dir" op="equ" val="norm">
                              <dgm:alg type="conn">
                                <dgm:param type="dim" val="1D"/>
                                <dgm:param type="begPts" val="midL"/>
                                <dgm:param type="srcNode" val="parTx7"/>
                                <dgm:param type="endSty" val="noArr"/>
                                <dgm:param type="dstNode" val="anchor6"/>
                              </dgm:alg>
                            </dgm:if>
                            <dgm:else name="Name204">
                              <dgm:alg type="conn">
                                <dgm:param type="dim" val="1D"/>
                                <dgm:param type="begPts" val="midR"/>
                                <dgm:param type="endSty" val="noArr"/>
                                <dgm:param type="srcNode" val="parTx7"/>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205"/>
                  </dgm:choose>
                </dgm:forEach>
              </dgm:layoutNode>
              <dgm:choose name="Name206">
                <dgm:if name="Name207" axis="root ch" ptType="all node" func="cnt" op="gte" val="7">
                  <dgm:layoutNode name="spPost6">
                    <dgm:alg type="sp"/>
                    <dgm:shape xmlns:r="http://schemas.openxmlformats.org/officeDocument/2006/relationships" r:blip="">
                      <dgm:adjLst/>
                    </dgm:shape>
                  </dgm:layoutNode>
                </dgm:if>
                <dgm:else name="Name208"/>
              </dgm:choose>
            </dgm:if>
            <dgm:else name="Name209"/>
          </dgm:choose>
        </dgm:if>
        <dgm:if name="Name210" axis="self" ptType="node" func="pos" op="equ" val="7">
          <dgm:layoutNode name="parTx7"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211">
            <dgm:if name="Name212" axis="ch" ptType="node" func="cnt" op="gte" val="1">
              <dgm:layoutNode name="spPre7">
                <dgm:alg type="sp"/>
                <dgm:shape xmlns:r="http://schemas.openxmlformats.org/officeDocument/2006/relationships" r:blip="">
                  <dgm:adjLst/>
                </dgm:shape>
              </dgm:layoutNode>
              <dgm:layoutNode name="chLin7">
                <dgm:alg type="lin">
                  <dgm:param type="linDir" val="fromT"/>
                </dgm:alg>
                <dgm:shape xmlns:r="http://schemas.openxmlformats.org/officeDocument/2006/relationships" r:blip="">
                  <dgm:adjLst/>
                </dgm:shape>
                <dgm:presOf/>
                <dgm:constrLst>
                  <dgm:constr type="w" for="ch" forName="txAndLines7" refType="w" fact="0.77"/>
                  <dgm:constr type="w" for="ch" forName="top7" refType="w" refFor="ch" refForName="txAndLines7" fact="0.78"/>
                </dgm:constrLst>
                <dgm:forEach name="Name213" axis="ch">
                  <dgm:forEach name="Name214" axis="self" ptType="parTrans">
                    <dgm:layoutNode name="Name215" styleLbl="parChTrans1D1">
                      <dgm:choose name="Name216">
                        <dgm:if name="Name217" func="var" arg="dir" op="equ" val="norm">
                          <dgm:alg type="conn">
                            <dgm:param type="dim" val="1D"/>
                            <dgm:param type="begPts" val="midR"/>
                            <dgm:param type="endSty" val="noArr"/>
                            <dgm:param type="dstNode" val="anchor7"/>
                          </dgm:alg>
                        </dgm:if>
                        <dgm:else name="Name218">
                          <dgm:alg type="conn">
                            <dgm:param type="dim" val="1D"/>
                            <dgm:param type="begPts" val="midL"/>
                            <dgm:param type="endSty" val="noArr"/>
                            <dgm:param type="srcNode" val="parTx7"/>
                            <dgm:param type="dstNode" val="anchor7"/>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219" axis="self" ptType="node">
                    <dgm:choose name="Name220">
                      <dgm:if name="Name221" axis="par ch" ptType="node node" func="cnt" op="equ" val="1">
                        <dgm:layoutNode name="top7">
                          <dgm:alg type="sp"/>
                          <dgm:shape xmlns:r="http://schemas.openxmlformats.org/officeDocument/2006/relationships" r:blip="">
                            <dgm:adjLst/>
                          </dgm:shape>
                          <dgm:constrLst>
                            <dgm:constr type="h" refType="w" fact="0.6"/>
                          </dgm:constrLst>
                        </dgm:layoutNode>
                      </dgm:if>
                      <dgm:else name="Name222"/>
                    </dgm:choose>
                    <dgm:layoutNode name="txAndLines7">
                      <dgm:choose name="Name223">
                        <dgm:if name="Name224" func="var" arg="dir" op="equ" val="norm">
                          <dgm:alg type="lin"/>
                        </dgm:if>
                        <dgm:else name="Name225">
                          <dgm:alg type="lin">
                            <dgm:param type="linDir" val="fromR"/>
                          </dgm:alg>
                        </dgm:else>
                      </dgm:choose>
                      <dgm:shape xmlns:r="http://schemas.openxmlformats.org/officeDocument/2006/relationships" r:blip="">
                        <dgm:adjLst/>
                      </dgm:shape>
                      <dgm:presOf/>
                      <dgm:constrLst>
                        <dgm:constr type="w" for="ch" forName="anchor7" refType="w" fact="0.89"/>
                        <dgm:constr type="w" for="ch" forName="backup7" refType="w" fact="-0.89"/>
                        <dgm:constr type="w" for="ch" forName="preLine7" refType="w" fact="0.11"/>
                        <dgm:constr type="w" for="ch" forName="desTx7" refType="w" fact="0.78"/>
                      </dgm:constrLst>
                      <dgm:layoutNode name="anchor7" moveWith="desTx7">
                        <dgm:alg type="sp"/>
                        <dgm:shape xmlns:r="http://schemas.openxmlformats.org/officeDocument/2006/relationships" r:blip="">
                          <dgm:adjLst/>
                        </dgm:shape>
                      </dgm:layoutNode>
                      <dgm:layoutNode name="backup7" moveWith="desTx7">
                        <dgm:alg type="sp"/>
                        <dgm:shape xmlns:r="http://schemas.openxmlformats.org/officeDocument/2006/relationships" r:blip="">
                          <dgm:adjLst/>
                        </dgm:shape>
                      </dgm:layoutNode>
                      <dgm:layoutNode name="preLine7" styleLbl="parChTrans1D1" moveWith="desTx7">
                        <dgm:alg type="sp"/>
                        <dgm:shape xmlns:r="http://schemas.openxmlformats.org/officeDocument/2006/relationships" type="line" r:blip="">
                          <dgm:adjLst/>
                        </dgm:shape>
                        <dgm:presOf/>
                      </dgm:layoutNode>
                      <dgm:layoutNode name="desTx7"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layoutNode>
                  </dgm:forEach>
                </dgm:forEach>
              </dgm:layoutNode>
            </dgm:if>
            <dgm:else name="Name226"/>
          </dgm:choose>
        </dgm:if>
        <dgm:else name="Name22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30/01/2025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4</a:t>
            </a:fld>
            <a:endParaRPr lang="en-GB"/>
          </a:p>
        </p:txBody>
      </p:sp>
    </p:spTree>
    <p:extLst>
      <p:ext uri="{BB962C8B-B14F-4D97-AF65-F5344CB8AC3E}">
        <p14:creationId xmlns:p14="http://schemas.microsoft.com/office/powerpoint/2010/main" val="28453950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Important to do  a scoping search to see what is available,</a:t>
            </a:r>
          </a:p>
          <a:p>
            <a:r>
              <a:rPr lang="en-US" dirty="0">
                <a:cs typeface="Calibri"/>
              </a:rPr>
              <a:t>It also allows you to note key words, concepts, issues, key authors in the fields you are searching. </a:t>
            </a:r>
          </a:p>
          <a:p>
            <a:r>
              <a:rPr lang="en-US" dirty="0">
                <a:cs typeface="Calibri"/>
              </a:rPr>
              <a:t>It gives you an idea of where some of the resources are located ( which database will be the most suitable).</a:t>
            </a:r>
          </a:p>
          <a:p>
            <a:endParaRPr lang="en-US"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15</a:t>
            </a:fld>
            <a:endParaRPr lang="en-GB"/>
          </a:p>
        </p:txBody>
      </p:sp>
    </p:spTree>
    <p:extLst>
      <p:ext uri="{BB962C8B-B14F-4D97-AF65-F5344CB8AC3E}">
        <p14:creationId xmlns:p14="http://schemas.microsoft.com/office/powerpoint/2010/main" val="3935612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a:p>
        </p:txBody>
      </p:sp>
    </p:spTree>
    <p:extLst>
      <p:ext uri="{BB962C8B-B14F-4D97-AF65-F5344CB8AC3E}">
        <p14:creationId xmlns:p14="http://schemas.microsoft.com/office/powerpoint/2010/main" val="27024312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17</a:t>
            </a:fld>
            <a:endParaRPr lang="en-GB"/>
          </a:p>
        </p:txBody>
      </p:sp>
    </p:spTree>
    <p:extLst>
      <p:ext uri="{BB962C8B-B14F-4D97-AF65-F5344CB8AC3E}">
        <p14:creationId xmlns:p14="http://schemas.microsoft.com/office/powerpoint/2010/main" val="18185506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18</a:t>
            </a:fld>
            <a:endParaRPr lang="en-GB"/>
          </a:p>
        </p:txBody>
      </p:sp>
    </p:spTree>
    <p:extLst>
      <p:ext uri="{BB962C8B-B14F-4D97-AF65-F5344CB8AC3E}">
        <p14:creationId xmlns:p14="http://schemas.microsoft.com/office/powerpoint/2010/main" val="2246347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15966462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use AI to improve grammar, style, and clarity in writing.</a:t>
            </a:r>
          </a:p>
          <a:p>
            <a:r>
              <a:rPr lang="en-GB"/>
              <a:t>AI tools like </a:t>
            </a:r>
            <a:r>
              <a:rPr lang="en-GB" b="1"/>
              <a:t>ChatGPT</a:t>
            </a:r>
            <a:r>
              <a:rPr lang="en-GB"/>
              <a:t> can assist in generating ideas, drafting outlines, and providing writing prompts.</a:t>
            </a:r>
          </a:p>
          <a:p>
            <a:r>
              <a:rPr lang="en-GB" b="1"/>
              <a:t>There are Ethical Considerations to bear in mind: </a:t>
            </a:r>
          </a:p>
          <a:p>
            <a:pPr>
              <a:buFont typeface="Arial" panose="020B0604020202020204" pitchFamily="34" charset="0"/>
              <a:buChar char="•"/>
            </a:pPr>
            <a:r>
              <a:rPr lang="en-GB" b="1" strike="sngStrike"/>
              <a:t>Academic Integrity</a:t>
            </a:r>
            <a:r>
              <a:rPr lang="en-GB"/>
              <a:t>: Ensure the responsible use of AI, particularly in writing and research, to maintain academic honesty.</a:t>
            </a:r>
          </a:p>
          <a:p>
            <a:pPr>
              <a:buFont typeface="Arial" panose="020B0604020202020204" pitchFamily="34" charset="0"/>
              <a:buChar char="•"/>
            </a:pPr>
            <a:r>
              <a:rPr lang="en-GB" b="1" strike="sngStrike"/>
              <a:t>Critical Evaluation</a:t>
            </a:r>
            <a:r>
              <a:rPr lang="en-GB"/>
              <a:t>: Understand that AI suggestions should be critically evaluated rather than accepted at face value.</a:t>
            </a:r>
          </a:p>
          <a:p>
            <a:pPr>
              <a:buFont typeface="Arial" panose="020B0604020202020204" pitchFamily="34" charset="0"/>
              <a:buChar char="•"/>
            </a:pPr>
            <a:r>
              <a:rPr lang="en-GB"/>
              <a:t>                                  utilise AI tools effectively, critically, and ethically, adhering to good academic practices</a:t>
            </a:r>
          </a:p>
          <a:p>
            <a:pPr>
              <a:buFont typeface="Arial" panose="020B0604020202020204" pitchFamily="34" charset="0"/>
              <a:buChar char="•"/>
            </a:pPr>
            <a:r>
              <a:rPr lang="en-GB"/>
              <a:t>                                  Be mindful of AI’s limitations, including issues of accountability, potential inaccuracies, biases, unintentional plagiarism, and over-reliance on AI. </a:t>
            </a:r>
          </a:p>
          <a:p>
            <a:pPr>
              <a:buFont typeface="Arial" panose="020B0604020202020204" pitchFamily="34" charset="0"/>
              <a:buChar char="•"/>
            </a:pPr>
            <a:r>
              <a:rPr lang="en-GB"/>
              <a:t>                                   properly acknowledge any content generated by AI, using correct citations</a:t>
            </a:r>
          </a:p>
          <a:p>
            <a:pPr>
              <a:buFont typeface="Arial" panose="020B0604020202020204" pitchFamily="34" charset="0"/>
              <a:buChar char="•"/>
            </a:pPr>
            <a:r>
              <a:rPr lang="en-GB" b="1" strike="sngStrike"/>
              <a:t>Check Permission </a:t>
            </a:r>
            <a:r>
              <a:rPr lang="en-GB"/>
              <a:t>– confirm with your tutor or assignment brief if AI G. AI use is allowed.</a:t>
            </a:r>
          </a:p>
          <a:p>
            <a:pPr>
              <a:buFont typeface="Arial" panose="020B0604020202020204" pitchFamily="34" charset="0"/>
              <a:buChar char="•"/>
            </a:pPr>
            <a:endParaRPr lang="en-GB"/>
          </a:p>
          <a:p>
            <a:pPr>
              <a:buFont typeface="Arial" panose="020B0604020202020204" pitchFamily="34" charset="0"/>
              <a:buChar char="•"/>
            </a:pPr>
            <a:r>
              <a:rPr lang="en-GB" strike="sngStrike"/>
              <a:t>Effective Use – utilise AI tools effectively, critically, and ethically, adhering to good academic practices</a:t>
            </a:r>
          </a:p>
          <a:p>
            <a:pPr>
              <a:buFont typeface="Arial" panose="020B0604020202020204" pitchFamily="34" charset="0"/>
              <a:buChar char="•"/>
            </a:pPr>
            <a:r>
              <a:rPr lang="en-GB" strike="sngStrike"/>
              <a:t>Benefits – AI can assist with summaries, idea generation, feedback, improving grammar and style, and enhancing accessibility.</a:t>
            </a:r>
          </a:p>
          <a:p>
            <a:pPr>
              <a:buFont typeface="Arial" panose="020B0604020202020204" pitchFamily="34" charset="0"/>
              <a:buChar char="•"/>
            </a:pPr>
            <a:r>
              <a:rPr lang="en-GB" strike="sngStrike"/>
              <a:t>Limitations – Be mindful of AI’s limitations, including issues of accountability, potential inaccuracies, biases, unintentional plagiarism, and over-reliance on AI. </a:t>
            </a:r>
          </a:p>
          <a:p>
            <a:pPr>
              <a:buFont typeface="Arial" panose="020B0604020202020204" pitchFamily="34" charset="0"/>
              <a:buChar char="•"/>
            </a:pPr>
            <a:r>
              <a:rPr lang="en-GB" strike="sngStrike"/>
              <a:t>Acknowledge AI Contributions – properly acknowledge any content generated by AI, using correct citations.</a:t>
            </a:r>
          </a:p>
          <a:p>
            <a:pPr>
              <a:buFont typeface="Arial" panose="020B0604020202020204" pitchFamily="34" charset="0"/>
              <a:buChar char="•"/>
            </a:pPr>
            <a:endParaRPr lang="en-GB"/>
          </a:p>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31</a:t>
            </a:fld>
            <a:endParaRPr lang="en-GB"/>
          </a:p>
        </p:txBody>
      </p:sp>
    </p:spTree>
    <p:extLst>
      <p:ext uri="{BB962C8B-B14F-4D97-AF65-F5344CB8AC3E}">
        <p14:creationId xmlns:p14="http://schemas.microsoft.com/office/powerpoint/2010/main" val="7525417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41</a:t>
            </a:fld>
            <a:endParaRPr lang="en-GB"/>
          </a:p>
        </p:txBody>
      </p:sp>
    </p:spTree>
    <p:extLst>
      <p:ext uri="{BB962C8B-B14F-4D97-AF65-F5344CB8AC3E}">
        <p14:creationId xmlns:p14="http://schemas.microsoft.com/office/powerpoint/2010/main" val="186982494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lvl1pPr marL="0" indent="0">
              <a:buNone/>
              <a:defRPr b="1"/>
            </a:lvl1pPr>
          </a:lstStyle>
          <a:p>
            <a:endParaRPr lang="en-GB" dirty="0"/>
          </a:p>
        </p:txBody>
      </p:sp>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lvl1pPr>
              <a:defRPr/>
            </a:lvl1pPr>
          </a:lstStyle>
          <a:p>
            <a:endParaRPr lang="en-GB" dirty="0"/>
          </a:p>
        </p:txBody>
      </p:sp>
      <p:pic>
        <p:nvPicPr>
          <p:cNvPr id="5" name="Picture 4" descr="A black and white logo&#10;&#10;Description automatically generated">
            <a:extLst>
              <a:ext uri="{FF2B5EF4-FFF2-40B4-BE49-F238E27FC236}">
                <a16:creationId xmlns:a16="http://schemas.microsoft.com/office/drawing/2014/main" id="{31902595-C364-A4B2-515E-5E10574F8B3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19418" y="6433496"/>
            <a:ext cx="1642943" cy="279994"/>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5" name="Picture 4" descr="A black and white logo&#10;&#10;Description automatically generated">
            <a:extLst>
              <a:ext uri="{FF2B5EF4-FFF2-40B4-BE49-F238E27FC236}">
                <a16:creationId xmlns:a16="http://schemas.microsoft.com/office/drawing/2014/main" id="{31902595-C364-A4B2-515E-5E10574F8B3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19418" y="6433496"/>
            <a:ext cx="1642943" cy="279994"/>
          </a:xfrm>
          <a:prstGeom prst="rect">
            <a:avLst/>
          </a:prstGeom>
        </p:spPr>
      </p:pic>
      <p:pic>
        <p:nvPicPr>
          <p:cNvPr id="2" name="Picture 1">
            <a:extLst>
              <a:ext uri="{FF2B5EF4-FFF2-40B4-BE49-F238E27FC236}">
                <a16:creationId xmlns:a16="http://schemas.microsoft.com/office/drawing/2014/main" id="{E72279F1-D9AF-8330-23A0-0B7F6D6F37F8}"/>
              </a:ext>
            </a:extLst>
          </p:cNvPr>
          <p:cNvPicPr>
            <a:picLocks noChangeAspect="1"/>
          </p:cNvPicPr>
          <p:nvPr userDrawn="1"/>
        </p:nvPicPr>
        <p:blipFill>
          <a:blip r:embed="rId7"/>
          <a:stretch>
            <a:fillRect/>
          </a:stretch>
        </p:blipFill>
        <p:spPr>
          <a:xfrm>
            <a:off x="629067" y="1143000"/>
            <a:ext cx="4749196" cy="4749196"/>
          </a:xfrm>
          <a:prstGeom prst="rect">
            <a:avLst/>
          </a:prstGeom>
        </p:spPr>
      </p:pic>
    </p:spTree>
    <p:extLst>
      <p:ext uri="{BB962C8B-B14F-4D97-AF65-F5344CB8AC3E}">
        <p14:creationId xmlns:p14="http://schemas.microsoft.com/office/powerpoint/2010/main" val="3877864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5" name="Picture 4" descr="A black and white logo&#10;&#10;Description automatically generated">
            <a:extLst>
              <a:ext uri="{FF2B5EF4-FFF2-40B4-BE49-F238E27FC236}">
                <a16:creationId xmlns:a16="http://schemas.microsoft.com/office/drawing/2014/main" id="{31902595-C364-A4B2-515E-5E10574F8B3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19418" y="6433496"/>
            <a:ext cx="1642943" cy="279994"/>
          </a:xfrm>
          <a:prstGeom prst="rect">
            <a:avLst/>
          </a:prstGeom>
        </p:spPr>
      </p:pic>
      <p:pic>
        <p:nvPicPr>
          <p:cNvPr id="2" name="Picture 1" descr="A qr code on a white background&#10;&#10;Description automatically generated">
            <a:extLst>
              <a:ext uri="{FF2B5EF4-FFF2-40B4-BE49-F238E27FC236}">
                <a16:creationId xmlns:a16="http://schemas.microsoft.com/office/drawing/2014/main" id="{EE56C175-BBBE-0BAE-C02E-78ED3D5ADC1E}"/>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560310" y="1027238"/>
            <a:ext cx="4803524" cy="4803524"/>
          </a:xfrm>
          <a:prstGeom prst="rect">
            <a:avLst/>
          </a:prstGeom>
        </p:spPr>
      </p:pic>
    </p:spTree>
    <p:extLst>
      <p:ext uri="{BB962C8B-B14F-4D97-AF65-F5344CB8AC3E}">
        <p14:creationId xmlns:p14="http://schemas.microsoft.com/office/powerpoint/2010/main" val="3761203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5" name="Picture 4" descr="A black and white logo&#10;&#10;Description automatically generated">
            <a:extLst>
              <a:ext uri="{FF2B5EF4-FFF2-40B4-BE49-F238E27FC236}">
                <a16:creationId xmlns:a16="http://schemas.microsoft.com/office/drawing/2014/main" id="{31902595-C364-A4B2-515E-5E10574F8B3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19418" y="6433496"/>
            <a:ext cx="1642943" cy="279994"/>
          </a:xfrm>
          <a:prstGeom prst="rect">
            <a:avLst/>
          </a:prstGeom>
        </p:spPr>
      </p:pic>
      <p:pic>
        <p:nvPicPr>
          <p:cNvPr id="2" name="Picture 1" descr="A qr code on a white background&#10;&#10;Description automatically generated">
            <a:extLst>
              <a:ext uri="{FF2B5EF4-FFF2-40B4-BE49-F238E27FC236}">
                <a16:creationId xmlns:a16="http://schemas.microsoft.com/office/drawing/2014/main" id="{45FC1B08-1DA5-0BBC-025B-C52B2715E9F3}"/>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562047" y="997647"/>
            <a:ext cx="4862705" cy="4862705"/>
          </a:xfrm>
          <a:prstGeom prst="rect">
            <a:avLst/>
          </a:prstGeom>
        </p:spPr>
      </p:pic>
    </p:spTree>
    <p:extLst>
      <p:ext uri="{BB962C8B-B14F-4D97-AF65-F5344CB8AC3E}">
        <p14:creationId xmlns:p14="http://schemas.microsoft.com/office/powerpoint/2010/main" val="2553775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dirty="0"/>
              <a:t>For more information please contact:</a:t>
            </a:r>
            <a:endParaRPr lang="en-GB" dirty="0"/>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10858099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582170" y="1600201"/>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We are on </a:t>
            </a:r>
            <a:r>
              <a:rPr kumimoji="0" lang="en-GB" sz="2800" b="1" i="0" u="none" strike="noStrike" kern="1200" cap="none" spc="0" normalizeH="0" baseline="0" noProof="0" dirty="0">
                <a:ln>
                  <a:noFill/>
                </a:ln>
                <a:solidFill>
                  <a:prstClr val="black"/>
                </a:solidFill>
                <a:effectLst/>
                <a:uLnTx/>
                <a:uFillTx/>
                <a:latin typeface="+mn-lt"/>
                <a:ea typeface="+mn-ea"/>
                <a:cs typeface="+mn-cs"/>
              </a:rPr>
              <a:t>Facebook</a:t>
            </a:r>
            <a:r>
              <a:rPr kumimoji="0" lang="en-GB" sz="2800" b="0" i="0" u="none" strike="noStrike" kern="1200" cap="none" spc="0" normalizeH="0" baseline="0" noProof="0" dirty="0">
                <a:ln>
                  <a:noFill/>
                </a:ln>
                <a:solidFill>
                  <a:prstClr val="black"/>
                </a:solidFill>
                <a:effectLst/>
                <a:uLnTx/>
                <a:uFillTx/>
                <a:latin typeface="+mn-lt"/>
                <a:ea typeface="+mn-ea"/>
                <a:cs typeface="+mn-cs"/>
              </a:rPr>
              <a:t>, </a:t>
            </a:r>
            <a:r>
              <a:rPr kumimoji="0" lang="en-GB" sz="2800" b="1" i="0" u="none" strike="noStrike" kern="1200" cap="none" spc="0" normalizeH="0" baseline="0" noProof="0" dirty="0">
                <a:ln>
                  <a:noFill/>
                </a:ln>
                <a:solidFill>
                  <a:prstClr val="black"/>
                </a:solidFill>
                <a:effectLst/>
                <a:uLnTx/>
                <a:uFillTx/>
                <a:latin typeface="+mn-lt"/>
                <a:ea typeface="+mn-ea"/>
                <a:cs typeface="+mn-cs"/>
              </a:rPr>
              <a:t>X</a:t>
            </a:r>
            <a:r>
              <a:rPr kumimoji="0" lang="en-GB" sz="2800" b="0" i="0" u="none" strike="noStrike" kern="1200" cap="none" spc="0" normalizeH="0" baseline="0" noProof="0" dirty="0">
                <a:ln>
                  <a:noFill/>
                </a:ln>
                <a:solidFill>
                  <a:prstClr val="black"/>
                </a:solidFill>
                <a:effectLst/>
                <a:uLnTx/>
                <a:uFillTx/>
                <a:latin typeface="+mn-lt"/>
                <a:ea typeface="+mn-ea"/>
                <a:cs typeface="+mn-cs"/>
              </a:rPr>
              <a:t> and </a:t>
            </a:r>
            <a:r>
              <a:rPr kumimoji="0" lang="en-GB" sz="2800" b="1" i="0" u="none" strike="noStrike" kern="1200" cap="none" spc="0" normalizeH="0" baseline="0" noProof="0" dirty="0">
                <a:ln>
                  <a:noFill/>
                </a:ln>
                <a:solidFill>
                  <a:prstClr val="black"/>
                </a:solidFill>
                <a:effectLst/>
                <a:uLnTx/>
                <a:uFillTx/>
                <a:latin typeface="+mn-lt"/>
                <a:ea typeface="+mn-ea"/>
                <a:cs typeface="+mn-cs"/>
              </a:rPr>
              <a:t>Instagram</a:t>
            </a:r>
            <a:r>
              <a:rPr kumimoji="0" lang="en-GB" sz="2800" b="0" i="0" u="none" strike="noStrike" kern="1200" cap="none" spc="0" normalizeH="0" baseline="0" noProof="0" dirty="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dirty="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Share what you’re reading! </a:t>
            </a:r>
          </a:p>
          <a:p>
            <a:endParaRPr lang="en-GB" dirty="0"/>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dirty="0">
                <a:ln>
                  <a:noFill/>
                </a:ln>
                <a:solidFill>
                  <a:prstClr val="white"/>
                </a:solidFill>
                <a:effectLst/>
                <a:uLnTx/>
                <a:uFillTx/>
                <a:latin typeface="Lucida Sans"/>
                <a:ea typeface="+mj-ea"/>
                <a:cs typeface="+mj-cs"/>
              </a:rPr>
              <a:t>Find us on social media!</a:t>
            </a:r>
            <a:endParaRPr lang="en-GB" dirty="0"/>
          </a:p>
        </p:txBody>
      </p:sp>
      <p:pic>
        <p:nvPicPr>
          <p:cNvPr id="3" name="Picture 2" descr="A black square with a circle&#10;&#10;Description automatically generated">
            <a:extLst>
              <a:ext uri="{FF2B5EF4-FFF2-40B4-BE49-F238E27FC236}">
                <a16:creationId xmlns:a16="http://schemas.microsoft.com/office/drawing/2014/main" id="{5D10D20E-4B4F-AF9F-E78C-014AB9C4FE09}"/>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31985" y="3042458"/>
            <a:ext cx="5353667" cy="917480"/>
          </a:xfrm>
          <a:prstGeom prst="rect">
            <a:avLst/>
          </a:prstGeom>
        </p:spPr>
      </p:pic>
    </p:spTree>
    <p:extLst>
      <p:ext uri="{BB962C8B-B14F-4D97-AF65-F5344CB8AC3E}">
        <p14:creationId xmlns:p14="http://schemas.microsoft.com/office/powerpoint/2010/main" val="21185367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endParaRPr lang="en-GB" dirty="0"/>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b="0" i="0"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endParaRPr lang="en-GB" dirty="0"/>
          </a:p>
        </p:txBody>
      </p:sp>
    </p:spTree>
    <p:extLst>
      <p:ext uri="{BB962C8B-B14F-4D97-AF65-F5344CB8AC3E}">
        <p14:creationId xmlns:p14="http://schemas.microsoft.com/office/powerpoint/2010/main" val="42317689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2.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dirty="0"/>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10" name="Picture 9"/>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2" name="Picture 11"/>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pic>
        <p:nvPicPr>
          <p:cNvPr id="5" name="Picture 4" descr="A black and white logo&#10;&#10;Description automatically generated">
            <a:extLst>
              <a:ext uri="{FF2B5EF4-FFF2-40B4-BE49-F238E27FC236}">
                <a16:creationId xmlns:a16="http://schemas.microsoft.com/office/drawing/2014/main" id="{E6E452A8-F88C-79F2-3345-4C7087F16F0F}"/>
              </a:ext>
            </a:extLst>
          </p:cNvPr>
          <p:cNvPicPr>
            <a:picLocks noChangeAspect="1"/>
          </p:cNvPicPr>
          <p:nvPr userDrawn="1"/>
        </p:nvPicPr>
        <p:blipFill>
          <a:blip r:embed="rId22" cstate="print">
            <a:extLst>
              <a:ext uri="{28A0092B-C50C-407E-A947-70E740481C1C}">
                <a14:useLocalDpi xmlns:a14="http://schemas.microsoft.com/office/drawing/2010/main" val="0"/>
              </a:ext>
            </a:extLst>
          </a:blip>
          <a:stretch>
            <a:fillRect/>
          </a:stretch>
        </p:blipFill>
        <p:spPr>
          <a:xfrm>
            <a:off x="5187418" y="6440136"/>
            <a:ext cx="1655344" cy="282107"/>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7" r:id="rId2"/>
    <p:sldLayoutId id="2147483668" r:id="rId3"/>
    <p:sldLayoutId id="2147483669" r:id="rId4"/>
    <p:sldLayoutId id="2147483660" r:id="rId5"/>
    <p:sldLayoutId id="2147483658" r:id="rId6"/>
    <p:sldLayoutId id="2147483652" r:id="rId7"/>
    <p:sldLayoutId id="2147483661" r:id="rId8"/>
    <p:sldLayoutId id="2147483653" r:id="rId9"/>
    <p:sldLayoutId id="2147483650" r:id="rId10"/>
    <p:sldLayoutId id="2147483662" r:id="rId11"/>
    <p:sldLayoutId id="2147483651" r:id="rId12"/>
    <p:sldLayoutId id="2147483654" r:id="rId13"/>
    <p:sldLayoutId id="2147483655" r:id="rId14"/>
    <p:sldLayoutId id="2147483665" r:id="rId15"/>
    <p:sldLayoutId id="2147483666" r:id="rId16"/>
    <p:sldLayoutId id="2147483663" r:id="rId17"/>
    <p:sldLayoutId id="2147483670" r:id="rId18"/>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8" Type="http://schemas.openxmlformats.org/officeDocument/2006/relationships/image" Target="../media/image21.png"/><Relationship Id="rId13" Type="http://schemas.openxmlformats.org/officeDocument/2006/relationships/image" Target="../media/image26.svg"/><Relationship Id="rId3" Type="http://schemas.openxmlformats.org/officeDocument/2006/relationships/image" Target="../media/image16.svg"/><Relationship Id="rId7" Type="http://schemas.openxmlformats.org/officeDocument/2006/relationships/image" Target="../media/image20.svg"/><Relationship Id="rId12" Type="http://schemas.openxmlformats.org/officeDocument/2006/relationships/image" Target="../media/image25.png"/><Relationship Id="rId2" Type="http://schemas.openxmlformats.org/officeDocument/2006/relationships/image" Target="../media/image15.png"/><Relationship Id="rId1" Type="http://schemas.openxmlformats.org/officeDocument/2006/relationships/slideLayout" Target="../slideLayouts/slideLayout10.xml"/><Relationship Id="rId6" Type="http://schemas.openxmlformats.org/officeDocument/2006/relationships/image" Target="../media/image19.png"/><Relationship Id="rId11" Type="http://schemas.openxmlformats.org/officeDocument/2006/relationships/image" Target="../media/image24.svg"/><Relationship Id="rId5" Type="http://schemas.openxmlformats.org/officeDocument/2006/relationships/image" Target="../media/image18.svg"/><Relationship Id="rId10" Type="http://schemas.openxmlformats.org/officeDocument/2006/relationships/image" Target="../media/image23.png"/><Relationship Id="rId4" Type="http://schemas.openxmlformats.org/officeDocument/2006/relationships/image" Target="../media/image17.png"/><Relationship Id="rId9" Type="http://schemas.openxmlformats.org/officeDocument/2006/relationships/image" Target="../media/image22.svg"/></Relationships>
</file>

<file path=ppt/slides/_rels/slide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0.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hyperlink" Target="https://www.uwtsd.ac.uk/library" TargetMode="Externa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hyperlink" Target="https://www.uwtsd.ac.uk/library" TargetMode="Externa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image" Target="../media/image41.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hyperlink" Target="https://intranet.uwtsd.ac.uk/departments/library-and-learning-resources/academic-and-infoskills" TargetMode="External"/><Relationship Id="rId2" Type="http://schemas.openxmlformats.org/officeDocument/2006/relationships/image" Target="../media/image42.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9.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xml"/><Relationship Id="rId1" Type="http://schemas.openxmlformats.org/officeDocument/2006/relationships/slideLayout" Target="../slideLayouts/slideLayout10.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5.xml"/><Relationship Id="rId1" Type="http://schemas.openxmlformats.org/officeDocument/2006/relationships/slideLayout" Target="../slideLayouts/slideLayout10.xml"/><Relationship Id="rId4" Type="http://schemas.openxmlformats.org/officeDocument/2006/relationships/image" Target="../media/image52.svg"/></Relationships>
</file>

<file path=ppt/slides/_rels/slide19.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0.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0.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2.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hyperlink" Target="https://librarysearch.uwtsd.ac.uk/discovery/search?query=any,contains,%22cyber%20security%22&amp;pfilter=rtype,exact,books&amp;tab=Everything&amp;search_scope=MyInst_and_CI&amp;vid=44WHELF_UWTSD:44WHELF_UWTSD_VU1&amp;facet=tlevel,include,available_p&amp;lang=en&amp;offset=0" TargetMode="Externa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hyperlink" Target="https://librarysearch.uwtsd.ac.uk/discovery/search?query=any,contains,%22cyber%20security%22&amp;tab=Everything&amp;search_scope=MyInst_and_CI&amp;vid=44WHELF_UWTSD:44WHELF_UWTSD_VU1&amp;facet=tlevel,include,online_resources&amp;facet=rtype,include,books&amp;lang=en&amp;offset=0" TargetMode="Externa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hyperlink" Target="https://librarysearch.uwtsd.ac.uk/discovery/fulldisplay?docid=alma99100200858002421&amp;context=L&amp;vid=44WHELF_UWTSD:44WHELF_UWTSD_VU1&amp;lang=en&amp;search_scope=MyInst_and_CI&amp;adaptor=Local%20Search%20Engine&amp;tab=Everything&amp;query=any,contains,%22cyber%20security%22&amp;facet=tlevel,include,available_p&amp;offset=0" TargetMode="External"/><Relationship Id="rId1" Type="http://schemas.openxmlformats.org/officeDocument/2006/relationships/slideLayout" Target="../slideLayouts/slideLayout9.xml"/><Relationship Id="rId5" Type="http://schemas.openxmlformats.org/officeDocument/2006/relationships/image" Target="../media/image60.png"/><Relationship Id="rId4" Type="http://schemas.openxmlformats.org/officeDocument/2006/relationships/image" Target="../media/image59.png"/></Relationships>
</file>

<file path=ppt/slides/_rels/slide27.xml.rels><?xml version="1.0" encoding="UTF-8" standalone="yes"?>
<Relationships xmlns="http://schemas.openxmlformats.org/package/2006/relationships"><Relationship Id="rId3" Type="http://schemas.openxmlformats.org/officeDocument/2006/relationships/hyperlink" Target="https://librarysearch.uwtsd.ac.uk/discovery/search?query=any,contains,%22cyber%20security%22&amp;tab=Everything&amp;search_scope=MyInst_and_CI&amp;vid=44WHELF_UWTSD:44WHELF_UWTSD_VU1&amp;facet=tlevel,include,online_resources&amp;facet=rtype,include,articles&amp;lang=en&amp;offset=0" TargetMode="External"/><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10.xml"/><Relationship Id="rId4" Type="http://schemas.openxmlformats.org/officeDocument/2006/relationships/image" Target="../media/image61.png"/></Relationships>
</file>

<file path=ppt/slides/_rels/slide28.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hyperlink" Target="https://librarysearch.uwtsd.ac.uk/discovery/fulldisplay?docid=alma99100104556602421&amp;context=L&amp;vid=44WHELF_UWTSD:44WHELF_UWTSD_VU1&amp;lang=en&amp;search_scope=MyInst_and_CI&amp;adaptor=Local%20Search%20Engine&amp;tab=Everything&amp;query=any,contains,journal%20of%20relationship%20marketing&amp;offset=0" TargetMode="External"/><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hyperlink" Target="https://librarysearch.uwtsd.ac.uk/discovery/search?query=any,contains,%22customer%20service%22&amp;tab=Everything&amp;search_scope=MyInst_and_CI&amp;vid=44WHELF_UWTSD:44WHELF_UWTSD_VU1&amp;facet=tlevel,include,peer_reviewed&amp;facet=rtype,include,articles&amp;lang=en&amp;offset=0" TargetMode="External"/><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hyperlink" Target="https://librarysearch.uwtsd.ac.uk/discovery/search?query=any,contains,%22customer%20service%22&amp;tab=Everything&amp;search_scope=Search_ELEC&amp;vid=44WHELF_UWTSD:44WHELF_UWTSD_VU1&amp;facet=tlevel,include,peer_reviewed&amp;facet=rtype,include,articles&amp;facet=newrecords,include,30%20days%20back&amp;lang=en&amp;offset=0" TargetMode="External"/><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3" Type="http://schemas.openxmlformats.org/officeDocument/2006/relationships/hyperlink" Target="https://librarysearch.uwtsd.ac.uk/discovery/search?query=any,contains,(challenges%20and%20opportunities%20in%206G%20wireless%20network%20adoption)%20OR%20(6G%20wireless%20network%20adoption%20challenges)%20OR%20(6G%20wireless%20network%20opportunities)%20OR%20(6G%20technology%20challenges%20and%20opportunities)%20OR%20(future%20of%206G%20wireless%20networks)%20OR%20(challenges%20and%20opportunities%20in%206G%20wireless%20network%20adoption)%20OR%20(6G%20wireless%20network%20implementation%20obstacles%20and%20advantages)%20OR%20(prospects%20and%20hurdles%20of%20adopting%206G%20wireless%20networks)%20OR%20(6G%20wireless%20technology%20adoption%20challenges%20and%20opportunities)%20OR%20(6G%20network%20deployment%20challenges%20and%20opportunities)%20OR%20(what%20are%20the%20challenges%20and%20opportunities%20in%206G%20wireless%20network%20adoption)&amp;tab=Everything&amp;search_scope=Search_ELEC&amp;vid=44WHELF_UWTSD:44WHELF_UWTSD_VU1&amp;offset=0&amp;pcAvailability=true" TargetMode="External"/><Relationship Id="rId2" Type="http://schemas.openxmlformats.org/officeDocument/2006/relationships/image" Target="../media/image66.png"/><Relationship Id="rId1" Type="http://schemas.openxmlformats.org/officeDocument/2006/relationships/slideLayout" Target="../slideLayouts/slideLayout10.xml"/><Relationship Id="rId6" Type="http://schemas.openxmlformats.org/officeDocument/2006/relationships/image" Target="../media/image69.png"/><Relationship Id="rId5" Type="http://schemas.openxmlformats.org/officeDocument/2006/relationships/image" Target="../media/image68.png"/><Relationship Id="rId4" Type="http://schemas.openxmlformats.org/officeDocument/2006/relationships/image" Target="../media/image67.png"/></Relationships>
</file>

<file path=ppt/slides/_rels/slide33.xml.rels><?xml version="1.0" encoding="UTF-8" standalone="yes"?>
<Relationships xmlns="http://schemas.openxmlformats.org/package/2006/relationships"><Relationship Id="rId8" Type="http://schemas.openxmlformats.org/officeDocument/2006/relationships/image" Target="../media/image76.png"/><Relationship Id="rId3" Type="http://schemas.openxmlformats.org/officeDocument/2006/relationships/image" Target="../media/image71.svg"/><Relationship Id="rId7" Type="http://schemas.openxmlformats.org/officeDocument/2006/relationships/image" Target="../media/image75.svg"/><Relationship Id="rId2" Type="http://schemas.openxmlformats.org/officeDocument/2006/relationships/image" Target="../media/image70.png"/><Relationship Id="rId1" Type="http://schemas.openxmlformats.org/officeDocument/2006/relationships/slideLayout" Target="../slideLayouts/slideLayout10.xml"/><Relationship Id="rId6" Type="http://schemas.openxmlformats.org/officeDocument/2006/relationships/image" Target="../media/image74.png"/><Relationship Id="rId11" Type="http://schemas.openxmlformats.org/officeDocument/2006/relationships/image" Target="../media/image79.svg"/><Relationship Id="rId5" Type="http://schemas.openxmlformats.org/officeDocument/2006/relationships/image" Target="../media/image73.svg"/><Relationship Id="rId10" Type="http://schemas.openxmlformats.org/officeDocument/2006/relationships/image" Target="../media/image78.png"/><Relationship Id="rId4" Type="http://schemas.openxmlformats.org/officeDocument/2006/relationships/image" Target="../media/image72.png"/><Relationship Id="rId9" Type="http://schemas.openxmlformats.org/officeDocument/2006/relationships/image" Target="../media/image77.sv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5.xml.rels><?xml version="1.0" encoding="UTF-8" standalone="yes"?>
<Relationships xmlns="http://schemas.openxmlformats.org/package/2006/relationships"><Relationship Id="rId2" Type="http://schemas.openxmlformats.org/officeDocument/2006/relationships/hyperlink" Target="https://librarysearch.uwtsd.ac.uk/discovery/search?query=any,contains,(challenges%20and%20opportunities%20in%206G%20wireless%20network%20adoption)%20OR%20(6G%20wireless%20network%20adoption%20challenges)%20OR%20(6G%20wireless%20network%20opportunities)%20OR%20(6G%20technology%20challenges%20and%20opportunities)%20OR%20(future%20of%206G%20wireless%20networks)%20OR%20(challenges%20and%20opportunities%20in%206G%20wireless%20network%20adoption)%20OR%20(6G%20wireless%20network%20implementation%20obstacles%20and%20advantages)%20OR%20(prospects%20and%20hurdles%20of%20adopting%206G%20wireless%20networks)%20OR%20(6G%20wireless%20technology%20adoption%20challenges%20and%20opportunities)%20OR%20(6G%20network%20deployment%20challenges%20and%20opportunities)%20OR%20(what%20are%20the%20challenges%20and%20opportunities%20in%206G%20wireless%20network%20adoption)&amp;tab=Everything&amp;search_scope=Search_ELEC&amp;vid=44WHELF_UWTSD:44WHELF_UWTSD_VU1&amp;facet=tlevel,include,online_resources&amp;facet=tlevel,include,peer_reviewed&amp;facet=searchcreationdate,include,2020%7C,%7C2025&amp;mode=advanced&amp;offset=0&amp;pcAvailability=true" TargetMode="External"/><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hyperlink" Target="https://librarysearch.uwtsd.ac.uk/discovery/search?query=any,contains,(challenges%20and%20opportunities%20in%206G%20wireless%20network%20adoption)%20OR%20(6G%20wireless%20network%20adoption%20challenges)%20OR%20(6G%20wireless%20network%20opportunities)%20OR%20(6G%20technology%20challenges%20and%20opportunities)%20OR%20(future%20of%206G%20wireless%20networks)%20OR%20(challenges%20and%20opportunities%20in%206G%20wireless%20network%20adoption)%20OR%20(6G%20wireless%20network%20implementation%20obstacles%20and%20advantages)%20OR%20(prospects%20and%20hurdles%20of%20adopting%206G%20wireless%20networks)%20OR%20(6G%20wireless%20technology%20adoption%20challenges%20and%20opportunities)%20OR%20(6G%20network%20deployment%20challenges%20and%20opportunities)%20OR%20(what%20are%20the%20challenges%20and%20opportunities%20in%206G%20wireless%20network%20adoption)&amp;tab=Everything&amp;search_scope=Search_ELEC&amp;vid=44WHELF_UWTSD:44WHELF_UWTSD_VU1&amp;facet=tlevel,include,online_resources&amp;facet=tlevel,include,peer_reviewed&amp;facet=searchcreationdate,include,2020%7C,%7C2025&amp;mode=advanced&amp;offset=0&amp;pcAvailability=true" TargetMode="Externa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18.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8.xml.rels><?xml version="1.0" encoding="UTF-8" standalone="yes"?>
<Relationships xmlns="http://schemas.openxmlformats.org/package/2006/relationships"><Relationship Id="rId3" Type="http://schemas.openxmlformats.org/officeDocument/2006/relationships/image" Target="../media/image88.svg"/><Relationship Id="rId2" Type="http://schemas.openxmlformats.org/officeDocument/2006/relationships/image" Target="../media/image87.png"/><Relationship Id="rId1" Type="http://schemas.openxmlformats.org/officeDocument/2006/relationships/slideLayout" Target="../slideLayouts/slideLayout10.xml"/><Relationship Id="rId4" Type="http://schemas.openxmlformats.org/officeDocument/2006/relationships/image" Target="../media/image89.png"/></Relationships>
</file>

<file path=ppt/slides/_rels/slide39.xml.rels><?xml version="1.0" encoding="UTF-8" standalone="yes"?>
<Relationships xmlns="http://schemas.openxmlformats.org/package/2006/relationships"><Relationship Id="rId3" Type="http://schemas.openxmlformats.org/officeDocument/2006/relationships/image" Target="../media/image91.svg"/><Relationship Id="rId2" Type="http://schemas.openxmlformats.org/officeDocument/2006/relationships/image" Target="../media/image90.png"/><Relationship Id="rId1" Type="http://schemas.openxmlformats.org/officeDocument/2006/relationships/slideLayout" Target="../slideLayouts/slideLayout10.xml"/><Relationship Id="rId4" Type="http://schemas.openxmlformats.org/officeDocument/2006/relationships/image" Target="../media/image89.png"/></Relationships>
</file>

<file path=ppt/slides/_rels/slide40.xml.rels><?xml version="1.0" encoding="UTF-8" standalone="yes"?>
<Relationships xmlns="http://schemas.openxmlformats.org/package/2006/relationships"><Relationship Id="rId3" Type="http://schemas.openxmlformats.org/officeDocument/2006/relationships/hyperlink" Target="https://librarysearch.uwtsd.ac.uk/discovery/fulldisplay?docid=cdi_proquest_journals_2477174376&amp;context=PC&amp;vid=44WHELF_UWTSD:44WHELF_UWTSD_VU1&amp;lang=en&amp;search_scope=MyInst_and_CI&amp;adaptor=Primo%20Central&amp;tab=Everything&amp;query=any,contains,robotics%20for%20customer%20service&amp;offset=0" TargetMode="External"/><Relationship Id="rId2" Type="http://schemas.openxmlformats.org/officeDocument/2006/relationships/image" Target="../media/image92.png"/><Relationship Id="rId1" Type="http://schemas.openxmlformats.org/officeDocument/2006/relationships/slideLayout" Target="../slideLayouts/slideLayout10.xml"/></Relationships>
</file>

<file path=ppt/slides/_rels/slide41.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9.xml"/></Relationships>
</file>

<file path=ppt/slides/_rels/slide43.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192060202421&amp;context=L&amp;vid=44WHELF_UWTSD:44WHELF_UWTSD_VU1&amp;lang=en&amp;adaptor=Local%20Search%20Engine&amp;tab=jsearch_slot&amp;query=contains,dbcategory,&amp;sortby=title&amp;offset=10&amp;databases=category,Institute%20of%20Science%20and%20Art" TargetMode="External"/><Relationship Id="rId2" Type="http://schemas.openxmlformats.org/officeDocument/2006/relationships/hyperlink" Target="https://librarysearch.uwtsd.ac.uk/discovery/dbfulldisplay?docid=alma99100242560302421&amp;context=L&amp;vid=44WHELF_UWTSD:44WHELF_UWTSD_VU1&amp;lang=en&amp;adaptor=Local%20Search%20Engine&amp;tab=jsearch_slot&amp;query=contains,dbcategory,&amp;sortby=title&amp;offset=0&amp;databases=category,Institute%20of%20Science%20and%20Art" TargetMode="External"/><Relationship Id="rId1" Type="http://schemas.openxmlformats.org/officeDocument/2006/relationships/slideLayout" Target="../slideLayouts/slideLayout10.xml"/><Relationship Id="rId6" Type="http://schemas.openxmlformats.org/officeDocument/2006/relationships/hyperlink" Target="https://librarysearch.uwtsd.ac.uk/discovery/dbfulldisplay?docid=alma99100224560102421&amp;context=L&amp;vid=44WHELF_UWTSD:44WHELF_UWTSD_VU1&amp;lang=en&amp;adaptor=Local%20Search%20Engine&amp;tab=jsearch_slot&amp;query=contains,dbcategory,&amp;sortby=title&amp;offset=20&amp;databases=category,Institute%20of%20Science%20and%20Art" TargetMode="External"/><Relationship Id="rId5" Type="http://schemas.openxmlformats.org/officeDocument/2006/relationships/hyperlink" Target="https://librarysearch.uwtsd.ac.uk/discovery/dbfulldisplay?docid=alma99100224559102421&amp;context=L&amp;vid=44WHELF_UWTSD:44WHELF_UWTSD_VU1&amp;lang=en&amp;adaptor=Local%20Search%20Engine&amp;tab=jsearch_slot&amp;query=contains,dbcategory,&amp;sortby=title&amp;offset=20&amp;databases=category,Institute%20of%20Science%20and%20Art" TargetMode="External"/><Relationship Id="rId4" Type="http://schemas.openxmlformats.org/officeDocument/2006/relationships/hyperlink" Target="https://librarysearch.uwtsd.ac.uk/discovery/dbfulldisplay?docid=alma99100220860202421&amp;context=L&amp;vid=44WHELF_UWTSD:44WHELF_UWTSD_VU1&amp;lang=en&amp;adaptor=Local%20Search%20Engine&amp;tab=jsearch_slot&amp;query=contains,dbcategory,&amp;sortby=title&amp;offset=10&amp;databases=category,Institute%20of%20Science%20and%20Art" TargetMode="External"/></Relationships>
</file>

<file path=ppt/slides/_rels/slide44.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hyperlink" Target="https://librarysearch.uwtsd.ac.uk/discovery/dbfulldisplay?docid=alma99100242560302421&amp;context=L&amp;vid=44WHELF_UWTSD:44WHELF_UWTSD_VU1&amp;lang=en&amp;adaptor=Local%20Search%20Engine&amp;tab=jsearch_slot&amp;query=contains,dbcategory,&amp;sortby=title&amp;offset=0&amp;databases=category,Institute%20of%20Science%20and%20Art%E2%94%80Applied%20computing" TargetMode="External"/><Relationship Id="rId1" Type="http://schemas.openxmlformats.org/officeDocument/2006/relationships/slideLayout" Target="../slideLayouts/slideLayout9.xml"/></Relationships>
</file>

<file path=ppt/slides/_rels/slide45.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hyperlink" Target="https://librarysearch.uwtsd.ac.uk/discovery/dbfulldisplay?docid=alma99100220860202421&amp;context=L&amp;vid=44WHELF_UWTSD:44WHELF_UWTSD_VU1&amp;lang=en&amp;adaptor=Local%20Search%20Engine&amp;tab=jsearch_slot&amp;query=contains,dbcategory,&amp;sortby=title&amp;offset=0&amp;databases=category,Institute%20of%20Science%20and%20Art%E2%94%80Applied%20computing" TargetMode="External"/><Relationship Id="rId1" Type="http://schemas.openxmlformats.org/officeDocument/2006/relationships/slideLayout" Target="../slideLayouts/slideLayout9.xml"/></Relationships>
</file>

<file path=ppt/slides/_rels/slide46.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hyperlink" Target="https://librarysearch.uwtsd.ac.uk/discovery/fulldisplay?docid=alma99100224559102421&amp;context=L&amp;vid=44WHELF_UWTSD:44WHELF_UWTSD_VU1&amp;lang=en&amp;search_scope=MyInst_and_CI&amp;adaptor=Local%20Search%20Engine&amp;tab=Everything&amp;query=any,contains,Proquest%20Central&amp;offset=0" TargetMode="External"/><Relationship Id="rId1" Type="http://schemas.openxmlformats.org/officeDocument/2006/relationships/slideLayout" Target="../slideLayouts/slideLayout9.xml"/></Relationships>
</file>

<file path=ppt/slides/_rels/slide47.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hyperlink" Target="https://librarysearch.uwtsd.ac.uk/discovery/fulldisplay?docid=alma99100224560102421&amp;context=L&amp;vid=44WHELF_UWTSD:44WHELF_UWTSD_VU1&amp;lang=en&amp;search_scope=MyInst_and_CI&amp;adaptor=Local%20Search%20Engine&amp;tab=Everything&amp;query=any,contains,sciencedirect" TargetMode="External"/><Relationship Id="rId1" Type="http://schemas.openxmlformats.org/officeDocument/2006/relationships/slideLayout" Target="../slideLayouts/slideLayout9.xml"/></Relationships>
</file>

<file path=ppt/slides/_rels/slide48.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394611702421&amp;context=L&amp;vid=44WHELF_UWTSD:44WHELF_UWTSD_VU1&amp;lang=en&amp;adaptor=Local%20Search%20Engine&amp;tab=jsearch_slot&amp;query=contains,dbcategory,&amp;sortby=title&amp;offset=0&amp;databases=category,Audio%20visual" TargetMode="External"/><Relationship Id="rId2" Type="http://schemas.openxmlformats.org/officeDocument/2006/relationships/hyperlink" Target="https://librarysearch.uwtsd.ac.uk/discovery/dbfulldisplay?docid=alma99100361956202421&amp;context=L&amp;vid=44WHELF_UWTSD:44WHELF_UWTSD_VU1&amp;lang=en&amp;adaptor=Local%20Search%20Engine&amp;tab=jsearch_slot&amp;query=contains,dbcategory,&amp;sortby=title&amp;offset=0&amp;databases=category,Audio%20visual" TargetMode="External"/><Relationship Id="rId1" Type="http://schemas.openxmlformats.org/officeDocument/2006/relationships/slideLayout" Target="../slideLayouts/slideLayout10.xml"/><Relationship Id="rId5" Type="http://schemas.openxmlformats.org/officeDocument/2006/relationships/image" Target="../media/image99.jpeg"/><Relationship Id="rId4" Type="http://schemas.openxmlformats.org/officeDocument/2006/relationships/hyperlink" Target="https://librarysearch.uwtsd.ac.uk/discovery/dbfulldisplay?docid=alma99100357659502421&amp;context=L&amp;vid=44WHELF_UWTSD:44WHELF_UWTSD_VU1&amp;lang=en&amp;adaptor=Local%20Search%20Engine&amp;tab=jsearch_slot&amp;query=contains,dbcategory,&amp;sortby=title&amp;offset=0&amp;databases=category,Audio%20visual" TargetMode="External"/></Relationships>
</file>

<file path=ppt/slides/_rels/slide49.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image" Target="../media/image101.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hyperlink" Target="https://librarysearch.uwtsd.ac.uk/discovery/dbfulldisplay?docid=alma99100241659302421&amp;context=L&amp;vid=44WHELF_UWTSD:44WHELF_UWTSD_VU1&amp;lang=en&amp;adaptor=Local%20Search%20Engine&amp;tab=jsearch_slot&amp;query=contains,dbcategory,&amp;sortby=title&amp;offset=10&amp;databases=category,eBooks" TargetMode="External"/><Relationship Id="rId1" Type="http://schemas.openxmlformats.org/officeDocument/2006/relationships/slideLayout" Target="../slideLayouts/slideLayout9.xml"/><Relationship Id="rId4" Type="http://schemas.openxmlformats.org/officeDocument/2006/relationships/image" Target="../media/image103.png"/></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9.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53.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hyperlink" Target="https://browzine.com/libraries/1422/subjects" TargetMode="External"/><Relationship Id="rId1" Type="http://schemas.openxmlformats.org/officeDocument/2006/relationships/slideLayout" Target="../slideLayouts/slideLayout10.xml"/></Relationships>
</file>

<file path=ppt/slides/_rels/slide54.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image" Target="../media/image105.png"/><Relationship Id="rId1" Type="http://schemas.openxmlformats.org/officeDocument/2006/relationships/slideLayout" Target="../slideLayouts/slideLayout10.xml"/><Relationship Id="rId4" Type="http://schemas.openxmlformats.org/officeDocument/2006/relationships/image" Target="../media/image107.png"/></Relationships>
</file>

<file path=ppt/slides/_rels/slide55.xml.rels><?xml version="1.0" encoding="UTF-8" standalone="yes"?>
<Relationships xmlns="http://schemas.openxmlformats.org/package/2006/relationships"><Relationship Id="rId2" Type="http://schemas.openxmlformats.org/officeDocument/2006/relationships/image" Target="../media/image108.png"/><Relationship Id="rId1" Type="http://schemas.openxmlformats.org/officeDocument/2006/relationships/slideLayout" Target="../slideLayouts/slideLayout10.xml"/></Relationships>
</file>

<file path=ppt/slides/_rels/slide56.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hyperlink" Target="https://www.uwtsd.ac.uk/library/using-our-libraries/online-library/resources-for-research/" TargetMode="External"/><Relationship Id="rId1" Type="http://schemas.openxmlformats.org/officeDocument/2006/relationships/slideLayout" Target="../slideLayouts/slideLayout10.xml"/></Relationships>
</file>

<file path=ppt/slides/_rels/slide57.xml.rels><?xml version="1.0" encoding="UTF-8" standalone="yes"?>
<Relationships xmlns="http://schemas.openxmlformats.org/package/2006/relationships"><Relationship Id="rId3" Type="http://schemas.openxmlformats.org/officeDocument/2006/relationships/hyperlink" Target="http://researchdata.uwtsd.ac.uk/"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10.xml"/><Relationship Id="rId4" Type="http://schemas.openxmlformats.org/officeDocument/2006/relationships/image" Target="../media/image110.jpg"/></Relationships>
</file>

<file path=ppt/slides/_rels/slide58.xml.rels><?xml version="1.0" encoding="UTF-8" standalone="yes"?>
<Relationships xmlns="http://schemas.openxmlformats.org/package/2006/relationships"><Relationship Id="rId3" Type="http://schemas.openxmlformats.org/officeDocument/2006/relationships/hyperlink" Target="https://core.ac.uk/" TargetMode="External"/><Relationship Id="rId7" Type="http://schemas.openxmlformats.org/officeDocument/2006/relationships/hyperlink" Target="http://paperity.org/"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10.xml"/><Relationship Id="rId6" Type="http://schemas.openxmlformats.org/officeDocument/2006/relationships/hyperlink" Target="https://scholar.google.co.uk/" TargetMode="External"/><Relationship Id="rId5" Type="http://schemas.openxmlformats.org/officeDocument/2006/relationships/hyperlink" Target="https://doaj.org/" TargetMode="External"/><Relationship Id="rId4" Type="http://schemas.openxmlformats.org/officeDocument/2006/relationships/hyperlink" Target="http://network.bepress.com/" TargetMode="External"/></Relationships>
</file>

<file path=ppt/slides/_rels/slide59.xml.rels><?xml version="1.0" encoding="UTF-8" standalone="yes"?>
<Relationships xmlns="http://schemas.openxmlformats.org/package/2006/relationships"><Relationship Id="rId3" Type="http://schemas.openxmlformats.org/officeDocument/2006/relationships/hyperlink" Target="mailto:library@uwtsd.ac.uk" TargetMode="External"/><Relationship Id="rId2" Type="http://schemas.openxmlformats.org/officeDocument/2006/relationships/hyperlink" Target="mailto:emily.wild@uwtsd.ac.uk" TargetMode="External"/><Relationship Id="rId1" Type="http://schemas.openxmlformats.org/officeDocument/2006/relationships/slideLayout" Target="../slideLayouts/slideLayout10.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7EC0C81-E4E5-0BA8-31BE-B45E16EF6A3F}"/>
              </a:ext>
            </a:extLst>
          </p:cNvPr>
          <p:cNvSpPr>
            <a:spLocks noGrp="1"/>
          </p:cNvSpPr>
          <p:nvPr>
            <p:ph type="subTitle" idx="1"/>
          </p:nvPr>
        </p:nvSpPr>
        <p:spPr/>
        <p:txBody>
          <a:bodyPr>
            <a:normAutofit/>
          </a:bodyPr>
          <a:lstStyle/>
          <a:p>
            <a:r>
              <a:rPr lang="en-GB" dirty="0"/>
              <a:t>Emily Wild </a:t>
            </a:r>
          </a:p>
          <a:p>
            <a:r>
              <a:rPr lang="en-GB" dirty="0"/>
              <a:t>2024</a:t>
            </a:r>
          </a:p>
        </p:txBody>
      </p:sp>
      <p:sp>
        <p:nvSpPr>
          <p:cNvPr id="4" name="Title 3">
            <a:extLst>
              <a:ext uri="{FF2B5EF4-FFF2-40B4-BE49-F238E27FC236}">
                <a16:creationId xmlns:a16="http://schemas.microsoft.com/office/drawing/2014/main" id="{72C66E9F-020C-3F06-809E-706D63630568}"/>
              </a:ext>
            </a:extLst>
          </p:cNvPr>
          <p:cNvSpPr>
            <a:spLocks noGrp="1"/>
          </p:cNvSpPr>
          <p:nvPr>
            <p:ph type="title"/>
          </p:nvPr>
        </p:nvSpPr>
        <p:spPr/>
        <p:txBody>
          <a:bodyPr>
            <a:normAutofit/>
          </a:bodyPr>
          <a:lstStyle/>
          <a:p>
            <a:r>
              <a:rPr lang="en-GB" sz="3600" dirty="0"/>
              <a:t>MSc Computer Science</a:t>
            </a:r>
          </a:p>
        </p:txBody>
      </p:sp>
      <p:pic>
        <p:nvPicPr>
          <p:cNvPr id="5" name="Picture Placeholder 4">
            <a:extLst>
              <a:ext uri="{FF2B5EF4-FFF2-40B4-BE49-F238E27FC236}">
                <a16:creationId xmlns:a16="http://schemas.microsoft.com/office/drawing/2014/main" id="{CCE16E64-B12D-6668-C511-17644E6B17FB}"/>
              </a:ext>
            </a:extLst>
          </p:cNvPr>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0340" r="20340"/>
          <a:stretch>
            <a:fillRect/>
          </a:stretch>
        </p:blipFill>
        <p:spPr>
          <a:xfrm>
            <a:off x="0" y="0"/>
            <a:ext cx="6102350" cy="6858000"/>
          </a:xfrm>
        </p:spPr>
      </p:pic>
    </p:spTree>
    <p:extLst>
      <p:ext uri="{BB962C8B-B14F-4D97-AF65-F5344CB8AC3E}">
        <p14:creationId xmlns:p14="http://schemas.microsoft.com/office/powerpoint/2010/main" val="3616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873F628-47B8-D8A1-DE2D-28F921DB036D}"/>
              </a:ext>
            </a:extLst>
          </p:cNvPr>
          <p:cNvPicPr>
            <a:picLocks noChangeAspect="1"/>
          </p:cNvPicPr>
          <p:nvPr/>
        </p:nvPicPr>
        <p:blipFill rotWithShape="1">
          <a:blip r:embed="rId2"/>
          <a:srcRect l="15421" r="19976"/>
          <a:stretch/>
        </p:blipFill>
        <p:spPr>
          <a:xfrm>
            <a:off x="4315626" y="10"/>
            <a:ext cx="7876374" cy="6857990"/>
          </a:xfrm>
          <a:prstGeom prst="rect">
            <a:avLst/>
          </a:prstGeom>
          <a:noFill/>
          <a:ln>
            <a:noFill/>
          </a:ln>
        </p:spPr>
      </p:pic>
      <p:sp>
        <p:nvSpPr>
          <p:cNvPr id="2" name="Title 1">
            <a:extLst>
              <a:ext uri="{FF2B5EF4-FFF2-40B4-BE49-F238E27FC236}">
                <a16:creationId xmlns:a16="http://schemas.microsoft.com/office/drawing/2014/main" id="{39E8BB9F-CF82-81B1-9B0F-61B3D080F895}"/>
              </a:ext>
            </a:extLst>
          </p:cNvPr>
          <p:cNvSpPr>
            <a:spLocks noGrp="1"/>
          </p:cNvSpPr>
          <p:nvPr>
            <p:ph type="subTitle" idx="1"/>
          </p:nvPr>
        </p:nvSpPr>
        <p:spPr>
          <a:xfrm>
            <a:off x="286221" y="1263533"/>
            <a:ext cx="3670481" cy="3641841"/>
          </a:xfrm>
        </p:spPr>
        <p:txBody>
          <a:bodyPr>
            <a:normAutofit fontScale="92500" lnSpcReduction="20000"/>
          </a:bodyPr>
          <a:lstStyle/>
          <a:p>
            <a:r>
              <a:rPr lang="en-GB" dirty="0"/>
              <a:t>This is an introduction  session on using the UWTSD Library, to help plan your research.</a:t>
            </a:r>
            <a:br>
              <a:rPr lang="en-GB" dirty="0"/>
            </a:br>
            <a:endParaRPr lang="en-GB" dirty="0"/>
          </a:p>
        </p:txBody>
      </p:sp>
    </p:spTree>
    <p:extLst>
      <p:ext uri="{BB962C8B-B14F-4D97-AF65-F5344CB8AC3E}">
        <p14:creationId xmlns:p14="http://schemas.microsoft.com/office/powerpoint/2010/main" val="20727324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CB486-BA1B-C7C3-24D5-BA8957128C03}"/>
              </a:ext>
            </a:extLst>
          </p:cNvPr>
          <p:cNvSpPr>
            <a:spLocks noGrp="1"/>
          </p:cNvSpPr>
          <p:nvPr>
            <p:ph type="title"/>
          </p:nvPr>
        </p:nvSpPr>
        <p:spPr/>
        <p:txBody>
          <a:bodyPr/>
          <a:lstStyle/>
          <a:p>
            <a:r>
              <a:rPr lang="en-GB" dirty="0"/>
              <a:t>The Library and </a:t>
            </a:r>
            <a:r>
              <a:rPr lang="en-GB"/>
              <a:t>Your Research</a:t>
            </a:r>
            <a:endParaRPr lang="en-GB" dirty="0"/>
          </a:p>
        </p:txBody>
      </p:sp>
      <p:pic>
        <p:nvPicPr>
          <p:cNvPr id="4" name="Graphic 9" descr="Lecturer with solid fill">
            <a:extLst>
              <a:ext uri="{FF2B5EF4-FFF2-40B4-BE49-F238E27FC236}">
                <a16:creationId xmlns:a16="http://schemas.microsoft.com/office/drawing/2014/main" id="{36270C50-0C31-55CD-D005-FC3808F8367C}"/>
              </a:ext>
            </a:extLst>
          </p:cNvPr>
          <p:cNvPicPr>
            <a:picLocks noGrp="1" noChangeAspect="1"/>
          </p:cNvPicPr>
          <p:nvPr>
            <p:ph sz="quarter" idx="10"/>
          </p:nvPr>
        </p:nvPicPr>
        <p:blipFill>
          <a:blip r:embed="rId2">
            <a:extLst>
              <a:ext uri="{96DAC541-7B7A-43D3-8B79-37D633B846F1}">
                <asvg:svgBlip xmlns:asvg="http://schemas.microsoft.com/office/drawing/2016/SVG/main" r:embed="rId3"/>
              </a:ext>
            </a:extLst>
          </a:blip>
          <a:stretch>
            <a:fillRect/>
          </a:stretch>
        </p:blipFill>
        <p:spPr>
          <a:xfrm>
            <a:off x="4395972" y="4041247"/>
            <a:ext cx="1639895" cy="1639895"/>
          </a:xfrm>
          <a:prstGeom prst="rect">
            <a:avLst/>
          </a:prstGeom>
        </p:spPr>
      </p:pic>
      <p:pic>
        <p:nvPicPr>
          <p:cNvPr id="5" name="Graphic 10" descr="Internet with solid fill">
            <a:extLst>
              <a:ext uri="{FF2B5EF4-FFF2-40B4-BE49-F238E27FC236}">
                <a16:creationId xmlns:a16="http://schemas.microsoft.com/office/drawing/2014/main" id="{57572FD4-913C-1AF8-098A-9D40BDDE3F5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390498" y="3957316"/>
            <a:ext cx="1822860" cy="1822860"/>
          </a:xfrm>
          <a:prstGeom prst="rect">
            <a:avLst/>
          </a:prstGeom>
        </p:spPr>
      </p:pic>
      <p:pic>
        <p:nvPicPr>
          <p:cNvPr id="6" name="Graphic 11" descr="Books with solid fill">
            <a:extLst>
              <a:ext uri="{FF2B5EF4-FFF2-40B4-BE49-F238E27FC236}">
                <a16:creationId xmlns:a16="http://schemas.microsoft.com/office/drawing/2014/main" id="{863B810F-6665-8A80-1060-24BB64B8DFA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156135" y="4092267"/>
            <a:ext cx="1526309" cy="1537854"/>
          </a:xfrm>
          <a:prstGeom prst="rect">
            <a:avLst/>
          </a:prstGeom>
        </p:spPr>
      </p:pic>
      <p:sp>
        <p:nvSpPr>
          <p:cNvPr id="8" name="TextBox 7">
            <a:extLst>
              <a:ext uri="{FF2B5EF4-FFF2-40B4-BE49-F238E27FC236}">
                <a16:creationId xmlns:a16="http://schemas.microsoft.com/office/drawing/2014/main" id="{BB07E561-C9D4-B6A2-2DB5-416F6FD6316E}"/>
              </a:ext>
            </a:extLst>
          </p:cNvPr>
          <p:cNvSpPr txBox="1"/>
          <p:nvPr/>
        </p:nvSpPr>
        <p:spPr>
          <a:xfrm>
            <a:off x="771212" y="1611571"/>
            <a:ext cx="10856451" cy="1938992"/>
          </a:xfrm>
          <a:prstGeom prst="rect">
            <a:avLst/>
          </a:prstGeom>
          <a:noFill/>
        </p:spPr>
        <p:txBody>
          <a:bodyPr wrap="square">
            <a:spAutoFit/>
          </a:bodyPr>
          <a:lstStyle/>
          <a:p>
            <a:r>
              <a:rPr lang="en-GB" sz="2400" dirty="0">
                <a:ln w="0"/>
                <a:effectLst>
                  <a:outerShdw blurRad="38100" dist="19050" dir="2700000" algn="tl" rotWithShape="0">
                    <a:schemeClr val="dk1">
                      <a:alpha val="40000"/>
                    </a:schemeClr>
                  </a:outerShdw>
                </a:effectLst>
                <a:latin typeface="Calibri Light" panose="020F0302020204030204" pitchFamily="34" charset="0"/>
                <a:cs typeface="Calibri Light" panose="020F0302020204030204" pitchFamily="34" charset="0"/>
              </a:rPr>
              <a:t>In your research, you will explore ideas, information, and research from various academic sources and viewpoints, most of which can be accessed via the library.</a:t>
            </a:r>
          </a:p>
          <a:p>
            <a:endParaRPr lang="en-GB" sz="2400" dirty="0">
              <a:ln w="0"/>
              <a:effectLst>
                <a:outerShdw blurRad="38100" dist="19050" dir="2700000" algn="tl" rotWithShape="0">
                  <a:schemeClr val="dk1">
                    <a:alpha val="40000"/>
                  </a:schemeClr>
                </a:outerShdw>
              </a:effectLst>
              <a:latin typeface="Calibri Light" panose="020F0302020204030204" pitchFamily="34" charset="0"/>
              <a:cs typeface="Calibri Light" panose="020F0302020204030204" pitchFamily="34" charset="0"/>
            </a:endParaRPr>
          </a:p>
          <a:p>
            <a:r>
              <a:rPr lang="en-GB" sz="2400">
                <a:ln w="0"/>
                <a:effectLst>
                  <a:outerShdw blurRad="38100" dist="19050" dir="2700000" algn="tl" rotWithShape="0">
                    <a:schemeClr val="dk1">
                      <a:alpha val="40000"/>
                    </a:schemeClr>
                  </a:outerShdw>
                </a:effectLst>
                <a:latin typeface="Calibri Light" panose="020F0302020204030204" pitchFamily="34" charset="0"/>
                <a:cs typeface="Calibri Light" panose="020F0302020204030204" pitchFamily="34" charset="0"/>
              </a:rPr>
              <a:t>Therefore, it is important that you can effectively use the library, and this session is designed to help you improve your skills in this area.</a:t>
            </a:r>
            <a:endParaRPr lang="en-GB" sz="2400" dirty="0">
              <a:ln w="0"/>
              <a:effectLst>
                <a:outerShdw blurRad="38100" dist="19050" dir="2700000" algn="tl" rotWithShape="0">
                  <a:schemeClr val="dk1">
                    <a:alpha val="40000"/>
                  </a:schemeClr>
                </a:outerShdw>
              </a:effectLst>
              <a:latin typeface="Calibri Light" panose="020F0302020204030204" pitchFamily="34" charset="0"/>
              <a:cs typeface="Calibri Light" panose="020F0302020204030204" pitchFamily="34" charset="0"/>
            </a:endParaRPr>
          </a:p>
        </p:txBody>
      </p:sp>
      <p:pic>
        <p:nvPicPr>
          <p:cNvPr id="10" name="Graphic 9" descr="Online meeting with solid fill">
            <a:extLst>
              <a:ext uri="{FF2B5EF4-FFF2-40B4-BE49-F238E27FC236}">
                <a16:creationId xmlns:a16="http://schemas.microsoft.com/office/drawing/2014/main" id="{3D22E893-2EAB-EB7D-585C-E01ABCCBE831}"/>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8115687" y="4041246"/>
            <a:ext cx="1639896" cy="1639896"/>
          </a:xfrm>
          <a:prstGeom prst="rect">
            <a:avLst/>
          </a:prstGeom>
        </p:spPr>
      </p:pic>
      <p:pic>
        <p:nvPicPr>
          <p:cNvPr id="16" name="Graphic 15" descr="Bar chart with solid fill">
            <a:extLst>
              <a:ext uri="{FF2B5EF4-FFF2-40B4-BE49-F238E27FC236}">
                <a16:creationId xmlns:a16="http://schemas.microsoft.com/office/drawing/2014/main" id="{9D027D52-8C1B-8D48-038E-D0A18803E17B}"/>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363221" y="4081281"/>
            <a:ext cx="1678221" cy="1678221"/>
          </a:xfrm>
          <a:prstGeom prst="rect">
            <a:avLst/>
          </a:prstGeom>
        </p:spPr>
      </p:pic>
      <p:pic>
        <p:nvPicPr>
          <p:cNvPr id="18" name="Graphic 17" descr="Books on shelf with solid fill">
            <a:extLst>
              <a:ext uri="{FF2B5EF4-FFF2-40B4-BE49-F238E27FC236}">
                <a16:creationId xmlns:a16="http://schemas.microsoft.com/office/drawing/2014/main" id="{89CDEBF3-1F34-4FB8-CF92-4578E3021D7E}"/>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0155972" y="3957316"/>
            <a:ext cx="1672807" cy="1672807"/>
          </a:xfrm>
          <a:prstGeom prst="rect">
            <a:avLst/>
          </a:prstGeom>
        </p:spPr>
      </p:pic>
    </p:spTree>
    <p:extLst>
      <p:ext uri="{BB962C8B-B14F-4D97-AF65-F5344CB8AC3E}">
        <p14:creationId xmlns:p14="http://schemas.microsoft.com/office/powerpoint/2010/main" val="14767045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2C602-4DDD-DAE9-A7B9-8C09D356FE48}"/>
              </a:ext>
            </a:extLst>
          </p:cNvPr>
          <p:cNvSpPr>
            <a:spLocks noGrp="1"/>
          </p:cNvSpPr>
          <p:nvPr>
            <p:ph type="title"/>
          </p:nvPr>
        </p:nvSpPr>
        <p:spPr>
          <a:xfrm>
            <a:off x="706333" y="0"/>
            <a:ext cx="10382148" cy="1003916"/>
          </a:xfrm>
        </p:spPr>
        <p:txBody>
          <a:bodyPr/>
          <a:lstStyle/>
          <a:p>
            <a:r>
              <a:rPr lang="en-GB" dirty="0"/>
              <a:t>Aim of the Session</a:t>
            </a:r>
          </a:p>
        </p:txBody>
      </p:sp>
      <p:pic>
        <p:nvPicPr>
          <p:cNvPr id="6" name="Picture 5" descr="Woman arranging books">
            <a:extLst>
              <a:ext uri="{FF2B5EF4-FFF2-40B4-BE49-F238E27FC236}">
                <a16:creationId xmlns:a16="http://schemas.microsoft.com/office/drawing/2014/main" id="{DBFCBB89-39FE-7125-6456-757DFD6A671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20013" y="1256200"/>
            <a:ext cx="7271987" cy="5027868"/>
          </a:xfrm>
          <a:prstGeom prst="rect">
            <a:avLst/>
          </a:prstGeom>
        </p:spPr>
      </p:pic>
      <p:sp>
        <p:nvSpPr>
          <p:cNvPr id="8" name="Flowchart: Off-page Connector 7">
            <a:extLst>
              <a:ext uri="{FF2B5EF4-FFF2-40B4-BE49-F238E27FC236}">
                <a16:creationId xmlns:a16="http://schemas.microsoft.com/office/drawing/2014/main" id="{5BAD87F3-3ECF-0401-6BCB-292E4E4DB248}"/>
              </a:ext>
            </a:extLst>
          </p:cNvPr>
          <p:cNvSpPr/>
          <p:nvPr/>
        </p:nvSpPr>
        <p:spPr>
          <a:xfrm>
            <a:off x="292963" y="1592263"/>
            <a:ext cx="4385569" cy="1275224"/>
          </a:xfrm>
          <a:prstGeom prst="flowChartOffpageConnector">
            <a:avLst/>
          </a:prstGeom>
          <a:solidFill>
            <a:srgbClr val="F0F0F0"/>
          </a:solidFill>
          <a:ln>
            <a:solidFill>
              <a:schemeClr val="accent3"/>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cs typeface="Arial" panose="020B0604020202020204" pitchFamily="34" charset="0"/>
              </a:rPr>
              <a:t>An introduction to the library resources and services.</a:t>
            </a:r>
          </a:p>
        </p:txBody>
      </p:sp>
      <p:sp>
        <p:nvSpPr>
          <p:cNvPr id="9" name="Flowchart: Off-page Connector 8">
            <a:extLst>
              <a:ext uri="{FF2B5EF4-FFF2-40B4-BE49-F238E27FC236}">
                <a16:creationId xmlns:a16="http://schemas.microsoft.com/office/drawing/2014/main" id="{FC697E34-59CF-B1C4-515E-6A5D3B2C23D3}"/>
              </a:ext>
            </a:extLst>
          </p:cNvPr>
          <p:cNvSpPr/>
          <p:nvPr/>
        </p:nvSpPr>
        <p:spPr>
          <a:xfrm>
            <a:off x="292963" y="3143619"/>
            <a:ext cx="4385569" cy="1275224"/>
          </a:xfrm>
          <a:prstGeom prst="flowChartOffpageConnector">
            <a:avLst/>
          </a:prstGeom>
          <a:solidFill>
            <a:srgbClr val="F0F0F0"/>
          </a:solidFill>
          <a:ln>
            <a:solidFill>
              <a:schemeClr val="accent3"/>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cs typeface="Arial" panose="020B0604020202020204" pitchFamily="34" charset="0"/>
              </a:rPr>
              <a:t>How to use the library as part of your research strategy </a:t>
            </a:r>
          </a:p>
        </p:txBody>
      </p:sp>
      <p:sp>
        <p:nvSpPr>
          <p:cNvPr id="10" name="Flowchart: Off-page Connector 9">
            <a:extLst>
              <a:ext uri="{FF2B5EF4-FFF2-40B4-BE49-F238E27FC236}">
                <a16:creationId xmlns:a16="http://schemas.microsoft.com/office/drawing/2014/main" id="{BF37A31C-083F-3313-60B5-0C399CBD85BC}"/>
              </a:ext>
            </a:extLst>
          </p:cNvPr>
          <p:cNvSpPr/>
          <p:nvPr/>
        </p:nvSpPr>
        <p:spPr>
          <a:xfrm>
            <a:off x="292963" y="4694975"/>
            <a:ext cx="4385569" cy="1189909"/>
          </a:xfrm>
          <a:prstGeom prst="flowChartOffpageConnector">
            <a:avLst/>
          </a:prstGeom>
          <a:solidFill>
            <a:srgbClr val="F0F0F0"/>
          </a:solidFill>
          <a:ln>
            <a:solidFill>
              <a:schemeClr val="accent3"/>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cs typeface="Arial" panose="020B0604020202020204" pitchFamily="34" charset="0"/>
              </a:rPr>
              <a:t>How to access specialist computing  databases.</a:t>
            </a:r>
          </a:p>
        </p:txBody>
      </p:sp>
    </p:spTree>
    <p:extLst>
      <p:ext uri="{BB962C8B-B14F-4D97-AF65-F5344CB8AC3E}">
        <p14:creationId xmlns:p14="http://schemas.microsoft.com/office/powerpoint/2010/main" val="30333804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E2B1-B12B-6C72-3634-A19D36C1CABD}"/>
              </a:ext>
            </a:extLst>
          </p:cNvPr>
          <p:cNvSpPr>
            <a:spLocks noGrp="1"/>
          </p:cNvSpPr>
          <p:nvPr>
            <p:ph type="title"/>
          </p:nvPr>
        </p:nvSpPr>
        <p:spPr/>
        <p:txBody>
          <a:bodyPr/>
          <a:lstStyle/>
          <a:p>
            <a:r>
              <a:rPr lang="en-GB" dirty="0"/>
              <a:t>Services and Support</a:t>
            </a:r>
          </a:p>
        </p:txBody>
      </p:sp>
      <p:graphicFrame>
        <p:nvGraphicFramePr>
          <p:cNvPr id="7" name="Content Placeholder 6">
            <a:extLst>
              <a:ext uri="{FF2B5EF4-FFF2-40B4-BE49-F238E27FC236}">
                <a16:creationId xmlns:a16="http://schemas.microsoft.com/office/drawing/2014/main" id="{FB427E2B-C582-BAC3-7986-6CB12FC11DBF}"/>
              </a:ext>
            </a:extLst>
          </p:cNvPr>
          <p:cNvGraphicFramePr>
            <a:graphicFrameLocks noGrp="1"/>
          </p:cNvGraphicFramePr>
          <p:nvPr>
            <p:ph sz="quarter" idx="10"/>
          </p:nvPr>
        </p:nvGraphicFramePr>
        <p:xfrm>
          <a:off x="698500" y="1592263"/>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5065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90B6C-5D87-DB4B-2EEE-2AB27A18E449}"/>
              </a:ext>
            </a:extLst>
          </p:cNvPr>
          <p:cNvSpPr>
            <a:spLocks noGrp="1"/>
          </p:cNvSpPr>
          <p:nvPr>
            <p:ph type="title"/>
          </p:nvPr>
        </p:nvSpPr>
        <p:spPr/>
        <p:txBody>
          <a:bodyPr/>
          <a:lstStyle/>
          <a:p>
            <a:r>
              <a:rPr lang="en-GB" dirty="0"/>
              <a:t>Resources at UWTSD Include…</a:t>
            </a:r>
          </a:p>
        </p:txBody>
      </p:sp>
      <p:graphicFrame>
        <p:nvGraphicFramePr>
          <p:cNvPr id="9" name="Content Placeholder 8">
            <a:extLst>
              <a:ext uri="{FF2B5EF4-FFF2-40B4-BE49-F238E27FC236}">
                <a16:creationId xmlns:a16="http://schemas.microsoft.com/office/drawing/2014/main" id="{5D796419-80EC-1AA8-D779-E98FB0466CFA}"/>
              </a:ext>
            </a:extLst>
          </p:cNvPr>
          <p:cNvGraphicFramePr>
            <a:graphicFrameLocks noGrp="1"/>
          </p:cNvGraphicFramePr>
          <p:nvPr>
            <p:ph sz="quarter" idx="10"/>
          </p:nvPr>
        </p:nvGraphicFramePr>
        <p:xfrm>
          <a:off x="578041" y="1526557"/>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481595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Your Online Resource Lists</a:t>
            </a:r>
          </a:p>
        </p:txBody>
      </p:sp>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607625" y="1872677"/>
            <a:ext cx="3659575" cy="3687097"/>
          </a:xfrm>
        </p:spPr>
        <p:txBody>
          <a:bodyPr>
            <a:normAutofit/>
          </a:bodyPr>
          <a:lstStyle/>
          <a:p>
            <a:pPr marL="0" indent="0">
              <a:buNone/>
            </a:pPr>
            <a:r>
              <a:rPr lang="en-GB" sz="2400" dirty="0">
                <a:cs typeface="Calibri"/>
              </a:rPr>
              <a:t>Online resource lists are lists of print and electronic items recommended by lecturers and made accessible by the library. </a:t>
            </a:r>
          </a:p>
          <a:p>
            <a:pPr marL="0" indent="0">
              <a:buNone/>
            </a:pPr>
            <a:endParaRPr lang="en-GB" sz="2400" dirty="0">
              <a:cs typeface="Calibri"/>
            </a:endParaRPr>
          </a:p>
          <a:p>
            <a:pPr marL="0" indent="0">
              <a:buNone/>
            </a:pPr>
            <a:r>
              <a:rPr lang="en-GB" sz="2400" dirty="0">
                <a:cs typeface="Calibri Light" panose="020F0302020204030204" pitchFamily="34" charset="0"/>
              </a:rPr>
              <a:t>Find them in Moodle..</a:t>
            </a:r>
          </a:p>
          <a:p>
            <a:endParaRPr lang="en-GB" dirty="0"/>
          </a:p>
        </p:txBody>
      </p:sp>
      <p:sp>
        <p:nvSpPr>
          <p:cNvPr id="9" name="TextBox 8">
            <a:extLst>
              <a:ext uri="{FF2B5EF4-FFF2-40B4-BE49-F238E27FC236}">
                <a16:creationId xmlns:a16="http://schemas.microsoft.com/office/drawing/2014/main" id="{2E46BCAE-3EB5-D342-D5EC-C9527748EF8E}"/>
              </a:ext>
            </a:extLst>
          </p:cNvPr>
          <p:cNvSpPr txBox="1"/>
          <p:nvPr/>
        </p:nvSpPr>
        <p:spPr>
          <a:xfrm>
            <a:off x="698242" y="5559774"/>
            <a:ext cx="2942303" cy="369332"/>
          </a:xfrm>
          <a:prstGeom prst="rect">
            <a:avLst/>
          </a:prstGeom>
          <a:noFill/>
        </p:spPr>
        <p:txBody>
          <a:bodyPr wrap="square" rtlCol="0">
            <a:spAutoFit/>
          </a:bodyPr>
          <a:lstStyle/>
          <a:p>
            <a:r>
              <a:rPr lang="en-GB" dirty="0">
                <a:hlinkClick r:id="rId2"/>
              </a:rPr>
              <a:t>Online resource lists</a:t>
            </a:r>
            <a:endParaRPr lang="en-GB" dirty="0"/>
          </a:p>
        </p:txBody>
      </p:sp>
      <p:pic>
        <p:nvPicPr>
          <p:cNvPr id="4" name="Picture 3">
            <a:extLst>
              <a:ext uri="{FF2B5EF4-FFF2-40B4-BE49-F238E27FC236}">
                <a16:creationId xmlns:a16="http://schemas.microsoft.com/office/drawing/2014/main" id="{A51B7A3B-1205-AD6D-ABD0-99677E200109}"/>
              </a:ext>
            </a:extLst>
          </p:cNvPr>
          <p:cNvPicPr>
            <a:picLocks noChangeAspect="1"/>
          </p:cNvPicPr>
          <p:nvPr/>
        </p:nvPicPr>
        <p:blipFill rotWithShape="1">
          <a:blip r:embed="rId3"/>
          <a:srcRect l="70878" t="58884" r="858" b="2325"/>
          <a:stretch/>
        </p:blipFill>
        <p:spPr>
          <a:xfrm>
            <a:off x="4413048" y="1658493"/>
            <a:ext cx="7482389" cy="3687097"/>
          </a:xfrm>
          <a:prstGeom prst="rect">
            <a:avLst/>
          </a:prstGeom>
          <a:effectLst>
            <a:outerShdw blurRad="63500" sx="102000" sy="102000" algn="ctr" rotWithShape="0">
              <a:prstClr val="black">
                <a:alpha val="40000"/>
              </a:prstClr>
            </a:outerShdw>
          </a:effectLst>
        </p:spPr>
      </p:pic>
      <p:sp>
        <p:nvSpPr>
          <p:cNvPr id="5" name="Rectangle 4">
            <a:extLst>
              <a:ext uri="{FF2B5EF4-FFF2-40B4-BE49-F238E27FC236}">
                <a16:creationId xmlns:a16="http://schemas.microsoft.com/office/drawing/2014/main" id="{D7D5A93E-E030-8F30-66E7-CB7CD519AB8A}"/>
              </a:ext>
            </a:extLst>
          </p:cNvPr>
          <p:cNvSpPr/>
          <p:nvPr/>
        </p:nvSpPr>
        <p:spPr>
          <a:xfrm>
            <a:off x="10692713" y="3855308"/>
            <a:ext cx="1202724" cy="1194486"/>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668689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71C99EBD-A9AC-44EA-D0AB-C94A9A2A2A57}"/>
              </a:ext>
            </a:extLst>
          </p:cNvPr>
          <p:cNvPicPr>
            <a:picLocks noChangeAspect="1"/>
          </p:cNvPicPr>
          <p:nvPr/>
        </p:nvPicPr>
        <p:blipFill>
          <a:blip r:embed="rId2"/>
          <a:stretch>
            <a:fillRect/>
          </a:stretch>
        </p:blipFill>
        <p:spPr>
          <a:xfrm>
            <a:off x="1677438" y="4495203"/>
            <a:ext cx="8486696" cy="1664058"/>
          </a:xfrm>
          <a:prstGeom prst="rect">
            <a:avLst/>
          </a:prstGeom>
          <a:effectLst>
            <a:outerShdw blurRad="63500" sx="102000" sy="102000" algn="ctr" rotWithShape="0">
              <a:prstClr val="black">
                <a:alpha val="40000"/>
              </a:prstClr>
            </a:outerShdw>
          </a:effectLst>
        </p:spPr>
      </p:pic>
      <p:pic>
        <p:nvPicPr>
          <p:cNvPr id="7" name="Picture 6">
            <a:extLst>
              <a:ext uri="{FF2B5EF4-FFF2-40B4-BE49-F238E27FC236}">
                <a16:creationId xmlns:a16="http://schemas.microsoft.com/office/drawing/2014/main" id="{AECAC26A-E98A-BD7B-9F57-EA50D7D924B4}"/>
              </a:ext>
            </a:extLst>
          </p:cNvPr>
          <p:cNvPicPr>
            <a:picLocks noChangeAspect="1"/>
          </p:cNvPicPr>
          <p:nvPr/>
        </p:nvPicPr>
        <p:blipFill>
          <a:blip r:embed="rId3"/>
          <a:stretch>
            <a:fillRect/>
          </a:stretch>
        </p:blipFill>
        <p:spPr>
          <a:xfrm>
            <a:off x="4126981" y="1390505"/>
            <a:ext cx="7252955" cy="2800393"/>
          </a:xfrm>
          <a:prstGeom prst="rect">
            <a:avLst/>
          </a:prstGeom>
          <a:effectLst>
            <a:outerShdw blurRad="63500" sx="102000" sy="102000" algn="ctr" rotWithShape="0">
              <a:prstClr val="black">
                <a:alpha val="40000"/>
              </a:prstClr>
            </a:outerShdw>
          </a:effectLst>
        </p:spPr>
      </p:pic>
      <p:sp>
        <p:nvSpPr>
          <p:cNvPr id="2" name="Title 1">
            <a:extLst>
              <a:ext uri="{FF2B5EF4-FFF2-40B4-BE49-F238E27FC236}">
                <a16:creationId xmlns:a16="http://schemas.microsoft.com/office/drawing/2014/main" id="{0F3D206A-87B1-A382-7002-BDC41873BC4A}"/>
              </a:ext>
            </a:extLst>
          </p:cNvPr>
          <p:cNvSpPr>
            <a:spLocks noGrp="1"/>
          </p:cNvSpPr>
          <p:nvPr>
            <p:ph type="title"/>
          </p:nvPr>
        </p:nvSpPr>
        <p:spPr/>
        <p:txBody>
          <a:bodyPr/>
          <a:lstStyle/>
          <a:p>
            <a:r>
              <a:rPr lang="en-GB" dirty="0"/>
              <a:t>Also Find Them..</a:t>
            </a:r>
          </a:p>
        </p:txBody>
      </p:sp>
      <p:sp>
        <p:nvSpPr>
          <p:cNvPr id="5" name="TextBox 4">
            <a:extLst>
              <a:ext uri="{FF2B5EF4-FFF2-40B4-BE49-F238E27FC236}">
                <a16:creationId xmlns:a16="http://schemas.microsoft.com/office/drawing/2014/main" id="{F0383A66-1462-2B73-F53D-8492D166D200}"/>
              </a:ext>
            </a:extLst>
          </p:cNvPr>
          <p:cNvSpPr txBox="1"/>
          <p:nvPr/>
        </p:nvSpPr>
        <p:spPr>
          <a:xfrm>
            <a:off x="832481" y="2661663"/>
            <a:ext cx="3078038" cy="892552"/>
          </a:xfrm>
          <a:prstGeom prst="rect">
            <a:avLst/>
          </a:prstGeom>
          <a:noFill/>
        </p:spPr>
        <p:txBody>
          <a:bodyPr wrap="square">
            <a:spAutoFit/>
          </a:bodyPr>
          <a:lstStyle/>
          <a:p>
            <a:r>
              <a:rPr lang="en-GB" sz="2600" b="1" dirty="0">
                <a:latin typeface="Calibri"/>
                <a:cs typeface="Calibri"/>
              </a:rPr>
              <a:t>… </a:t>
            </a:r>
            <a:r>
              <a:rPr lang="en-GB" sz="2600" dirty="0">
                <a:latin typeface="Calibri Light" panose="020F0302020204030204" pitchFamily="34" charset="0"/>
                <a:cs typeface="Calibri Light" panose="020F0302020204030204" pitchFamily="34" charset="0"/>
              </a:rPr>
              <a:t>in the </a:t>
            </a:r>
          </a:p>
          <a:p>
            <a:r>
              <a:rPr lang="en-GB" sz="2600">
                <a:latin typeface="Calibri Light" panose="020F0302020204030204" pitchFamily="34" charset="0"/>
                <a:cs typeface="Calibri Light" panose="020F0302020204030204" pitchFamily="34" charset="0"/>
              </a:rPr>
              <a:t>Library Catalogue.</a:t>
            </a:r>
            <a:endParaRPr lang="en-GB" sz="2600" dirty="0">
              <a:latin typeface="Calibri Light" panose="020F0302020204030204" pitchFamily="34" charset="0"/>
              <a:cs typeface="Calibri Light" panose="020F0302020204030204" pitchFamily="34" charset="0"/>
            </a:endParaRPr>
          </a:p>
        </p:txBody>
      </p:sp>
      <p:sp>
        <p:nvSpPr>
          <p:cNvPr id="3" name="Rectangle 2">
            <a:extLst>
              <a:ext uri="{FF2B5EF4-FFF2-40B4-BE49-F238E27FC236}">
                <a16:creationId xmlns:a16="http://schemas.microsoft.com/office/drawing/2014/main" id="{BC7796D1-B2CD-81F4-011E-4AA62C57BDF7}"/>
              </a:ext>
            </a:extLst>
          </p:cNvPr>
          <p:cNvSpPr/>
          <p:nvPr/>
        </p:nvSpPr>
        <p:spPr>
          <a:xfrm>
            <a:off x="7645940" y="3667328"/>
            <a:ext cx="1488332" cy="535021"/>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0EE61BA7-45B2-B097-4F23-66827A5E9DAB}"/>
              </a:ext>
            </a:extLst>
          </p:cNvPr>
          <p:cNvSpPr/>
          <p:nvPr/>
        </p:nvSpPr>
        <p:spPr>
          <a:xfrm>
            <a:off x="3910519" y="4495203"/>
            <a:ext cx="661481" cy="59236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40910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p:txBody>
          <a:bodyPr>
            <a:normAutofit/>
          </a:bodyPr>
          <a:lstStyle/>
          <a:p>
            <a:r>
              <a:rPr lang="en-GB" dirty="0"/>
              <a:t>Library Intranet pages</a:t>
            </a:r>
          </a:p>
        </p:txBody>
      </p:sp>
      <p:sp>
        <p:nvSpPr>
          <p:cNvPr id="3" name="TextBox 2">
            <a:extLst>
              <a:ext uri="{FF2B5EF4-FFF2-40B4-BE49-F238E27FC236}">
                <a16:creationId xmlns:a16="http://schemas.microsoft.com/office/drawing/2014/main" id="{24AEB19F-BEFF-2A44-9E2A-B4D47F27A704}"/>
              </a:ext>
            </a:extLst>
          </p:cNvPr>
          <p:cNvSpPr txBox="1"/>
          <p:nvPr/>
        </p:nvSpPr>
        <p:spPr>
          <a:xfrm>
            <a:off x="7408282" y="5643778"/>
            <a:ext cx="3778060" cy="369332"/>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2"/>
              </a:rPr>
              <a:t>Library and Learning Resources</a:t>
            </a:r>
            <a:endParaRPr lang="en-GB" dirty="0">
              <a:latin typeface="Calibri Light" panose="020F0302020204030204" pitchFamily="34" charset="0"/>
              <a:cs typeface="Calibri Light" panose="020F0302020204030204" pitchFamily="34" charset="0"/>
            </a:endParaRPr>
          </a:p>
        </p:txBody>
      </p:sp>
      <p:pic>
        <p:nvPicPr>
          <p:cNvPr id="20" name="Content Placeholder 13">
            <a:extLst>
              <a:ext uri="{FF2B5EF4-FFF2-40B4-BE49-F238E27FC236}">
                <a16:creationId xmlns:a16="http://schemas.microsoft.com/office/drawing/2014/main" id="{59A98E00-889C-D193-B9CF-5B0C9D353C95}"/>
              </a:ext>
            </a:extLst>
          </p:cNvPr>
          <p:cNvPicPr>
            <a:picLocks noChangeAspect="1"/>
          </p:cNvPicPr>
          <p:nvPr/>
        </p:nvPicPr>
        <p:blipFill>
          <a:blip r:embed="rId3"/>
          <a:stretch>
            <a:fillRect/>
          </a:stretch>
        </p:blipFill>
        <p:spPr>
          <a:xfrm>
            <a:off x="698240" y="1448790"/>
            <a:ext cx="5951942" cy="4580331"/>
          </a:xfrm>
          <a:prstGeom prst="rect">
            <a:avLst/>
          </a:prstGeom>
          <a:ln>
            <a:noFill/>
          </a:ln>
          <a:effectLst>
            <a:outerShdw blurRad="63500" sx="102000" sy="102000" algn="ctr" rotWithShape="0">
              <a:prstClr val="black">
                <a:alpha val="40000"/>
              </a:prstClr>
            </a:outerShdw>
          </a:effectLst>
        </p:spPr>
      </p:pic>
      <p:sp>
        <p:nvSpPr>
          <p:cNvPr id="21" name="TextBox 20">
            <a:extLst>
              <a:ext uri="{FF2B5EF4-FFF2-40B4-BE49-F238E27FC236}">
                <a16:creationId xmlns:a16="http://schemas.microsoft.com/office/drawing/2014/main" id="{41BAD17E-AA1E-8D0C-8307-614348DA6214}"/>
              </a:ext>
            </a:extLst>
          </p:cNvPr>
          <p:cNvSpPr txBox="1"/>
          <p:nvPr/>
        </p:nvSpPr>
        <p:spPr>
          <a:xfrm>
            <a:off x="5333088" y="4785543"/>
            <a:ext cx="837744" cy="1122467"/>
          </a:xfrm>
          <a:prstGeom prst="rect">
            <a:avLst/>
          </a:prstGeom>
          <a:noFill/>
          <a:ln w="57150">
            <a:solidFill>
              <a:srgbClr val="FF0000"/>
            </a:solidFill>
          </a:ln>
        </p:spPr>
        <p:txBody>
          <a:bodyPr wrap="square" rtlCol="0">
            <a:spAutoFit/>
          </a:bodyPr>
          <a:lstStyle/>
          <a:p>
            <a:endParaRPr lang="en-GB"/>
          </a:p>
        </p:txBody>
      </p:sp>
      <p:sp>
        <p:nvSpPr>
          <p:cNvPr id="22" name="TextBox 21">
            <a:extLst>
              <a:ext uri="{FF2B5EF4-FFF2-40B4-BE49-F238E27FC236}">
                <a16:creationId xmlns:a16="http://schemas.microsoft.com/office/drawing/2014/main" id="{889170E5-D4E5-6B6B-0B81-E9BFB3356D5B}"/>
              </a:ext>
            </a:extLst>
          </p:cNvPr>
          <p:cNvSpPr txBox="1"/>
          <p:nvPr/>
        </p:nvSpPr>
        <p:spPr>
          <a:xfrm>
            <a:off x="7408282" y="1593527"/>
            <a:ext cx="3980652" cy="4093428"/>
          </a:xfrm>
          <a:prstGeom prst="rect">
            <a:avLst/>
          </a:prstGeom>
          <a:noFill/>
        </p:spPr>
        <p:txBody>
          <a:bodyPr wrap="square" rtlCol="0">
            <a:spAutoFit/>
          </a:bodyPr>
          <a:lstStyle/>
          <a:p>
            <a:r>
              <a:rPr lang="en-GB" sz="2000" dirty="0">
                <a:latin typeface="Calibri Light" panose="020F0302020204030204" pitchFamily="34" charset="0"/>
                <a:cs typeface="Calibri Light" panose="020F0302020204030204" pitchFamily="34" charset="0"/>
              </a:rPr>
              <a:t>From the Intranet Library webpage, you will find all the services and support the library offers.</a:t>
            </a:r>
          </a:p>
          <a:p>
            <a:endParaRPr lang="en-GB" sz="2000" dirty="0">
              <a:latin typeface="Calibri Light" panose="020F0302020204030204" pitchFamily="34" charset="0"/>
              <a:cs typeface="Calibri Light" panose="020F0302020204030204" pitchFamily="34" charset="0"/>
            </a:endParaRPr>
          </a:p>
          <a:p>
            <a:r>
              <a:rPr lang="en-GB" sz="2000" dirty="0">
                <a:latin typeface="Calibri Light" panose="020F0302020204030204" pitchFamily="34" charset="0"/>
                <a:cs typeface="Calibri Light" panose="020F0302020204030204" pitchFamily="34" charset="0"/>
              </a:rPr>
              <a:t>Click on Getting Started Guides to go to our subject based guides on where to find support and information in your subject area.</a:t>
            </a:r>
          </a:p>
          <a:p>
            <a:endParaRPr lang="en-GB" sz="2000" dirty="0">
              <a:latin typeface="Calibri Light" panose="020F0302020204030204" pitchFamily="34" charset="0"/>
              <a:cs typeface="Calibri Light" panose="020F0302020204030204" pitchFamily="34" charset="0"/>
            </a:endParaRPr>
          </a:p>
          <a:p>
            <a:r>
              <a:rPr lang="en-GB" sz="2000" dirty="0">
                <a:latin typeface="Calibri Light" panose="020F0302020204030204" pitchFamily="34" charset="0"/>
                <a:cs typeface="Calibri Light" panose="020F0302020204030204" pitchFamily="34" charset="0"/>
              </a:rPr>
              <a:t>Go to the Academic and Infoskills link to find useful tutorials to help you with your research and referencing skills.</a:t>
            </a:r>
          </a:p>
        </p:txBody>
      </p:sp>
    </p:spTree>
    <p:extLst>
      <p:ext uri="{BB962C8B-B14F-4D97-AF65-F5344CB8AC3E}">
        <p14:creationId xmlns:p14="http://schemas.microsoft.com/office/powerpoint/2010/main" val="13959510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a:xfrm>
            <a:off x="698241" y="265291"/>
            <a:ext cx="11119685" cy="1003916"/>
          </a:xfrm>
        </p:spPr>
        <p:txBody>
          <a:bodyPr>
            <a:noAutofit/>
          </a:bodyPr>
          <a:lstStyle/>
          <a:p>
            <a:r>
              <a:rPr lang="en-GB" dirty="0"/>
              <a:t>Choose from the A-Z list of subjects</a:t>
            </a:r>
          </a:p>
        </p:txBody>
      </p:sp>
      <p:sp>
        <p:nvSpPr>
          <p:cNvPr id="21" name="TextBox 20">
            <a:extLst>
              <a:ext uri="{FF2B5EF4-FFF2-40B4-BE49-F238E27FC236}">
                <a16:creationId xmlns:a16="http://schemas.microsoft.com/office/drawing/2014/main" id="{1F957F5F-3AC0-A666-FE1A-77C57C348A81}"/>
              </a:ext>
            </a:extLst>
          </p:cNvPr>
          <p:cNvSpPr txBox="1"/>
          <p:nvPr/>
        </p:nvSpPr>
        <p:spPr>
          <a:xfrm>
            <a:off x="9932463" y="4483366"/>
            <a:ext cx="2195656" cy="646331"/>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2"/>
              </a:rPr>
              <a:t>Library and Learning Resources</a:t>
            </a:r>
            <a:endParaRPr lang="en-GB" dirty="0">
              <a:latin typeface="Calibri Light" panose="020F0302020204030204" pitchFamily="34" charset="0"/>
              <a:cs typeface="Calibri Light" panose="020F0302020204030204" pitchFamily="34" charset="0"/>
            </a:endParaRPr>
          </a:p>
        </p:txBody>
      </p:sp>
      <p:pic>
        <p:nvPicPr>
          <p:cNvPr id="4" name="Picture 3">
            <a:extLst>
              <a:ext uri="{FF2B5EF4-FFF2-40B4-BE49-F238E27FC236}">
                <a16:creationId xmlns:a16="http://schemas.microsoft.com/office/drawing/2014/main" id="{3A173F24-46B1-7673-80C6-DA984E366ADB}"/>
              </a:ext>
            </a:extLst>
          </p:cNvPr>
          <p:cNvPicPr>
            <a:picLocks noChangeAspect="1"/>
          </p:cNvPicPr>
          <p:nvPr/>
        </p:nvPicPr>
        <p:blipFill>
          <a:blip r:embed="rId3"/>
          <a:srcRect l="1493" t="12056" r="1901" b="5070"/>
          <a:stretch/>
        </p:blipFill>
        <p:spPr>
          <a:xfrm>
            <a:off x="834496" y="1378716"/>
            <a:ext cx="8331404" cy="4764738"/>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6024527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p:txBody>
          <a:bodyPr>
            <a:normAutofit/>
          </a:bodyPr>
          <a:lstStyle/>
          <a:p>
            <a:r>
              <a:rPr lang="en-GB" dirty="0"/>
              <a:t>Get Started</a:t>
            </a:r>
            <a:r>
              <a:rPr lang="en-GB" sz="6000" dirty="0">
                <a:latin typeface="+mn-lt"/>
              </a:rPr>
              <a:t>..</a:t>
            </a:r>
          </a:p>
        </p:txBody>
      </p:sp>
      <p:pic>
        <p:nvPicPr>
          <p:cNvPr id="3" name="Picture 2">
            <a:extLst>
              <a:ext uri="{FF2B5EF4-FFF2-40B4-BE49-F238E27FC236}">
                <a16:creationId xmlns:a16="http://schemas.microsoft.com/office/drawing/2014/main" id="{9BFBF7F0-92A7-9E97-570B-BC13A4F9B053}"/>
              </a:ext>
            </a:extLst>
          </p:cNvPr>
          <p:cNvPicPr>
            <a:picLocks noChangeAspect="1"/>
          </p:cNvPicPr>
          <p:nvPr/>
        </p:nvPicPr>
        <p:blipFill rotWithShape="1">
          <a:blip r:embed="rId2"/>
          <a:srcRect l="977" t="30202" r="6229" b="23536"/>
          <a:stretch/>
        </p:blipFill>
        <p:spPr>
          <a:xfrm>
            <a:off x="888704" y="3340066"/>
            <a:ext cx="8416636" cy="2797402"/>
          </a:xfrm>
          <a:prstGeom prst="rect">
            <a:avLst/>
          </a:prstGeom>
          <a:ln>
            <a:noFill/>
          </a:ln>
          <a:effectLst>
            <a:outerShdw blurRad="63500" sx="102000" sy="102000" algn="ctr" rotWithShape="0">
              <a:prstClr val="black">
                <a:alpha val="40000"/>
              </a:prstClr>
            </a:outerShdw>
          </a:effectLst>
        </p:spPr>
      </p:pic>
      <p:sp>
        <p:nvSpPr>
          <p:cNvPr id="4" name="TextBox 3">
            <a:extLst>
              <a:ext uri="{FF2B5EF4-FFF2-40B4-BE49-F238E27FC236}">
                <a16:creationId xmlns:a16="http://schemas.microsoft.com/office/drawing/2014/main" id="{439EB252-7156-5647-7B9F-AA95EC717DDE}"/>
              </a:ext>
            </a:extLst>
          </p:cNvPr>
          <p:cNvSpPr txBox="1"/>
          <p:nvPr/>
        </p:nvSpPr>
        <p:spPr>
          <a:xfrm>
            <a:off x="762000" y="1482436"/>
            <a:ext cx="10661073" cy="1754326"/>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When you’ve selected your subject, you will find help to access your library account, your essential reading, digital skills support and referencing handbooks.  </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From here you can also explore the library’s resources and books and journals tailored to your subject area.  You will also find the contact details of your Academic Liaison Librarian and Digital Skills Advisors who are always on hand to help.</a:t>
            </a:r>
          </a:p>
        </p:txBody>
      </p:sp>
      <p:sp>
        <p:nvSpPr>
          <p:cNvPr id="6" name="TextBox 5">
            <a:extLst>
              <a:ext uri="{FF2B5EF4-FFF2-40B4-BE49-F238E27FC236}">
                <a16:creationId xmlns:a16="http://schemas.microsoft.com/office/drawing/2014/main" id="{C8B008E3-FD45-E6E5-B391-31275B1C4D86}"/>
              </a:ext>
            </a:extLst>
          </p:cNvPr>
          <p:cNvSpPr txBox="1"/>
          <p:nvPr/>
        </p:nvSpPr>
        <p:spPr>
          <a:xfrm>
            <a:off x="9631314" y="3621239"/>
            <a:ext cx="2487221" cy="646331"/>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3"/>
              </a:rPr>
              <a:t>Library and Learning Resources</a:t>
            </a:r>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0315899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81E910A-A37F-CE87-ED1B-A496F0D585CC}"/>
              </a:ext>
            </a:extLst>
          </p:cNvPr>
          <p:cNvSpPr>
            <a:spLocks noGrp="1"/>
          </p:cNvSpPr>
          <p:nvPr>
            <p:ph type="title"/>
          </p:nvPr>
        </p:nvSpPr>
        <p:spPr>
          <a:xfrm>
            <a:off x="465046" y="94633"/>
            <a:ext cx="11305410" cy="1003916"/>
          </a:xfrm>
        </p:spPr>
        <p:txBody>
          <a:bodyPr>
            <a:normAutofit/>
          </a:bodyPr>
          <a:lstStyle/>
          <a:p>
            <a:r>
              <a:rPr lang="en-GB" dirty="0">
                <a:cs typeface="Calibri" panose="020F0502020204030204" pitchFamily="34" charset="0"/>
              </a:rPr>
              <a:t>Complete The Online Infoskills Modules</a:t>
            </a:r>
          </a:p>
        </p:txBody>
      </p:sp>
      <p:pic>
        <p:nvPicPr>
          <p:cNvPr id="8" name="Picture 7" descr="A group of people working on laptops&#10;&#10;Description automatically generated">
            <a:extLst>
              <a:ext uri="{FF2B5EF4-FFF2-40B4-BE49-F238E27FC236}">
                <a16:creationId xmlns:a16="http://schemas.microsoft.com/office/drawing/2014/main" id="{B64E9FFF-2D6C-4D33-A532-C61FEF3B37F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51101" y="2400996"/>
            <a:ext cx="5630799" cy="3320932"/>
          </a:xfrm>
          <a:prstGeom prst="rect">
            <a:avLst/>
          </a:prstGeom>
          <a:effectLst>
            <a:outerShdw blurRad="63500" sx="102000" sy="102000" algn="ctr" rotWithShape="0">
              <a:prstClr val="black">
                <a:alpha val="40000"/>
              </a:prstClr>
            </a:outerShdw>
          </a:effectLst>
        </p:spPr>
      </p:pic>
      <p:sp>
        <p:nvSpPr>
          <p:cNvPr id="10" name="TextBox 9">
            <a:extLst>
              <a:ext uri="{FF2B5EF4-FFF2-40B4-BE49-F238E27FC236}">
                <a16:creationId xmlns:a16="http://schemas.microsoft.com/office/drawing/2014/main" id="{C65D3D8D-0A95-84BE-752B-C39C17D7041F}"/>
              </a:ext>
            </a:extLst>
          </p:cNvPr>
          <p:cNvSpPr txBox="1"/>
          <p:nvPr/>
        </p:nvSpPr>
        <p:spPr>
          <a:xfrm>
            <a:off x="465046" y="2091692"/>
            <a:ext cx="5885900" cy="3939540"/>
          </a:xfrm>
          <a:prstGeom prst="rect">
            <a:avLst/>
          </a:prstGeom>
          <a:noFill/>
        </p:spPr>
        <p:txBody>
          <a:bodyPr wrap="square" rtlCol="0">
            <a:spAutoFit/>
          </a:bodyPr>
          <a:lstStyle/>
          <a:p>
            <a:r>
              <a:rPr lang="en-GB" sz="2500" b="1" dirty="0">
                <a:latin typeface="Calibri "/>
              </a:rPr>
              <a:t>Finding and Using Information</a:t>
            </a:r>
            <a:r>
              <a:rPr lang="en-GB" sz="2500" dirty="0">
                <a:latin typeface="Calibri "/>
              </a:rPr>
              <a:t>.</a:t>
            </a:r>
          </a:p>
          <a:p>
            <a:pPr>
              <a:buFont typeface="Arial" panose="020B0604020202020204" pitchFamily="34" charset="0"/>
              <a:buChar char="•"/>
            </a:pPr>
            <a:r>
              <a:rPr lang="en-GB" sz="2500" dirty="0">
                <a:latin typeface="Calibri "/>
              </a:rPr>
              <a:t>  Identifying and searching for information.        </a:t>
            </a:r>
          </a:p>
          <a:p>
            <a:pPr>
              <a:buFont typeface="Arial" panose="020B0604020202020204" pitchFamily="34" charset="0"/>
              <a:buChar char="•"/>
            </a:pPr>
            <a:r>
              <a:rPr lang="en-GB" sz="2500" dirty="0">
                <a:latin typeface="Calibri "/>
              </a:rPr>
              <a:t>  Advanced searching.</a:t>
            </a:r>
          </a:p>
          <a:p>
            <a:pPr>
              <a:buFont typeface="Arial" panose="020B0604020202020204" pitchFamily="34" charset="0"/>
              <a:buChar char="•"/>
            </a:pPr>
            <a:r>
              <a:rPr lang="en-GB" sz="2500" dirty="0">
                <a:latin typeface="Calibri "/>
              </a:rPr>
              <a:t>  Artificial Intelligence (AI).</a:t>
            </a:r>
          </a:p>
          <a:p>
            <a:pPr>
              <a:buFont typeface="Arial" panose="020B0604020202020204" pitchFamily="34" charset="0"/>
              <a:buChar char="•"/>
            </a:pPr>
            <a:r>
              <a:rPr lang="en-GB" sz="2500" dirty="0">
                <a:latin typeface="Calibri "/>
              </a:rPr>
              <a:t>  Evaluating information.</a:t>
            </a:r>
          </a:p>
          <a:p>
            <a:pPr>
              <a:buFont typeface="Arial" panose="020B0604020202020204" pitchFamily="34" charset="0"/>
              <a:buChar char="•"/>
            </a:pPr>
            <a:endParaRPr lang="en-GB" sz="2500" dirty="0">
              <a:latin typeface="Calibri "/>
            </a:endParaRPr>
          </a:p>
          <a:p>
            <a:r>
              <a:rPr lang="en-GB" sz="2500" b="1" dirty="0">
                <a:latin typeface="Calibri "/>
              </a:rPr>
              <a:t>Referencing and Plagiarism</a:t>
            </a:r>
            <a:r>
              <a:rPr lang="en-GB" sz="2500" dirty="0">
                <a:latin typeface="Calibri "/>
              </a:rPr>
              <a:t>.</a:t>
            </a:r>
          </a:p>
          <a:p>
            <a:pPr marL="342900" indent="-342900">
              <a:buFont typeface="Arial" panose="020B0604020202020204" pitchFamily="34" charset="0"/>
              <a:buChar char="•"/>
            </a:pPr>
            <a:r>
              <a:rPr lang="en-GB" sz="2500" dirty="0">
                <a:latin typeface="Calibri "/>
              </a:rPr>
              <a:t>Why we reference.</a:t>
            </a:r>
          </a:p>
          <a:p>
            <a:pPr marL="342900" indent="-342900">
              <a:buFont typeface="Arial" panose="020B0604020202020204" pitchFamily="34" charset="0"/>
              <a:buChar char="•"/>
            </a:pPr>
            <a:r>
              <a:rPr lang="en-GB" sz="2500" dirty="0">
                <a:latin typeface="Calibri "/>
              </a:rPr>
              <a:t>How to reference.</a:t>
            </a:r>
          </a:p>
          <a:p>
            <a:pPr marL="342900" indent="-342900">
              <a:buFont typeface="Arial" panose="020B0604020202020204" pitchFamily="34" charset="0"/>
              <a:buChar char="•"/>
            </a:pPr>
            <a:r>
              <a:rPr lang="en-GB" sz="2500" dirty="0">
                <a:latin typeface="Calibri "/>
              </a:rPr>
              <a:t>Handbooks and guidance.</a:t>
            </a:r>
          </a:p>
        </p:txBody>
      </p:sp>
      <p:sp>
        <p:nvSpPr>
          <p:cNvPr id="4" name="TextBox 3">
            <a:extLst>
              <a:ext uri="{FF2B5EF4-FFF2-40B4-BE49-F238E27FC236}">
                <a16:creationId xmlns:a16="http://schemas.microsoft.com/office/drawing/2014/main" id="{FD07218A-896A-AF7A-1A9B-7E7278863ECA}"/>
              </a:ext>
            </a:extLst>
          </p:cNvPr>
          <p:cNvSpPr txBox="1"/>
          <p:nvPr/>
        </p:nvSpPr>
        <p:spPr>
          <a:xfrm>
            <a:off x="443294" y="1483269"/>
            <a:ext cx="11305411" cy="769441"/>
          </a:xfrm>
          <a:prstGeom prst="rect">
            <a:avLst/>
          </a:prstGeom>
          <a:noFill/>
        </p:spPr>
        <p:txBody>
          <a:bodyPr wrap="square" rtlCol="0">
            <a:spAutoFit/>
          </a:bodyPr>
          <a:lstStyle/>
          <a:p>
            <a:r>
              <a:rPr lang="en-GB" sz="2500" dirty="0">
                <a:latin typeface="Calibri "/>
                <a:cs typeface="Calibri" panose="020F0502020204030204" pitchFamily="34" charset="0"/>
              </a:rPr>
              <a:t>Find them in the </a:t>
            </a:r>
            <a:r>
              <a:rPr lang="en-GB" sz="2500" dirty="0">
                <a:latin typeface="Calibri "/>
                <a:hlinkClick r:id="rId3"/>
              </a:rPr>
              <a:t>Academic and Infoskills programme</a:t>
            </a:r>
            <a:r>
              <a:rPr lang="en-GB" sz="2500" dirty="0">
                <a:latin typeface="Calibri "/>
              </a:rPr>
              <a:t>.</a:t>
            </a:r>
          </a:p>
          <a:p>
            <a:endParaRPr lang="en-GB" dirty="0"/>
          </a:p>
        </p:txBody>
      </p:sp>
    </p:spTree>
    <p:extLst>
      <p:ext uri="{BB962C8B-B14F-4D97-AF65-F5344CB8AC3E}">
        <p14:creationId xmlns:p14="http://schemas.microsoft.com/office/powerpoint/2010/main" val="30797576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ABB45C2-163C-9C09-ACFF-D35A53106754}"/>
              </a:ext>
            </a:extLst>
          </p:cNvPr>
          <p:cNvSpPr>
            <a:spLocks noGrp="1"/>
          </p:cNvSpPr>
          <p:nvPr>
            <p:ph type="title"/>
          </p:nvPr>
        </p:nvSpPr>
        <p:spPr>
          <a:xfrm>
            <a:off x="1069674" y="252284"/>
            <a:ext cx="10424086" cy="1003916"/>
          </a:xfrm>
        </p:spPr>
        <p:txBody>
          <a:bodyPr>
            <a:normAutofit/>
          </a:bodyPr>
          <a:lstStyle/>
          <a:p>
            <a:r>
              <a:rPr lang="en-US" dirty="0"/>
              <a:t>Literature Searching</a:t>
            </a:r>
          </a:p>
        </p:txBody>
      </p:sp>
      <p:pic>
        <p:nvPicPr>
          <p:cNvPr id="4" name="Picture 4" descr="Text&#10;&#10;Description automatically generated">
            <a:extLst>
              <a:ext uri="{FF2B5EF4-FFF2-40B4-BE49-F238E27FC236}">
                <a16:creationId xmlns:a16="http://schemas.microsoft.com/office/drawing/2014/main" id="{F9D48F87-1F79-CCFE-E9E2-B9F8BF532384}"/>
              </a:ext>
            </a:extLst>
          </p:cNvPr>
          <p:cNvPicPr>
            <a:picLocks noGrp="1" noChangeAspect="1"/>
          </p:cNvPicPr>
          <p:nvPr>
            <p:ph sz="quarter" idx="10"/>
          </p:nvPr>
        </p:nvPicPr>
        <p:blipFill>
          <a:blip r:embed="rId2"/>
          <a:stretch>
            <a:fillRect/>
          </a:stretch>
        </p:blipFill>
        <p:spPr>
          <a:xfrm>
            <a:off x="859268" y="2114249"/>
            <a:ext cx="9525489" cy="4037489"/>
          </a:xfrm>
          <a:noFill/>
          <a:effectLst>
            <a:outerShdw blurRad="63500" sx="102000" sy="102000" algn="ctr" rotWithShape="0">
              <a:prstClr val="black">
                <a:alpha val="40000"/>
              </a:prstClr>
            </a:outerShdw>
          </a:effectLst>
        </p:spPr>
      </p:pic>
      <p:sp>
        <p:nvSpPr>
          <p:cNvPr id="2" name="TextBox 1">
            <a:extLst>
              <a:ext uri="{FF2B5EF4-FFF2-40B4-BE49-F238E27FC236}">
                <a16:creationId xmlns:a16="http://schemas.microsoft.com/office/drawing/2014/main" id="{E17CE161-5BE5-A551-EDB7-DB9D9644C711}"/>
              </a:ext>
            </a:extLst>
          </p:cNvPr>
          <p:cNvSpPr txBox="1"/>
          <p:nvPr/>
        </p:nvSpPr>
        <p:spPr>
          <a:xfrm>
            <a:off x="1069674" y="1480429"/>
            <a:ext cx="10558734" cy="461665"/>
          </a:xfrm>
          <a:prstGeom prst="rect">
            <a:avLst/>
          </a:prstGeom>
          <a:noFill/>
        </p:spPr>
        <p:txBody>
          <a:bodyPr wrap="square" rtlCol="0">
            <a:spAutoFit/>
          </a:bodyPr>
          <a:lstStyle/>
          <a:p>
            <a:r>
              <a:rPr lang="en-GB" sz="2400" dirty="0">
                <a:ln w="0"/>
                <a:effectLst>
                  <a:outerShdw blurRad="38100" dist="19050" dir="2700000" algn="tl" rotWithShape="0">
                    <a:schemeClr val="dk1">
                      <a:alpha val="40000"/>
                    </a:schemeClr>
                  </a:outerShdw>
                </a:effectLst>
              </a:rPr>
              <a:t>At the beginning of any research project, you should first conduct a literature search.</a:t>
            </a:r>
          </a:p>
        </p:txBody>
      </p:sp>
    </p:spTree>
    <p:extLst>
      <p:ext uri="{BB962C8B-B14F-4D97-AF65-F5344CB8AC3E}">
        <p14:creationId xmlns:p14="http://schemas.microsoft.com/office/powerpoint/2010/main" val="12507182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218D5-AE36-0440-340D-D7C0D1BA078E}"/>
              </a:ext>
            </a:extLst>
          </p:cNvPr>
          <p:cNvSpPr>
            <a:spLocks noGrp="1"/>
          </p:cNvSpPr>
          <p:nvPr>
            <p:ph type="title"/>
          </p:nvPr>
        </p:nvSpPr>
        <p:spPr>
          <a:xfrm>
            <a:off x="1023668" y="262866"/>
            <a:ext cx="10490306" cy="1003916"/>
          </a:xfrm>
        </p:spPr>
        <p:txBody>
          <a:bodyPr anchor="b">
            <a:normAutofit/>
          </a:bodyPr>
          <a:lstStyle/>
          <a:p>
            <a:r>
              <a:rPr lang="en-GB" dirty="0"/>
              <a:t>Where to Start...</a:t>
            </a:r>
          </a:p>
        </p:txBody>
      </p:sp>
      <p:graphicFrame>
        <p:nvGraphicFramePr>
          <p:cNvPr id="5" name="Diagram 4">
            <a:extLst>
              <a:ext uri="{FF2B5EF4-FFF2-40B4-BE49-F238E27FC236}">
                <a16:creationId xmlns:a16="http://schemas.microsoft.com/office/drawing/2014/main" id="{FC5D65E1-FB5E-3377-1C2C-B5C7D35ACC19}"/>
              </a:ext>
            </a:extLst>
          </p:cNvPr>
          <p:cNvGraphicFramePr/>
          <p:nvPr/>
        </p:nvGraphicFramePr>
        <p:xfrm>
          <a:off x="235100" y="1431985"/>
          <a:ext cx="11761368" cy="50291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590301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23C19E-7560-444E-AFCC-F26F0FBB2044}"/>
              </a:ext>
            </a:extLst>
          </p:cNvPr>
          <p:cNvSpPr>
            <a:spLocks noGrp="1"/>
          </p:cNvSpPr>
          <p:nvPr>
            <p:ph sz="half" idx="2"/>
          </p:nvPr>
        </p:nvSpPr>
        <p:spPr>
          <a:xfrm>
            <a:off x="698243" y="2105367"/>
            <a:ext cx="5253296" cy="4060483"/>
          </a:xfrm>
        </p:spPr>
        <p:txBody>
          <a:bodyPr vert="horz" lIns="91440" tIns="45720" rIns="91440" bIns="45720" rtlCol="0">
            <a:normAutofit/>
          </a:bodyPr>
          <a:lstStyle/>
          <a:p>
            <a:endParaRPr lang="en-GB"/>
          </a:p>
          <a:p>
            <a:endParaRPr lang="en-GB"/>
          </a:p>
        </p:txBody>
      </p:sp>
      <p:sp>
        <p:nvSpPr>
          <p:cNvPr id="2" name="Title 1">
            <a:extLst>
              <a:ext uri="{FF2B5EF4-FFF2-40B4-BE49-F238E27FC236}">
                <a16:creationId xmlns:a16="http://schemas.microsoft.com/office/drawing/2014/main" id="{45FF2EB6-A7F8-4C6B-A3C2-A5EF8AF05DC4}"/>
              </a:ext>
            </a:extLst>
          </p:cNvPr>
          <p:cNvSpPr>
            <a:spLocks noGrp="1"/>
          </p:cNvSpPr>
          <p:nvPr>
            <p:ph type="title"/>
          </p:nvPr>
        </p:nvSpPr>
        <p:spPr>
          <a:xfrm>
            <a:off x="698242" y="265291"/>
            <a:ext cx="10795518" cy="1003916"/>
          </a:xfrm>
        </p:spPr>
        <p:txBody>
          <a:bodyPr vert="horz" lIns="91440" tIns="45720" rIns="91440" bIns="45720" rtlCol="0" anchor="b">
            <a:normAutofit/>
          </a:bodyPr>
          <a:lstStyle/>
          <a:p>
            <a:r>
              <a:rPr lang="en-GB" dirty="0"/>
              <a:t>Library: Scoping Searches</a:t>
            </a:r>
            <a:endParaRPr lang="en-US" dirty="0"/>
          </a:p>
        </p:txBody>
      </p:sp>
      <p:graphicFrame>
        <p:nvGraphicFramePr>
          <p:cNvPr id="8" name="TextBox 5">
            <a:extLst>
              <a:ext uri="{FF2B5EF4-FFF2-40B4-BE49-F238E27FC236}">
                <a16:creationId xmlns:a16="http://schemas.microsoft.com/office/drawing/2014/main" id="{363B5F1E-C79A-993D-3F4B-9E8EAB448E72}"/>
              </a:ext>
            </a:extLst>
          </p:cNvPr>
          <p:cNvGraphicFramePr/>
          <p:nvPr/>
        </p:nvGraphicFramePr>
        <p:xfrm>
          <a:off x="818535" y="1588150"/>
          <a:ext cx="11031794" cy="40604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498911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17CB-58B0-4483-8268-67016D1DA36C}"/>
              </a:ext>
            </a:extLst>
          </p:cNvPr>
          <p:cNvSpPr>
            <a:spLocks noGrp="1"/>
          </p:cNvSpPr>
          <p:nvPr>
            <p:ph type="title"/>
          </p:nvPr>
        </p:nvSpPr>
        <p:spPr>
          <a:xfrm>
            <a:off x="698242" y="252284"/>
            <a:ext cx="10795518" cy="1003916"/>
          </a:xfrm>
        </p:spPr>
        <p:txBody>
          <a:bodyPr vert="horz" lIns="91440" tIns="45720" rIns="91440" bIns="45720" rtlCol="0" anchor="b">
            <a:normAutofit/>
          </a:bodyPr>
          <a:lstStyle/>
          <a:p>
            <a:r>
              <a:rPr lang="en-GB" dirty="0"/>
              <a:t>Things to Consider…</a:t>
            </a:r>
            <a:endParaRPr lang="en-US" dirty="0"/>
          </a:p>
        </p:txBody>
      </p:sp>
      <p:graphicFrame>
        <p:nvGraphicFramePr>
          <p:cNvPr id="11" name="TextBox 6">
            <a:extLst>
              <a:ext uri="{FF2B5EF4-FFF2-40B4-BE49-F238E27FC236}">
                <a16:creationId xmlns:a16="http://schemas.microsoft.com/office/drawing/2014/main" id="{B0047513-BD11-439C-22C2-BE17AA205E9A}"/>
              </a:ext>
            </a:extLst>
          </p:cNvPr>
          <p:cNvGraphicFramePr/>
          <p:nvPr/>
        </p:nvGraphicFramePr>
        <p:xfrm>
          <a:off x="364687" y="1511750"/>
          <a:ext cx="10795518" cy="45740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87755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17CB-58B0-4483-8268-67016D1DA36C}"/>
              </a:ext>
            </a:extLst>
          </p:cNvPr>
          <p:cNvSpPr>
            <a:spLocks noGrp="1"/>
          </p:cNvSpPr>
          <p:nvPr>
            <p:ph type="title"/>
          </p:nvPr>
        </p:nvSpPr>
        <p:spPr/>
        <p:txBody>
          <a:bodyPr>
            <a:normAutofit/>
          </a:bodyPr>
          <a:lstStyle/>
          <a:p>
            <a:r>
              <a:rPr lang="en-GB" dirty="0"/>
              <a:t>Identify Suitable Information Sources</a:t>
            </a:r>
            <a:endParaRPr lang="en-US" dirty="0"/>
          </a:p>
        </p:txBody>
      </p:sp>
      <p:sp>
        <p:nvSpPr>
          <p:cNvPr id="6" name="Content Placeholder 2">
            <a:extLst>
              <a:ext uri="{FF2B5EF4-FFF2-40B4-BE49-F238E27FC236}">
                <a16:creationId xmlns:a16="http://schemas.microsoft.com/office/drawing/2014/main" id="{89ECFA29-6620-9842-4914-6FE80C234654}"/>
              </a:ext>
            </a:extLst>
          </p:cNvPr>
          <p:cNvSpPr txBox="1">
            <a:spLocks/>
          </p:cNvSpPr>
          <p:nvPr/>
        </p:nvSpPr>
        <p:spPr>
          <a:xfrm>
            <a:off x="829994" y="1517074"/>
            <a:ext cx="5965660" cy="4813274"/>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b="1" dirty="0"/>
              <a:t>These may include:</a:t>
            </a:r>
          </a:p>
          <a:p>
            <a:pPr>
              <a:buFont typeface="Arial,Sans-Serif" panose="05000000000000000000" pitchFamily="2" charset="2"/>
              <a:buChar char="•"/>
            </a:pPr>
            <a:r>
              <a:rPr lang="en-GB" sz="2400" b="1" dirty="0">
                <a:cs typeface="Arial"/>
              </a:rPr>
              <a:t>Books and Ebooks. </a:t>
            </a:r>
          </a:p>
          <a:p>
            <a:pPr>
              <a:buFont typeface="Arial" panose="020B0604020202020204" pitchFamily="34" charset="0"/>
              <a:buChar char="•"/>
            </a:pPr>
            <a:r>
              <a:rPr lang="en-GB" sz="2400" b="1" dirty="0">
                <a:cs typeface="Arial"/>
              </a:rPr>
              <a:t>Peer-reviewed journal articles. </a:t>
            </a:r>
          </a:p>
          <a:p>
            <a:pPr>
              <a:buFont typeface="Arial,Sans-Serif" panose="05000000000000000000" pitchFamily="2" charset="2"/>
              <a:buChar char="•"/>
            </a:pPr>
            <a:r>
              <a:rPr lang="en-GB" sz="2400" b="1" dirty="0">
                <a:cs typeface="Arial"/>
              </a:rPr>
              <a:t>Box of Broadcasts for TV and radio sources.</a:t>
            </a:r>
          </a:p>
          <a:p>
            <a:pPr>
              <a:buFont typeface="Arial,Sans-Serif" panose="05000000000000000000" pitchFamily="2" charset="2"/>
              <a:buChar char="•"/>
            </a:pPr>
            <a:r>
              <a:rPr lang="en-GB" sz="2400" b="1" dirty="0">
                <a:cs typeface="Arial"/>
              </a:rPr>
              <a:t>NewsBank for newspaper articles.</a:t>
            </a:r>
          </a:p>
          <a:p>
            <a:pPr>
              <a:buFont typeface="Arial,Sans-Serif" panose="05000000000000000000" pitchFamily="2" charset="2"/>
              <a:buChar char="•"/>
            </a:pPr>
            <a:r>
              <a:rPr lang="en-GB" sz="2400" b="1" dirty="0">
                <a:cs typeface="Arial"/>
              </a:rPr>
              <a:t>Subject Databases.</a:t>
            </a:r>
          </a:p>
          <a:p>
            <a:pPr>
              <a:buFont typeface="Arial,Sans-Serif" panose="05000000000000000000" pitchFamily="2" charset="2"/>
              <a:buChar char="•"/>
            </a:pPr>
            <a:r>
              <a:rPr lang="en-GB" sz="2400" b="1" dirty="0">
                <a:cs typeface="Arial"/>
              </a:rPr>
              <a:t>Technical papers.</a:t>
            </a:r>
          </a:p>
          <a:p>
            <a:pPr>
              <a:buFont typeface="Arial,Sans-Serif" panose="05000000000000000000" pitchFamily="2" charset="2"/>
              <a:buChar char="•"/>
            </a:pPr>
            <a:r>
              <a:rPr lang="en-GB" sz="2400" b="1" dirty="0">
                <a:cs typeface="Arial"/>
              </a:rPr>
              <a:t>Government reports.</a:t>
            </a:r>
          </a:p>
          <a:p>
            <a:pPr>
              <a:buFont typeface="Arial,Sans-Serif" panose="05000000000000000000" pitchFamily="2" charset="2"/>
              <a:buChar char="•"/>
            </a:pPr>
            <a:r>
              <a:rPr lang="en-GB" sz="2400" b="1" dirty="0">
                <a:cs typeface="Arial"/>
              </a:rPr>
              <a:t>Statistical information.</a:t>
            </a:r>
          </a:p>
          <a:p>
            <a:pPr>
              <a:buFont typeface="Arial" panose="05000000000000000000" pitchFamily="2" charset="2"/>
              <a:buChar char="•"/>
            </a:pPr>
            <a:r>
              <a:rPr lang="en-GB" sz="2400" b="1" dirty="0">
                <a:cs typeface="Calibri Light"/>
              </a:rPr>
              <a:t>Google Scholar.</a:t>
            </a:r>
          </a:p>
        </p:txBody>
      </p:sp>
      <p:pic>
        <p:nvPicPr>
          <p:cNvPr id="3" name="Picture 4" descr="Woman in a library">
            <a:extLst>
              <a:ext uri="{FF2B5EF4-FFF2-40B4-BE49-F238E27FC236}">
                <a16:creationId xmlns:a16="http://schemas.microsoft.com/office/drawing/2014/main" id="{DCCB020F-CD35-601F-A574-5A6287566223}"/>
              </a:ext>
            </a:extLst>
          </p:cNvPr>
          <p:cNvPicPr>
            <a:picLocks noChangeAspect="1"/>
          </p:cNvPicPr>
          <p:nvPr/>
        </p:nvPicPr>
        <p:blipFill rotWithShape="1">
          <a:blip r:embed="rId3"/>
          <a:srcRect l="11712" r="11712"/>
          <a:stretch/>
        </p:blipFill>
        <p:spPr>
          <a:xfrm>
            <a:off x="6526736" y="1517074"/>
            <a:ext cx="5350597" cy="4662894"/>
          </a:xfrm>
          <a:prstGeom prst="rect">
            <a:avLst/>
          </a:prstGeom>
          <a:noFill/>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3019291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p:txBody>
          <a:bodyPr/>
          <a:lstStyle/>
          <a:p>
            <a:r>
              <a:rPr lang="en-GB" dirty="0"/>
              <a:t>Phrase Searching &amp; Terminology</a:t>
            </a:r>
          </a:p>
        </p:txBody>
      </p:sp>
      <p:sp>
        <p:nvSpPr>
          <p:cNvPr id="4" name="TextBox 3">
            <a:extLst>
              <a:ext uri="{FF2B5EF4-FFF2-40B4-BE49-F238E27FC236}">
                <a16:creationId xmlns:a16="http://schemas.microsoft.com/office/drawing/2014/main" id="{BE448A93-D980-6994-885D-99F78FF4252B}"/>
              </a:ext>
            </a:extLst>
          </p:cNvPr>
          <p:cNvSpPr txBox="1"/>
          <p:nvPr/>
        </p:nvSpPr>
        <p:spPr>
          <a:xfrm>
            <a:off x="4734790" y="1920946"/>
            <a:ext cx="7038973" cy="39518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b="1" dirty="0">
                <a:latin typeface="Calibri Light" panose="020F0302020204030204" pitchFamily="34" charset="0"/>
                <a:cs typeface="Calibri Light" panose="020F0302020204030204" pitchFamily="34" charset="0"/>
              </a:rPr>
              <a:t>Consider different terminology that may be used.</a:t>
            </a:r>
            <a:endParaRPr lang="en-GB" sz="2400" b="1" dirty="0">
              <a:latin typeface="Calibri Light" panose="020F0302020204030204" pitchFamily="34" charset="0"/>
              <a:ea typeface="+mn-lt"/>
              <a:cs typeface="Calibri Light" panose="020F0302020204030204" pitchFamily="34" charset="0"/>
            </a:endParaRPr>
          </a:p>
          <a:p>
            <a:pPr marL="285750" indent="-285750">
              <a:lnSpc>
                <a:spcPct val="90000"/>
              </a:lnSpc>
              <a:spcBef>
                <a:spcPts val="1000"/>
              </a:spcBef>
              <a:buFont typeface="Arial,Sans-Serif"/>
              <a:buChar char="•"/>
            </a:pPr>
            <a:endParaRPr lang="en-GB" sz="2400" b="1" dirty="0">
              <a:latin typeface="Calibri Light" panose="020F0302020204030204" pitchFamily="34" charset="0"/>
              <a:cs typeface="Calibri Light" panose="020F0302020204030204" pitchFamily="34" charset="0"/>
            </a:endParaRPr>
          </a:p>
          <a:p>
            <a:pPr marL="285750" indent="-285750">
              <a:lnSpc>
                <a:spcPct val="90000"/>
              </a:lnSpc>
              <a:spcBef>
                <a:spcPts val="1000"/>
              </a:spcBef>
              <a:buFont typeface="Arial,Sans-Serif"/>
              <a:buChar char="•"/>
            </a:pPr>
            <a:r>
              <a:rPr lang="en-GB" sz="2400" b="1" dirty="0">
                <a:solidFill>
                  <a:srgbClr val="FF0000"/>
                </a:solidFill>
                <a:latin typeface="Calibri Light" panose="020F0302020204030204" pitchFamily="34" charset="0"/>
                <a:cs typeface="Calibri Light" panose="020F0302020204030204" pitchFamily="34" charset="0"/>
              </a:rPr>
              <a:t>Alternative words</a:t>
            </a:r>
            <a:r>
              <a:rPr lang="en-GB" sz="2400" b="1" dirty="0">
                <a:latin typeface="Calibri Light" panose="020F0302020204030204" pitchFamily="34" charset="0"/>
                <a:cs typeface="Calibri Light" panose="020F0302020204030204" pitchFamily="34" charset="0"/>
              </a:rPr>
              <a:t>: Synonyms / Antonyms.</a:t>
            </a:r>
            <a:endParaRPr lang="en-GB" sz="2400" b="1" dirty="0">
              <a:latin typeface="Calibri Light" panose="020F0302020204030204" pitchFamily="34" charset="0"/>
              <a:ea typeface="+mn-lt"/>
              <a:cs typeface="Calibri Light" panose="020F0302020204030204" pitchFamily="34" charset="0"/>
            </a:endParaRPr>
          </a:p>
          <a:p>
            <a:pPr marL="285750" indent="-285750">
              <a:lnSpc>
                <a:spcPct val="90000"/>
              </a:lnSpc>
              <a:spcBef>
                <a:spcPts val="1000"/>
              </a:spcBef>
              <a:buFont typeface="Arial,Sans-Serif"/>
              <a:buChar char="•"/>
            </a:pPr>
            <a:endParaRPr lang="en-GB" sz="2400" b="1" dirty="0">
              <a:latin typeface="Calibri Light" panose="020F0302020204030204" pitchFamily="34" charset="0"/>
              <a:ea typeface="+mn-lt"/>
              <a:cs typeface="Calibri Light" panose="020F0302020204030204" pitchFamily="34" charset="0"/>
            </a:endParaRPr>
          </a:p>
          <a:p>
            <a:pPr marL="285750" indent="-285750">
              <a:lnSpc>
                <a:spcPct val="90000"/>
              </a:lnSpc>
              <a:spcBef>
                <a:spcPts val="1000"/>
              </a:spcBef>
              <a:buFont typeface="Arial,Sans-Serif"/>
              <a:buChar char="•"/>
            </a:pPr>
            <a:r>
              <a:rPr lang="en-GB" sz="2400" b="1" dirty="0">
                <a:solidFill>
                  <a:srgbClr val="FF0000"/>
                </a:solidFill>
                <a:latin typeface="Calibri Light" panose="020F0302020204030204" pitchFamily="34" charset="0"/>
                <a:cs typeface="Calibri Light" panose="020F0302020204030204" pitchFamily="34" charset="0"/>
              </a:rPr>
              <a:t>Phrase searching</a:t>
            </a:r>
            <a:r>
              <a:rPr lang="en-GB" sz="2400" b="1" dirty="0">
                <a:latin typeface="Calibri Light" panose="020F0302020204030204" pitchFamily="34" charset="0"/>
                <a:cs typeface="Calibri Light" panose="020F0302020204030204" pitchFamily="34" charset="0"/>
              </a:rPr>
              <a:t>: Search for a phrase in quotations "exercise training“.</a:t>
            </a:r>
            <a:endParaRPr lang="en-GB" sz="2400" b="1" dirty="0">
              <a:latin typeface="Calibri Light" panose="020F0302020204030204" pitchFamily="34" charset="0"/>
              <a:ea typeface="+mn-lt"/>
              <a:cs typeface="Calibri Light" panose="020F0302020204030204" pitchFamily="34" charset="0"/>
            </a:endParaRPr>
          </a:p>
          <a:p>
            <a:pPr marL="285750" indent="-285750">
              <a:lnSpc>
                <a:spcPct val="90000"/>
              </a:lnSpc>
              <a:spcBef>
                <a:spcPts val="1000"/>
              </a:spcBef>
              <a:buFont typeface="Arial,Sans-Serif"/>
              <a:buChar char="•"/>
            </a:pPr>
            <a:endParaRPr lang="en-GB" sz="2400" b="1" dirty="0">
              <a:latin typeface="Calibri Light" panose="020F0302020204030204" pitchFamily="34" charset="0"/>
              <a:ea typeface="+mn-lt"/>
              <a:cs typeface="Calibri Light" panose="020F0302020204030204" pitchFamily="34" charset="0"/>
            </a:endParaRPr>
          </a:p>
          <a:p>
            <a:pPr marL="285750" indent="-285750">
              <a:lnSpc>
                <a:spcPct val="90000"/>
              </a:lnSpc>
              <a:spcBef>
                <a:spcPts val="1000"/>
              </a:spcBef>
              <a:buFont typeface="Arial,Sans-Serif"/>
              <a:buChar char="•"/>
            </a:pPr>
            <a:r>
              <a:rPr lang="en-GB" sz="2400" b="1" dirty="0">
                <a:solidFill>
                  <a:srgbClr val="FF0000"/>
                </a:solidFill>
                <a:latin typeface="Calibri Light" panose="020F0302020204030204" pitchFamily="34" charset="0"/>
                <a:cs typeface="Calibri Light" panose="020F0302020204030204" pitchFamily="34" charset="0"/>
              </a:rPr>
              <a:t>Subject searching</a:t>
            </a:r>
            <a:r>
              <a:rPr lang="en-GB" sz="2400" b="1" dirty="0">
                <a:latin typeface="Calibri Light" panose="020F0302020204030204" pitchFamily="34" charset="0"/>
                <a:cs typeface="Calibri Light" panose="020F0302020204030204" pitchFamily="34" charset="0"/>
              </a:rPr>
              <a:t>: Controlled vocabulary.</a:t>
            </a:r>
            <a:endParaRPr lang="en-GB" sz="2400" b="1" dirty="0">
              <a:latin typeface="Calibri Light" panose="020F0302020204030204" pitchFamily="34" charset="0"/>
              <a:ea typeface="+mn-lt"/>
              <a:cs typeface="Calibri Light" panose="020F0302020204030204" pitchFamily="34" charset="0"/>
            </a:endParaRPr>
          </a:p>
          <a:p>
            <a:pPr algn="l"/>
            <a:endParaRPr lang="en-GB" sz="2800" dirty="0">
              <a:cs typeface="Calibri Light"/>
            </a:endParaRPr>
          </a:p>
        </p:txBody>
      </p:sp>
      <p:pic>
        <p:nvPicPr>
          <p:cNvPr id="9" name="Graphic 9" descr="Quotes with solid fill">
            <a:extLst>
              <a:ext uri="{FF2B5EF4-FFF2-40B4-BE49-F238E27FC236}">
                <a16:creationId xmlns:a16="http://schemas.microsoft.com/office/drawing/2014/main" id="{C19BE454-B228-44E3-F12A-4D7EDE3CDCE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58618" y="1476664"/>
            <a:ext cx="4476172" cy="4505036"/>
          </a:xfrm>
          <a:prstGeom prst="rect">
            <a:avLst/>
          </a:prstGeom>
        </p:spPr>
      </p:pic>
    </p:spTree>
    <p:extLst>
      <p:ext uri="{BB962C8B-B14F-4D97-AF65-F5344CB8AC3E}">
        <p14:creationId xmlns:p14="http://schemas.microsoft.com/office/powerpoint/2010/main" val="41102803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7517" y="0"/>
            <a:ext cx="10515600" cy="1201947"/>
          </a:xfrm>
        </p:spPr>
        <p:txBody>
          <a:bodyPr>
            <a:noAutofit/>
          </a:bodyPr>
          <a:lstStyle/>
          <a:p>
            <a:r>
              <a:rPr lang="en-GB" dirty="0">
                <a:solidFill>
                  <a:schemeClr val="bg1"/>
                </a:solidFill>
                <a:cs typeface="Arial" panose="020B0604020202020204" pitchFamily="34" charset="0"/>
              </a:rPr>
              <a:t>Evaluating</a:t>
            </a:r>
            <a:r>
              <a:rPr lang="en-GB" dirty="0">
                <a:cs typeface="Arial" panose="020B0604020202020204" pitchFamily="34" charset="0"/>
              </a:rPr>
              <a:t> A</a:t>
            </a:r>
            <a:r>
              <a:rPr lang="en-GB" dirty="0">
                <a:solidFill>
                  <a:schemeClr val="bg1"/>
                </a:solidFill>
                <a:cs typeface="Arial" panose="020B0604020202020204" pitchFamily="34" charset="0"/>
              </a:rPr>
              <a:t>rticles </a:t>
            </a:r>
            <a:r>
              <a:rPr lang="en-GB" dirty="0">
                <a:cs typeface="Arial" panose="020B0604020202020204" pitchFamily="34" charset="0"/>
              </a:rPr>
              <a:t>C</a:t>
            </a:r>
            <a:r>
              <a:rPr lang="en-GB" dirty="0">
                <a:solidFill>
                  <a:schemeClr val="bg1"/>
                </a:solidFill>
                <a:cs typeface="Arial" panose="020B0604020202020204" pitchFamily="34" charset="0"/>
              </a:rPr>
              <a:t>ritically</a:t>
            </a:r>
          </a:p>
        </p:txBody>
      </p:sp>
      <p:sp>
        <p:nvSpPr>
          <p:cNvPr id="3" name="Content Placeholder 2"/>
          <p:cNvSpPr>
            <a:spLocks noGrp="1"/>
          </p:cNvSpPr>
          <p:nvPr>
            <p:ph idx="4294967295"/>
          </p:nvPr>
        </p:nvSpPr>
        <p:spPr>
          <a:xfrm>
            <a:off x="735033" y="1606586"/>
            <a:ext cx="7464038" cy="4633188"/>
          </a:xfrm>
        </p:spPr>
        <p:txBody>
          <a:bodyPr vert="horz" lIns="91440" tIns="45720" rIns="91440" bIns="45720" rtlCol="0" anchor="t">
            <a:noAutofit/>
          </a:bodyPr>
          <a:lstStyle/>
          <a:p>
            <a:pPr marL="0" indent="0">
              <a:lnSpc>
                <a:spcPct val="100000"/>
              </a:lnSpc>
              <a:buNone/>
            </a:pPr>
            <a:r>
              <a:rPr lang="en-GB" sz="2400" b="1" dirty="0">
                <a:latin typeface="Calibri Light" panose="020F0302020204030204" pitchFamily="34" charset="0"/>
                <a:cs typeface="Calibri Light" panose="020F0302020204030204" pitchFamily="34" charset="0"/>
              </a:rPr>
              <a:t>Things to look out for:</a:t>
            </a:r>
          </a:p>
          <a:p>
            <a:pPr>
              <a:lnSpc>
                <a:spcPct val="100000"/>
              </a:lnSpc>
              <a:buFont typeface="Arial"/>
              <a:buChar char="•"/>
            </a:pPr>
            <a:r>
              <a:rPr lang="en-GB" sz="2400" b="1" dirty="0">
                <a:latin typeface="Calibri Light" panose="020F0302020204030204" pitchFamily="34" charset="0"/>
                <a:cs typeface="Calibri Light" panose="020F0302020204030204" pitchFamily="34" charset="0"/>
              </a:rPr>
              <a:t>Is it Peer-Reviewed?</a:t>
            </a:r>
            <a:endParaRPr lang="en-US" sz="2400" b="1" dirty="0">
              <a:latin typeface="Calibri Light" panose="020F0302020204030204" pitchFamily="34" charset="0"/>
              <a:cs typeface="Calibri Light" panose="020F0302020204030204" pitchFamily="34" charset="0"/>
            </a:endParaRPr>
          </a:p>
          <a:p>
            <a:pPr>
              <a:lnSpc>
                <a:spcPct val="100000"/>
              </a:lnSpc>
              <a:buFont typeface="Arial"/>
              <a:buChar char="•"/>
            </a:pPr>
            <a:r>
              <a:rPr lang="en-GB" sz="2400" b="1" dirty="0">
                <a:latin typeface="Calibri Light" panose="020F0302020204030204" pitchFamily="34" charset="0"/>
                <a:cs typeface="Calibri Light" panose="020F0302020204030204" pitchFamily="34" charset="0"/>
              </a:rPr>
              <a:t>Does it contain stated research questions?</a:t>
            </a:r>
          </a:p>
          <a:p>
            <a:pPr>
              <a:lnSpc>
                <a:spcPct val="100000"/>
              </a:lnSpc>
              <a:buFont typeface="Arial"/>
              <a:buChar char="•"/>
            </a:pPr>
            <a:r>
              <a:rPr lang="en-GB" sz="2400" b="1" dirty="0">
                <a:latin typeface="Calibri Light" panose="020F0302020204030204" pitchFamily="34" charset="0"/>
                <a:cs typeface="Calibri Light" panose="020F0302020204030204" pitchFamily="34" charset="0"/>
              </a:rPr>
              <a:t>How recent is it? What dates are shown on the references?</a:t>
            </a:r>
          </a:p>
          <a:p>
            <a:pPr>
              <a:lnSpc>
                <a:spcPct val="100000"/>
              </a:lnSpc>
              <a:buFont typeface="Arial"/>
              <a:buChar char="•"/>
            </a:pPr>
            <a:r>
              <a:rPr lang="en-GB" sz="2400" b="1" dirty="0">
                <a:latin typeface="Calibri Light" panose="020F0302020204030204" pitchFamily="34" charset="0"/>
                <a:cs typeface="Calibri Light" panose="020F0302020204030204" pitchFamily="34" charset="0"/>
              </a:rPr>
              <a:t>Does it have a lot of references? </a:t>
            </a:r>
          </a:p>
          <a:p>
            <a:pPr>
              <a:lnSpc>
                <a:spcPct val="100000"/>
              </a:lnSpc>
              <a:buFont typeface="Arial"/>
              <a:buChar char="•"/>
            </a:pPr>
            <a:r>
              <a:rPr lang="en-GB" sz="2400" b="1" dirty="0">
                <a:latin typeface="Calibri Light" panose="020F0302020204030204" pitchFamily="34" charset="0"/>
                <a:cs typeface="Calibri Light" panose="020F0302020204030204" pitchFamily="34" charset="0"/>
              </a:rPr>
              <a:t>Some databases will have records of Downloads, Shares, and how often it’s been cited by others e.g. Springer, Science Direct, Google Scholar.</a:t>
            </a:r>
          </a:p>
          <a:p>
            <a:pPr marL="0" indent="0">
              <a:lnSpc>
                <a:spcPct val="100000"/>
              </a:lnSpc>
              <a:buNone/>
            </a:pPr>
            <a:endParaRPr lang="en-GB" sz="2400" dirty="0">
              <a:latin typeface="Calibri Light" panose="020F0302020204030204" pitchFamily="34" charset="0"/>
              <a:cs typeface="Calibri Light" panose="020F0302020204030204" pitchFamily="34" charset="0"/>
            </a:endParaRPr>
          </a:p>
          <a:p>
            <a:endParaRPr lang="en-GB" sz="26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l="22313" r="17448"/>
          <a:stretch/>
        </p:blipFill>
        <p:spPr>
          <a:xfrm>
            <a:off x="8199071" y="1766571"/>
            <a:ext cx="3750552" cy="3768130"/>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6327277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40551F2-448C-DD19-3643-491C01F02913}"/>
              </a:ext>
            </a:extLst>
          </p:cNvPr>
          <p:cNvSpPr>
            <a:spLocks noGrp="1"/>
          </p:cNvSpPr>
          <p:nvPr>
            <p:ph type="title"/>
          </p:nvPr>
        </p:nvSpPr>
        <p:spPr/>
        <p:txBody>
          <a:bodyPr/>
          <a:lstStyle/>
          <a:p>
            <a:r>
              <a:rPr lang="en-GB" dirty="0"/>
              <a:t>Use the CRAAP Test</a:t>
            </a:r>
          </a:p>
        </p:txBody>
      </p:sp>
      <p:graphicFrame>
        <p:nvGraphicFramePr>
          <p:cNvPr id="7" name="Content Placeholder 6">
            <a:extLst>
              <a:ext uri="{FF2B5EF4-FFF2-40B4-BE49-F238E27FC236}">
                <a16:creationId xmlns:a16="http://schemas.microsoft.com/office/drawing/2014/main" id="{6D40741D-6CB2-2005-23AB-28BA95D83B43}"/>
              </a:ext>
            </a:extLst>
          </p:cNvPr>
          <p:cNvGraphicFramePr>
            <a:graphicFrameLocks noGrp="1"/>
          </p:cNvGraphicFramePr>
          <p:nvPr>
            <p:ph sz="quarter" idx="10"/>
          </p:nvPr>
        </p:nvGraphicFramePr>
        <p:xfrm>
          <a:off x="698500" y="1592263"/>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890995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698242" y="252284"/>
            <a:ext cx="10795518" cy="1003916"/>
          </a:xfrm>
        </p:spPr>
        <p:txBody>
          <a:bodyPr anchor="b">
            <a:normAutofit/>
          </a:bodyPr>
          <a:lstStyle/>
          <a:p>
            <a:r>
              <a:rPr lang="en-GB" dirty="0"/>
              <a:t>Using the Library Catalogue</a:t>
            </a:r>
          </a:p>
        </p:txBody>
      </p:sp>
      <p:graphicFrame>
        <p:nvGraphicFramePr>
          <p:cNvPr id="5" name="Content Placeholder 2">
            <a:extLst>
              <a:ext uri="{FF2B5EF4-FFF2-40B4-BE49-F238E27FC236}">
                <a16:creationId xmlns:a16="http://schemas.microsoft.com/office/drawing/2014/main" id="{6333D401-7C7B-0FFB-95B3-9CD8B2070DF0}"/>
              </a:ext>
            </a:extLst>
          </p:cNvPr>
          <p:cNvGraphicFramePr>
            <a:graphicFrameLocks noGrp="1"/>
          </p:cNvGraphicFramePr>
          <p:nvPr>
            <p:ph sz="quarter" idx="10"/>
            <p:extLst>
              <p:ext uri="{D42A27DB-BD31-4B8C-83A1-F6EECF244321}">
                <p14:modId xmlns:p14="http://schemas.microsoft.com/office/powerpoint/2010/main" val="1133269440"/>
              </p:ext>
            </p:extLst>
          </p:nvPr>
        </p:nvGraphicFramePr>
        <p:xfrm>
          <a:off x="698242" y="1592263"/>
          <a:ext cx="10795518" cy="4574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731432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Sign in to the Library Catalogue</a:t>
            </a:r>
          </a:p>
        </p:txBody>
      </p:sp>
      <p:sp>
        <p:nvSpPr>
          <p:cNvPr id="8" name="TextBox 7">
            <a:extLst>
              <a:ext uri="{FF2B5EF4-FFF2-40B4-BE49-F238E27FC236}">
                <a16:creationId xmlns:a16="http://schemas.microsoft.com/office/drawing/2014/main" id="{EB138A5A-05C0-FF7D-9983-995A983B2A76}"/>
              </a:ext>
            </a:extLst>
          </p:cNvPr>
          <p:cNvSpPr txBox="1"/>
          <p:nvPr/>
        </p:nvSpPr>
        <p:spPr>
          <a:xfrm>
            <a:off x="9450623" y="2803463"/>
            <a:ext cx="2486647" cy="2031325"/>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Sign in with your university username and password to access the tools and features available in the library search.</a:t>
            </a:r>
          </a:p>
          <a:p>
            <a:endParaRPr lang="en-GB" dirty="0">
              <a:latin typeface="Calibri" panose="020F0502020204030204" pitchFamily="34" charset="0"/>
              <a:cs typeface="Calibri" panose="020F0502020204030204" pitchFamily="34" charset="0"/>
            </a:endParaRPr>
          </a:p>
        </p:txBody>
      </p:sp>
      <p:pic>
        <p:nvPicPr>
          <p:cNvPr id="9" name="Picture 8">
            <a:extLst>
              <a:ext uri="{FF2B5EF4-FFF2-40B4-BE49-F238E27FC236}">
                <a16:creationId xmlns:a16="http://schemas.microsoft.com/office/drawing/2014/main" id="{714E6EE5-D7F2-2C64-D4B6-98C4262D9F18}"/>
              </a:ext>
            </a:extLst>
          </p:cNvPr>
          <p:cNvPicPr>
            <a:picLocks noChangeAspect="1"/>
          </p:cNvPicPr>
          <p:nvPr/>
        </p:nvPicPr>
        <p:blipFill rotWithShape="1">
          <a:blip r:embed="rId2"/>
          <a:srcRect l="70891" t="58674" r="995" b="2214"/>
          <a:stretch/>
        </p:blipFill>
        <p:spPr>
          <a:xfrm>
            <a:off x="698242" y="1645110"/>
            <a:ext cx="8316221" cy="4153906"/>
          </a:xfrm>
          <a:prstGeom prst="rect">
            <a:avLst/>
          </a:prstGeom>
          <a:effectLst>
            <a:outerShdw blurRad="63500" sx="102000" sy="102000" algn="ctr" rotWithShape="0">
              <a:prstClr val="black">
                <a:alpha val="40000"/>
              </a:prstClr>
            </a:outerShdw>
          </a:effectLst>
        </p:spPr>
      </p:pic>
      <p:sp>
        <p:nvSpPr>
          <p:cNvPr id="10" name="Rectangle 9">
            <a:extLst>
              <a:ext uri="{FF2B5EF4-FFF2-40B4-BE49-F238E27FC236}">
                <a16:creationId xmlns:a16="http://schemas.microsoft.com/office/drawing/2014/main" id="{DF7692A8-5271-6BA7-8A41-56DF6E1583DF}"/>
              </a:ext>
            </a:extLst>
          </p:cNvPr>
          <p:cNvSpPr/>
          <p:nvPr/>
        </p:nvSpPr>
        <p:spPr>
          <a:xfrm>
            <a:off x="5116945" y="2620502"/>
            <a:ext cx="480291" cy="25200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07BABFE4-2A15-8788-0CAD-9105CB57772C}"/>
              </a:ext>
            </a:extLst>
          </p:cNvPr>
          <p:cNvSpPr/>
          <p:nvPr/>
        </p:nvSpPr>
        <p:spPr>
          <a:xfrm>
            <a:off x="8169564" y="1741536"/>
            <a:ext cx="484909" cy="161155"/>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062391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Use Filters to Improve Your Results</a:t>
            </a:r>
          </a:p>
        </p:txBody>
      </p:sp>
      <p:sp>
        <p:nvSpPr>
          <p:cNvPr id="8" name="TextBox 7">
            <a:extLst>
              <a:ext uri="{FF2B5EF4-FFF2-40B4-BE49-F238E27FC236}">
                <a16:creationId xmlns:a16="http://schemas.microsoft.com/office/drawing/2014/main" id="{EB138A5A-05C0-FF7D-9983-995A983B2A76}"/>
              </a:ext>
            </a:extLst>
          </p:cNvPr>
          <p:cNvSpPr txBox="1"/>
          <p:nvPr/>
        </p:nvSpPr>
        <p:spPr>
          <a:xfrm>
            <a:off x="9084930" y="2721600"/>
            <a:ext cx="2722904" cy="2031325"/>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Use the filters down the left-hand side.</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Limit by full text, books, articles, date, peer review and other filters listed.</a:t>
            </a:r>
          </a:p>
          <a:p>
            <a:endParaRPr lang="en-GB" dirty="0">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5D3F386F-ABCD-D78A-5573-3A442C2E1F13}"/>
              </a:ext>
            </a:extLst>
          </p:cNvPr>
          <p:cNvPicPr>
            <a:picLocks noChangeAspect="1"/>
          </p:cNvPicPr>
          <p:nvPr/>
        </p:nvPicPr>
        <p:blipFill rotWithShape="1">
          <a:blip r:embed="rId2"/>
          <a:srcRect l="774" t="12324" r="5219" b="7576"/>
          <a:stretch/>
        </p:blipFill>
        <p:spPr>
          <a:xfrm>
            <a:off x="698242" y="1482436"/>
            <a:ext cx="7938811" cy="4509655"/>
          </a:xfrm>
          <a:prstGeom prst="rect">
            <a:avLst/>
          </a:prstGeom>
          <a:effectLst>
            <a:outerShdw blurRad="63500" sx="102000" sy="102000" algn="ctr" rotWithShape="0">
              <a:prstClr val="black">
                <a:alpha val="40000"/>
              </a:prstClr>
            </a:outerShdw>
          </a:effectLst>
        </p:spPr>
      </p:pic>
      <p:sp>
        <p:nvSpPr>
          <p:cNvPr id="7" name="Rectangle 6">
            <a:extLst>
              <a:ext uri="{FF2B5EF4-FFF2-40B4-BE49-F238E27FC236}">
                <a16:creationId xmlns:a16="http://schemas.microsoft.com/office/drawing/2014/main" id="{CC160B7F-7097-86A3-C1CF-9F7C16480D81}"/>
              </a:ext>
            </a:extLst>
          </p:cNvPr>
          <p:cNvSpPr/>
          <p:nvPr/>
        </p:nvSpPr>
        <p:spPr>
          <a:xfrm>
            <a:off x="859646" y="2907463"/>
            <a:ext cx="1374337" cy="308462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51341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849" y="252284"/>
            <a:ext cx="10307991" cy="1003916"/>
          </a:xfrm>
        </p:spPr>
        <p:txBody>
          <a:bodyPr/>
          <a:lstStyle/>
          <a:p>
            <a:r>
              <a:rPr lang="en-GB" dirty="0"/>
              <a:t>Finding Books</a:t>
            </a:r>
          </a:p>
        </p:txBody>
      </p:sp>
      <p:sp>
        <p:nvSpPr>
          <p:cNvPr id="40" name="TextBox 39"/>
          <p:cNvSpPr txBox="1"/>
          <p:nvPr/>
        </p:nvSpPr>
        <p:spPr>
          <a:xfrm>
            <a:off x="7936301" y="2520559"/>
            <a:ext cx="3883344" cy="2862322"/>
          </a:xfrm>
          <a:prstGeom prst="rect">
            <a:avLst/>
          </a:prstGeom>
          <a:noFill/>
        </p:spPr>
        <p:txBody>
          <a:bodyPr wrap="square" rtlCol="0">
            <a:spAutoFit/>
          </a:bodyPr>
          <a:lstStyle/>
          <a:p>
            <a:pPr marL="285750" indent="-285750">
              <a:buFont typeface="Arial" panose="020B0604020202020204" pitchFamily="34" charset="0"/>
              <a:buChar char="•"/>
            </a:pPr>
            <a:r>
              <a:rPr lang="en-GB" dirty="0"/>
              <a:t>Filter to books – either using the drop-down menu under the search box or on the left-hand side.</a:t>
            </a:r>
          </a:p>
          <a:p>
            <a:endParaRPr lang="en-GB" dirty="0"/>
          </a:p>
          <a:p>
            <a:pPr marL="285750" indent="-285750">
              <a:buFont typeface="Arial" panose="020B0604020202020204" pitchFamily="34" charset="0"/>
              <a:buChar char="•"/>
            </a:pPr>
            <a:r>
              <a:rPr lang="en-GB" dirty="0"/>
              <a:t>Filter to Held by library.</a:t>
            </a:r>
          </a:p>
          <a:p>
            <a:endParaRPr lang="en-GB" dirty="0"/>
          </a:p>
          <a:p>
            <a:pPr marL="285750" indent="-285750">
              <a:buFont typeface="Arial" panose="020B0604020202020204" pitchFamily="34" charset="0"/>
              <a:buChar char="•"/>
            </a:pPr>
            <a:r>
              <a:rPr lang="en-GB" dirty="0"/>
              <a:t>Use the Map it link to locate any print resources.</a:t>
            </a:r>
          </a:p>
          <a:p>
            <a:endParaRPr lang="en-GB" dirty="0"/>
          </a:p>
          <a:p>
            <a:endParaRPr lang="en-GB" dirty="0"/>
          </a:p>
        </p:txBody>
      </p:sp>
      <p:sp>
        <p:nvSpPr>
          <p:cNvPr id="3" name="TextBox 2">
            <a:extLst>
              <a:ext uri="{FF2B5EF4-FFF2-40B4-BE49-F238E27FC236}">
                <a16:creationId xmlns:a16="http://schemas.microsoft.com/office/drawing/2014/main" id="{3C5C0BC4-D81F-44F0-A1BB-47AD2D6CB1D9}"/>
              </a:ext>
            </a:extLst>
          </p:cNvPr>
          <p:cNvSpPr txBox="1"/>
          <p:nvPr/>
        </p:nvSpPr>
        <p:spPr>
          <a:xfrm>
            <a:off x="603849" y="5744161"/>
            <a:ext cx="3433313" cy="369332"/>
          </a:xfrm>
          <a:prstGeom prst="rect">
            <a:avLst/>
          </a:prstGeom>
          <a:noFill/>
        </p:spPr>
        <p:txBody>
          <a:bodyPr wrap="square" rtlCol="0">
            <a:spAutoFit/>
          </a:bodyPr>
          <a:lstStyle/>
          <a:p>
            <a:r>
              <a:rPr lang="en-GB" dirty="0">
                <a:hlinkClick r:id="rId2"/>
              </a:rPr>
              <a:t>Library Search</a:t>
            </a:r>
            <a:endParaRPr lang="en-GB" dirty="0"/>
          </a:p>
        </p:txBody>
      </p:sp>
      <p:pic>
        <p:nvPicPr>
          <p:cNvPr id="5" name="Picture 4">
            <a:extLst>
              <a:ext uri="{FF2B5EF4-FFF2-40B4-BE49-F238E27FC236}">
                <a16:creationId xmlns:a16="http://schemas.microsoft.com/office/drawing/2014/main" id="{A1ACD63B-894E-538B-7138-F7407DB35935}"/>
              </a:ext>
            </a:extLst>
          </p:cNvPr>
          <p:cNvPicPr>
            <a:picLocks noChangeAspect="1"/>
          </p:cNvPicPr>
          <p:nvPr/>
        </p:nvPicPr>
        <p:blipFill rotWithShape="1">
          <a:blip r:embed="rId3"/>
          <a:srcRect l="381" t="11898" r="4507" b="5744"/>
          <a:stretch/>
        </p:blipFill>
        <p:spPr>
          <a:xfrm>
            <a:off x="681470" y="1436840"/>
            <a:ext cx="7148459" cy="4126681"/>
          </a:xfrm>
          <a:prstGeom prst="rect">
            <a:avLst/>
          </a:prstGeom>
          <a:effectLst>
            <a:outerShdw blurRad="63500" sx="102000" sy="102000" algn="ctr" rotWithShape="0">
              <a:prstClr val="black">
                <a:alpha val="40000"/>
              </a:prstClr>
            </a:outerShdw>
          </a:effectLst>
        </p:spPr>
      </p:pic>
      <p:sp>
        <p:nvSpPr>
          <p:cNvPr id="6" name="Rectangle 5">
            <a:extLst>
              <a:ext uri="{FF2B5EF4-FFF2-40B4-BE49-F238E27FC236}">
                <a16:creationId xmlns:a16="http://schemas.microsoft.com/office/drawing/2014/main" id="{515619A9-4E9C-352B-76D4-00BD843E980F}"/>
              </a:ext>
            </a:extLst>
          </p:cNvPr>
          <p:cNvSpPr/>
          <p:nvPr/>
        </p:nvSpPr>
        <p:spPr>
          <a:xfrm>
            <a:off x="1491175" y="2328203"/>
            <a:ext cx="499403" cy="295422"/>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41C786C3-FA1A-E22A-5247-9F762E065873}"/>
              </a:ext>
            </a:extLst>
          </p:cNvPr>
          <p:cNvSpPr/>
          <p:nvPr/>
        </p:nvSpPr>
        <p:spPr>
          <a:xfrm>
            <a:off x="822961" y="2708031"/>
            <a:ext cx="1104314" cy="86516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703642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BDDEF4B0-4B09-4BC4-8CBC-1E4D30974241}"/>
              </a:ext>
            </a:extLst>
          </p:cNvPr>
          <p:cNvSpPr>
            <a:spLocks noGrp="1"/>
          </p:cNvSpPr>
          <p:nvPr>
            <p:ph sz="half" idx="1"/>
          </p:nvPr>
        </p:nvSpPr>
        <p:spPr>
          <a:xfrm>
            <a:off x="669118" y="2299919"/>
            <a:ext cx="3264846" cy="2566218"/>
          </a:xfrm>
        </p:spPr>
        <p:txBody>
          <a:bodyPr/>
          <a:lstStyle/>
          <a:p>
            <a:pPr marL="0" indent="0">
              <a:buNone/>
            </a:pPr>
            <a:r>
              <a:rPr lang="en-US" sz="2400" dirty="0">
                <a:latin typeface="+mn-lt"/>
              </a:rPr>
              <a:t>Use the </a:t>
            </a:r>
            <a:r>
              <a:rPr lang="en-US" sz="2400" dirty="0"/>
              <a:t>l</a:t>
            </a:r>
            <a:r>
              <a:rPr lang="en-US" sz="2400" dirty="0">
                <a:latin typeface="+mn-lt"/>
              </a:rPr>
              <a:t>ibrary catalogue to find </a:t>
            </a:r>
            <a:r>
              <a:rPr lang="en-US" sz="2400" dirty="0">
                <a:latin typeface="+mn-lt"/>
                <a:cs typeface="Calibri Light" panose="020F0302020204030204" pitchFamily="34" charset="0"/>
              </a:rPr>
              <a:t>ebooks:</a:t>
            </a:r>
          </a:p>
          <a:p>
            <a:pPr>
              <a:buFont typeface="Arial" panose="020B0604020202020204" pitchFamily="34" charset="0"/>
              <a:buChar char="•"/>
            </a:pPr>
            <a:r>
              <a:rPr lang="en-US" sz="2400" dirty="0">
                <a:latin typeface="+mn-lt"/>
              </a:rPr>
              <a:t>Full Text Online.</a:t>
            </a:r>
          </a:p>
          <a:p>
            <a:pPr>
              <a:buFont typeface="Arial" panose="020B0604020202020204" pitchFamily="34" charset="0"/>
              <a:buChar char="•"/>
            </a:pPr>
            <a:r>
              <a:rPr lang="en-US" sz="2400" dirty="0">
                <a:latin typeface="+mn-lt"/>
              </a:rPr>
              <a:t>Books.</a:t>
            </a:r>
          </a:p>
          <a:p>
            <a:pPr marL="0" indent="0">
              <a:buNone/>
            </a:pPr>
            <a:endParaRPr lang="en-US" dirty="0"/>
          </a:p>
        </p:txBody>
      </p:sp>
      <p:sp>
        <p:nvSpPr>
          <p:cNvPr id="3" name="Title 2">
            <a:extLst>
              <a:ext uri="{FF2B5EF4-FFF2-40B4-BE49-F238E27FC236}">
                <a16:creationId xmlns:a16="http://schemas.microsoft.com/office/drawing/2014/main" id="{071FC6FC-FD5F-45BE-9D1B-F2C3E0FA8E3C}"/>
              </a:ext>
            </a:extLst>
          </p:cNvPr>
          <p:cNvSpPr>
            <a:spLocks noGrp="1"/>
          </p:cNvSpPr>
          <p:nvPr>
            <p:ph type="title"/>
          </p:nvPr>
        </p:nvSpPr>
        <p:spPr>
          <a:xfrm>
            <a:off x="718456" y="262866"/>
            <a:ext cx="10795518" cy="1003916"/>
          </a:xfrm>
        </p:spPr>
        <p:txBody>
          <a:bodyPr anchor="b">
            <a:normAutofit/>
          </a:bodyPr>
          <a:lstStyle/>
          <a:p>
            <a:r>
              <a:rPr lang="en-GB" dirty="0"/>
              <a:t>Finding Ebooks Only</a:t>
            </a:r>
          </a:p>
        </p:txBody>
      </p:sp>
      <p:sp>
        <p:nvSpPr>
          <p:cNvPr id="2" name="TextBox 1">
            <a:extLst>
              <a:ext uri="{FF2B5EF4-FFF2-40B4-BE49-F238E27FC236}">
                <a16:creationId xmlns:a16="http://schemas.microsoft.com/office/drawing/2014/main" id="{0C3F345C-507B-48A6-B407-F4FEFF20CB5B}"/>
              </a:ext>
            </a:extLst>
          </p:cNvPr>
          <p:cNvSpPr txBox="1"/>
          <p:nvPr/>
        </p:nvSpPr>
        <p:spPr>
          <a:xfrm>
            <a:off x="669118" y="4866137"/>
            <a:ext cx="1943818" cy="461665"/>
          </a:xfrm>
          <a:prstGeom prst="rect">
            <a:avLst/>
          </a:prstGeom>
          <a:noFill/>
        </p:spPr>
        <p:txBody>
          <a:bodyPr wrap="square" rtlCol="0">
            <a:spAutoFit/>
          </a:bodyPr>
          <a:lstStyle/>
          <a:p>
            <a:r>
              <a:rPr lang="en-GB" sz="2400" dirty="0">
                <a:hlinkClick r:id="rId2"/>
              </a:rPr>
              <a:t>Ebooks</a:t>
            </a:r>
            <a:endParaRPr lang="en-GB" sz="2400" dirty="0"/>
          </a:p>
        </p:txBody>
      </p:sp>
      <p:pic>
        <p:nvPicPr>
          <p:cNvPr id="6" name="Picture 5">
            <a:extLst>
              <a:ext uri="{FF2B5EF4-FFF2-40B4-BE49-F238E27FC236}">
                <a16:creationId xmlns:a16="http://schemas.microsoft.com/office/drawing/2014/main" id="{C5712D4B-CB68-0DBC-E443-8033A29D46A0}"/>
              </a:ext>
            </a:extLst>
          </p:cNvPr>
          <p:cNvPicPr>
            <a:picLocks noChangeAspect="1"/>
          </p:cNvPicPr>
          <p:nvPr/>
        </p:nvPicPr>
        <p:blipFill rotWithShape="1">
          <a:blip r:embed="rId3"/>
          <a:srcRect l="450" t="12206" r="4437" b="5294"/>
          <a:stretch/>
        </p:blipFill>
        <p:spPr>
          <a:xfrm>
            <a:off x="4094515" y="1540412"/>
            <a:ext cx="7553534" cy="4368018"/>
          </a:xfrm>
          <a:prstGeom prst="rect">
            <a:avLst/>
          </a:prstGeom>
          <a:effectLst>
            <a:outerShdw blurRad="63500" sx="102000" sy="102000" algn="ctr" rotWithShape="0">
              <a:prstClr val="black">
                <a:alpha val="40000"/>
              </a:prstClr>
            </a:outerShdw>
          </a:effectLst>
        </p:spPr>
      </p:pic>
      <p:sp>
        <p:nvSpPr>
          <p:cNvPr id="8" name="Rectangle 7">
            <a:extLst>
              <a:ext uri="{FF2B5EF4-FFF2-40B4-BE49-F238E27FC236}">
                <a16:creationId xmlns:a16="http://schemas.microsoft.com/office/drawing/2014/main" id="{6B12182E-AFDE-ED57-77F8-467E23E18B1A}"/>
              </a:ext>
            </a:extLst>
          </p:cNvPr>
          <p:cNvSpPr/>
          <p:nvPr/>
        </p:nvSpPr>
        <p:spPr>
          <a:xfrm>
            <a:off x="4269545" y="2890911"/>
            <a:ext cx="1399735" cy="89329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739532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448572" y="1388676"/>
            <a:ext cx="4643595" cy="2120643"/>
          </a:xfrm>
        </p:spPr>
        <p:txBody>
          <a:bodyPr>
            <a:normAutofit fontScale="70000" lnSpcReduction="20000"/>
          </a:bodyPr>
          <a:lstStyle/>
          <a:p>
            <a:pPr>
              <a:buFont typeface="Arial" panose="020B0604020202020204" pitchFamily="34" charset="0"/>
              <a:buChar char="•"/>
            </a:pPr>
            <a:r>
              <a:rPr lang="en-GB" dirty="0"/>
              <a:t>Where the book is held if it’s in print.</a:t>
            </a:r>
          </a:p>
          <a:p>
            <a:pPr>
              <a:buFont typeface="Arial" panose="020B0604020202020204" pitchFamily="34" charset="0"/>
              <a:buChar char="•"/>
            </a:pPr>
            <a:r>
              <a:rPr lang="en-GB" dirty="0"/>
              <a:t>Link to ebook if it’s electronic.</a:t>
            </a:r>
          </a:p>
          <a:p>
            <a:pPr>
              <a:buFont typeface="Arial" panose="020B0604020202020204" pitchFamily="34" charset="0"/>
              <a:buChar char="•"/>
            </a:pPr>
            <a:r>
              <a:rPr lang="en-GB" dirty="0"/>
              <a:t>How to request it if it’s on loan.</a:t>
            </a:r>
          </a:p>
          <a:p>
            <a:pPr>
              <a:buFont typeface="Arial" panose="020B0604020202020204" pitchFamily="34" charset="0"/>
              <a:buChar char="•"/>
            </a:pPr>
            <a:r>
              <a:rPr lang="en-GB" dirty="0"/>
              <a:t>Related reading.</a:t>
            </a:r>
          </a:p>
          <a:p>
            <a:pPr>
              <a:buFont typeface="Arial" panose="020B0604020202020204" pitchFamily="34" charset="0"/>
              <a:buChar char="•"/>
            </a:pPr>
            <a:r>
              <a:rPr lang="en-GB" dirty="0"/>
              <a:t>Virtual browse of other similar books.</a:t>
            </a:r>
          </a:p>
          <a:p>
            <a:pPr>
              <a:buFont typeface="Arial" panose="020B0604020202020204" pitchFamily="34" charset="0"/>
              <a:buChar char="•"/>
            </a:pPr>
            <a:r>
              <a:rPr lang="en-GB" dirty="0"/>
              <a:t>Books on the same Online Resource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t>What the Item Records Include </a:t>
            </a:r>
          </a:p>
        </p:txBody>
      </p:sp>
      <p:sp>
        <p:nvSpPr>
          <p:cNvPr id="5" name="TextBox 4">
            <a:extLst>
              <a:ext uri="{FF2B5EF4-FFF2-40B4-BE49-F238E27FC236}">
                <a16:creationId xmlns:a16="http://schemas.microsoft.com/office/drawing/2014/main" id="{1C8A8002-E42F-442D-B230-EBD1C8D14605}"/>
              </a:ext>
            </a:extLst>
          </p:cNvPr>
          <p:cNvSpPr txBox="1"/>
          <p:nvPr/>
        </p:nvSpPr>
        <p:spPr>
          <a:xfrm>
            <a:off x="822385" y="5854460"/>
            <a:ext cx="3692106" cy="369332"/>
          </a:xfrm>
          <a:prstGeom prst="rect">
            <a:avLst/>
          </a:prstGeom>
          <a:noFill/>
        </p:spPr>
        <p:txBody>
          <a:bodyPr wrap="square" rtlCol="0">
            <a:spAutoFit/>
          </a:bodyPr>
          <a:lstStyle/>
          <a:p>
            <a:r>
              <a:rPr lang="en-GB" dirty="0">
                <a:hlinkClick r:id="rId2"/>
              </a:rPr>
              <a:t>Book record</a:t>
            </a:r>
            <a:endParaRPr lang="en-GB" dirty="0"/>
          </a:p>
        </p:txBody>
      </p:sp>
      <p:pic>
        <p:nvPicPr>
          <p:cNvPr id="14" name="Content Placeholder 13">
            <a:extLst>
              <a:ext uri="{FF2B5EF4-FFF2-40B4-BE49-F238E27FC236}">
                <a16:creationId xmlns:a16="http://schemas.microsoft.com/office/drawing/2014/main" id="{1CEB1E4B-5CFA-4D8F-8F65-49F2A65E60D0}"/>
              </a:ext>
            </a:extLst>
          </p:cNvPr>
          <p:cNvPicPr>
            <a:picLocks noGrp="1" noChangeAspect="1"/>
          </p:cNvPicPr>
          <p:nvPr>
            <p:ph sz="quarter" idx="4"/>
          </p:nvPr>
        </p:nvPicPr>
        <p:blipFill rotWithShape="1">
          <a:blip r:embed="rId3"/>
          <a:srcRect l="20924" t="25067" r="27117" b="42025"/>
          <a:stretch/>
        </p:blipFill>
        <p:spPr>
          <a:xfrm>
            <a:off x="5988908" y="4525246"/>
            <a:ext cx="4233015" cy="1787274"/>
          </a:xfrm>
          <a:effectLst>
            <a:outerShdw blurRad="63500" sx="102000" sy="102000" algn="ctr" rotWithShape="0">
              <a:prstClr val="black">
                <a:alpha val="40000"/>
              </a:prstClr>
            </a:outerShdw>
          </a:effectLst>
        </p:spPr>
      </p:pic>
      <p:pic>
        <p:nvPicPr>
          <p:cNvPr id="16" name="Picture 15">
            <a:extLst>
              <a:ext uri="{FF2B5EF4-FFF2-40B4-BE49-F238E27FC236}">
                <a16:creationId xmlns:a16="http://schemas.microsoft.com/office/drawing/2014/main" id="{F85E43C6-E80F-43A6-87CD-34301A61D93A}"/>
              </a:ext>
            </a:extLst>
          </p:cNvPr>
          <p:cNvPicPr>
            <a:picLocks noChangeAspect="1"/>
          </p:cNvPicPr>
          <p:nvPr/>
        </p:nvPicPr>
        <p:blipFill rotWithShape="1">
          <a:blip r:embed="rId4"/>
          <a:srcRect l="5388" t="19874" r="7065" b="12956"/>
          <a:stretch/>
        </p:blipFill>
        <p:spPr>
          <a:xfrm>
            <a:off x="448573" y="3494698"/>
            <a:ext cx="4834368" cy="2374383"/>
          </a:xfrm>
          <a:prstGeom prst="rect">
            <a:avLst/>
          </a:prstGeom>
          <a:effectLst>
            <a:outerShdw blurRad="63500" sx="102000" sy="102000" algn="ctr" rotWithShape="0">
              <a:prstClr val="black">
                <a:alpha val="40000"/>
              </a:prstClr>
            </a:outerShdw>
          </a:effectLst>
        </p:spPr>
      </p:pic>
      <p:pic>
        <p:nvPicPr>
          <p:cNvPr id="13" name="Picture 12">
            <a:extLst>
              <a:ext uri="{FF2B5EF4-FFF2-40B4-BE49-F238E27FC236}">
                <a16:creationId xmlns:a16="http://schemas.microsoft.com/office/drawing/2014/main" id="{F616FAA5-8B7B-4904-6676-F7AAB969EF66}"/>
              </a:ext>
            </a:extLst>
          </p:cNvPr>
          <p:cNvPicPr>
            <a:picLocks noChangeAspect="1"/>
          </p:cNvPicPr>
          <p:nvPr/>
        </p:nvPicPr>
        <p:blipFill rotWithShape="1">
          <a:blip r:embed="rId5"/>
          <a:srcRect l="66284" t="54171" r="541" b="7902"/>
          <a:stretch/>
        </p:blipFill>
        <p:spPr>
          <a:xfrm>
            <a:off x="5282940" y="1439117"/>
            <a:ext cx="6707621" cy="3012249"/>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29362097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cs typeface="Calibri"/>
              </a:rPr>
              <a:t>Filter to Articles Only</a:t>
            </a:r>
            <a:endParaRPr lang="en-GB" dirty="0"/>
          </a:p>
        </p:txBody>
      </p:sp>
      <p:sp>
        <p:nvSpPr>
          <p:cNvPr id="5" name="TextBox 4"/>
          <p:cNvSpPr txBox="1"/>
          <p:nvPr/>
        </p:nvSpPr>
        <p:spPr>
          <a:xfrm>
            <a:off x="368060" y="2485828"/>
            <a:ext cx="3441940" cy="1938992"/>
          </a:xfrm>
          <a:prstGeom prst="rect">
            <a:avLst/>
          </a:prstGeom>
          <a:noFill/>
        </p:spPr>
        <p:txBody>
          <a:bodyPr wrap="square" rtlCol="0">
            <a:spAutoFit/>
          </a:bodyPr>
          <a:lstStyle/>
          <a:p>
            <a:r>
              <a:rPr lang="en-US" sz="2400" dirty="0"/>
              <a:t>Limit to online journal articles:</a:t>
            </a:r>
          </a:p>
          <a:p>
            <a:endParaRPr lang="en-US" sz="2400" dirty="0"/>
          </a:p>
          <a:p>
            <a:pPr marL="457200" indent="-457200">
              <a:buFont typeface="Arial" panose="020B0604020202020204" pitchFamily="34" charset="0"/>
              <a:buChar char="•"/>
            </a:pPr>
            <a:r>
              <a:rPr lang="en-US" sz="2400" dirty="0"/>
              <a:t>Full Text Online.</a:t>
            </a:r>
          </a:p>
          <a:p>
            <a:pPr marL="457200" indent="-457200">
              <a:buFont typeface="Arial" panose="020B0604020202020204" pitchFamily="34" charset="0"/>
              <a:buChar char="•"/>
            </a:pPr>
            <a:r>
              <a:rPr lang="en-US" sz="2400" dirty="0"/>
              <a:t>Articles.</a:t>
            </a:r>
          </a:p>
        </p:txBody>
      </p:sp>
      <p:sp>
        <p:nvSpPr>
          <p:cNvPr id="4" name="TextBox 3">
            <a:hlinkClick r:id="rId2"/>
            <a:extLst>
              <a:ext uri="{FF2B5EF4-FFF2-40B4-BE49-F238E27FC236}">
                <a16:creationId xmlns:a16="http://schemas.microsoft.com/office/drawing/2014/main" id="{A23FA2EA-646A-4FC5-A91C-AFD6CB7A3D59}"/>
              </a:ext>
            </a:extLst>
          </p:cNvPr>
          <p:cNvSpPr txBox="1"/>
          <p:nvPr/>
        </p:nvSpPr>
        <p:spPr>
          <a:xfrm>
            <a:off x="624500" y="4915784"/>
            <a:ext cx="2792581" cy="461665"/>
          </a:xfrm>
          <a:prstGeom prst="rect">
            <a:avLst/>
          </a:prstGeom>
          <a:noFill/>
        </p:spPr>
        <p:txBody>
          <a:bodyPr wrap="square" rtlCol="0">
            <a:spAutoFit/>
          </a:bodyPr>
          <a:lstStyle/>
          <a:p>
            <a:r>
              <a:rPr lang="en-GB" sz="2400" dirty="0">
                <a:hlinkClick r:id="rId3"/>
              </a:rPr>
              <a:t>Articles</a:t>
            </a:r>
            <a:endParaRPr lang="en-GB" sz="2400" dirty="0"/>
          </a:p>
        </p:txBody>
      </p:sp>
      <p:pic>
        <p:nvPicPr>
          <p:cNvPr id="10" name="Picture 9">
            <a:extLst>
              <a:ext uri="{FF2B5EF4-FFF2-40B4-BE49-F238E27FC236}">
                <a16:creationId xmlns:a16="http://schemas.microsoft.com/office/drawing/2014/main" id="{E417B8F8-AEBA-4B54-8C8B-A7A88A294910}"/>
              </a:ext>
            </a:extLst>
          </p:cNvPr>
          <p:cNvPicPr>
            <a:picLocks noChangeAspect="1"/>
          </p:cNvPicPr>
          <p:nvPr/>
        </p:nvPicPr>
        <p:blipFill rotWithShape="1">
          <a:blip r:embed="rId4"/>
          <a:srcRect l="792" t="11487" r="4918" b="5333"/>
          <a:stretch/>
        </p:blipFill>
        <p:spPr>
          <a:xfrm>
            <a:off x="3810000" y="1526345"/>
            <a:ext cx="7606648" cy="4473526"/>
          </a:xfrm>
          <a:prstGeom prst="rect">
            <a:avLst/>
          </a:prstGeom>
          <a:effectLst>
            <a:outerShdw blurRad="63500" sx="102000" sy="102000" algn="ctr" rotWithShape="0">
              <a:prstClr val="black">
                <a:alpha val="40000"/>
              </a:prstClr>
            </a:outerShdw>
          </a:effectLst>
        </p:spPr>
      </p:pic>
      <p:sp>
        <p:nvSpPr>
          <p:cNvPr id="3" name="Rectangle 2">
            <a:extLst>
              <a:ext uri="{FF2B5EF4-FFF2-40B4-BE49-F238E27FC236}">
                <a16:creationId xmlns:a16="http://schemas.microsoft.com/office/drawing/2014/main" id="{98DF600F-A8DC-73D6-C9C4-5BEA914A5D27}"/>
              </a:ext>
            </a:extLst>
          </p:cNvPr>
          <p:cNvSpPr/>
          <p:nvPr/>
        </p:nvSpPr>
        <p:spPr>
          <a:xfrm>
            <a:off x="3953274" y="2934841"/>
            <a:ext cx="1330534" cy="113341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617668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Searching Within a Single Journal</a:t>
            </a:r>
          </a:p>
        </p:txBody>
      </p:sp>
      <p:sp>
        <p:nvSpPr>
          <p:cNvPr id="14" name="TextBox 13">
            <a:extLst>
              <a:ext uri="{FF2B5EF4-FFF2-40B4-BE49-F238E27FC236}">
                <a16:creationId xmlns:a16="http://schemas.microsoft.com/office/drawing/2014/main" id="{A0B6F977-14B5-0AC0-53DA-20AEB00DF97D}"/>
              </a:ext>
            </a:extLst>
          </p:cNvPr>
          <p:cNvSpPr txBox="1"/>
          <p:nvPr/>
        </p:nvSpPr>
        <p:spPr>
          <a:xfrm>
            <a:off x="7162799" y="1551709"/>
            <a:ext cx="4516582" cy="4801314"/>
          </a:xfrm>
          <a:prstGeom prst="rect">
            <a:avLst/>
          </a:prstGeom>
          <a:noFill/>
        </p:spPr>
        <p:txBody>
          <a:bodyPr wrap="square" rtlCol="0">
            <a:spAutoFit/>
          </a:bodyPr>
          <a:lstStyle/>
          <a:p>
            <a:r>
              <a:rPr lang="en-GB" sz="2400" b="1" dirty="0">
                <a:latin typeface="Calibri Light" panose="020F0302020204030204" pitchFamily="34" charset="0"/>
                <a:cs typeface="Calibri Light" panose="020F0302020204030204" pitchFamily="34" charset="0"/>
              </a:rPr>
              <a:t>Use the catalogue to search within a journal.</a:t>
            </a:r>
          </a:p>
          <a:p>
            <a:endParaRPr lang="en-GB" sz="2400" b="1" dirty="0">
              <a:latin typeface="Calibri Light" panose="020F0302020204030204" pitchFamily="34" charset="0"/>
              <a:cs typeface="Calibri Light" panose="020F0302020204030204" pitchFamily="34" charset="0"/>
            </a:endParaRPr>
          </a:p>
          <a:p>
            <a:r>
              <a:rPr lang="en-GB" sz="2400" b="1" dirty="0">
                <a:latin typeface="Calibri Light" panose="020F0302020204030204" pitchFamily="34" charset="0"/>
                <a:cs typeface="Calibri Light" panose="020F0302020204030204" pitchFamily="34" charset="0"/>
              </a:rPr>
              <a:t>Click on the journal title.</a:t>
            </a:r>
          </a:p>
          <a:p>
            <a:r>
              <a:rPr lang="en-GB" sz="2400" b="1" dirty="0">
                <a:latin typeface="Calibri Light" panose="020F0302020204030204" pitchFamily="34" charset="0"/>
                <a:cs typeface="Calibri Light" panose="020F0302020204030204" pitchFamily="34" charset="0"/>
              </a:rPr>
              <a:t>Go to the ‘Search inside’ section.</a:t>
            </a:r>
          </a:p>
          <a:p>
            <a:r>
              <a:rPr lang="en-GB" sz="2400" b="1" dirty="0">
                <a:latin typeface="Calibri Light" panose="020F0302020204030204" pitchFamily="34" charset="0"/>
                <a:cs typeface="Calibri Light" panose="020F0302020204030204" pitchFamily="34" charset="0"/>
              </a:rPr>
              <a:t>Put your keywords in the search box.</a:t>
            </a:r>
          </a:p>
          <a:p>
            <a:endParaRPr lang="en-GB" sz="2400" b="1" dirty="0">
              <a:latin typeface="Calibri Light" panose="020F0302020204030204" pitchFamily="34" charset="0"/>
              <a:cs typeface="Calibri Light" panose="020F0302020204030204" pitchFamily="34" charset="0"/>
            </a:endParaRPr>
          </a:p>
          <a:p>
            <a:r>
              <a:rPr lang="en-GB" sz="2400" b="1" dirty="0">
                <a:latin typeface="Calibri Light" panose="020F0302020204030204" pitchFamily="34" charset="0"/>
                <a:cs typeface="Calibri Light" panose="020F0302020204030204" pitchFamily="34" charset="0"/>
              </a:rPr>
              <a:t>This will bring up a set of results only from that journal.</a:t>
            </a:r>
          </a:p>
          <a:p>
            <a:endParaRPr lang="en-GB" sz="2400" b="1" dirty="0">
              <a:latin typeface="Calibri Light" panose="020F0302020204030204" pitchFamily="34" charset="0"/>
              <a:cs typeface="Calibri Light" panose="020F0302020204030204" pitchFamily="34" charset="0"/>
            </a:endParaRPr>
          </a:p>
          <a:p>
            <a:r>
              <a:rPr lang="en-GB" sz="2400" b="1" dirty="0">
                <a:latin typeface="Calibri Light" panose="020F0302020204030204" pitchFamily="34" charset="0"/>
                <a:cs typeface="Calibri Light" panose="020F0302020204030204" pitchFamily="34" charset="0"/>
                <a:hlinkClick r:id="rId2"/>
              </a:rPr>
              <a:t>Search</a:t>
            </a:r>
            <a:endParaRPr lang="en-GB" sz="2400" b="1" dirty="0">
              <a:latin typeface="Calibri Light" panose="020F0302020204030204" pitchFamily="34" charset="0"/>
              <a:cs typeface="Calibri Light" panose="020F0302020204030204" pitchFamily="34" charset="0"/>
            </a:endParaRPr>
          </a:p>
          <a:p>
            <a:endParaRPr lang="en-GB" dirty="0">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344D4DE3-E21C-ECF1-436B-4C29696C055A}"/>
              </a:ext>
            </a:extLst>
          </p:cNvPr>
          <p:cNvPicPr>
            <a:picLocks noChangeAspect="1"/>
          </p:cNvPicPr>
          <p:nvPr/>
        </p:nvPicPr>
        <p:blipFill>
          <a:blip r:embed="rId3"/>
          <a:srcRect l="10471" t="11414" r="24478" b="7364"/>
          <a:stretch/>
        </p:blipFill>
        <p:spPr>
          <a:xfrm>
            <a:off x="871271" y="1406236"/>
            <a:ext cx="5584061" cy="4648200"/>
          </a:xfrm>
          <a:prstGeom prst="rect">
            <a:avLst/>
          </a:prstGeom>
          <a:effectLst>
            <a:outerShdw blurRad="63500" sx="102000" sy="102000" algn="ctr" rotWithShape="0">
              <a:prstClr val="black">
                <a:alpha val="40000"/>
              </a:prstClr>
            </a:outerShdw>
          </a:effectLst>
        </p:spPr>
      </p:pic>
      <p:sp>
        <p:nvSpPr>
          <p:cNvPr id="7" name="Rectangle 6">
            <a:extLst>
              <a:ext uri="{FF2B5EF4-FFF2-40B4-BE49-F238E27FC236}">
                <a16:creationId xmlns:a16="http://schemas.microsoft.com/office/drawing/2014/main" id="{C0AD35B4-06C3-2950-8C73-87EF62C25689}"/>
              </a:ext>
            </a:extLst>
          </p:cNvPr>
          <p:cNvSpPr/>
          <p:nvPr/>
        </p:nvSpPr>
        <p:spPr>
          <a:xfrm>
            <a:off x="914400" y="3719945"/>
            <a:ext cx="5472545" cy="1003916"/>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4079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latin typeface="Lucida Sans" panose="020B0602030504020204" pitchFamily="34" charset="0"/>
                <a:cs typeface="Calibri" panose="020F0502020204030204" pitchFamily="34" charset="0"/>
              </a:rPr>
              <a:t>Red Arrows</a:t>
            </a:r>
          </a:p>
        </p:txBody>
      </p:sp>
      <p:sp>
        <p:nvSpPr>
          <p:cNvPr id="8" name="TextBox 7">
            <a:extLst>
              <a:ext uri="{FF2B5EF4-FFF2-40B4-BE49-F238E27FC236}">
                <a16:creationId xmlns:a16="http://schemas.microsoft.com/office/drawing/2014/main" id="{EB138A5A-05C0-FF7D-9983-995A983B2A76}"/>
              </a:ext>
            </a:extLst>
          </p:cNvPr>
          <p:cNvSpPr txBox="1"/>
          <p:nvPr/>
        </p:nvSpPr>
        <p:spPr>
          <a:xfrm>
            <a:off x="8555182" y="2209800"/>
            <a:ext cx="3361669" cy="2862322"/>
          </a:xfrm>
          <a:prstGeom prst="rect">
            <a:avLst/>
          </a:prstGeom>
          <a:noFill/>
        </p:spPr>
        <p:txBody>
          <a:bodyPr wrap="square" rtlCol="0">
            <a:spAutoFit/>
          </a:bodyPr>
          <a:lstStyle/>
          <a:p>
            <a:r>
              <a:rPr lang="en-GB" sz="2400" b="1" dirty="0">
                <a:cs typeface="Calibri Light" panose="020F0302020204030204" pitchFamily="34" charset="0"/>
              </a:rPr>
              <a:t>Use the red arrows in peer-reviewed searches to find ‘Cited In’ and ‘Cited by’ texts to expand your research.</a:t>
            </a:r>
          </a:p>
          <a:p>
            <a:endParaRPr lang="en-GB" sz="2400" b="1" dirty="0">
              <a:latin typeface="Calibri "/>
              <a:cs typeface="Calibri Light" panose="020F0302020204030204" pitchFamily="34" charset="0"/>
            </a:endParaRPr>
          </a:p>
          <a:p>
            <a:endParaRPr lang="en-GB" b="1" dirty="0">
              <a:latin typeface="Calibri "/>
              <a:cs typeface="Calibri Light" panose="020F0302020204030204" pitchFamily="34" charset="0"/>
            </a:endParaRPr>
          </a:p>
          <a:p>
            <a:r>
              <a:rPr lang="en-GB" b="1" dirty="0">
                <a:latin typeface="Calibri Light" panose="020F0302020204030204" pitchFamily="34" charset="0"/>
                <a:cs typeface="Calibri Light" panose="020F0302020204030204" pitchFamily="34" charset="0"/>
                <a:hlinkClick r:id="rId2"/>
              </a:rPr>
              <a:t>Search</a:t>
            </a:r>
            <a:r>
              <a:rPr lang="en-GB" b="1" dirty="0">
                <a:latin typeface="Calibri Light" panose="020F0302020204030204" pitchFamily="34" charset="0"/>
                <a:cs typeface="Calibri Light" panose="020F0302020204030204" pitchFamily="34" charset="0"/>
              </a:rPr>
              <a:t> </a:t>
            </a:r>
          </a:p>
        </p:txBody>
      </p:sp>
      <p:pic>
        <p:nvPicPr>
          <p:cNvPr id="4" name="Picture 3">
            <a:extLst>
              <a:ext uri="{FF2B5EF4-FFF2-40B4-BE49-F238E27FC236}">
                <a16:creationId xmlns:a16="http://schemas.microsoft.com/office/drawing/2014/main" id="{456CA883-DF83-F337-9839-845B10BF6509}"/>
              </a:ext>
            </a:extLst>
          </p:cNvPr>
          <p:cNvPicPr>
            <a:picLocks noChangeAspect="1"/>
          </p:cNvPicPr>
          <p:nvPr/>
        </p:nvPicPr>
        <p:blipFill>
          <a:blip r:embed="rId3"/>
          <a:srcRect l="909" t="21515" r="13906" b="9898"/>
          <a:stretch/>
        </p:blipFill>
        <p:spPr>
          <a:xfrm>
            <a:off x="698242" y="1638979"/>
            <a:ext cx="7795070" cy="4184074"/>
          </a:xfrm>
          <a:prstGeom prst="rect">
            <a:avLst/>
          </a:prstGeom>
          <a:effectLst>
            <a:outerShdw blurRad="63500" sx="102000" sy="102000" algn="ctr" rotWithShape="0">
              <a:prstClr val="black">
                <a:alpha val="40000"/>
              </a:prstClr>
            </a:outerShdw>
          </a:effectLst>
        </p:spPr>
      </p:pic>
      <p:sp>
        <p:nvSpPr>
          <p:cNvPr id="6" name="Rectangle 5">
            <a:extLst>
              <a:ext uri="{FF2B5EF4-FFF2-40B4-BE49-F238E27FC236}">
                <a16:creationId xmlns:a16="http://schemas.microsoft.com/office/drawing/2014/main" id="{6B085F3F-62E0-2A25-676B-4D2A4B3DA94C}"/>
              </a:ext>
            </a:extLst>
          </p:cNvPr>
          <p:cNvSpPr/>
          <p:nvPr/>
        </p:nvSpPr>
        <p:spPr>
          <a:xfrm>
            <a:off x="6338455" y="3027218"/>
            <a:ext cx="637309" cy="346364"/>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210439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Saving Searches and Setting Alerts</a:t>
            </a:r>
          </a:p>
        </p:txBody>
      </p:sp>
      <p:sp>
        <p:nvSpPr>
          <p:cNvPr id="18" name="TextBox 17">
            <a:extLst>
              <a:ext uri="{FF2B5EF4-FFF2-40B4-BE49-F238E27FC236}">
                <a16:creationId xmlns:a16="http://schemas.microsoft.com/office/drawing/2014/main" id="{DFC203FB-3C52-6B7B-EB31-F9AC82AE3D70}"/>
              </a:ext>
            </a:extLst>
          </p:cNvPr>
          <p:cNvSpPr txBox="1"/>
          <p:nvPr/>
        </p:nvSpPr>
        <p:spPr>
          <a:xfrm>
            <a:off x="989216" y="4868987"/>
            <a:ext cx="10795518" cy="1200329"/>
          </a:xfrm>
          <a:prstGeom prst="rect">
            <a:avLst/>
          </a:prstGeom>
          <a:noFill/>
        </p:spPr>
        <p:txBody>
          <a:bodyPr wrap="square" rtlCol="0">
            <a:spAutoFit/>
          </a:bodyPr>
          <a:lstStyle/>
          <a:p>
            <a:r>
              <a:rPr lang="en-GB" sz="2400" b="1" dirty="0">
                <a:latin typeface="Calibri Light" panose="020F0302020204030204" pitchFamily="34" charset="0"/>
                <a:cs typeface="Calibri Light" panose="020F0302020204030204" pitchFamily="34" charset="0"/>
              </a:rPr>
              <a:t>Save a query to your favourites.</a:t>
            </a:r>
          </a:p>
          <a:p>
            <a:r>
              <a:rPr lang="en-GB" sz="2400" b="1" dirty="0">
                <a:latin typeface="Calibri Light" panose="020F0302020204030204" pitchFamily="34" charset="0"/>
                <a:cs typeface="Calibri Light" panose="020F0302020204030204" pitchFamily="34" charset="0"/>
              </a:rPr>
              <a:t>Turn on notifications for any new research published for your query.</a:t>
            </a:r>
          </a:p>
          <a:p>
            <a:r>
              <a:rPr lang="en-GB" sz="2400" b="1" dirty="0">
                <a:latin typeface="Calibri Light" panose="020F0302020204030204" pitchFamily="34" charset="0"/>
                <a:cs typeface="Calibri Light" panose="020F0302020204030204" pitchFamily="34" charset="0"/>
                <a:hlinkClick r:id="rId2"/>
              </a:rPr>
              <a:t>Search</a:t>
            </a:r>
            <a:endParaRPr lang="en-GB" sz="2400" b="1" dirty="0">
              <a:latin typeface="Calibri Light" panose="020F0302020204030204" pitchFamily="34" charset="0"/>
              <a:cs typeface="Calibri Light" panose="020F0302020204030204" pitchFamily="34" charset="0"/>
            </a:endParaRPr>
          </a:p>
        </p:txBody>
      </p:sp>
      <p:pic>
        <p:nvPicPr>
          <p:cNvPr id="4" name="Picture 3">
            <a:extLst>
              <a:ext uri="{FF2B5EF4-FFF2-40B4-BE49-F238E27FC236}">
                <a16:creationId xmlns:a16="http://schemas.microsoft.com/office/drawing/2014/main" id="{18E55D43-9FC6-B6A8-F6A0-ADEB5738F348}"/>
              </a:ext>
            </a:extLst>
          </p:cNvPr>
          <p:cNvPicPr>
            <a:picLocks noChangeAspect="1"/>
          </p:cNvPicPr>
          <p:nvPr/>
        </p:nvPicPr>
        <p:blipFill>
          <a:blip r:embed="rId3"/>
          <a:srcRect l="517" t="11657" r="1261" b="41078"/>
          <a:stretch/>
        </p:blipFill>
        <p:spPr>
          <a:xfrm>
            <a:off x="792100" y="1528964"/>
            <a:ext cx="10104044" cy="3241465"/>
          </a:xfrm>
          <a:prstGeom prst="rect">
            <a:avLst/>
          </a:prstGeom>
          <a:effectLst>
            <a:outerShdw blurRad="63500" sx="102000" sy="102000" algn="ctr" rotWithShape="0">
              <a:prstClr val="black">
                <a:alpha val="40000"/>
              </a:prstClr>
            </a:outerShdw>
          </a:effectLst>
        </p:spPr>
      </p:pic>
      <p:sp>
        <p:nvSpPr>
          <p:cNvPr id="5" name="Rectangle 4">
            <a:extLst>
              <a:ext uri="{FF2B5EF4-FFF2-40B4-BE49-F238E27FC236}">
                <a16:creationId xmlns:a16="http://schemas.microsoft.com/office/drawing/2014/main" id="{F28D590D-6162-5FE8-FC7F-BFCFB08EEFD6}"/>
              </a:ext>
            </a:extLst>
          </p:cNvPr>
          <p:cNvSpPr/>
          <p:nvPr/>
        </p:nvSpPr>
        <p:spPr>
          <a:xfrm>
            <a:off x="5437121" y="3318122"/>
            <a:ext cx="969154" cy="45993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2A7CFFC2-3AEE-7FC1-19CB-8423AA28D28D}"/>
              </a:ext>
            </a:extLst>
          </p:cNvPr>
          <p:cNvSpPr/>
          <p:nvPr/>
        </p:nvSpPr>
        <p:spPr>
          <a:xfrm>
            <a:off x="6006568" y="1593356"/>
            <a:ext cx="1965686" cy="372330"/>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056834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robot with a face">
            <a:extLst>
              <a:ext uri="{FF2B5EF4-FFF2-40B4-BE49-F238E27FC236}">
                <a16:creationId xmlns:a16="http://schemas.microsoft.com/office/drawing/2014/main" id="{225412C2-5B2F-5E30-60E3-4999608C416D}"/>
              </a:ext>
            </a:extLst>
          </p:cNvPr>
          <p:cNvPicPr>
            <a:picLocks noChangeAspect="1"/>
          </p:cNvPicPr>
          <p:nvPr/>
        </p:nvPicPr>
        <p:blipFill>
          <a:blip r:embed="rId3"/>
          <a:stretch>
            <a:fillRect/>
          </a:stretch>
        </p:blipFill>
        <p:spPr>
          <a:xfrm>
            <a:off x="-3525" y="1273450"/>
            <a:ext cx="7087052" cy="5043803"/>
          </a:xfrm>
          <a:prstGeom prst="rect">
            <a:avLst/>
          </a:prstGeom>
        </p:spPr>
      </p:pic>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263068" y="94967"/>
            <a:ext cx="9389656" cy="1003916"/>
          </a:xfrm>
        </p:spPr>
        <p:txBody>
          <a:bodyPr>
            <a:normAutofit/>
          </a:bodyPr>
          <a:lstStyle/>
          <a:p>
            <a:r>
              <a:rPr lang="en-GB" dirty="0">
                <a:latin typeface="Lucida Sans" panose="020B0602030504020204" pitchFamily="34" charset="0"/>
                <a:cs typeface="Calibri" panose="020F0502020204030204" pitchFamily="34" charset="0"/>
              </a:rPr>
              <a:t>What about Artificial Intelligence?</a:t>
            </a:r>
          </a:p>
        </p:txBody>
      </p:sp>
      <p:sp>
        <p:nvSpPr>
          <p:cNvPr id="10" name="TextBox 9">
            <a:extLst>
              <a:ext uri="{FF2B5EF4-FFF2-40B4-BE49-F238E27FC236}">
                <a16:creationId xmlns:a16="http://schemas.microsoft.com/office/drawing/2014/main" id="{122EEB50-7643-3C45-87B5-367F3DCBADB9}"/>
              </a:ext>
            </a:extLst>
          </p:cNvPr>
          <p:cNvSpPr txBox="1"/>
          <p:nvPr/>
        </p:nvSpPr>
        <p:spPr>
          <a:xfrm>
            <a:off x="503988" y="2456523"/>
            <a:ext cx="2675548" cy="2677656"/>
          </a:xfrm>
          <a:prstGeom prst="rect">
            <a:avLst/>
          </a:prstGeom>
          <a:noFill/>
        </p:spPr>
        <p:txBody>
          <a:bodyPr wrap="square" lIns="91440" tIns="45720" rIns="91440" bIns="45720" rtlCol="0" anchor="t">
            <a:spAutoFit/>
          </a:bodyPr>
          <a:lstStyle/>
          <a:p>
            <a:r>
              <a:rPr lang="en-GB" sz="2800" b="1">
                <a:solidFill>
                  <a:schemeClr val="accent2"/>
                </a:solidFill>
                <a:latin typeface="Calibri"/>
                <a:ea typeface="Calibri"/>
                <a:cs typeface="Arial"/>
              </a:rPr>
              <a:t>Always check</a:t>
            </a:r>
            <a:r>
              <a:rPr lang="en-GB" sz="2800" b="1">
                <a:latin typeface="Calibri"/>
                <a:ea typeface="Calibri"/>
                <a:cs typeface="Arial"/>
              </a:rPr>
              <a:t> your assignment brief and with your tutor to confirm if use of AI is permitted!</a:t>
            </a:r>
          </a:p>
        </p:txBody>
      </p:sp>
      <p:sp>
        <p:nvSpPr>
          <p:cNvPr id="11" name="TextBox 10">
            <a:extLst>
              <a:ext uri="{FF2B5EF4-FFF2-40B4-BE49-F238E27FC236}">
                <a16:creationId xmlns:a16="http://schemas.microsoft.com/office/drawing/2014/main" id="{7F28702F-5816-2280-1F9B-81F8C5319859}"/>
              </a:ext>
            </a:extLst>
          </p:cNvPr>
          <p:cNvSpPr txBox="1"/>
          <p:nvPr/>
        </p:nvSpPr>
        <p:spPr>
          <a:xfrm>
            <a:off x="7183818" y="1273332"/>
            <a:ext cx="4917799" cy="4493538"/>
          </a:xfrm>
          <a:prstGeom prst="rect">
            <a:avLst/>
          </a:prstGeom>
          <a:noFill/>
        </p:spPr>
        <p:txBody>
          <a:bodyPr wrap="square" lIns="91440" tIns="45720" rIns="91440" bIns="45720" rtlCol="0" anchor="t">
            <a:spAutoFit/>
          </a:bodyPr>
          <a:lstStyle/>
          <a:p>
            <a:r>
              <a:rPr lang="en-GB" sz="2000">
                <a:latin typeface="Calibri"/>
                <a:ea typeface="Calibri"/>
                <a:cs typeface="Arial"/>
              </a:rPr>
              <a:t>I</a:t>
            </a:r>
            <a:r>
              <a:rPr lang="en-GB" sz="1900">
                <a:latin typeface="Calibri"/>
                <a:ea typeface="Calibri"/>
                <a:cs typeface="Arial"/>
              </a:rPr>
              <a:t>f permitted, demonstrate good academic practice by...</a:t>
            </a:r>
            <a:endParaRPr lang="en-GB" sz="1900">
              <a:latin typeface="Calibri"/>
              <a:ea typeface="Calibri"/>
              <a:cs typeface="Arial" panose="020B0604020202020204" pitchFamily="34" charset="0"/>
            </a:endParaRPr>
          </a:p>
          <a:p>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Using AI tools effectively, critically, ethically</a:t>
            </a:r>
            <a:r>
              <a:rPr lang="en-GB" sz="1900">
                <a:latin typeface="Calibri"/>
                <a:ea typeface="Calibri"/>
                <a:cs typeface="Arial"/>
              </a:rPr>
              <a:t> and within permitted guidelines.</a:t>
            </a:r>
          </a:p>
          <a:p>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Being aware of limitations</a:t>
            </a:r>
            <a:r>
              <a:rPr lang="en-GB" sz="1900" b="1">
                <a:latin typeface="Calibri"/>
                <a:ea typeface="Calibri"/>
                <a:cs typeface="Arial"/>
              </a:rPr>
              <a:t>, </a:t>
            </a:r>
            <a:r>
              <a:rPr lang="en-GB" sz="1900">
                <a:latin typeface="Calibri"/>
                <a:ea typeface="Calibri"/>
                <a:cs typeface="Arial"/>
              </a:rPr>
              <a:t>e.g. accountability, inaccuracy, bias, unintentional plagiarism, over reliance. </a:t>
            </a:r>
          </a:p>
          <a:p>
            <a:pPr marL="285750" indent="-285750">
              <a:buFont typeface="Arial" panose="020B0604020202020204" pitchFamily="34" charset="0"/>
              <a:buChar char="•"/>
            </a:pPr>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Evaluating</a:t>
            </a:r>
            <a:r>
              <a:rPr lang="en-GB" sz="1900">
                <a:latin typeface="Calibri"/>
                <a:ea typeface="Calibri"/>
                <a:cs typeface="Arial"/>
              </a:rPr>
              <a:t> all generated text critically.</a:t>
            </a:r>
          </a:p>
          <a:p>
            <a:pPr marL="285750" indent="-285750">
              <a:buFont typeface="Arial" panose="020B0604020202020204" pitchFamily="34" charset="0"/>
              <a:buChar char="•"/>
            </a:pPr>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Acknowledging</a:t>
            </a:r>
            <a:r>
              <a:rPr lang="en-GB" sz="1900">
                <a:solidFill>
                  <a:schemeClr val="accent2"/>
                </a:solidFill>
                <a:latin typeface="Calibri"/>
                <a:ea typeface="Calibri"/>
                <a:cs typeface="Arial"/>
              </a:rPr>
              <a:t> </a:t>
            </a:r>
            <a:r>
              <a:rPr lang="en-GB" sz="1900">
                <a:latin typeface="Calibri"/>
                <a:ea typeface="Calibri"/>
                <a:cs typeface="Arial"/>
              </a:rPr>
              <a:t>all AI content.</a:t>
            </a:r>
            <a:endParaRPr lang="en-GB" sz="1900">
              <a:solidFill>
                <a:srgbClr val="000000"/>
              </a:solidFill>
              <a:latin typeface="Calibri"/>
              <a:ea typeface="Calibri"/>
              <a:cs typeface="Arial"/>
            </a:endParaRPr>
          </a:p>
          <a:p>
            <a:endParaRPr lang="en-GB" sz="1900">
              <a:solidFill>
                <a:srgbClr val="000000"/>
              </a:solidFill>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Completing</a:t>
            </a:r>
            <a:r>
              <a:rPr lang="en-GB" sz="1900">
                <a:latin typeface="Calibri"/>
                <a:ea typeface="Calibri"/>
                <a:cs typeface="Arial"/>
              </a:rPr>
              <a:t> the AI sections in infoskills.</a:t>
            </a:r>
          </a:p>
        </p:txBody>
      </p:sp>
    </p:spTree>
    <p:extLst>
      <p:ext uri="{BB962C8B-B14F-4D97-AF65-F5344CB8AC3E}">
        <p14:creationId xmlns:p14="http://schemas.microsoft.com/office/powerpoint/2010/main" val="28981290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65A1-5375-38EF-18D7-6BA44DB08C14}"/>
              </a:ext>
            </a:extLst>
          </p:cNvPr>
          <p:cNvSpPr>
            <a:spLocks noGrp="1"/>
          </p:cNvSpPr>
          <p:nvPr>
            <p:ph type="title"/>
          </p:nvPr>
        </p:nvSpPr>
        <p:spPr/>
        <p:txBody>
          <a:bodyPr/>
          <a:lstStyle/>
          <a:p>
            <a:r>
              <a:rPr lang="en-US"/>
              <a:t> </a:t>
            </a:r>
          </a:p>
        </p:txBody>
      </p:sp>
      <p:sp>
        <p:nvSpPr>
          <p:cNvPr id="4" name="Arrow: Curved Left 3">
            <a:extLst>
              <a:ext uri="{FF2B5EF4-FFF2-40B4-BE49-F238E27FC236}">
                <a16:creationId xmlns:a16="http://schemas.microsoft.com/office/drawing/2014/main" id="{8A738967-A597-9CEB-2D99-BC261DC6BE42}"/>
              </a:ext>
            </a:extLst>
          </p:cNvPr>
          <p:cNvSpPr/>
          <p:nvPr/>
        </p:nvSpPr>
        <p:spPr>
          <a:xfrm>
            <a:off x="11234352" y="3429001"/>
            <a:ext cx="859147" cy="2560650"/>
          </a:xfrm>
          <a:prstGeom prst="curved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Arrow: Right 9">
            <a:extLst>
              <a:ext uri="{FF2B5EF4-FFF2-40B4-BE49-F238E27FC236}">
                <a16:creationId xmlns:a16="http://schemas.microsoft.com/office/drawing/2014/main" id="{AAF06DD0-3436-3888-619A-CA2BAAAA7A02}"/>
              </a:ext>
            </a:extLst>
          </p:cNvPr>
          <p:cNvSpPr/>
          <p:nvPr/>
        </p:nvSpPr>
        <p:spPr>
          <a:xfrm>
            <a:off x="2066226" y="1709646"/>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row: Right 10">
            <a:extLst>
              <a:ext uri="{FF2B5EF4-FFF2-40B4-BE49-F238E27FC236}">
                <a16:creationId xmlns:a16="http://schemas.microsoft.com/office/drawing/2014/main" id="{EDA598B3-3401-D618-D8E5-A95883844C7D}"/>
              </a:ext>
            </a:extLst>
          </p:cNvPr>
          <p:cNvSpPr/>
          <p:nvPr/>
        </p:nvSpPr>
        <p:spPr>
          <a:xfrm>
            <a:off x="1634093" y="2721427"/>
            <a:ext cx="800302"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Arrow: Right 11">
            <a:extLst>
              <a:ext uri="{FF2B5EF4-FFF2-40B4-BE49-F238E27FC236}">
                <a16:creationId xmlns:a16="http://schemas.microsoft.com/office/drawing/2014/main" id="{0762A1AF-D0B4-5B94-8ED4-B901879CB7EE}"/>
              </a:ext>
            </a:extLst>
          </p:cNvPr>
          <p:cNvSpPr/>
          <p:nvPr/>
        </p:nvSpPr>
        <p:spPr>
          <a:xfrm>
            <a:off x="1415052" y="4604655"/>
            <a:ext cx="800303"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CEE907FF-5B25-CC35-6361-12AA28596B7D}"/>
              </a:ext>
            </a:extLst>
          </p:cNvPr>
          <p:cNvSpPr txBox="1"/>
          <p:nvPr/>
        </p:nvSpPr>
        <p:spPr>
          <a:xfrm>
            <a:off x="290090" y="1694051"/>
            <a:ext cx="18997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Light"/>
                <a:cs typeface="Calibri Light"/>
              </a:rPr>
              <a:t>Search question.</a:t>
            </a:r>
            <a:endParaRPr lang="en-US" dirty="0">
              <a:latin typeface="Calibri"/>
              <a:ea typeface="Calibri"/>
              <a:cs typeface="Calibri"/>
            </a:endParaRPr>
          </a:p>
        </p:txBody>
      </p:sp>
      <p:sp>
        <p:nvSpPr>
          <p:cNvPr id="14" name="TextBox 13">
            <a:extLst>
              <a:ext uri="{FF2B5EF4-FFF2-40B4-BE49-F238E27FC236}">
                <a16:creationId xmlns:a16="http://schemas.microsoft.com/office/drawing/2014/main" id="{1457F3B6-FC18-7CFA-0262-BAE5F32DA072}"/>
              </a:ext>
            </a:extLst>
          </p:cNvPr>
          <p:cNvSpPr txBox="1"/>
          <p:nvPr/>
        </p:nvSpPr>
        <p:spPr>
          <a:xfrm>
            <a:off x="251607" y="2721427"/>
            <a:ext cx="138248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Light"/>
                <a:cs typeface="Calibri Light"/>
              </a:rPr>
              <a:t>Results. </a:t>
            </a:r>
            <a:r>
              <a:rPr lang="en-US" b="1" dirty="0">
                <a:latin typeface="Calibri"/>
                <a:ea typeface="Calibri Light"/>
                <a:cs typeface="Calibri Light"/>
              </a:rPr>
              <a:t>Note:</a:t>
            </a:r>
            <a:r>
              <a:rPr lang="en-US" dirty="0">
                <a:latin typeface="Calibri"/>
                <a:ea typeface="Calibri Light"/>
                <a:cs typeface="Calibri Light"/>
              </a:rPr>
              <a:t> not all may be available via our library. </a:t>
            </a:r>
            <a:endParaRPr lang="en-US" dirty="0"/>
          </a:p>
        </p:txBody>
      </p:sp>
      <p:sp>
        <p:nvSpPr>
          <p:cNvPr id="15" name="TextBox 14">
            <a:extLst>
              <a:ext uri="{FF2B5EF4-FFF2-40B4-BE49-F238E27FC236}">
                <a16:creationId xmlns:a16="http://schemas.microsoft.com/office/drawing/2014/main" id="{D46B4F8F-9B6E-B044-EC57-B2B5C1F09660}"/>
              </a:ext>
            </a:extLst>
          </p:cNvPr>
          <p:cNvSpPr txBox="1"/>
          <p:nvPr/>
        </p:nvSpPr>
        <p:spPr>
          <a:xfrm>
            <a:off x="290090" y="4604655"/>
            <a:ext cx="128431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Light"/>
                <a:cs typeface="Calibri Light"/>
              </a:rPr>
              <a:t>Further related question prompts.</a:t>
            </a:r>
            <a:endParaRPr lang="en-US" dirty="0"/>
          </a:p>
        </p:txBody>
      </p:sp>
      <p:sp>
        <p:nvSpPr>
          <p:cNvPr id="16" name="TextBox 15">
            <a:extLst>
              <a:ext uri="{FF2B5EF4-FFF2-40B4-BE49-F238E27FC236}">
                <a16:creationId xmlns:a16="http://schemas.microsoft.com/office/drawing/2014/main" id="{D5419D35-95D5-7CD0-A1EB-440F2E708B19}"/>
              </a:ext>
            </a:extLst>
          </p:cNvPr>
          <p:cNvSpPr txBox="1"/>
          <p:nvPr/>
        </p:nvSpPr>
        <p:spPr>
          <a:xfrm>
            <a:off x="10718957" y="1575776"/>
            <a:ext cx="137454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Light"/>
                <a:cs typeface="Calibri Light"/>
              </a:rPr>
              <a:t>Results from UWTSD library.</a:t>
            </a:r>
            <a:endParaRPr lang="en-US" dirty="0"/>
          </a:p>
        </p:txBody>
      </p:sp>
      <p:sp>
        <p:nvSpPr>
          <p:cNvPr id="17" name="Arrow: Right 16">
            <a:extLst>
              <a:ext uri="{FF2B5EF4-FFF2-40B4-BE49-F238E27FC236}">
                <a16:creationId xmlns:a16="http://schemas.microsoft.com/office/drawing/2014/main" id="{8F6F67EB-920B-D0F6-D6E8-AEE5EFEA568F}"/>
              </a:ext>
            </a:extLst>
          </p:cNvPr>
          <p:cNvSpPr/>
          <p:nvPr/>
        </p:nvSpPr>
        <p:spPr>
          <a:xfrm rot="5400000">
            <a:off x="10057333" y="1891824"/>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A black text on a white background&#10;&#10;Description automatically generated">
            <a:extLst>
              <a:ext uri="{FF2B5EF4-FFF2-40B4-BE49-F238E27FC236}">
                <a16:creationId xmlns:a16="http://schemas.microsoft.com/office/drawing/2014/main" id="{582F0C8B-E9D7-11CA-65CF-FA106A931355}"/>
              </a:ext>
            </a:extLst>
          </p:cNvPr>
          <p:cNvPicPr>
            <a:picLocks noChangeAspect="1"/>
          </p:cNvPicPr>
          <p:nvPr/>
        </p:nvPicPr>
        <p:blipFill>
          <a:blip r:embed="rId2"/>
          <a:stretch>
            <a:fillRect/>
          </a:stretch>
        </p:blipFill>
        <p:spPr>
          <a:xfrm>
            <a:off x="6764956" y="227502"/>
            <a:ext cx="4543681" cy="779761"/>
          </a:xfrm>
          <a:prstGeom prst="rect">
            <a:avLst/>
          </a:prstGeom>
        </p:spPr>
      </p:pic>
      <p:sp>
        <p:nvSpPr>
          <p:cNvPr id="8" name="TextBox 7">
            <a:extLst>
              <a:ext uri="{FF2B5EF4-FFF2-40B4-BE49-F238E27FC236}">
                <a16:creationId xmlns:a16="http://schemas.microsoft.com/office/drawing/2014/main" id="{4AAD22F4-508C-20EC-6216-51817D17D030}"/>
              </a:ext>
            </a:extLst>
          </p:cNvPr>
          <p:cNvSpPr txBox="1"/>
          <p:nvPr/>
        </p:nvSpPr>
        <p:spPr>
          <a:xfrm>
            <a:off x="9382339" y="5620318"/>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3"/>
              </a:rPr>
              <a:t>Library Results</a:t>
            </a:r>
            <a:endParaRPr lang="en-US" dirty="0"/>
          </a:p>
        </p:txBody>
      </p:sp>
      <p:pic>
        <p:nvPicPr>
          <p:cNvPr id="5" name="Picture 4">
            <a:extLst>
              <a:ext uri="{FF2B5EF4-FFF2-40B4-BE49-F238E27FC236}">
                <a16:creationId xmlns:a16="http://schemas.microsoft.com/office/drawing/2014/main" id="{462BDA7F-2931-AC00-1962-3C6745FDE3C1}"/>
              </a:ext>
            </a:extLst>
          </p:cNvPr>
          <p:cNvPicPr>
            <a:picLocks noChangeAspect="1"/>
          </p:cNvPicPr>
          <p:nvPr/>
        </p:nvPicPr>
        <p:blipFill>
          <a:blip r:embed="rId4"/>
          <a:srcRect l="27574" t="24112" r="10044" b="68701"/>
          <a:stretch/>
        </p:blipFill>
        <p:spPr>
          <a:xfrm>
            <a:off x="2846585" y="1628783"/>
            <a:ext cx="7190077" cy="552223"/>
          </a:xfrm>
          <a:prstGeom prst="rect">
            <a:avLst/>
          </a:prstGeom>
        </p:spPr>
      </p:pic>
      <p:pic>
        <p:nvPicPr>
          <p:cNvPr id="9" name="Picture 8">
            <a:extLst>
              <a:ext uri="{FF2B5EF4-FFF2-40B4-BE49-F238E27FC236}">
                <a16:creationId xmlns:a16="http://schemas.microsoft.com/office/drawing/2014/main" id="{A8862C1C-064F-6A8D-5A3D-D9B1B61BEA3B}"/>
              </a:ext>
            </a:extLst>
          </p:cNvPr>
          <p:cNvPicPr>
            <a:picLocks noChangeAspect="1"/>
          </p:cNvPicPr>
          <p:nvPr/>
        </p:nvPicPr>
        <p:blipFill>
          <a:blip r:embed="rId5"/>
          <a:srcRect l="27254" t="36699" r="6045" b="38871"/>
          <a:stretch/>
        </p:blipFill>
        <p:spPr>
          <a:xfrm>
            <a:off x="2649159" y="2436888"/>
            <a:ext cx="8381005" cy="2046405"/>
          </a:xfrm>
          <a:prstGeom prst="rect">
            <a:avLst/>
          </a:prstGeom>
        </p:spPr>
      </p:pic>
      <p:pic>
        <p:nvPicPr>
          <p:cNvPr id="20" name="Picture 19">
            <a:extLst>
              <a:ext uri="{FF2B5EF4-FFF2-40B4-BE49-F238E27FC236}">
                <a16:creationId xmlns:a16="http://schemas.microsoft.com/office/drawing/2014/main" id="{32704C7E-70F6-EED8-0E70-E79C5B5DEF1A}"/>
              </a:ext>
            </a:extLst>
          </p:cNvPr>
          <p:cNvPicPr>
            <a:picLocks noChangeAspect="1"/>
          </p:cNvPicPr>
          <p:nvPr/>
        </p:nvPicPr>
        <p:blipFill>
          <a:blip r:embed="rId6"/>
          <a:srcRect l="26988" t="41857" r="13451" b="38776"/>
          <a:stretch/>
        </p:blipFill>
        <p:spPr>
          <a:xfrm>
            <a:off x="2502280" y="4672367"/>
            <a:ext cx="6127028" cy="1328189"/>
          </a:xfrm>
          <a:prstGeom prst="rect">
            <a:avLst/>
          </a:prstGeom>
        </p:spPr>
      </p:pic>
      <p:sp>
        <p:nvSpPr>
          <p:cNvPr id="23" name="TextBox 22">
            <a:extLst>
              <a:ext uri="{FF2B5EF4-FFF2-40B4-BE49-F238E27FC236}">
                <a16:creationId xmlns:a16="http://schemas.microsoft.com/office/drawing/2014/main" id="{9E4EFBC6-4EB8-65A7-FB9E-A8DE6F835FF2}"/>
              </a:ext>
            </a:extLst>
          </p:cNvPr>
          <p:cNvSpPr txBox="1"/>
          <p:nvPr/>
        </p:nvSpPr>
        <p:spPr>
          <a:xfrm>
            <a:off x="470888" y="252284"/>
            <a:ext cx="5831353" cy="769441"/>
          </a:xfrm>
          <a:prstGeom prst="rect">
            <a:avLst/>
          </a:prstGeom>
          <a:noFill/>
        </p:spPr>
        <p:txBody>
          <a:bodyPr wrap="square" rtlCol="0">
            <a:spAutoFit/>
          </a:bodyPr>
          <a:lstStyle/>
          <a:p>
            <a:r>
              <a:rPr lang="en-GB" sz="4400" dirty="0">
                <a:solidFill>
                  <a:schemeClr val="bg1"/>
                </a:solidFill>
                <a:latin typeface="+mj-lt"/>
              </a:rPr>
              <a:t>AI in the Catalogue</a:t>
            </a:r>
          </a:p>
        </p:txBody>
      </p:sp>
    </p:spTree>
    <p:extLst>
      <p:ext uri="{BB962C8B-B14F-4D97-AF65-F5344CB8AC3E}">
        <p14:creationId xmlns:p14="http://schemas.microsoft.com/office/powerpoint/2010/main" val="74340607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C26F0-CE95-91F0-BE44-94847FE6E5EB}"/>
              </a:ext>
            </a:extLst>
          </p:cNvPr>
          <p:cNvSpPr>
            <a:spLocks noGrp="1"/>
          </p:cNvSpPr>
          <p:nvPr>
            <p:ph type="title"/>
          </p:nvPr>
        </p:nvSpPr>
        <p:spPr/>
        <p:txBody>
          <a:bodyPr/>
          <a:lstStyle/>
          <a:p>
            <a:r>
              <a:rPr lang="en-US" dirty="0"/>
              <a:t>How it Works</a:t>
            </a:r>
          </a:p>
        </p:txBody>
      </p:sp>
      <p:pic>
        <p:nvPicPr>
          <p:cNvPr id="9" name="Graphic 8" descr="Badge Question Mark outline">
            <a:extLst>
              <a:ext uri="{FF2B5EF4-FFF2-40B4-BE49-F238E27FC236}">
                <a16:creationId xmlns:a16="http://schemas.microsoft.com/office/drawing/2014/main" id="{CB2BAC70-B979-810E-2ED9-487A789134C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52400" y="2627242"/>
            <a:ext cx="1298712" cy="1305338"/>
          </a:xfrm>
          <a:prstGeom prst="rect">
            <a:avLst/>
          </a:prstGeom>
        </p:spPr>
      </p:pic>
      <p:sp>
        <p:nvSpPr>
          <p:cNvPr id="10" name="Arrow: Right 9">
            <a:extLst>
              <a:ext uri="{FF2B5EF4-FFF2-40B4-BE49-F238E27FC236}">
                <a16:creationId xmlns:a16="http://schemas.microsoft.com/office/drawing/2014/main" id="{E977B31A-1CBA-7DE5-3CD8-80F6CB2D6580}"/>
              </a:ext>
            </a:extLst>
          </p:cNvPr>
          <p:cNvSpPr/>
          <p:nvPr/>
        </p:nvSpPr>
        <p:spPr>
          <a:xfrm>
            <a:off x="1623390" y="2957158"/>
            <a:ext cx="1699156" cy="497403"/>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descr="Remote learning language outline">
            <a:extLst>
              <a:ext uri="{FF2B5EF4-FFF2-40B4-BE49-F238E27FC236}">
                <a16:creationId xmlns:a16="http://schemas.microsoft.com/office/drawing/2014/main" id="{C4D18C3C-88C6-137E-CCEB-DB75531E464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149548" y="3932584"/>
            <a:ext cx="1205947" cy="1186069"/>
          </a:xfrm>
          <a:prstGeom prst="rect">
            <a:avLst/>
          </a:prstGeom>
        </p:spPr>
      </p:pic>
      <p:pic>
        <p:nvPicPr>
          <p:cNvPr id="13" name="Graphic 12" descr="Workflow outline">
            <a:extLst>
              <a:ext uri="{FF2B5EF4-FFF2-40B4-BE49-F238E27FC236}">
                <a16:creationId xmlns:a16="http://schemas.microsoft.com/office/drawing/2014/main" id="{5BFC2DE5-AA4A-67F9-D385-8C3EA42F3C4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3836503" y="5237924"/>
            <a:ext cx="1046922" cy="1080052"/>
          </a:xfrm>
          <a:prstGeom prst="rect">
            <a:avLst/>
          </a:prstGeom>
        </p:spPr>
      </p:pic>
      <p:sp>
        <p:nvSpPr>
          <p:cNvPr id="14" name="Arrow: Right 13">
            <a:extLst>
              <a:ext uri="{FF2B5EF4-FFF2-40B4-BE49-F238E27FC236}">
                <a16:creationId xmlns:a16="http://schemas.microsoft.com/office/drawing/2014/main" id="{79EDAD5A-55B8-4C31-6C4C-300A45162764}"/>
              </a:ext>
            </a:extLst>
          </p:cNvPr>
          <p:cNvSpPr/>
          <p:nvPr/>
        </p:nvSpPr>
        <p:spPr>
          <a:xfrm rot="5400000">
            <a:off x="3733800" y="4422910"/>
            <a:ext cx="1269958" cy="504510"/>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Arrow: Bent 18">
            <a:extLst>
              <a:ext uri="{FF2B5EF4-FFF2-40B4-BE49-F238E27FC236}">
                <a16:creationId xmlns:a16="http://schemas.microsoft.com/office/drawing/2014/main" id="{CD36B202-0906-EA74-7ED2-61C041B8C208}"/>
              </a:ext>
            </a:extLst>
          </p:cNvPr>
          <p:cNvSpPr/>
          <p:nvPr/>
        </p:nvSpPr>
        <p:spPr>
          <a:xfrm rot="5400000" flipH="1">
            <a:off x="6029690" y="3931959"/>
            <a:ext cx="948722" cy="3042035"/>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TextBox 19">
            <a:extLst>
              <a:ext uri="{FF2B5EF4-FFF2-40B4-BE49-F238E27FC236}">
                <a16:creationId xmlns:a16="http://schemas.microsoft.com/office/drawing/2014/main" id="{3B33E39E-8A19-A7D2-00F6-493648F116E8}"/>
              </a:ext>
            </a:extLst>
          </p:cNvPr>
          <p:cNvSpPr txBox="1"/>
          <p:nvPr/>
        </p:nvSpPr>
        <p:spPr>
          <a:xfrm>
            <a:off x="1225827" y="3664226"/>
            <a:ext cx="2484781"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
                <a:cs typeface="Calibri Light"/>
              </a:rPr>
              <a:t>Your question is sent to the Large Language Model (LLM).</a:t>
            </a:r>
            <a:endParaRPr lang="en-US" sz="2000">
              <a:latin typeface="Calibri "/>
            </a:endParaRPr>
          </a:p>
        </p:txBody>
      </p:sp>
      <p:sp>
        <p:nvSpPr>
          <p:cNvPr id="21" name="TextBox 20">
            <a:extLst>
              <a:ext uri="{FF2B5EF4-FFF2-40B4-BE49-F238E27FC236}">
                <a16:creationId xmlns:a16="http://schemas.microsoft.com/office/drawing/2014/main" id="{7C48099D-370C-AED1-B622-C456BCBE403D}"/>
              </a:ext>
            </a:extLst>
          </p:cNvPr>
          <p:cNvSpPr txBox="1"/>
          <p:nvPr/>
        </p:nvSpPr>
        <p:spPr>
          <a:xfrm>
            <a:off x="4890054" y="4525619"/>
            <a:ext cx="1974572" cy="10421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Calibri Light"/>
              </a:rPr>
              <a:t>The question is converted into a Boolean query.</a:t>
            </a:r>
            <a:endParaRPr lang="en-US" sz="2000">
              <a:latin typeface="Calibri"/>
              <a:cs typeface="Calibri"/>
            </a:endParaRPr>
          </a:p>
        </p:txBody>
      </p:sp>
      <p:sp>
        <p:nvSpPr>
          <p:cNvPr id="22" name="TextBox 21">
            <a:extLst>
              <a:ext uri="{FF2B5EF4-FFF2-40B4-BE49-F238E27FC236}">
                <a16:creationId xmlns:a16="http://schemas.microsoft.com/office/drawing/2014/main" id="{2924278A-0544-8016-C978-5B01472E31B4}"/>
              </a:ext>
            </a:extLst>
          </p:cNvPr>
          <p:cNvSpPr txBox="1"/>
          <p:nvPr/>
        </p:nvSpPr>
        <p:spPr>
          <a:xfrm>
            <a:off x="8063949" y="5241231"/>
            <a:ext cx="4061789" cy="10487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Calibri Light"/>
              </a:rPr>
              <a:t>The Boolean query is sent to the central Primo library catalogue to retrieve results.</a:t>
            </a:r>
          </a:p>
        </p:txBody>
      </p:sp>
      <p:pic>
        <p:nvPicPr>
          <p:cNvPr id="28" name="Graphic 27" descr="Chat outline">
            <a:extLst>
              <a:ext uri="{FF2B5EF4-FFF2-40B4-BE49-F238E27FC236}">
                <a16:creationId xmlns:a16="http://schemas.microsoft.com/office/drawing/2014/main" id="{7137C0B4-0595-37BC-AB85-90FCB5370D6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3372680" y="2435090"/>
            <a:ext cx="1974572" cy="2034206"/>
          </a:xfrm>
          <a:prstGeom prst="rect">
            <a:avLst/>
          </a:prstGeom>
        </p:spPr>
      </p:pic>
      <p:sp>
        <p:nvSpPr>
          <p:cNvPr id="30" name="TextBox 29">
            <a:extLst>
              <a:ext uri="{FF2B5EF4-FFF2-40B4-BE49-F238E27FC236}">
                <a16:creationId xmlns:a16="http://schemas.microsoft.com/office/drawing/2014/main" id="{01F4DCDD-08F5-C1BE-C902-CC5C11BE512D}"/>
              </a:ext>
            </a:extLst>
          </p:cNvPr>
          <p:cNvSpPr txBox="1"/>
          <p:nvPr/>
        </p:nvSpPr>
        <p:spPr>
          <a:xfrm>
            <a:off x="8488018" y="3286539"/>
            <a:ext cx="363772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Arial"/>
              </a:rPr>
              <a:t>The top 5 results are sent to the LLM to create an overview with in-text references based on the </a:t>
            </a:r>
            <a:r>
              <a:rPr lang="en-US" sz="2000" b="1">
                <a:latin typeface="Calibri"/>
                <a:cs typeface="Arial"/>
              </a:rPr>
              <a:t>abstracts​.</a:t>
            </a:r>
            <a:endParaRPr lang="en-US"/>
          </a:p>
        </p:txBody>
      </p:sp>
      <p:sp>
        <p:nvSpPr>
          <p:cNvPr id="31" name="Arrow: Bent 30">
            <a:extLst>
              <a:ext uri="{FF2B5EF4-FFF2-40B4-BE49-F238E27FC236}">
                <a16:creationId xmlns:a16="http://schemas.microsoft.com/office/drawing/2014/main" id="{D062B1A2-6D2F-3832-3847-784DA9E2CD93}"/>
              </a:ext>
            </a:extLst>
          </p:cNvPr>
          <p:cNvSpPr/>
          <p:nvPr/>
        </p:nvSpPr>
        <p:spPr>
          <a:xfrm flipH="1">
            <a:off x="5347203" y="3189836"/>
            <a:ext cx="2505852" cy="835549"/>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32" name="Graphic 31" descr="Information outline">
            <a:extLst>
              <a:ext uri="{FF2B5EF4-FFF2-40B4-BE49-F238E27FC236}">
                <a16:creationId xmlns:a16="http://schemas.microsoft.com/office/drawing/2014/main" id="{060705FC-6E92-F0FB-DB9D-99D3BDB66482}"/>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602959" y="1743568"/>
            <a:ext cx="1192695" cy="1146312"/>
          </a:xfrm>
          <a:prstGeom prst="rect">
            <a:avLst/>
          </a:prstGeom>
        </p:spPr>
      </p:pic>
      <p:sp>
        <p:nvSpPr>
          <p:cNvPr id="33" name="Arrow: Bent 32">
            <a:extLst>
              <a:ext uri="{FF2B5EF4-FFF2-40B4-BE49-F238E27FC236}">
                <a16:creationId xmlns:a16="http://schemas.microsoft.com/office/drawing/2014/main" id="{3A5DA4EB-C05F-3BD0-3D28-1C27E27B6592}"/>
              </a:ext>
            </a:extLst>
          </p:cNvPr>
          <p:cNvSpPr/>
          <p:nvPr/>
        </p:nvSpPr>
        <p:spPr>
          <a:xfrm>
            <a:off x="4889090" y="2020368"/>
            <a:ext cx="3623275" cy="868680"/>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4" name="TextBox 33">
            <a:extLst>
              <a:ext uri="{FF2B5EF4-FFF2-40B4-BE49-F238E27FC236}">
                <a16:creationId xmlns:a16="http://schemas.microsoft.com/office/drawing/2014/main" id="{4473E829-CE1E-6B64-B281-7FE5EAEDD729}"/>
              </a:ext>
            </a:extLst>
          </p:cNvPr>
          <p:cNvSpPr txBox="1"/>
          <p:nvPr/>
        </p:nvSpPr>
        <p:spPr>
          <a:xfrm>
            <a:off x="4636230" y="1348356"/>
            <a:ext cx="749811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Arial"/>
              </a:rPr>
              <a:t>The AI generated overview and sources are returned in the response​.</a:t>
            </a:r>
            <a:endParaRPr lang="en-US"/>
          </a:p>
        </p:txBody>
      </p:sp>
    </p:spTree>
    <p:extLst>
      <p:ext uri="{BB962C8B-B14F-4D97-AF65-F5344CB8AC3E}">
        <p14:creationId xmlns:p14="http://schemas.microsoft.com/office/powerpoint/2010/main" val="79937004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BEA1F-BFC0-F098-B4BF-716019911BA2}"/>
              </a:ext>
            </a:extLst>
          </p:cNvPr>
          <p:cNvSpPr>
            <a:spLocks noGrp="1"/>
          </p:cNvSpPr>
          <p:nvPr>
            <p:ph type="title"/>
          </p:nvPr>
        </p:nvSpPr>
        <p:spPr/>
        <p:txBody>
          <a:bodyPr/>
          <a:lstStyle/>
          <a:p>
            <a:r>
              <a:rPr lang="en-US" dirty="0"/>
              <a:t>Search Results </a:t>
            </a:r>
          </a:p>
        </p:txBody>
      </p:sp>
      <p:sp>
        <p:nvSpPr>
          <p:cNvPr id="3" name="Content Placeholder 2">
            <a:extLst>
              <a:ext uri="{FF2B5EF4-FFF2-40B4-BE49-F238E27FC236}">
                <a16:creationId xmlns:a16="http://schemas.microsoft.com/office/drawing/2014/main" id="{6DD95D60-0561-2F87-F3E4-850291246448}"/>
              </a:ext>
            </a:extLst>
          </p:cNvPr>
          <p:cNvSpPr>
            <a:spLocks noGrp="1"/>
          </p:cNvSpPr>
          <p:nvPr>
            <p:ph sz="quarter" idx="10"/>
          </p:nvPr>
        </p:nvSpPr>
        <p:spPr>
          <a:xfrm>
            <a:off x="366403" y="1432489"/>
            <a:ext cx="10931725" cy="4733814"/>
          </a:xfrm>
        </p:spPr>
        <p:txBody>
          <a:bodyPr vert="horz" lIns="91440" tIns="45720" rIns="91440" bIns="45720" rtlCol="0" anchor="t">
            <a:normAutofit lnSpcReduction="10000"/>
          </a:bodyPr>
          <a:lstStyle/>
          <a:p>
            <a:pPr marL="0" indent="0">
              <a:lnSpc>
                <a:spcPct val="100000"/>
              </a:lnSpc>
              <a:spcBef>
                <a:spcPts val="0"/>
              </a:spcBef>
              <a:buNone/>
            </a:pPr>
            <a:r>
              <a:rPr lang="en-US" sz="2000" b="1" dirty="0">
                <a:latin typeface="Calibri"/>
                <a:cs typeface="Calibri"/>
              </a:rPr>
              <a:t>Important: </a:t>
            </a:r>
            <a:r>
              <a:rPr lang="en-US" sz="2000" dirty="0">
                <a:latin typeface="Calibri"/>
                <a:cs typeface="Calibri"/>
              </a:rPr>
              <a:t>It does not search everything.</a:t>
            </a:r>
            <a:r>
              <a:rPr lang="en-US" sz="2000" b="1" dirty="0">
                <a:latin typeface="Calibri"/>
                <a:cs typeface="Calibri"/>
              </a:rPr>
              <a:t> You will still need to perform your own search!</a:t>
            </a:r>
            <a:endParaRPr lang="en-US" dirty="0">
              <a:latin typeface="Calibri Light"/>
              <a:cs typeface="Calibri Light"/>
            </a:endParaRPr>
          </a:p>
          <a:p>
            <a:pPr marL="0" indent="0">
              <a:lnSpc>
                <a:spcPct val="100000"/>
              </a:lnSpc>
              <a:spcBef>
                <a:spcPts val="0"/>
              </a:spcBef>
              <a:buNone/>
            </a:pPr>
            <a:endParaRPr lang="en-US" sz="2000" dirty="0">
              <a:latin typeface="Calibri"/>
              <a:cs typeface="Calibri"/>
            </a:endParaRPr>
          </a:p>
          <a:p>
            <a:pPr marL="0" indent="0">
              <a:lnSpc>
                <a:spcPct val="100000"/>
              </a:lnSpc>
              <a:spcBef>
                <a:spcPts val="0"/>
              </a:spcBef>
              <a:buNone/>
            </a:pPr>
            <a:r>
              <a:rPr lang="en-US" sz="2000" dirty="0">
                <a:latin typeface="Calibri"/>
                <a:cs typeface="Calibri"/>
              </a:rPr>
              <a:t>It does </a:t>
            </a:r>
            <a:r>
              <a:rPr lang="en-US" sz="2000" b="1" dirty="0">
                <a:latin typeface="Calibri"/>
                <a:cs typeface="Calibri"/>
              </a:rPr>
              <a:t>not</a:t>
            </a:r>
            <a:r>
              <a:rPr lang="en-US" sz="2000" dirty="0">
                <a:latin typeface="Calibri"/>
                <a:cs typeface="Calibri"/>
              </a:rPr>
              <a:t> currently search the following:</a:t>
            </a:r>
            <a:endParaRPr lang="en-US" dirty="0">
              <a:cs typeface="Calibri Light"/>
            </a:endParaRPr>
          </a:p>
          <a:p>
            <a:pPr marL="0" indent="0">
              <a:lnSpc>
                <a:spcPct val="100000"/>
              </a:lnSpc>
              <a:spcBef>
                <a:spcPts val="0"/>
              </a:spcBef>
              <a:buNone/>
            </a:pPr>
            <a:endParaRPr lang="en-US" sz="2000" b="1" dirty="0">
              <a:latin typeface="Calibri"/>
              <a:cs typeface="Calibri"/>
            </a:endParaRPr>
          </a:p>
          <a:p>
            <a:pPr>
              <a:lnSpc>
                <a:spcPct val="100000"/>
              </a:lnSpc>
              <a:spcBef>
                <a:spcPts val="0"/>
              </a:spcBef>
              <a:buFont typeface="Arial" panose="05000000000000000000" pitchFamily="2" charset="2"/>
              <a:buChar char="•"/>
            </a:pPr>
            <a:r>
              <a:rPr lang="en-US" sz="2000" b="1" dirty="0">
                <a:latin typeface="Calibri"/>
                <a:cs typeface="Calibri"/>
              </a:rPr>
              <a:t>Any collections </a:t>
            </a:r>
            <a:r>
              <a:rPr lang="en-US" sz="2000" dirty="0">
                <a:latin typeface="Calibri"/>
                <a:cs typeface="Calibri"/>
              </a:rPr>
              <a:t>from the following content providers</a:t>
            </a:r>
            <a:r>
              <a:rPr lang="en-US" sz="2000" b="1" dirty="0">
                <a:latin typeface="Calibri"/>
                <a:cs typeface="Calibri"/>
              </a:rPr>
              <a:t> </a:t>
            </a:r>
            <a:r>
              <a:rPr lang="en-US" sz="2000" dirty="0">
                <a:latin typeface="Calibri"/>
                <a:cs typeface="Calibri"/>
              </a:rPr>
              <a:t>- APA, </a:t>
            </a:r>
            <a:r>
              <a:rPr lang="en-US" sz="2000" dirty="0" err="1">
                <a:latin typeface="Calibri"/>
                <a:cs typeface="Calibri"/>
              </a:rPr>
              <a:t>DataCite</a:t>
            </a:r>
            <a:r>
              <a:rPr lang="en-US" sz="2000" dirty="0">
                <a:latin typeface="Calibri"/>
                <a:cs typeface="Calibri"/>
              </a:rPr>
              <a:t>, </a:t>
            </a:r>
            <a:r>
              <a:rPr lang="en-US" sz="2000" b="1" dirty="0">
                <a:latin typeface="Calibri"/>
                <a:cs typeface="Calibri"/>
              </a:rPr>
              <a:t>Elsevier, JSTOR, </a:t>
            </a:r>
            <a:r>
              <a:rPr lang="en-US" sz="2000" dirty="0">
                <a:latin typeface="Calibri"/>
                <a:cs typeface="Calibri"/>
              </a:rPr>
              <a:t>Kogan Page and Conde Nas.</a:t>
            </a:r>
            <a:endParaRPr lang="en-US" sz="2000" dirty="0">
              <a:latin typeface="Calibri"/>
              <a:ea typeface="Calibri"/>
              <a:cs typeface="Calibri"/>
            </a:endParaRPr>
          </a:p>
          <a:p>
            <a:pPr>
              <a:buFont typeface="Arial" panose="05000000000000000000" pitchFamily="2" charset="2"/>
              <a:buChar char="•"/>
            </a:pPr>
            <a:r>
              <a:rPr lang="en-US" sz="2000" dirty="0">
                <a:latin typeface="Calibri"/>
                <a:ea typeface="+mn-lt"/>
                <a:cs typeface="Calibri"/>
              </a:rPr>
              <a:t>News content (newspaper articles, newsletters, text resources).</a:t>
            </a:r>
            <a:endParaRPr lang="en-US" sz="2000" dirty="0">
              <a:latin typeface="Calibri"/>
              <a:ea typeface="Calibri"/>
              <a:cs typeface="Calibri"/>
            </a:endParaRPr>
          </a:p>
          <a:p>
            <a:pPr>
              <a:buFont typeface="Arial" panose="05000000000000000000" pitchFamily="2" charset="2"/>
              <a:buChar char="•"/>
            </a:pPr>
            <a:r>
              <a:rPr lang="en-US" sz="2000" dirty="0">
                <a:latin typeface="Calibri"/>
                <a:ea typeface="+mn-lt"/>
                <a:cs typeface="Calibri"/>
              </a:rPr>
              <a:t>Collections that are not marked as 'free for search' in the CDI collection list.</a:t>
            </a:r>
            <a:endParaRPr lang="en-US" dirty="0">
              <a:latin typeface="Calibri"/>
              <a:ea typeface="Calibri Light"/>
              <a:cs typeface="Calibri"/>
            </a:endParaRPr>
          </a:p>
          <a:p>
            <a:pPr marL="0" indent="0">
              <a:lnSpc>
                <a:spcPct val="100000"/>
              </a:lnSpc>
              <a:spcBef>
                <a:spcPts val="0"/>
              </a:spcBef>
              <a:buNone/>
            </a:pPr>
            <a:endParaRPr lang="en-US" sz="2000" dirty="0">
              <a:latin typeface="Calibri"/>
              <a:ea typeface="Calibri"/>
              <a:cs typeface="Calibri"/>
            </a:endParaRPr>
          </a:p>
          <a:p>
            <a:pPr marL="0" indent="0">
              <a:buNone/>
            </a:pPr>
            <a:r>
              <a:rPr lang="en-US" sz="2000" dirty="0">
                <a:latin typeface="Calibri"/>
                <a:ea typeface="+mn-lt"/>
                <a:cs typeface="Calibri"/>
              </a:rPr>
              <a:t>Furthermore, certain requests or queries are unavailable:</a:t>
            </a:r>
            <a:endParaRPr lang="en-US" sz="2000" dirty="0">
              <a:latin typeface="Calibri"/>
              <a:ea typeface="Calibri"/>
              <a:cs typeface="Calibri"/>
            </a:endParaRPr>
          </a:p>
          <a:p>
            <a:pPr>
              <a:buFont typeface="Arial" panose="05000000000000000000" pitchFamily="2" charset="2"/>
              <a:buChar char="•"/>
            </a:pPr>
            <a:r>
              <a:rPr lang="en-US" sz="2000" dirty="0">
                <a:latin typeface="Calibri"/>
                <a:ea typeface="+mn-lt"/>
                <a:cs typeface="Calibri"/>
              </a:rPr>
              <a:t>Requests for materials of a particular type, e.g. </a:t>
            </a:r>
            <a:r>
              <a:rPr lang="en-US" sz="2000" b="1" dirty="0">
                <a:latin typeface="Calibri"/>
                <a:ea typeface="+mn-lt"/>
                <a:cs typeface="Calibri"/>
              </a:rPr>
              <a:t>"</a:t>
            </a:r>
            <a:r>
              <a:rPr lang="en-US" sz="2000" b="1" i="1" dirty="0">
                <a:latin typeface="Calibri"/>
                <a:ea typeface="+mn-lt"/>
                <a:cs typeface="Calibri"/>
              </a:rPr>
              <a:t>give me peer reviewed articles on </a:t>
            </a:r>
            <a:r>
              <a:rPr lang="en-US" sz="2000" b="1" i="1" dirty="0" err="1">
                <a:latin typeface="Calibri"/>
                <a:ea typeface="+mn-lt"/>
                <a:cs typeface="Calibri"/>
              </a:rPr>
              <a:t>x.y.z</a:t>
            </a:r>
            <a:r>
              <a:rPr lang="en-US" sz="2000" b="1" i="1" dirty="0">
                <a:latin typeface="Calibri"/>
                <a:ea typeface="+mn-lt"/>
                <a:cs typeface="Calibri"/>
              </a:rPr>
              <a:t>“</a:t>
            </a:r>
            <a:r>
              <a:rPr lang="en-US" sz="2000" i="1" dirty="0">
                <a:latin typeface="Calibri"/>
                <a:ea typeface="+mn-lt"/>
                <a:cs typeface="Calibri"/>
              </a:rPr>
              <a:t>.</a:t>
            </a:r>
            <a:endParaRPr lang="en-US" dirty="0">
              <a:latin typeface="Calibri"/>
              <a:ea typeface="Calibri Light"/>
              <a:cs typeface="Calibri"/>
            </a:endParaRPr>
          </a:p>
          <a:p>
            <a:pPr>
              <a:buFont typeface="Arial" panose="05000000000000000000" pitchFamily="2" charset="2"/>
              <a:buChar char="•"/>
            </a:pPr>
            <a:r>
              <a:rPr lang="en-US" sz="2000" dirty="0">
                <a:latin typeface="Calibri"/>
                <a:ea typeface="+mn-lt"/>
                <a:cs typeface="Calibri"/>
              </a:rPr>
              <a:t>Requests for materials from a certain time period, e.g. </a:t>
            </a:r>
            <a:r>
              <a:rPr lang="en-US" sz="2000" b="1" i="1" dirty="0">
                <a:latin typeface="Calibri"/>
                <a:ea typeface="+mn-lt"/>
                <a:cs typeface="Calibri"/>
              </a:rPr>
              <a:t>"give the most recent information on climate change“</a:t>
            </a:r>
            <a:r>
              <a:rPr lang="en-US" sz="2000" i="1" dirty="0">
                <a:latin typeface="Calibri"/>
                <a:ea typeface="+mn-lt"/>
                <a:cs typeface="Calibri"/>
              </a:rPr>
              <a:t>.</a:t>
            </a:r>
            <a:endParaRPr lang="en-US" dirty="0">
              <a:latin typeface="Calibri"/>
              <a:ea typeface="Calibri Light"/>
              <a:cs typeface="Calibri"/>
            </a:endParaRPr>
          </a:p>
          <a:p>
            <a:pPr>
              <a:buFont typeface="Arial" panose="05000000000000000000" pitchFamily="2" charset="2"/>
              <a:buChar char="•"/>
            </a:pPr>
            <a:r>
              <a:rPr lang="en-US" sz="2000" dirty="0">
                <a:latin typeface="Calibri"/>
                <a:ea typeface="+mn-lt"/>
                <a:cs typeface="Calibri"/>
              </a:rPr>
              <a:t>Follow up questions are not supported. Each question stands alone, and all relevant information needs to be asked in each.</a:t>
            </a:r>
            <a:endParaRPr lang="en-US" dirty="0">
              <a:latin typeface="Calibri"/>
              <a:ea typeface="Calibri Light"/>
              <a:cs typeface="Calibri"/>
            </a:endParaRPr>
          </a:p>
          <a:p>
            <a:pPr marL="342900" indent="-342900">
              <a:lnSpc>
                <a:spcPct val="100000"/>
              </a:lnSpc>
              <a:spcBef>
                <a:spcPts val="0"/>
              </a:spcBef>
              <a:buFont typeface="Arial" panose="05000000000000000000" pitchFamily="2" charset="2"/>
              <a:buChar char="•"/>
            </a:pPr>
            <a:endParaRPr lang="en-US" sz="2000" dirty="0">
              <a:latin typeface="Calibri"/>
              <a:cs typeface="Calibri"/>
            </a:endParaRPr>
          </a:p>
          <a:p>
            <a:pPr marL="285750" indent="-285750">
              <a:lnSpc>
                <a:spcPct val="100000"/>
              </a:lnSpc>
              <a:spcBef>
                <a:spcPts val="0"/>
              </a:spcBef>
              <a:buFont typeface="Arial"/>
              <a:buChar char="•"/>
            </a:pPr>
            <a:endParaRPr lang="en-US" sz="2000" dirty="0">
              <a:latin typeface="Calibri"/>
              <a:cs typeface="Calibri"/>
            </a:endParaRPr>
          </a:p>
          <a:p>
            <a:pPr marL="0" indent="0">
              <a:buNone/>
            </a:pPr>
            <a:endParaRPr lang="en-US" sz="2000" dirty="0">
              <a:latin typeface="Calibri"/>
              <a:cs typeface="Calibri"/>
            </a:endParaRPr>
          </a:p>
        </p:txBody>
      </p:sp>
    </p:spTree>
    <p:extLst>
      <p:ext uri="{BB962C8B-B14F-4D97-AF65-F5344CB8AC3E}">
        <p14:creationId xmlns:p14="http://schemas.microsoft.com/office/powerpoint/2010/main" val="25918860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7EC5F-3B2E-D966-63EF-2A69FB01F82E}"/>
              </a:ext>
            </a:extLst>
          </p:cNvPr>
          <p:cNvSpPr>
            <a:spLocks noGrp="1"/>
          </p:cNvSpPr>
          <p:nvPr>
            <p:ph type="title"/>
          </p:nvPr>
        </p:nvSpPr>
        <p:spPr/>
        <p:txBody>
          <a:bodyPr/>
          <a:lstStyle/>
          <a:p>
            <a:r>
              <a:rPr lang="en-US" dirty="0"/>
              <a:t>Library Result Search String</a:t>
            </a:r>
          </a:p>
        </p:txBody>
      </p:sp>
      <p:sp>
        <p:nvSpPr>
          <p:cNvPr id="4" name="TextBox 3">
            <a:extLst>
              <a:ext uri="{FF2B5EF4-FFF2-40B4-BE49-F238E27FC236}">
                <a16:creationId xmlns:a16="http://schemas.microsoft.com/office/drawing/2014/main" id="{18EE0E05-7949-1C37-32B0-7D9E6EA2E669}"/>
              </a:ext>
            </a:extLst>
          </p:cNvPr>
          <p:cNvSpPr txBox="1"/>
          <p:nvPr/>
        </p:nvSpPr>
        <p:spPr>
          <a:xfrm>
            <a:off x="350282" y="2508121"/>
            <a:ext cx="2323176"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Calibri"/>
                <a:ea typeface="Calibri Light"/>
                <a:cs typeface="Calibri Light"/>
              </a:rPr>
              <a:t>This is a copy of the search string created by the AI tool to search for results in the library catalogue.</a:t>
            </a:r>
          </a:p>
        </p:txBody>
      </p:sp>
      <p:sp>
        <p:nvSpPr>
          <p:cNvPr id="7" name="Arrow: Right 6">
            <a:extLst>
              <a:ext uri="{FF2B5EF4-FFF2-40B4-BE49-F238E27FC236}">
                <a16:creationId xmlns:a16="http://schemas.microsoft.com/office/drawing/2014/main" id="{D378439C-6A76-0D74-203B-3FED25C4A325}"/>
              </a:ext>
            </a:extLst>
          </p:cNvPr>
          <p:cNvSpPr/>
          <p:nvPr/>
        </p:nvSpPr>
        <p:spPr>
          <a:xfrm>
            <a:off x="2526656" y="3257441"/>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9C98EB20-3106-8E82-C5C7-8B71ACFB5DEA}"/>
              </a:ext>
            </a:extLst>
          </p:cNvPr>
          <p:cNvSpPr txBox="1"/>
          <p:nvPr/>
        </p:nvSpPr>
        <p:spPr>
          <a:xfrm>
            <a:off x="3256722" y="1861621"/>
            <a:ext cx="8847455" cy="3477875"/>
          </a:xfrm>
          <a:prstGeom prst="rect">
            <a:avLst/>
          </a:prstGeom>
          <a:noFill/>
        </p:spPr>
        <p:txBody>
          <a:bodyPr wrap="square" rtlCol="0">
            <a:spAutoFit/>
          </a:bodyPr>
          <a:lstStyle/>
          <a:p>
            <a:r>
              <a:rPr lang="en-GB" sz="2000" dirty="0">
                <a:latin typeface="Calibri "/>
              </a:rPr>
              <a:t>(challenges and opportunities in 6G wireless network adoption) </a:t>
            </a:r>
            <a:r>
              <a:rPr lang="en-GB" sz="2000" dirty="0">
                <a:solidFill>
                  <a:srgbClr val="FF0000"/>
                </a:solidFill>
                <a:latin typeface="Calibri "/>
              </a:rPr>
              <a:t>OR </a:t>
            </a:r>
          </a:p>
          <a:p>
            <a:r>
              <a:rPr lang="en-GB" sz="2000" dirty="0">
                <a:latin typeface="Calibri "/>
              </a:rPr>
              <a:t>(6G wireless network adoption challenges) </a:t>
            </a:r>
            <a:r>
              <a:rPr lang="en-GB" sz="2000" dirty="0">
                <a:solidFill>
                  <a:srgbClr val="FF0000"/>
                </a:solidFill>
                <a:latin typeface="Calibri "/>
              </a:rPr>
              <a:t>OR</a:t>
            </a:r>
            <a:r>
              <a:rPr lang="en-GB" sz="2000" dirty="0">
                <a:latin typeface="Calibri "/>
              </a:rPr>
              <a:t> </a:t>
            </a:r>
          </a:p>
          <a:p>
            <a:r>
              <a:rPr lang="en-GB" sz="2000" dirty="0">
                <a:latin typeface="Calibri "/>
              </a:rPr>
              <a:t>(6G wireless network opportunities) </a:t>
            </a:r>
            <a:r>
              <a:rPr lang="en-GB" sz="2000" dirty="0">
                <a:solidFill>
                  <a:srgbClr val="FF0000"/>
                </a:solidFill>
                <a:latin typeface="Calibri "/>
              </a:rPr>
              <a:t>OR</a:t>
            </a:r>
            <a:r>
              <a:rPr lang="en-GB" sz="2000" dirty="0">
                <a:latin typeface="Calibri "/>
              </a:rPr>
              <a:t> </a:t>
            </a:r>
          </a:p>
          <a:p>
            <a:r>
              <a:rPr lang="en-GB" sz="2000" dirty="0">
                <a:latin typeface="Calibri "/>
              </a:rPr>
              <a:t>(6G technology challenges and opportunities) </a:t>
            </a:r>
            <a:r>
              <a:rPr lang="en-GB" sz="2000" dirty="0">
                <a:solidFill>
                  <a:srgbClr val="FF0000"/>
                </a:solidFill>
                <a:latin typeface="Calibri "/>
              </a:rPr>
              <a:t>OR</a:t>
            </a:r>
            <a:r>
              <a:rPr lang="en-GB" sz="2000" dirty="0">
                <a:latin typeface="Calibri "/>
              </a:rPr>
              <a:t> </a:t>
            </a:r>
          </a:p>
          <a:p>
            <a:r>
              <a:rPr lang="en-GB" sz="2000" dirty="0">
                <a:latin typeface="Calibri "/>
              </a:rPr>
              <a:t>(future of 6G wireless networks) </a:t>
            </a:r>
            <a:r>
              <a:rPr lang="en-GB" sz="2000" dirty="0">
                <a:solidFill>
                  <a:srgbClr val="FF0000"/>
                </a:solidFill>
                <a:latin typeface="Calibri "/>
              </a:rPr>
              <a:t>OR</a:t>
            </a:r>
            <a:r>
              <a:rPr lang="en-GB" sz="2000" dirty="0">
                <a:latin typeface="Calibri "/>
              </a:rPr>
              <a:t> </a:t>
            </a:r>
          </a:p>
          <a:p>
            <a:r>
              <a:rPr lang="en-GB" sz="2000" dirty="0">
                <a:latin typeface="Calibri "/>
              </a:rPr>
              <a:t>(challenges and opportunities in 6G wireless network adoption) </a:t>
            </a:r>
            <a:r>
              <a:rPr lang="en-GB" sz="2000" dirty="0">
                <a:solidFill>
                  <a:srgbClr val="FF0000"/>
                </a:solidFill>
                <a:latin typeface="Calibri "/>
              </a:rPr>
              <a:t>OR</a:t>
            </a:r>
            <a:r>
              <a:rPr lang="en-GB" sz="2000" dirty="0">
                <a:latin typeface="Calibri "/>
              </a:rPr>
              <a:t> </a:t>
            </a:r>
          </a:p>
          <a:p>
            <a:r>
              <a:rPr lang="en-GB" sz="2000" dirty="0">
                <a:latin typeface="Calibri "/>
              </a:rPr>
              <a:t>(6G wireless network implementation obstacles and advantages) </a:t>
            </a:r>
            <a:r>
              <a:rPr lang="en-GB" sz="2000" dirty="0">
                <a:solidFill>
                  <a:srgbClr val="FF0000"/>
                </a:solidFill>
                <a:latin typeface="Calibri "/>
              </a:rPr>
              <a:t>OR</a:t>
            </a:r>
            <a:r>
              <a:rPr lang="en-GB" sz="2000" dirty="0">
                <a:latin typeface="Calibri "/>
              </a:rPr>
              <a:t> </a:t>
            </a:r>
          </a:p>
          <a:p>
            <a:r>
              <a:rPr lang="en-GB" sz="2000" dirty="0">
                <a:latin typeface="Calibri "/>
              </a:rPr>
              <a:t>(prospects and hurdles of adopting 6G wireless networks) </a:t>
            </a:r>
            <a:r>
              <a:rPr lang="en-GB" sz="2000" dirty="0">
                <a:solidFill>
                  <a:srgbClr val="FF0000"/>
                </a:solidFill>
                <a:latin typeface="Calibri "/>
              </a:rPr>
              <a:t>OR</a:t>
            </a:r>
            <a:r>
              <a:rPr lang="en-GB" sz="2000" dirty="0">
                <a:latin typeface="Calibri "/>
              </a:rPr>
              <a:t> </a:t>
            </a:r>
          </a:p>
          <a:p>
            <a:r>
              <a:rPr lang="en-GB" sz="2000" dirty="0">
                <a:latin typeface="Calibri "/>
              </a:rPr>
              <a:t>(6G wireless technology adoption challenges and opportunities) </a:t>
            </a:r>
            <a:r>
              <a:rPr lang="en-GB" sz="2000" dirty="0">
                <a:solidFill>
                  <a:srgbClr val="FF0000"/>
                </a:solidFill>
                <a:latin typeface="Calibri "/>
              </a:rPr>
              <a:t>OR</a:t>
            </a:r>
            <a:r>
              <a:rPr lang="en-GB" sz="2000" dirty="0">
                <a:latin typeface="Calibri "/>
              </a:rPr>
              <a:t> </a:t>
            </a:r>
          </a:p>
          <a:p>
            <a:r>
              <a:rPr lang="en-GB" sz="2000" dirty="0">
                <a:latin typeface="Calibri "/>
              </a:rPr>
              <a:t>(6G network deployment challenges and opportunities) </a:t>
            </a:r>
            <a:r>
              <a:rPr lang="en-GB" sz="2000" dirty="0">
                <a:solidFill>
                  <a:srgbClr val="FF0000"/>
                </a:solidFill>
                <a:latin typeface="Calibri "/>
              </a:rPr>
              <a:t>OR</a:t>
            </a:r>
            <a:r>
              <a:rPr lang="en-GB" sz="2000" dirty="0">
                <a:latin typeface="Calibri "/>
              </a:rPr>
              <a:t> </a:t>
            </a:r>
          </a:p>
          <a:p>
            <a:r>
              <a:rPr lang="en-GB" sz="2000" dirty="0">
                <a:latin typeface="Calibri "/>
              </a:rPr>
              <a:t>(what are the challenges and opportunities in 6G wireless network adoption)</a:t>
            </a:r>
          </a:p>
        </p:txBody>
      </p:sp>
      <p:sp>
        <p:nvSpPr>
          <p:cNvPr id="3" name="TextBox 2">
            <a:extLst>
              <a:ext uri="{FF2B5EF4-FFF2-40B4-BE49-F238E27FC236}">
                <a16:creationId xmlns:a16="http://schemas.microsoft.com/office/drawing/2014/main" id="{E8F055A7-4E81-5814-25F1-549F65638C38}"/>
              </a:ext>
            </a:extLst>
          </p:cNvPr>
          <p:cNvSpPr txBox="1"/>
          <p:nvPr/>
        </p:nvSpPr>
        <p:spPr>
          <a:xfrm>
            <a:off x="446957" y="5189559"/>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2"/>
              </a:rPr>
              <a:t>Library Results</a:t>
            </a:r>
            <a:endParaRPr lang="en-US" dirty="0"/>
          </a:p>
        </p:txBody>
      </p:sp>
    </p:spTree>
    <p:extLst>
      <p:ext uri="{BB962C8B-B14F-4D97-AF65-F5344CB8AC3E}">
        <p14:creationId xmlns:p14="http://schemas.microsoft.com/office/powerpoint/2010/main" val="11393528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0D5A7-8B96-5B7D-4E2B-52F359DFC43B}"/>
              </a:ext>
            </a:extLst>
          </p:cNvPr>
          <p:cNvSpPr>
            <a:spLocks noGrp="1"/>
          </p:cNvSpPr>
          <p:nvPr>
            <p:ph type="title"/>
          </p:nvPr>
        </p:nvSpPr>
        <p:spPr/>
        <p:txBody>
          <a:bodyPr/>
          <a:lstStyle/>
          <a:p>
            <a:r>
              <a:rPr lang="en-US" dirty="0"/>
              <a:t>Library Results (with extra filters)</a:t>
            </a:r>
          </a:p>
        </p:txBody>
      </p:sp>
      <p:sp>
        <p:nvSpPr>
          <p:cNvPr id="3" name="TextBox 2">
            <a:extLst>
              <a:ext uri="{FF2B5EF4-FFF2-40B4-BE49-F238E27FC236}">
                <a16:creationId xmlns:a16="http://schemas.microsoft.com/office/drawing/2014/main" id="{CFBD234E-29A7-65D1-63F7-D7B38758117E}"/>
              </a:ext>
            </a:extLst>
          </p:cNvPr>
          <p:cNvSpPr txBox="1"/>
          <p:nvPr/>
        </p:nvSpPr>
        <p:spPr>
          <a:xfrm>
            <a:off x="605336" y="1813272"/>
            <a:ext cx="4542192" cy="286232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dirty="0">
                <a:solidFill>
                  <a:schemeClr val="accent2"/>
                </a:solidFill>
                <a:latin typeface="Calibri "/>
                <a:ea typeface="Calibri Light"/>
                <a:cs typeface="Calibri Light"/>
              </a:rPr>
              <a:t>Tip:</a:t>
            </a:r>
          </a:p>
          <a:p>
            <a:pPr marL="342900" indent="-342900">
              <a:buFont typeface="Arial" panose="020B0604020202020204" pitchFamily="34" charset="0"/>
              <a:buChar char="•"/>
            </a:pPr>
            <a:r>
              <a:rPr lang="en-US" sz="2000" dirty="0">
                <a:latin typeface="Calibri "/>
                <a:ea typeface="Calibri Light"/>
                <a:cs typeface="Calibri Light"/>
              </a:rPr>
              <a:t>Open up in the Advanced Search view and explore some of the suggested keywords. </a:t>
            </a:r>
          </a:p>
          <a:p>
            <a:pPr marL="342900" indent="-342900">
              <a:buFont typeface="Arial" panose="020B0604020202020204" pitchFamily="34" charset="0"/>
              <a:buChar char="•"/>
            </a:pPr>
            <a:r>
              <a:rPr lang="en-US" sz="2000" dirty="0">
                <a:latin typeface="Calibri "/>
                <a:ea typeface="Calibri Light"/>
                <a:cs typeface="Calibri Light"/>
              </a:rPr>
              <a:t>Try subject searching or title searching, along with date and further subject filters. </a:t>
            </a:r>
          </a:p>
          <a:p>
            <a:pPr marL="342900" indent="-342900">
              <a:buFont typeface="Arial" panose="020B0604020202020204" pitchFamily="34" charset="0"/>
              <a:buChar char="•"/>
            </a:pPr>
            <a:r>
              <a:rPr lang="en-US" sz="2000" dirty="0">
                <a:latin typeface="Calibri "/>
                <a:ea typeface="Calibri Light"/>
                <a:cs typeface="Calibri Light"/>
              </a:rPr>
              <a:t>Explore further and narrow down results.</a:t>
            </a:r>
            <a:endParaRPr lang="en-US" sz="2000" dirty="0">
              <a:ea typeface="Calibri Light"/>
              <a:cs typeface="Calibri Light"/>
            </a:endParaRPr>
          </a:p>
        </p:txBody>
      </p:sp>
      <p:sp>
        <p:nvSpPr>
          <p:cNvPr id="7" name="TextBox 6">
            <a:extLst>
              <a:ext uri="{FF2B5EF4-FFF2-40B4-BE49-F238E27FC236}">
                <a16:creationId xmlns:a16="http://schemas.microsoft.com/office/drawing/2014/main" id="{0EBA9EDE-4126-3743-A72D-62C69BEB0DD7}"/>
              </a:ext>
            </a:extLst>
          </p:cNvPr>
          <p:cNvSpPr txBox="1"/>
          <p:nvPr/>
        </p:nvSpPr>
        <p:spPr>
          <a:xfrm>
            <a:off x="1717963" y="5417134"/>
            <a:ext cx="1289777" cy="369332"/>
          </a:xfrm>
          <a:prstGeom prst="rect">
            <a:avLst/>
          </a:prstGeom>
          <a:noFill/>
          <a:ln w="38100">
            <a:solidFill>
              <a:schemeClr val="accent2"/>
            </a:solidFill>
          </a:ln>
        </p:spPr>
        <p:txBody>
          <a:bodyPr wrap="none" rtlCol="0">
            <a:spAutoFit/>
          </a:bodyPr>
          <a:lstStyle/>
          <a:p>
            <a:r>
              <a:rPr lang="en-GB" dirty="0">
                <a:ln>
                  <a:solidFill>
                    <a:schemeClr val="tx1"/>
                  </a:solidFill>
                </a:ln>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New results</a:t>
            </a:r>
            <a:endParaRPr lang="en-GB" dirty="0">
              <a:ln>
                <a:solidFill>
                  <a:schemeClr val="tx1"/>
                </a:solidFill>
              </a:ln>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99DDBC15-EFA6-DAA8-A6F8-6BE1DE407C43}"/>
              </a:ext>
            </a:extLst>
          </p:cNvPr>
          <p:cNvPicPr>
            <a:picLocks noChangeAspect="1"/>
          </p:cNvPicPr>
          <p:nvPr/>
        </p:nvPicPr>
        <p:blipFill>
          <a:blip r:embed="rId3"/>
          <a:srcRect l="535" t="11737" r="16112" b="4830"/>
          <a:stretch/>
        </p:blipFill>
        <p:spPr>
          <a:xfrm>
            <a:off x="5407715" y="1477287"/>
            <a:ext cx="6457582" cy="4309179"/>
          </a:xfrm>
          <a:prstGeom prst="rect">
            <a:avLst/>
          </a:prstGeom>
        </p:spPr>
      </p:pic>
    </p:spTree>
    <p:extLst>
      <p:ext uri="{BB962C8B-B14F-4D97-AF65-F5344CB8AC3E}">
        <p14:creationId xmlns:p14="http://schemas.microsoft.com/office/powerpoint/2010/main" val="347523693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6C663-64E4-1264-08F2-0119E62E1842}"/>
              </a:ext>
            </a:extLst>
          </p:cNvPr>
          <p:cNvSpPr>
            <a:spLocks noGrp="1"/>
          </p:cNvSpPr>
          <p:nvPr>
            <p:ph type="title"/>
          </p:nvPr>
        </p:nvSpPr>
        <p:spPr/>
        <p:txBody>
          <a:bodyPr>
            <a:normAutofit/>
          </a:bodyPr>
          <a:lstStyle/>
          <a:p>
            <a:r>
              <a:rPr lang="en-GB" dirty="0">
                <a:cs typeface="Arial" panose="020B0604020202020204" pitchFamily="34" charset="0"/>
              </a:rPr>
              <a:t>Managing Your Sources </a:t>
            </a:r>
            <a:endParaRPr lang="en-GB" dirty="0"/>
          </a:p>
        </p:txBody>
      </p:sp>
      <p:graphicFrame>
        <p:nvGraphicFramePr>
          <p:cNvPr id="4" name="Content Placeholder 3">
            <a:extLst>
              <a:ext uri="{FF2B5EF4-FFF2-40B4-BE49-F238E27FC236}">
                <a16:creationId xmlns:a16="http://schemas.microsoft.com/office/drawing/2014/main" id="{CFB55A34-94B4-92A0-AFAE-871F9D8E14B4}"/>
              </a:ext>
            </a:extLst>
          </p:cNvPr>
          <p:cNvGraphicFramePr>
            <a:graphicFrameLocks noGrp="1"/>
          </p:cNvGraphicFramePr>
          <p:nvPr>
            <p:ph idx="1"/>
            <p:extLst>
              <p:ext uri="{D42A27DB-BD31-4B8C-83A1-F6EECF244321}">
                <p14:modId xmlns:p14="http://schemas.microsoft.com/office/powerpoint/2010/main" val="1871525229"/>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263210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Pinned resources</a:t>
            </a:r>
          </a:p>
        </p:txBody>
      </p:sp>
      <p:sp>
        <p:nvSpPr>
          <p:cNvPr id="8" name="TextBox 7">
            <a:extLst>
              <a:ext uri="{FF2B5EF4-FFF2-40B4-BE49-F238E27FC236}">
                <a16:creationId xmlns:a16="http://schemas.microsoft.com/office/drawing/2014/main" id="{EB138A5A-05C0-FF7D-9983-995A983B2A76}"/>
              </a:ext>
            </a:extLst>
          </p:cNvPr>
          <p:cNvSpPr txBox="1"/>
          <p:nvPr/>
        </p:nvSpPr>
        <p:spPr>
          <a:xfrm>
            <a:off x="9309768" y="3498253"/>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Save your favourite  resources in the pinned section of your account.</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7" name="Graphic 6" descr="Pin with solid fill">
            <a:extLst>
              <a:ext uri="{FF2B5EF4-FFF2-40B4-BE49-F238E27FC236}">
                <a16:creationId xmlns:a16="http://schemas.microsoft.com/office/drawing/2014/main" id="{4015456F-67F8-3369-6005-372534E30E5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780563" y="2120491"/>
            <a:ext cx="914400" cy="914400"/>
          </a:xfrm>
          <a:prstGeom prst="rect">
            <a:avLst/>
          </a:prstGeom>
        </p:spPr>
      </p:pic>
      <p:pic>
        <p:nvPicPr>
          <p:cNvPr id="4" name="Picture 3">
            <a:extLst>
              <a:ext uri="{FF2B5EF4-FFF2-40B4-BE49-F238E27FC236}">
                <a16:creationId xmlns:a16="http://schemas.microsoft.com/office/drawing/2014/main" id="{6B12AAD3-5E72-E639-8172-720D9BD12D23}"/>
              </a:ext>
            </a:extLst>
          </p:cNvPr>
          <p:cNvPicPr>
            <a:picLocks noChangeAspect="1"/>
          </p:cNvPicPr>
          <p:nvPr/>
        </p:nvPicPr>
        <p:blipFill rotWithShape="1">
          <a:blip r:embed="rId4"/>
          <a:srcRect l="860" t="11692" r="4814" b="5641"/>
          <a:stretch/>
        </p:blipFill>
        <p:spPr>
          <a:xfrm>
            <a:off x="799129" y="1499321"/>
            <a:ext cx="7763057" cy="4535719"/>
          </a:xfrm>
          <a:prstGeom prst="rect">
            <a:avLst/>
          </a:prstGeom>
          <a:effectLst>
            <a:outerShdw blurRad="63500" sx="102000" sy="102000" algn="ctr" rotWithShape="0">
              <a:prstClr val="black">
                <a:alpha val="40000"/>
              </a:prstClr>
            </a:outerShdw>
          </a:effectLst>
        </p:spPr>
      </p:pic>
      <p:sp>
        <p:nvSpPr>
          <p:cNvPr id="5" name="Rectangle 4">
            <a:extLst>
              <a:ext uri="{FF2B5EF4-FFF2-40B4-BE49-F238E27FC236}">
                <a16:creationId xmlns:a16="http://schemas.microsoft.com/office/drawing/2014/main" id="{631D3CA4-C33E-3781-0FED-78E53B36C550}"/>
              </a:ext>
            </a:extLst>
          </p:cNvPr>
          <p:cNvSpPr/>
          <p:nvPr/>
        </p:nvSpPr>
        <p:spPr>
          <a:xfrm>
            <a:off x="6703255" y="3334043"/>
            <a:ext cx="267287" cy="2447779"/>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4724038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Email favourites to yourself</a:t>
            </a:r>
          </a:p>
        </p:txBody>
      </p:sp>
      <p:sp>
        <p:nvSpPr>
          <p:cNvPr id="8" name="TextBox 7">
            <a:extLst>
              <a:ext uri="{FF2B5EF4-FFF2-40B4-BE49-F238E27FC236}">
                <a16:creationId xmlns:a16="http://schemas.microsoft.com/office/drawing/2014/main" id="{EB138A5A-05C0-FF7D-9983-995A983B2A76}"/>
              </a:ext>
            </a:extLst>
          </p:cNvPr>
          <p:cNvSpPr txBox="1"/>
          <p:nvPr/>
        </p:nvSpPr>
        <p:spPr>
          <a:xfrm>
            <a:off x="9423411" y="3642214"/>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Email any books or articles to yourself to read later.</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6" name="Graphic 5" descr="Envelope with solid fill">
            <a:extLst>
              <a:ext uri="{FF2B5EF4-FFF2-40B4-BE49-F238E27FC236}">
                <a16:creationId xmlns:a16="http://schemas.microsoft.com/office/drawing/2014/main" id="{F98C5E7D-C463-ED35-C9FC-93970F68BAB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723440" y="2162588"/>
            <a:ext cx="1122218" cy="1122218"/>
          </a:xfrm>
          <a:prstGeom prst="rect">
            <a:avLst/>
          </a:prstGeom>
        </p:spPr>
      </p:pic>
      <p:pic>
        <p:nvPicPr>
          <p:cNvPr id="4" name="Picture 3">
            <a:extLst>
              <a:ext uri="{FF2B5EF4-FFF2-40B4-BE49-F238E27FC236}">
                <a16:creationId xmlns:a16="http://schemas.microsoft.com/office/drawing/2014/main" id="{7382CA78-EF37-C9F5-E93E-659B0D96E15D}"/>
              </a:ext>
            </a:extLst>
          </p:cNvPr>
          <p:cNvPicPr>
            <a:picLocks noChangeAspect="1"/>
          </p:cNvPicPr>
          <p:nvPr/>
        </p:nvPicPr>
        <p:blipFill rotWithShape="1">
          <a:blip r:embed="rId4"/>
          <a:srcRect l="997" t="11487" r="4302" b="4718"/>
          <a:stretch/>
        </p:blipFill>
        <p:spPr>
          <a:xfrm>
            <a:off x="865161" y="1484141"/>
            <a:ext cx="7624691" cy="4497742"/>
          </a:xfrm>
          <a:prstGeom prst="rect">
            <a:avLst/>
          </a:prstGeom>
          <a:effectLst>
            <a:outerShdw blurRad="63500" sx="102000" sy="102000" algn="ctr" rotWithShape="0">
              <a:prstClr val="black">
                <a:alpha val="40000"/>
              </a:prstClr>
            </a:outerShdw>
          </a:effectLst>
        </p:spPr>
      </p:pic>
      <p:sp>
        <p:nvSpPr>
          <p:cNvPr id="5" name="Rectangle 4">
            <a:extLst>
              <a:ext uri="{FF2B5EF4-FFF2-40B4-BE49-F238E27FC236}">
                <a16:creationId xmlns:a16="http://schemas.microsoft.com/office/drawing/2014/main" id="{19A01A1E-F4EC-DCC3-423A-F21A7E48016E}"/>
              </a:ext>
            </a:extLst>
          </p:cNvPr>
          <p:cNvSpPr/>
          <p:nvPr/>
        </p:nvSpPr>
        <p:spPr>
          <a:xfrm>
            <a:off x="6386732" y="3284806"/>
            <a:ext cx="295422" cy="2314136"/>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164620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Exporting Citations to RefWorks</a:t>
            </a:r>
          </a:p>
        </p:txBody>
      </p:sp>
      <p:pic>
        <p:nvPicPr>
          <p:cNvPr id="13" name="Picture 12">
            <a:extLst>
              <a:ext uri="{FF2B5EF4-FFF2-40B4-BE49-F238E27FC236}">
                <a16:creationId xmlns:a16="http://schemas.microsoft.com/office/drawing/2014/main" id="{F8E5B9AB-C6EF-8FE3-BF71-C2639135BA47}"/>
              </a:ext>
            </a:extLst>
          </p:cNvPr>
          <p:cNvPicPr>
            <a:picLocks noChangeAspect="1"/>
          </p:cNvPicPr>
          <p:nvPr/>
        </p:nvPicPr>
        <p:blipFill rotWithShape="1">
          <a:blip r:embed="rId2"/>
          <a:srcRect l="10861" t="13333" r="24575" b="9940"/>
          <a:stretch/>
        </p:blipFill>
        <p:spPr>
          <a:xfrm>
            <a:off x="487354" y="1369795"/>
            <a:ext cx="5935387" cy="4702314"/>
          </a:xfrm>
          <a:prstGeom prst="rect">
            <a:avLst/>
          </a:prstGeom>
          <a:ln>
            <a:noFill/>
          </a:ln>
          <a:effectLst>
            <a:outerShdw blurRad="292100" dist="139700" dir="2700000" algn="tl" rotWithShape="0">
              <a:srgbClr val="333333">
                <a:alpha val="65000"/>
              </a:srgbClr>
            </a:outerShdw>
          </a:effectLst>
        </p:spPr>
      </p:pic>
      <p:sp>
        <p:nvSpPr>
          <p:cNvPr id="14" name="TextBox 13">
            <a:extLst>
              <a:ext uri="{FF2B5EF4-FFF2-40B4-BE49-F238E27FC236}">
                <a16:creationId xmlns:a16="http://schemas.microsoft.com/office/drawing/2014/main" id="{A0B6F977-14B5-0AC0-53DA-20AEB00DF97D}"/>
              </a:ext>
            </a:extLst>
          </p:cNvPr>
          <p:cNvSpPr txBox="1"/>
          <p:nvPr/>
        </p:nvSpPr>
        <p:spPr>
          <a:xfrm>
            <a:off x="6809509" y="1547794"/>
            <a:ext cx="5243405" cy="4524315"/>
          </a:xfrm>
          <a:prstGeom prst="rect">
            <a:avLst/>
          </a:prstGeom>
          <a:noFill/>
        </p:spPr>
        <p:txBody>
          <a:bodyPr wrap="square" rtlCol="0">
            <a:spAutoFit/>
          </a:bodyPr>
          <a:lstStyle/>
          <a:p>
            <a:r>
              <a:rPr lang="en-GB" b="1" dirty="0">
                <a:latin typeface="Calibri Light" panose="020F0302020204030204" pitchFamily="34" charset="0"/>
                <a:cs typeface="Calibri Light" panose="020F0302020204030204" pitchFamily="34" charset="0"/>
              </a:rPr>
              <a:t>Use the library search to export citations directly into RefWorks account.</a:t>
            </a:r>
          </a:p>
          <a:p>
            <a:endParaRPr lang="en-GB" b="1" dirty="0">
              <a:latin typeface="Calibri Light" panose="020F0302020204030204" pitchFamily="34" charset="0"/>
              <a:cs typeface="Calibri Light" panose="020F0302020204030204" pitchFamily="34" charset="0"/>
            </a:endParaRPr>
          </a:p>
          <a:p>
            <a:r>
              <a:rPr lang="en-GB" b="1" dirty="0">
                <a:latin typeface="Calibri Light" panose="020F0302020204030204" pitchFamily="34" charset="0"/>
                <a:cs typeface="Calibri Light" panose="020F0302020204030204" pitchFamily="34" charset="0"/>
              </a:rPr>
              <a:t>Click on the item.</a:t>
            </a:r>
          </a:p>
          <a:p>
            <a:r>
              <a:rPr lang="en-GB" b="1" dirty="0">
                <a:latin typeface="Calibri Light" panose="020F0302020204030204" pitchFamily="34" charset="0"/>
                <a:cs typeface="Calibri Light" panose="020F0302020204030204" pitchFamily="34" charset="0"/>
              </a:rPr>
              <a:t>Go to the ‘Send to’ section.</a:t>
            </a:r>
          </a:p>
          <a:p>
            <a:r>
              <a:rPr lang="en-GB" b="1" dirty="0">
                <a:latin typeface="Calibri Light" panose="020F0302020204030204" pitchFamily="34" charset="0"/>
                <a:cs typeface="Calibri Light" panose="020F0302020204030204" pitchFamily="34" charset="0"/>
              </a:rPr>
              <a:t>Click on ‘RefWorks’.</a:t>
            </a:r>
          </a:p>
          <a:p>
            <a:endParaRPr lang="en-GB" b="1" dirty="0">
              <a:latin typeface="Calibri Light" panose="020F0302020204030204" pitchFamily="34" charset="0"/>
              <a:cs typeface="Calibri Light" panose="020F0302020204030204" pitchFamily="34" charset="0"/>
            </a:endParaRPr>
          </a:p>
          <a:p>
            <a:r>
              <a:rPr lang="en-GB" b="1" dirty="0">
                <a:latin typeface="Calibri Light" panose="020F0302020204030204" pitchFamily="34" charset="0"/>
                <a:cs typeface="Calibri Light" panose="020F0302020204030204" pitchFamily="34" charset="0"/>
              </a:rPr>
              <a:t>Every member of staff and student has a RefWorks account.  Sign up on the RefWorks page with your university email address.</a:t>
            </a:r>
          </a:p>
          <a:p>
            <a:endParaRPr lang="en-GB" b="1" dirty="0">
              <a:latin typeface="Calibri Light" panose="020F0302020204030204" pitchFamily="34" charset="0"/>
              <a:cs typeface="Calibri Light" panose="020F0302020204030204" pitchFamily="34" charset="0"/>
            </a:endParaRPr>
          </a:p>
          <a:p>
            <a:r>
              <a:rPr lang="en-GB" b="1" dirty="0">
                <a:latin typeface="Calibri Light" panose="020F0302020204030204" pitchFamily="34" charset="0"/>
                <a:cs typeface="Calibri Light" panose="020F0302020204030204" pitchFamily="34" charset="0"/>
              </a:rPr>
              <a:t>If you are using a different bibliographic software management tool use the ‘Export RIS’ option instead to export the citation.</a:t>
            </a:r>
          </a:p>
          <a:p>
            <a:endParaRPr lang="en-GB" b="1" dirty="0">
              <a:latin typeface="Calibri Light" panose="020F0302020204030204" pitchFamily="34" charset="0"/>
              <a:cs typeface="Calibri Light" panose="020F0302020204030204" pitchFamily="34" charset="0"/>
            </a:endParaRPr>
          </a:p>
          <a:p>
            <a:r>
              <a:rPr lang="en-GB" b="1" dirty="0">
                <a:latin typeface="Calibri Light" panose="020F0302020204030204" pitchFamily="34" charset="0"/>
                <a:cs typeface="Calibri Light" panose="020F0302020204030204" pitchFamily="34" charset="0"/>
                <a:hlinkClick r:id="rId3"/>
              </a:rPr>
              <a:t>Search</a:t>
            </a:r>
            <a:endParaRPr lang="en-GB" b="1" dirty="0">
              <a:latin typeface="Calibri Light" panose="020F0302020204030204" pitchFamily="34" charset="0"/>
              <a:cs typeface="Calibri Light" panose="020F0302020204030204" pitchFamily="34" charset="0"/>
            </a:endParaRPr>
          </a:p>
        </p:txBody>
      </p:sp>
      <p:sp>
        <p:nvSpPr>
          <p:cNvPr id="15" name="Rectangle 14">
            <a:extLst>
              <a:ext uri="{FF2B5EF4-FFF2-40B4-BE49-F238E27FC236}">
                <a16:creationId xmlns:a16="http://schemas.microsoft.com/office/drawing/2014/main" id="{A354D470-0671-81B6-71B9-153193AA69E6}"/>
              </a:ext>
            </a:extLst>
          </p:cNvPr>
          <p:cNvSpPr/>
          <p:nvPr/>
        </p:nvSpPr>
        <p:spPr>
          <a:xfrm>
            <a:off x="2360624" y="3558080"/>
            <a:ext cx="722759" cy="503742"/>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3046799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323051" y="252284"/>
            <a:ext cx="11826971" cy="1003916"/>
          </a:xfrm>
        </p:spPr>
        <p:txBody>
          <a:bodyPr>
            <a:noAutofit/>
          </a:bodyPr>
          <a:lstStyle/>
          <a:p>
            <a:r>
              <a:rPr lang="en-GB" dirty="0"/>
              <a:t>Library Catalogue or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365031" y="1528763"/>
            <a:ext cx="11826970" cy="992187"/>
          </a:xfrm>
        </p:spPr>
        <p:txBody>
          <a:bodyPr vert="horz" lIns="91440" tIns="45720" rIns="91440" bIns="45720" rtlCol="0" anchor="t">
            <a:normAutofit/>
          </a:bodyPr>
          <a:lstStyle/>
          <a:p>
            <a:pPr marL="0" indent="0">
              <a:buNone/>
            </a:pPr>
            <a:r>
              <a:rPr lang="en-GB" sz="2600" b="1" dirty="0">
                <a:latin typeface="Calibri Light" panose="020F0302020204030204" pitchFamily="34" charset="0"/>
                <a:cs typeface="Calibri Light" panose="020F0302020204030204" pitchFamily="34" charset="0"/>
              </a:rPr>
              <a:t>The library catalogue searches most of our databases when it performs a search,   </a:t>
            </a:r>
          </a:p>
          <a:p>
            <a:pPr marL="0" indent="0">
              <a:buNone/>
            </a:pPr>
            <a:r>
              <a:rPr lang="en-GB" sz="2600" b="1" dirty="0">
                <a:latin typeface="Calibri Light" panose="020F0302020204030204" pitchFamily="34" charset="0"/>
                <a:cs typeface="Calibri Light" panose="020F0302020204030204" pitchFamily="34" charset="0"/>
              </a:rPr>
              <a:t>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441226" y="2855406"/>
            <a:ext cx="5063835" cy="2893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b="1" dirty="0">
                <a:latin typeface="Calibri Light" panose="020F0302020204030204" pitchFamily="34" charset="0"/>
                <a:cs typeface="Calibri Light" panose="020F0302020204030204" pitchFamily="34" charset="0"/>
              </a:rPr>
              <a:t>More specialised content – fewer, more relevant results.</a:t>
            </a:r>
          </a:p>
          <a:p>
            <a:pPr marL="342900" indent="-342900">
              <a:buFont typeface="Arial"/>
              <a:buChar char="•"/>
            </a:pPr>
            <a:r>
              <a:rPr lang="en-GB" sz="2600" b="1" dirty="0">
                <a:latin typeface="Calibri Light" panose="020F0302020204030204" pitchFamily="34" charset="0"/>
                <a:cs typeface="Calibri Light" panose="020F0302020204030204" pitchFamily="34" charset="0"/>
              </a:rPr>
              <a:t>More controlled indexing – filter results in greater detail.</a:t>
            </a:r>
          </a:p>
          <a:p>
            <a:pPr marL="342900" indent="-342900">
              <a:buFont typeface="Arial"/>
              <a:buChar char="•"/>
            </a:pPr>
            <a:r>
              <a:rPr lang="en-GB" sz="2600" b="1" dirty="0">
                <a:latin typeface="Calibri Light" panose="020F0302020204030204" pitchFamily="34" charset="0"/>
                <a:cs typeface="Calibri Light" panose="020F0302020204030204" pitchFamily="34" charset="0"/>
              </a:rPr>
              <a:t>Not every specialist database is indexed by the library catalogue.</a:t>
            </a:r>
          </a:p>
          <a:p>
            <a:pPr marL="342900" indent="-342900">
              <a:buFont typeface="Arial"/>
              <a:buChar char="•"/>
            </a:pPr>
            <a:endParaRPr lang="en-GB" sz="2600" dirty="0">
              <a:latin typeface="Calibri"/>
              <a:cs typeface="Calibri"/>
            </a:endParaRP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5832764" y="2714850"/>
            <a:ext cx="5063835" cy="3396801"/>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31239453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02991" y="1753183"/>
            <a:ext cx="4684641" cy="4060483"/>
          </a:xfrm>
        </p:spPr>
        <p:txBody>
          <a:bodyPr>
            <a:normAutofit/>
          </a:bodyPr>
          <a:lstStyle/>
          <a:p>
            <a:r>
              <a:rPr lang="en-GB" sz="2200" dirty="0"/>
              <a:t>Browse databases not searched by the library search:</a:t>
            </a:r>
          </a:p>
          <a:p>
            <a:pPr lvl="1"/>
            <a:r>
              <a:rPr lang="en-GB" sz="1800" dirty="0"/>
              <a:t>BoB.</a:t>
            </a:r>
          </a:p>
          <a:p>
            <a:pPr lvl="1"/>
            <a:r>
              <a:rPr lang="en-GB" sz="1800" dirty="0"/>
              <a:t>Digimap.</a:t>
            </a:r>
          </a:p>
          <a:p>
            <a:pPr lvl="1"/>
            <a:r>
              <a:rPr lang="en-GB" sz="1800" dirty="0"/>
              <a:t>Cite Them Right.</a:t>
            </a:r>
          </a:p>
          <a:p>
            <a:pPr lvl="1"/>
            <a:r>
              <a:rPr lang="en-GB" sz="1800" dirty="0"/>
              <a:t>MarketLine Advantage.</a:t>
            </a:r>
          </a:p>
          <a:p>
            <a:r>
              <a:rPr lang="en-GB" sz="2200" dirty="0"/>
              <a:t>Go directly to subject specific databases:</a:t>
            </a:r>
          </a:p>
          <a:p>
            <a:pPr lvl="1"/>
            <a:r>
              <a:rPr lang="en-GB" sz="1800" dirty="0"/>
              <a:t>ACM Digital Library.</a:t>
            </a:r>
          </a:p>
          <a:p>
            <a:pPr lvl="1"/>
            <a:r>
              <a:rPr lang="en-GB" sz="1800" b="0" i="0" dirty="0">
                <a:solidFill>
                  <a:srgbClr val="3A3A3A"/>
                </a:solidFill>
                <a:effectLst/>
              </a:rPr>
              <a:t>IEEE Xplore Digital </a:t>
            </a:r>
            <a:r>
              <a:rPr lang="en-GB" sz="1800" dirty="0">
                <a:solidFill>
                  <a:srgbClr val="3A3A3A"/>
                </a:solidFill>
              </a:rPr>
              <a:t>L</a:t>
            </a:r>
            <a:r>
              <a:rPr lang="en-GB" sz="1800" b="0" i="0" dirty="0">
                <a:solidFill>
                  <a:srgbClr val="3A3A3A"/>
                </a:solidFill>
                <a:effectLst/>
              </a:rPr>
              <a:t>ibrary.</a:t>
            </a:r>
          </a:p>
          <a:p>
            <a:pPr lvl="1"/>
            <a:r>
              <a:rPr lang="en-GB" sz="1800" dirty="0"/>
              <a:t>Proquest Central.</a:t>
            </a:r>
          </a:p>
          <a:p>
            <a:pPr lvl="1"/>
            <a:r>
              <a:rPr lang="en-GB" sz="1800" dirty="0"/>
              <a:t>Science Direct.</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555410" y="1822300"/>
            <a:ext cx="6251277" cy="3582839"/>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12680054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1807F-AA7D-46C6-8769-F5FCDDEB9953}"/>
              </a:ext>
            </a:extLst>
          </p:cNvPr>
          <p:cNvSpPr>
            <a:spLocks noGrp="1"/>
          </p:cNvSpPr>
          <p:nvPr>
            <p:ph type="title"/>
          </p:nvPr>
        </p:nvSpPr>
        <p:spPr/>
        <p:txBody>
          <a:bodyPr/>
          <a:lstStyle/>
          <a:p>
            <a:r>
              <a:rPr lang="en-GB" dirty="0"/>
              <a:t>Computer Science databases</a:t>
            </a:r>
          </a:p>
        </p:txBody>
      </p:sp>
      <p:sp>
        <p:nvSpPr>
          <p:cNvPr id="3" name="Content Placeholder 2">
            <a:extLst>
              <a:ext uri="{FF2B5EF4-FFF2-40B4-BE49-F238E27FC236}">
                <a16:creationId xmlns:a16="http://schemas.microsoft.com/office/drawing/2014/main" id="{CC9CEAA8-3386-417E-AA82-E3F75F1F3A31}"/>
              </a:ext>
            </a:extLst>
          </p:cNvPr>
          <p:cNvSpPr>
            <a:spLocks noGrp="1"/>
          </p:cNvSpPr>
          <p:nvPr>
            <p:ph sz="quarter" idx="10"/>
          </p:nvPr>
        </p:nvSpPr>
        <p:spPr>
          <a:xfrm>
            <a:off x="754512" y="1543026"/>
            <a:ext cx="11118620" cy="4574040"/>
          </a:xfrm>
        </p:spPr>
        <p:txBody>
          <a:bodyPr>
            <a:noAutofit/>
          </a:bodyPr>
          <a:lstStyle/>
          <a:p>
            <a:pPr marL="0" indent="0">
              <a:buNone/>
            </a:pPr>
            <a:r>
              <a:rPr lang="en-GB" sz="1800" dirty="0">
                <a:hlinkClick r:id="rId2"/>
              </a:rPr>
              <a:t>ACM Digital Library</a:t>
            </a:r>
            <a:endParaRPr lang="en-GB" sz="1800" dirty="0"/>
          </a:p>
          <a:p>
            <a:pPr marL="0" indent="0">
              <a:buNone/>
            </a:pPr>
            <a:r>
              <a:rPr lang="en-GB" sz="1800" b="0" i="0" dirty="0">
                <a:solidFill>
                  <a:srgbClr val="3A3A3A"/>
                </a:solidFill>
                <a:effectLst/>
              </a:rPr>
              <a:t>ACM Digital Library provides access to tables of contents, abstracts, reviews, and full texts to articles published by ACM, as well as bibliographic citations from publishers in computing.</a:t>
            </a:r>
          </a:p>
          <a:p>
            <a:pPr marL="0" indent="0">
              <a:buNone/>
            </a:pPr>
            <a:r>
              <a:rPr lang="en-GB" sz="1800" dirty="0">
                <a:solidFill>
                  <a:srgbClr val="3A3A3A"/>
                </a:solidFill>
                <a:hlinkClick r:id="rId3"/>
              </a:rPr>
              <a:t>Digimap</a:t>
            </a:r>
            <a:endParaRPr lang="en-GB" sz="1800" dirty="0">
              <a:solidFill>
                <a:srgbClr val="3A3A3A"/>
              </a:solidFill>
            </a:endParaRPr>
          </a:p>
          <a:p>
            <a:pPr marL="0" indent="0">
              <a:buNone/>
            </a:pPr>
            <a:r>
              <a:rPr lang="en-GB" sz="1800" b="0" i="0" dirty="0">
                <a:solidFill>
                  <a:srgbClr val="3A3A3A"/>
                </a:solidFill>
                <a:effectLst/>
              </a:rPr>
              <a:t>A web mapping and online data delivery service developed by the EDINA national data centre for UK academia.</a:t>
            </a:r>
          </a:p>
          <a:p>
            <a:pPr marL="0" indent="0">
              <a:buNone/>
            </a:pPr>
            <a:r>
              <a:rPr lang="en-GB" sz="1800" dirty="0">
                <a:solidFill>
                  <a:srgbClr val="3A3A3A"/>
                </a:solidFill>
                <a:hlinkClick r:id="rId4"/>
              </a:rPr>
              <a:t>IEEE Xplore Digital Library</a:t>
            </a:r>
            <a:endParaRPr lang="en-GB" sz="1800" dirty="0">
              <a:solidFill>
                <a:srgbClr val="3A3A3A"/>
              </a:solidFill>
            </a:endParaRPr>
          </a:p>
          <a:p>
            <a:pPr marL="0" indent="0">
              <a:buNone/>
            </a:pPr>
            <a:r>
              <a:rPr lang="en-GB" sz="1800" b="0" i="0" dirty="0">
                <a:solidFill>
                  <a:srgbClr val="3A3A3A"/>
                </a:solidFill>
                <a:effectLst/>
              </a:rPr>
              <a:t>Covers literature in electrical engineering, computer science, and electronics. Full text articles from IEEE journals, transactions, and magazines.</a:t>
            </a:r>
          </a:p>
          <a:p>
            <a:pPr marL="0" indent="0">
              <a:buNone/>
            </a:pPr>
            <a:r>
              <a:rPr lang="en-GB" sz="1800" dirty="0">
                <a:solidFill>
                  <a:srgbClr val="3A3A3A"/>
                </a:solidFill>
                <a:hlinkClick r:id="rId5"/>
              </a:rPr>
              <a:t>Proquest Central</a:t>
            </a:r>
            <a:endParaRPr lang="en-GB" sz="1800" dirty="0">
              <a:solidFill>
                <a:srgbClr val="3A3A3A"/>
              </a:solidFill>
            </a:endParaRPr>
          </a:p>
          <a:p>
            <a:pPr marL="0" indent="0">
              <a:buNone/>
            </a:pPr>
            <a:r>
              <a:rPr lang="en-GB" sz="1800" b="0" i="0" dirty="0">
                <a:solidFill>
                  <a:srgbClr val="3A3A3A"/>
                </a:solidFill>
                <a:effectLst/>
              </a:rPr>
              <a:t>ProQuest Central is the largest single periodical resource available, bringing together complete databases across all major subject area - select the Computer Science Database.</a:t>
            </a:r>
            <a:endParaRPr lang="en-GB" sz="1800" dirty="0">
              <a:solidFill>
                <a:srgbClr val="3A3A3A"/>
              </a:solidFill>
            </a:endParaRPr>
          </a:p>
          <a:p>
            <a:pPr marL="0" indent="0">
              <a:buNone/>
            </a:pPr>
            <a:r>
              <a:rPr lang="en-GB" sz="1800" dirty="0">
                <a:solidFill>
                  <a:srgbClr val="3A3A3A"/>
                </a:solidFill>
                <a:hlinkClick r:id="rId6"/>
              </a:rPr>
              <a:t>Science Direct</a:t>
            </a:r>
            <a:endParaRPr lang="en-GB" sz="1800" dirty="0">
              <a:solidFill>
                <a:srgbClr val="3A3A3A"/>
              </a:solidFill>
            </a:endParaRPr>
          </a:p>
          <a:p>
            <a:pPr marL="0" indent="0">
              <a:buNone/>
            </a:pPr>
            <a:r>
              <a:rPr lang="en-GB" sz="1800" b="0" i="0" dirty="0">
                <a:solidFill>
                  <a:srgbClr val="3A3A3A"/>
                </a:solidFill>
                <a:effectLst/>
              </a:rPr>
              <a:t>Explore scientific, technical, and medical research on ScienceDirect.</a:t>
            </a:r>
            <a:endParaRPr lang="en-GB" sz="1800" dirty="0"/>
          </a:p>
        </p:txBody>
      </p:sp>
    </p:spTree>
    <p:extLst>
      <p:ext uri="{BB962C8B-B14F-4D97-AF65-F5344CB8AC3E}">
        <p14:creationId xmlns:p14="http://schemas.microsoft.com/office/powerpoint/2010/main" val="293683908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ACM Digital Library</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5" y="1701424"/>
            <a:ext cx="4431600" cy="4555602"/>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ACM Digital Library</a:t>
            </a:r>
          </a:p>
        </p:txBody>
      </p:sp>
      <p:sp>
        <p:nvSpPr>
          <p:cNvPr id="6" name="TextBox 5">
            <a:extLst>
              <a:ext uri="{FF2B5EF4-FFF2-40B4-BE49-F238E27FC236}">
                <a16:creationId xmlns:a16="http://schemas.microsoft.com/office/drawing/2014/main" id="{82428EB0-B1B2-C321-2604-ADB9B99A3D5E}"/>
              </a:ext>
            </a:extLst>
          </p:cNvPr>
          <p:cNvSpPr txBox="1"/>
          <p:nvPr/>
        </p:nvSpPr>
        <p:spPr>
          <a:xfrm>
            <a:off x="399194" y="1753376"/>
            <a:ext cx="3910419" cy="3693319"/>
          </a:xfrm>
          <a:prstGeom prst="rect">
            <a:avLst/>
          </a:prstGeom>
          <a:noFill/>
        </p:spPr>
        <p:txBody>
          <a:bodyPr wrap="square">
            <a:spAutoFit/>
          </a:bodyPr>
          <a:lstStyle/>
          <a:p>
            <a:r>
              <a:rPr lang="en-GB" b="0" i="0" dirty="0">
                <a:solidFill>
                  <a:srgbClr val="333333"/>
                </a:solidFill>
                <a:effectLst/>
              </a:rPr>
              <a:t>ACM Journals: </a:t>
            </a:r>
          </a:p>
          <a:p>
            <a:r>
              <a:rPr lang="en-GB" b="0" i="0" dirty="0">
                <a:solidFill>
                  <a:srgbClr val="333333"/>
                </a:solidFill>
                <a:effectLst/>
              </a:rPr>
              <a:t>scholarly peer-reviewed journals in computing and information technology disciplines covering computing innovation and </a:t>
            </a:r>
            <a:r>
              <a:rPr lang="en-GB" dirty="0">
                <a:solidFill>
                  <a:srgbClr val="333333"/>
                </a:solidFill>
              </a:rPr>
              <a:t>e</a:t>
            </a:r>
            <a:r>
              <a:rPr lang="en-GB" b="0" i="0" dirty="0">
                <a:solidFill>
                  <a:srgbClr val="333333"/>
                </a:solidFill>
                <a:effectLst/>
              </a:rPr>
              <a:t>merging and established computing research for both practical and theoretical applications. </a:t>
            </a:r>
          </a:p>
          <a:p>
            <a:endParaRPr lang="en-GB" dirty="0">
              <a:solidFill>
                <a:srgbClr val="333333"/>
              </a:solidFill>
              <a:cs typeface="Calibri Light" panose="020F0302020204030204" pitchFamily="34" charset="0"/>
            </a:endParaRPr>
          </a:p>
          <a:p>
            <a:r>
              <a:rPr lang="en-GB" b="0" i="0" dirty="0">
                <a:solidFill>
                  <a:srgbClr val="333333"/>
                </a:solidFill>
                <a:effectLst/>
                <a:cs typeface="Calibri Light" panose="020F0302020204030204" pitchFamily="34" charset="0"/>
              </a:rPr>
              <a:t>ACM Books:</a:t>
            </a:r>
            <a:endParaRPr lang="en-GB" b="0" i="0" dirty="0">
              <a:solidFill>
                <a:srgbClr val="333333"/>
              </a:solidFill>
              <a:effectLst/>
            </a:endParaRPr>
          </a:p>
          <a:p>
            <a:r>
              <a:rPr lang="en-GB" b="0" i="0" dirty="0">
                <a:solidFill>
                  <a:srgbClr val="333333"/>
                </a:solidFill>
                <a:effectLst/>
              </a:rPr>
              <a:t>series of scholarly research monographs and graduate-level texts, authored by computer scientists and practitioners at the forefront of computing technology.</a:t>
            </a:r>
            <a:endParaRPr lang="en-GB" b="0" i="0" dirty="0">
              <a:solidFill>
                <a:srgbClr val="333333"/>
              </a:solidFill>
              <a:effectLst/>
              <a:cs typeface="Calibri Light" panose="020F0302020204030204" pitchFamily="34" charset="0"/>
            </a:endParaRPr>
          </a:p>
        </p:txBody>
      </p:sp>
      <p:pic>
        <p:nvPicPr>
          <p:cNvPr id="9" name="Picture 8">
            <a:extLst>
              <a:ext uri="{FF2B5EF4-FFF2-40B4-BE49-F238E27FC236}">
                <a16:creationId xmlns:a16="http://schemas.microsoft.com/office/drawing/2014/main" id="{DBFEA820-27E3-E526-6346-103936D0F9AF}"/>
              </a:ext>
            </a:extLst>
          </p:cNvPr>
          <p:cNvPicPr>
            <a:picLocks noChangeAspect="1"/>
          </p:cNvPicPr>
          <p:nvPr/>
        </p:nvPicPr>
        <p:blipFill rotWithShape="1">
          <a:blip r:embed="rId3"/>
          <a:srcRect l="-1" t="11489" r="1475" b="4738"/>
          <a:stretch/>
        </p:blipFill>
        <p:spPr>
          <a:xfrm>
            <a:off x="4477009" y="1615353"/>
            <a:ext cx="7315797" cy="4146951"/>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419804942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227176" y="4788387"/>
            <a:ext cx="5253297" cy="494722"/>
          </a:xfrm>
        </p:spPr>
        <p:txBody>
          <a:bodyPr/>
          <a:lstStyle/>
          <a:p>
            <a:r>
              <a:rPr lang="en-US" dirty="0">
                <a:hlinkClick r:id="rId2"/>
              </a:rPr>
              <a:t>IEEE Xplore Digital Library</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IEEE Xplore Digital Library</a:t>
            </a:r>
          </a:p>
        </p:txBody>
      </p:sp>
      <p:pic>
        <p:nvPicPr>
          <p:cNvPr id="5" name="Picture 4">
            <a:extLst>
              <a:ext uri="{FF2B5EF4-FFF2-40B4-BE49-F238E27FC236}">
                <a16:creationId xmlns:a16="http://schemas.microsoft.com/office/drawing/2014/main" id="{9B95FEEA-8E84-5585-BECF-778CD78238FC}"/>
              </a:ext>
            </a:extLst>
          </p:cNvPr>
          <p:cNvPicPr>
            <a:picLocks noChangeAspect="1"/>
          </p:cNvPicPr>
          <p:nvPr/>
        </p:nvPicPr>
        <p:blipFill rotWithShape="1">
          <a:blip r:embed="rId3"/>
          <a:srcRect t="11321" r="1418" b="26792"/>
          <a:stretch/>
        </p:blipFill>
        <p:spPr>
          <a:xfrm>
            <a:off x="5227176" y="2005298"/>
            <a:ext cx="6734787" cy="2818615"/>
          </a:xfrm>
          <a:prstGeom prst="rect">
            <a:avLst/>
          </a:prstGeom>
          <a:effectLst>
            <a:outerShdw blurRad="63500" sx="102000" sy="102000" algn="ctr" rotWithShape="0">
              <a:prstClr val="black">
                <a:alpha val="40000"/>
              </a:prstClr>
            </a:outerShdw>
          </a:effectLst>
        </p:spPr>
      </p:pic>
      <p:sp>
        <p:nvSpPr>
          <p:cNvPr id="4" name="TextBox 3">
            <a:extLst>
              <a:ext uri="{FF2B5EF4-FFF2-40B4-BE49-F238E27FC236}">
                <a16:creationId xmlns:a16="http://schemas.microsoft.com/office/drawing/2014/main" id="{BDA16251-5E6F-338C-6D00-A43227D9359E}"/>
              </a:ext>
            </a:extLst>
          </p:cNvPr>
          <p:cNvSpPr txBox="1"/>
          <p:nvPr/>
        </p:nvSpPr>
        <p:spPr>
          <a:xfrm>
            <a:off x="230037" y="1671330"/>
            <a:ext cx="4997139" cy="3970318"/>
          </a:xfrm>
          <a:prstGeom prst="rect">
            <a:avLst/>
          </a:prstGeom>
          <a:noFill/>
        </p:spPr>
        <p:txBody>
          <a:bodyPr wrap="square">
            <a:spAutoFit/>
          </a:bodyPr>
          <a:lstStyle/>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Over 5 million full-text documents.</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Approximately 20,000 new documents added to IEEE </a:t>
            </a:r>
            <a:r>
              <a:rPr kumimoji="0" lang="en-US" sz="1800" b="0" i="1"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Xplore</a:t>
            </a: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 each month.</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More than 25 full years of IEEE journals, conference proceedings, and standards (back to 1988).</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192 IEEE journals, magazines, and transactions.</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mn-cs"/>
              </a:rPr>
              <a:t>Proceedings from over 1,700 IEEE and IET conference titles.</a:t>
            </a:r>
            <a:endParaRPr kumimoji="0" lang="en-US" sz="1800" b="0" i="0" u="none" strike="noStrike" kern="1200" cap="none" spc="0" normalizeH="0" baseline="0" noProof="0" dirty="0">
              <a:ln>
                <a:noFill/>
              </a:ln>
              <a:solidFill>
                <a:srgbClr val="404040"/>
              </a:solidFill>
              <a:effectLst/>
              <a:uLnTx/>
              <a:uFillTx/>
              <a:ea typeface="+mn-ea"/>
              <a:cs typeface="+mn-cs"/>
            </a:endParaRP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mn-cs"/>
              </a:rPr>
              <a:t>30+ IET journals and magazines.</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mn-cs"/>
              </a:rPr>
              <a:t>Access to the archive of Nokia Bell Labs Technical Journal.</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More than 11 million downloads per month.</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Over 4 million unique users.</a:t>
            </a:r>
          </a:p>
        </p:txBody>
      </p:sp>
    </p:spTree>
    <p:extLst>
      <p:ext uri="{BB962C8B-B14F-4D97-AF65-F5344CB8AC3E}">
        <p14:creationId xmlns:p14="http://schemas.microsoft.com/office/powerpoint/2010/main" val="153372024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4882348" y="5434859"/>
            <a:ext cx="5253297" cy="494722"/>
          </a:xfrm>
        </p:spPr>
        <p:txBody>
          <a:bodyPr/>
          <a:lstStyle/>
          <a:p>
            <a:r>
              <a:rPr lang="en-US" dirty="0">
                <a:hlinkClick r:id="rId2"/>
              </a:rPr>
              <a:t>ProQuest Central</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Proquest Central</a:t>
            </a:r>
          </a:p>
        </p:txBody>
      </p:sp>
      <p:sp>
        <p:nvSpPr>
          <p:cNvPr id="4" name="TextBox 3">
            <a:extLst>
              <a:ext uri="{FF2B5EF4-FFF2-40B4-BE49-F238E27FC236}">
                <a16:creationId xmlns:a16="http://schemas.microsoft.com/office/drawing/2014/main" id="{BDA16251-5E6F-338C-6D00-A43227D9359E}"/>
              </a:ext>
            </a:extLst>
          </p:cNvPr>
          <p:cNvSpPr txBox="1"/>
          <p:nvPr/>
        </p:nvSpPr>
        <p:spPr>
          <a:xfrm>
            <a:off x="246513" y="1541488"/>
            <a:ext cx="4445062" cy="4524315"/>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rPr>
              <a:t>ProQuest Central is the largest single periodical resource available, it contains complete databases across all major subject areas.</a:t>
            </a:r>
          </a:p>
          <a:p>
            <a:pPr marR="0" lvl="0" algn="l" defTabSz="457200" rtl="0" eaLnBrk="1" fontAlgn="base" latinLnBrk="0" hangingPunct="1">
              <a:lnSpc>
                <a:spcPct val="100000"/>
              </a:lnSpc>
              <a:spcBef>
                <a:spcPct val="0"/>
              </a:spcBef>
              <a:spcAft>
                <a:spcPct val="0"/>
              </a:spcAft>
              <a:buClrTx/>
              <a:buSzTx/>
              <a:tabLst/>
              <a:defRPr/>
            </a:pPr>
            <a:endParaRPr lang="en-GB" dirty="0">
              <a:solidFill>
                <a:srgbClr val="555555"/>
              </a:solidFill>
            </a:endParaRPr>
          </a:p>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rPr>
              <a:t>This includes:</a:t>
            </a:r>
          </a:p>
          <a:p>
            <a:pPr lvl="1" defTabSz="457200" fontAlgn="base">
              <a:spcBef>
                <a:spcPct val="0"/>
              </a:spcBef>
              <a:spcAft>
                <a:spcPct val="0"/>
              </a:spcAft>
              <a:defRPr/>
            </a:pPr>
            <a:r>
              <a:rPr lang="en-GB" b="0" i="0" dirty="0">
                <a:solidFill>
                  <a:srgbClr val="555555"/>
                </a:solidFill>
                <a:effectLst/>
              </a:rPr>
              <a:t>Business.</a:t>
            </a:r>
          </a:p>
          <a:p>
            <a:pPr lvl="1" defTabSz="457200" fontAlgn="base">
              <a:spcBef>
                <a:spcPct val="0"/>
              </a:spcBef>
              <a:spcAft>
                <a:spcPct val="0"/>
              </a:spcAft>
              <a:defRPr/>
            </a:pPr>
            <a:r>
              <a:rPr lang="en-GB" dirty="0">
                <a:solidFill>
                  <a:srgbClr val="555555"/>
                </a:solidFill>
              </a:rPr>
              <a:t>Arts and Humanities.</a:t>
            </a:r>
            <a:endParaRPr lang="en-GB" b="0" i="0" dirty="0">
              <a:solidFill>
                <a:srgbClr val="555555"/>
              </a:solidFill>
              <a:effectLst/>
            </a:endParaRPr>
          </a:p>
          <a:p>
            <a:pPr lvl="1" defTabSz="457200" fontAlgn="base">
              <a:spcBef>
                <a:spcPct val="0"/>
              </a:spcBef>
              <a:spcAft>
                <a:spcPct val="0"/>
              </a:spcAft>
              <a:defRPr/>
            </a:pPr>
            <a:r>
              <a:rPr lang="en-GB" dirty="0">
                <a:solidFill>
                  <a:srgbClr val="555555"/>
                </a:solidFill>
              </a:rPr>
              <a:t>Engineering.</a:t>
            </a:r>
          </a:p>
          <a:p>
            <a:pPr lvl="1" defTabSz="457200" fontAlgn="base">
              <a:spcBef>
                <a:spcPct val="0"/>
              </a:spcBef>
              <a:spcAft>
                <a:spcPct val="0"/>
              </a:spcAft>
              <a:defRPr/>
            </a:pPr>
            <a:r>
              <a:rPr lang="en-GB" b="0" i="0" dirty="0">
                <a:solidFill>
                  <a:srgbClr val="555555"/>
                </a:solidFill>
                <a:effectLst/>
              </a:rPr>
              <a:t>Applied Computing.</a:t>
            </a:r>
          </a:p>
          <a:p>
            <a:pPr lvl="1" defTabSz="457200" fontAlgn="base">
              <a:spcBef>
                <a:spcPct val="0"/>
              </a:spcBef>
              <a:spcAft>
                <a:spcPct val="0"/>
              </a:spcAft>
              <a:defRPr/>
            </a:pPr>
            <a:r>
              <a:rPr lang="en-GB" b="0" i="0" dirty="0">
                <a:solidFill>
                  <a:srgbClr val="555555"/>
                </a:solidFill>
                <a:effectLst/>
              </a:rPr>
              <a:t>Health and Medical.</a:t>
            </a:r>
          </a:p>
          <a:p>
            <a:pPr lvl="1" defTabSz="457200" fontAlgn="base">
              <a:spcBef>
                <a:spcPct val="0"/>
              </a:spcBef>
              <a:spcAft>
                <a:spcPct val="0"/>
              </a:spcAft>
              <a:defRPr/>
            </a:pPr>
            <a:r>
              <a:rPr lang="en-GB" b="0" i="0" dirty="0">
                <a:solidFill>
                  <a:srgbClr val="555555"/>
                </a:solidFill>
                <a:effectLst/>
              </a:rPr>
              <a:t>Language and Literature.</a:t>
            </a:r>
          </a:p>
          <a:p>
            <a:pPr lvl="1" defTabSz="457200" fontAlgn="base">
              <a:spcBef>
                <a:spcPct val="0"/>
              </a:spcBef>
              <a:spcAft>
                <a:spcPct val="0"/>
              </a:spcAft>
              <a:defRPr/>
            </a:pPr>
            <a:r>
              <a:rPr lang="en-GB" b="0" i="0" dirty="0">
                <a:solidFill>
                  <a:srgbClr val="555555"/>
                </a:solidFill>
                <a:effectLst/>
              </a:rPr>
              <a:t>Social Sciences.</a:t>
            </a:r>
          </a:p>
          <a:p>
            <a:pPr lvl="1" defTabSz="457200" fontAlgn="base">
              <a:spcBef>
                <a:spcPct val="0"/>
              </a:spcBef>
              <a:spcAft>
                <a:spcPct val="0"/>
              </a:spcAft>
              <a:defRPr/>
            </a:pPr>
            <a:r>
              <a:rPr lang="en-GB" b="0" i="0" dirty="0">
                <a:solidFill>
                  <a:srgbClr val="555555"/>
                </a:solidFill>
                <a:effectLst/>
              </a:rPr>
              <a:t>Education.</a:t>
            </a:r>
          </a:p>
          <a:p>
            <a:pPr lvl="1" defTabSz="457200" fontAlgn="base">
              <a:spcBef>
                <a:spcPct val="0"/>
              </a:spcBef>
              <a:spcAft>
                <a:spcPct val="0"/>
              </a:spcAft>
              <a:defRPr/>
            </a:pPr>
            <a:r>
              <a:rPr lang="en-GB" b="0" i="0" dirty="0">
                <a:solidFill>
                  <a:srgbClr val="555555"/>
                </a:solidFill>
                <a:effectLst/>
              </a:rPr>
              <a:t>Science and Technology.</a:t>
            </a:r>
          </a:p>
          <a:p>
            <a:pPr lvl="1" defTabSz="457200" fontAlgn="base">
              <a:spcBef>
                <a:spcPct val="0"/>
              </a:spcBef>
              <a:spcAft>
                <a:spcPct val="0"/>
              </a:spcAft>
              <a:defRPr/>
            </a:pPr>
            <a:r>
              <a:rPr lang="en-GB" b="0" i="0" dirty="0">
                <a:solidFill>
                  <a:srgbClr val="555555"/>
                </a:solidFill>
                <a:effectLst/>
              </a:rPr>
              <a:t>Performing Arts.</a:t>
            </a:r>
          </a:p>
        </p:txBody>
      </p:sp>
      <p:pic>
        <p:nvPicPr>
          <p:cNvPr id="6" name="Picture 5">
            <a:extLst>
              <a:ext uri="{FF2B5EF4-FFF2-40B4-BE49-F238E27FC236}">
                <a16:creationId xmlns:a16="http://schemas.microsoft.com/office/drawing/2014/main" id="{E8A560F4-2812-ADC4-0F5C-0DC0C3C4DBE2}"/>
              </a:ext>
            </a:extLst>
          </p:cNvPr>
          <p:cNvPicPr>
            <a:picLocks noChangeAspect="1"/>
          </p:cNvPicPr>
          <p:nvPr/>
        </p:nvPicPr>
        <p:blipFill rotWithShape="1">
          <a:blip r:embed="rId3"/>
          <a:srcRect l="59257" t="46861" r="676" b="2398"/>
          <a:stretch/>
        </p:blipFill>
        <p:spPr>
          <a:xfrm>
            <a:off x="4882348" y="1664606"/>
            <a:ext cx="7093454" cy="3528787"/>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94891664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1719" y="5706458"/>
            <a:ext cx="5253297" cy="494722"/>
          </a:xfrm>
        </p:spPr>
        <p:txBody>
          <a:bodyPr/>
          <a:lstStyle/>
          <a:p>
            <a:r>
              <a:rPr lang="en-US" dirty="0">
                <a:hlinkClick r:id="rId2"/>
              </a:rPr>
              <a:t>ScienceDirect</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ScienceDirect</a:t>
            </a:r>
          </a:p>
        </p:txBody>
      </p:sp>
      <p:sp>
        <p:nvSpPr>
          <p:cNvPr id="7" name="TextBox 6">
            <a:extLst>
              <a:ext uri="{FF2B5EF4-FFF2-40B4-BE49-F238E27FC236}">
                <a16:creationId xmlns:a16="http://schemas.microsoft.com/office/drawing/2014/main" id="{64624B7F-074F-D5AA-DE1E-7B666BBACD5C}"/>
              </a:ext>
            </a:extLst>
          </p:cNvPr>
          <p:cNvSpPr txBox="1"/>
          <p:nvPr/>
        </p:nvSpPr>
        <p:spPr>
          <a:xfrm>
            <a:off x="629230" y="1689406"/>
            <a:ext cx="4713396" cy="4093428"/>
          </a:xfrm>
          <a:prstGeom prst="rect">
            <a:avLst/>
          </a:prstGeom>
          <a:noFill/>
        </p:spPr>
        <p:txBody>
          <a:bodyPr wrap="square" rtlCol="0">
            <a:spAutoFit/>
          </a:bodyPr>
          <a:lstStyle/>
          <a:p>
            <a:pPr algn="l"/>
            <a:r>
              <a:rPr lang="en-GB" sz="2000" b="0" i="0" dirty="0">
                <a:solidFill>
                  <a:srgbClr val="1F1F1F"/>
                </a:solidFill>
                <a:effectLst/>
              </a:rPr>
              <a:t>Search for peer-reviewed journal articles and book chapters including open access content.</a:t>
            </a:r>
            <a:endParaRPr lang="en-GB" sz="2000" b="0" i="0" dirty="0">
              <a:solidFill>
                <a:srgbClr val="3A3A3A"/>
              </a:solidFill>
              <a:effectLst/>
            </a:endParaRPr>
          </a:p>
          <a:p>
            <a:pPr algn="l"/>
            <a:endParaRPr lang="en-GB" sz="2000" dirty="0">
              <a:solidFill>
                <a:srgbClr val="3A3A3A"/>
              </a:solidFill>
            </a:endParaRPr>
          </a:p>
          <a:p>
            <a:pPr algn="l"/>
            <a:r>
              <a:rPr lang="en-GB" sz="2000" b="0" i="0" dirty="0">
                <a:solidFill>
                  <a:srgbClr val="3A3A3A"/>
                </a:solidFill>
                <a:effectLst/>
              </a:rPr>
              <a:t>Science Direct covers:</a:t>
            </a:r>
          </a:p>
          <a:p>
            <a:pPr algn="l"/>
            <a:endParaRPr lang="en-GB" sz="2000" b="0" i="0" dirty="0">
              <a:solidFill>
                <a:srgbClr val="3A3A3A"/>
              </a:solidFill>
              <a:effectLst/>
            </a:endParaRPr>
          </a:p>
          <a:p>
            <a:pPr marL="285750" indent="-285750" algn="l">
              <a:buFont typeface="Arial" panose="020B0604020202020204" pitchFamily="34" charset="0"/>
              <a:buChar char="•"/>
            </a:pPr>
            <a:r>
              <a:rPr lang="en-GB" sz="2000" dirty="0">
                <a:solidFill>
                  <a:srgbClr val="3A3A3A"/>
                </a:solidFill>
              </a:rPr>
              <a:t>Physical Sciences and Engineering.</a:t>
            </a:r>
          </a:p>
          <a:p>
            <a:pPr marL="285750" indent="-285750" algn="l">
              <a:buFont typeface="Arial" panose="020B0604020202020204" pitchFamily="34" charset="0"/>
              <a:buChar char="•"/>
            </a:pPr>
            <a:r>
              <a:rPr lang="en-GB" sz="2000" b="0" i="0" dirty="0">
                <a:solidFill>
                  <a:srgbClr val="3A3A3A"/>
                </a:solidFill>
                <a:effectLst/>
              </a:rPr>
              <a:t>Life Sciences.</a:t>
            </a:r>
          </a:p>
          <a:p>
            <a:pPr marL="285750" indent="-285750" algn="l">
              <a:buFont typeface="Arial" panose="020B0604020202020204" pitchFamily="34" charset="0"/>
              <a:buChar char="•"/>
            </a:pPr>
            <a:r>
              <a:rPr lang="en-GB" sz="2000" dirty="0">
                <a:solidFill>
                  <a:srgbClr val="3A3A3A"/>
                </a:solidFill>
              </a:rPr>
              <a:t>Health Sciences.</a:t>
            </a:r>
          </a:p>
          <a:p>
            <a:pPr marL="285750" indent="-285750" algn="l">
              <a:buFont typeface="Arial" panose="020B0604020202020204" pitchFamily="34" charset="0"/>
              <a:buChar char="•"/>
            </a:pPr>
            <a:r>
              <a:rPr lang="en-GB" sz="2000" b="0" i="0" dirty="0">
                <a:solidFill>
                  <a:srgbClr val="3A3A3A"/>
                </a:solidFill>
                <a:effectLst/>
              </a:rPr>
              <a:t>Soc</a:t>
            </a:r>
            <a:r>
              <a:rPr lang="en-GB" sz="2000" dirty="0">
                <a:solidFill>
                  <a:srgbClr val="3A3A3A"/>
                </a:solidFill>
              </a:rPr>
              <a:t>ial Sciences and Humanities.</a:t>
            </a:r>
          </a:p>
          <a:p>
            <a:pPr algn="l"/>
            <a:endParaRPr lang="en-GB" sz="2000" b="0" i="0" dirty="0">
              <a:solidFill>
                <a:srgbClr val="3A3A3A"/>
              </a:solidFill>
              <a:effectLst/>
            </a:endParaRPr>
          </a:p>
          <a:p>
            <a:pPr algn="l"/>
            <a:r>
              <a:rPr lang="en-GB" sz="2000" b="0" i="0" dirty="0">
                <a:solidFill>
                  <a:srgbClr val="1F1F1F"/>
                </a:solidFill>
                <a:effectLst/>
              </a:rPr>
              <a:t>There are also help pages and online video tutorials to help you use this database.</a:t>
            </a:r>
          </a:p>
        </p:txBody>
      </p:sp>
      <p:pic>
        <p:nvPicPr>
          <p:cNvPr id="4" name="Picture 3">
            <a:extLst>
              <a:ext uri="{FF2B5EF4-FFF2-40B4-BE49-F238E27FC236}">
                <a16:creationId xmlns:a16="http://schemas.microsoft.com/office/drawing/2014/main" id="{947972D3-B7C5-5CC7-0A5D-6D5FAF1333CA}"/>
              </a:ext>
            </a:extLst>
          </p:cNvPr>
          <p:cNvPicPr>
            <a:picLocks noChangeAspect="1"/>
          </p:cNvPicPr>
          <p:nvPr/>
        </p:nvPicPr>
        <p:blipFill rotWithShape="1">
          <a:blip r:embed="rId3"/>
          <a:srcRect l="425" t="11801" r="46509" b="5073"/>
          <a:stretch/>
        </p:blipFill>
        <p:spPr>
          <a:xfrm>
            <a:off x="5342626" y="1598117"/>
            <a:ext cx="6469812" cy="3970318"/>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250026089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F0E00-0C73-4606-A653-F74B4B321D31}"/>
              </a:ext>
            </a:extLst>
          </p:cNvPr>
          <p:cNvSpPr>
            <a:spLocks noGrp="1"/>
          </p:cNvSpPr>
          <p:nvPr>
            <p:ph type="title"/>
          </p:nvPr>
        </p:nvSpPr>
        <p:spPr/>
        <p:txBody>
          <a:bodyPr/>
          <a:lstStyle/>
          <a:p>
            <a:r>
              <a:rPr lang="en-GB" dirty="0"/>
              <a:t>Audio Visual Resources</a:t>
            </a:r>
          </a:p>
        </p:txBody>
      </p:sp>
      <p:sp>
        <p:nvSpPr>
          <p:cNvPr id="3" name="Content Placeholder 2">
            <a:extLst>
              <a:ext uri="{FF2B5EF4-FFF2-40B4-BE49-F238E27FC236}">
                <a16:creationId xmlns:a16="http://schemas.microsoft.com/office/drawing/2014/main" id="{6C509536-AD7D-40E8-BD15-E9A6239F0276}"/>
              </a:ext>
            </a:extLst>
          </p:cNvPr>
          <p:cNvSpPr>
            <a:spLocks noGrp="1"/>
          </p:cNvSpPr>
          <p:nvPr>
            <p:ph sz="quarter" idx="10"/>
          </p:nvPr>
        </p:nvSpPr>
        <p:spPr>
          <a:xfrm>
            <a:off x="464574" y="1771940"/>
            <a:ext cx="6983361" cy="4763073"/>
          </a:xfrm>
        </p:spPr>
        <p:txBody>
          <a:bodyPr>
            <a:noAutofit/>
          </a:bodyPr>
          <a:lstStyle/>
          <a:p>
            <a:pPr>
              <a:buFont typeface="Arial" panose="020B0604020202020204" pitchFamily="34" charset="0"/>
              <a:buChar char="•"/>
            </a:pPr>
            <a:r>
              <a:rPr lang="en-GB" sz="2000" dirty="0">
                <a:hlinkClick r:id="rId2"/>
              </a:rPr>
              <a:t>Box of Broadcasts (BoB)</a:t>
            </a:r>
            <a:endParaRPr lang="en-GB" sz="2000" dirty="0"/>
          </a:p>
          <a:p>
            <a:pPr>
              <a:lnSpc>
                <a:spcPct val="50000"/>
              </a:lnSpc>
              <a:buFont typeface="Arial" panose="020B0604020202020204" pitchFamily="34" charset="0"/>
              <a:buChar char="•"/>
            </a:pPr>
            <a:r>
              <a:rPr lang="en-GB" sz="2000" b="0" i="0" dirty="0">
                <a:solidFill>
                  <a:srgbClr val="3A3A3A"/>
                </a:solidFill>
                <a:effectLst/>
              </a:rPr>
              <a:t>BoB is a TV and radio service for education. </a:t>
            </a:r>
          </a:p>
          <a:p>
            <a:pPr>
              <a:lnSpc>
                <a:spcPct val="50000"/>
              </a:lnSpc>
              <a:buFont typeface="Arial" panose="020B0604020202020204" pitchFamily="34" charset="0"/>
              <a:buChar char="•"/>
            </a:pPr>
            <a:r>
              <a:rPr lang="en-GB" sz="2000" dirty="0"/>
              <a:t>Create your own account with your UWTDS details.</a:t>
            </a:r>
          </a:p>
          <a:p>
            <a:pPr>
              <a:lnSpc>
                <a:spcPct val="50000"/>
              </a:lnSpc>
              <a:buFont typeface="Arial" panose="020B0604020202020204" pitchFamily="34" charset="0"/>
              <a:buChar char="•"/>
            </a:pPr>
            <a:r>
              <a:rPr lang="en-GB" sz="2000" dirty="0"/>
              <a:t>Create playlists or search for public playlists.</a:t>
            </a:r>
          </a:p>
          <a:p>
            <a:pPr>
              <a:lnSpc>
                <a:spcPct val="50000"/>
              </a:lnSpc>
              <a:buFont typeface="Arial" panose="020B0604020202020204" pitchFamily="34" charset="0"/>
              <a:buChar char="•"/>
            </a:pPr>
            <a:r>
              <a:rPr lang="en-GB" sz="2000" dirty="0"/>
              <a:t>Create clips with your recordings.</a:t>
            </a:r>
          </a:p>
          <a:p>
            <a:pPr>
              <a:buFont typeface="Arial" panose="020B0604020202020204" pitchFamily="34" charset="0"/>
              <a:buChar char="•"/>
            </a:pPr>
            <a:r>
              <a:rPr lang="en-GB" sz="2000" dirty="0">
                <a:hlinkClick r:id="rId3"/>
              </a:rPr>
              <a:t>Academic Video Online</a:t>
            </a:r>
            <a:endParaRPr lang="en-GB" sz="2000" dirty="0"/>
          </a:p>
          <a:p>
            <a:pPr>
              <a:lnSpc>
                <a:spcPct val="60000"/>
              </a:lnSpc>
              <a:buFont typeface="Arial" panose="020B0604020202020204" pitchFamily="34" charset="0"/>
              <a:buChar char="•"/>
            </a:pPr>
            <a:r>
              <a:rPr lang="en-GB" sz="2000" b="0" i="0" dirty="0">
                <a:solidFill>
                  <a:srgbClr val="000000"/>
                </a:solidFill>
                <a:effectLst/>
                <a:cs typeface="Calibri Light" panose="020F0302020204030204" pitchFamily="34" charset="0"/>
              </a:rPr>
              <a:t>Documentaries, interviews, demonstrations, etc.</a:t>
            </a:r>
          </a:p>
          <a:p>
            <a:pPr>
              <a:lnSpc>
                <a:spcPct val="60000"/>
              </a:lnSpc>
              <a:buFont typeface="Arial" panose="020B0604020202020204" pitchFamily="34" charset="0"/>
              <a:buChar char="•"/>
            </a:pPr>
            <a:r>
              <a:rPr lang="en-GB" sz="2000" dirty="0">
                <a:solidFill>
                  <a:srgbClr val="000000"/>
                </a:solidFill>
                <a:cs typeface="Calibri Light" panose="020F0302020204030204" pitchFamily="34" charset="0"/>
              </a:rPr>
              <a:t>View transcripts, details, and export citations to RefWorks.</a:t>
            </a:r>
          </a:p>
          <a:p>
            <a:pPr>
              <a:lnSpc>
                <a:spcPct val="60000"/>
              </a:lnSpc>
              <a:buFont typeface="Arial" panose="020B0604020202020204" pitchFamily="34" charset="0"/>
              <a:buChar char="•"/>
            </a:pPr>
            <a:r>
              <a:rPr lang="en-GB" sz="2000" dirty="0">
                <a:solidFill>
                  <a:srgbClr val="000000"/>
                </a:solidFill>
                <a:cs typeface="Calibri Light" panose="020F0302020204030204" pitchFamily="34" charset="0"/>
              </a:rPr>
              <a:t>Create clips of the videos or view previously created clips.</a:t>
            </a:r>
            <a:endParaRPr lang="en-GB" sz="2000" dirty="0">
              <a:cs typeface="Calibri Light" panose="020F0302020204030204" pitchFamily="34" charset="0"/>
            </a:endParaRPr>
          </a:p>
          <a:p>
            <a:pPr>
              <a:buFont typeface="Arial" panose="020B0604020202020204" pitchFamily="34" charset="0"/>
              <a:buChar char="•"/>
            </a:pPr>
            <a:r>
              <a:rPr lang="en-GB" sz="2000" dirty="0">
                <a:hlinkClick r:id="rId4"/>
              </a:rPr>
              <a:t>Henry Stewart Talks</a:t>
            </a:r>
            <a:endParaRPr lang="en-GB" sz="2000" dirty="0"/>
          </a:p>
          <a:p>
            <a:pPr>
              <a:buFont typeface="Arial" panose="020B0604020202020204" pitchFamily="34" charset="0"/>
              <a:buChar char="•"/>
            </a:pPr>
            <a:r>
              <a:rPr lang="en-GB" sz="2000" b="0" i="0" dirty="0">
                <a:solidFill>
                  <a:srgbClr val="3A3A3A"/>
                </a:solidFill>
                <a:effectLst/>
                <a:highlight>
                  <a:srgbClr val="FFFFFF"/>
                </a:highlight>
              </a:rPr>
              <a:t>This collection of specially-prepared animated audio-visual presentations with synchronized narration is regularly updated and growing, with over 850 talks.</a:t>
            </a:r>
            <a:endParaRPr lang="en-GB" sz="2000" dirty="0"/>
          </a:p>
        </p:txBody>
      </p:sp>
      <p:pic>
        <p:nvPicPr>
          <p:cNvPr id="5" name="Picture 4">
            <a:extLst>
              <a:ext uri="{FF2B5EF4-FFF2-40B4-BE49-F238E27FC236}">
                <a16:creationId xmlns:a16="http://schemas.microsoft.com/office/drawing/2014/main" id="{AD3ED251-70C5-6FAA-85AD-C2876EA78617}"/>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7680" b="-827"/>
          <a:stretch/>
        </p:blipFill>
        <p:spPr>
          <a:xfrm>
            <a:off x="7214790" y="1771940"/>
            <a:ext cx="4764332" cy="3736312"/>
          </a:xfrm>
          <a:prstGeom prst="rect">
            <a:avLst/>
          </a:prstGeom>
          <a:effectLst>
            <a:outerShdw blurRad="63500" sx="102000" sy="102000" algn="ctr" rotWithShape="0">
              <a:prstClr val="black">
                <a:alpha val="40000"/>
              </a:prstClr>
            </a:outerShdw>
          </a:effectLst>
        </p:spPr>
      </p:pic>
      <p:sp>
        <p:nvSpPr>
          <p:cNvPr id="6" name="TextBox 5">
            <a:extLst>
              <a:ext uri="{FF2B5EF4-FFF2-40B4-BE49-F238E27FC236}">
                <a16:creationId xmlns:a16="http://schemas.microsoft.com/office/drawing/2014/main" id="{C40C39E3-4E06-28FD-1ECB-2AF65D4A67F4}"/>
              </a:ext>
            </a:extLst>
          </p:cNvPr>
          <p:cNvSpPr txBox="1"/>
          <p:nvPr/>
        </p:nvSpPr>
        <p:spPr>
          <a:xfrm>
            <a:off x="7214790" y="5508252"/>
            <a:ext cx="3111909" cy="276999"/>
          </a:xfrm>
          <a:prstGeom prst="rect">
            <a:avLst/>
          </a:prstGeom>
          <a:noFill/>
        </p:spPr>
        <p:txBody>
          <a:bodyPr wrap="square" rtlCol="0">
            <a:spAutoFit/>
          </a:bodyPr>
          <a:lstStyle/>
          <a:p>
            <a:r>
              <a:rPr lang="en-GB" sz="1200" dirty="0"/>
              <a:t>Image by Vinson Tan: Pixabay</a:t>
            </a:r>
          </a:p>
        </p:txBody>
      </p:sp>
    </p:spTree>
    <p:extLst>
      <p:ext uri="{BB962C8B-B14F-4D97-AF65-F5344CB8AC3E}">
        <p14:creationId xmlns:p14="http://schemas.microsoft.com/office/powerpoint/2010/main" val="50083135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t>Cite Them Right Online </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438046" y="2089338"/>
            <a:ext cx="3030084" cy="2946779"/>
          </a:xfrm>
        </p:spPr>
        <p:txBody>
          <a:bodyPr>
            <a:normAutofit/>
          </a:bodyPr>
          <a:lstStyle/>
          <a:p>
            <a:r>
              <a:rPr lang="en-GB" dirty="0"/>
              <a:t>How to reference.</a:t>
            </a:r>
          </a:p>
          <a:p>
            <a:r>
              <a:rPr lang="en-GB" dirty="0"/>
              <a:t>Plagiarism.</a:t>
            </a:r>
          </a:p>
          <a:p>
            <a:r>
              <a:rPr lang="en-GB" dirty="0"/>
              <a:t>Study skills.</a:t>
            </a:r>
          </a:p>
          <a:p>
            <a:endParaRPr lang="en-GB" dirty="0"/>
          </a:p>
          <a:p>
            <a:endParaRPr lang="en-GB" dirty="0"/>
          </a:p>
          <a:p>
            <a:pPr marL="0" indent="0">
              <a:buNone/>
            </a:pPr>
            <a:r>
              <a:rPr lang="en-GB" sz="1800" dirty="0">
                <a:hlinkClick r:id="rId2"/>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749616" y="1727648"/>
            <a:ext cx="8073935" cy="4256665"/>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08740763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F615B06C-42C3-4DC0-8667-25F2F56D5CF2}"/>
              </a:ext>
            </a:extLst>
          </p:cNvPr>
          <p:cNvSpPr>
            <a:spLocks noGrp="1"/>
          </p:cNvSpPr>
          <p:nvPr>
            <p:ph sz="half" idx="1"/>
          </p:nvPr>
        </p:nvSpPr>
        <p:spPr>
          <a:xfrm>
            <a:off x="718457" y="1600201"/>
            <a:ext cx="5233081" cy="4565650"/>
          </a:xfrm>
        </p:spPr>
        <p:txBody>
          <a:bodyPr>
            <a:normAutofit/>
          </a:bodyPr>
          <a:lstStyle/>
          <a:p>
            <a:pPr marL="0" indent="0">
              <a:buNone/>
            </a:pPr>
            <a:r>
              <a:rPr lang="en-US" dirty="0"/>
              <a:t>Click on the ebooks link in Database Search.</a:t>
            </a:r>
          </a:p>
          <a:p>
            <a:pPr marL="0" indent="0">
              <a:buNone/>
            </a:pPr>
            <a:endParaRPr lang="en-US" dirty="0"/>
          </a:p>
          <a:p>
            <a:r>
              <a:rPr lang="en-US" dirty="0"/>
              <a:t>Taylor &amp; Francis. </a:t>
            </a:r>
          </a:p>
          <a:p>
            <a:r>
              <a:rPr lang="en-US" dirty="0"/>
              <a:t>Ebook Central.</a:t>
            </a:r>
          </a:p>
          <a:p>
            <a:r>
              <a:rPr lang="en-US" dirty="0"/>
              <a:t>VLeBooks.</a:t>
            </a:r>
          </a:p>
          <a:p>
            <a:pPr marL="0" indent="0">
              <a:buNone/>
            </a:pPr>
            <a:endParaRPr lang="en-US" dirty="0"/>
          </a:p>
          <a:p>
            <a:pPr marL="0" indent="0">
              <a:buNone/>
            </a:pPr>
            <a:r>
              <a:rPr lang="en-US" dirty="0"/>
              <a:t>Make sure to limit to content you have access to.</a:t>
            </a:r>
          </a:p>
        </p:txBody>
      </p:sp>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718456" y="262866"/>
            <a:ext cx="10795518" cy="1003916"/>
          </a:xfrm>
        </p:spPr>
        <p:txBody>
          <a:bodyPr anchor="b">
            <a:normAutofit/>
          </a:bodyPr>
          <a:lstStyle/>
          <a:p>
            <a:r>
              <a:rPr lang="en-GB" dirty="0"/>
              <a:t>Search for Ebooks via Database Search</a:t>
            </a:r>
          </a:p>
        </p:txBody>
      </p:sp>
      <p:pic>
        <p:nvPicPr>
          <p:cNvPr id="6" name="Content Placeholder 5">
            <a:extLst>
              <a:ext uri="{FF2B5EF4-FFF2-40B4-BE49-F238E27FC236}">
                <a16:creationId xmlns:a16="http://schemas.microsoft.com/office/drawing/2014/main" id="{D77BEF56-9DC1-478B-838D-8C109FFBF8D3}"/>
              </a:ext>
            </a:extLst>
          </p:cNvPr>
          <p:cNvPicPr>
            <a:picLocks noGrp="1" noChangeAspect="1"/>
          </p:cNvPicPr>
          <p:nvPr>
            <p:ph type="pic" sz="quarter" idx="13"/>
          </p:nvPr>
        </p:nvPicPr>
        <p:blipFill rotWithShape="1">
          <a:blip r:embed="rId2"/>
          <a:srcRect l="113" t="11291" r="3468" b="5416"/>
          <a:stretch/>
        </p:blipFill>
        <p:spPr>
          <a:xfrm>
            <a:off x="6004354" y="1777181"/>
            <a:ext cx="6010447" cy="3465871"/>
          </a:xfrm>
          <a:noFill/>
          <a:effectLst>
            <a:outerShdw blurRad="63500" sx="102000" sy="102000" algn="ctr" rotWithShape="0">
              <a:prstClr val="black">
                <a:alpha val="40000"/>
              </a:prstClr>
            </a:outerShdw>
          </a:effectLst>
        </p:spPr>
      </p:pic>
      <p:sp>
        <p:nvSpPr>
          <p:cNvPr id="2" name="TextBox 1">
            <a:extLst>
              <a:ext uri="{FF2B5EF4-FFF2-40B4-BE49-F238E27FC236}">
                <a16:creationId xmlns:a16="http://schemas.microsoft.com/office/drawing/2014/main" id="{0AB3FEB8-B247-4D7E-BA93-E43CBDCEF4C8}"/>
              </a:ext>
            </a:extLst>
          </p:cNvPr>
          <p:cNvSpPr txBox="1"/>
          <p:nvPr/>
        </p:nvSpPr>
        <p:spPr>
          <a:xfrm>
            <a:off x="6055743" y="5566913"/>
            <a:ext cx="2858219" cy="369332"/>
          </a:xfrm>
          <a:prstGeom prst="rect">
            <a:avLst/>
          </a:prstGeom>
          <a:noFill/>
        </p:spPr>
        <p:txBody>
          <a:bodyPr wrap="square" rtlCol="0">
            <a:spAutoFit/>
          </a:bodyPr>
          <a:lstStyle/>
          <a:p>
            <a:r>
              <a:rPr lang="en-US" dirty="0">
                <a:hlinkClick r:id="rId3"/>
              </a:rPr>
              <a:t>Database Search</a:t>
            </a:r>
            <a:endParaRPr lang="en-GB" dirty="0"/>
          </a:p>
        </p:txBody>
      </p:sp>
    </p:spTree>
    <p:extLst>
      <p:ext uri="{BB962C8B-B14F-4D97-AF65-F5344CB8AC3E}">
        <p14:creationId xmlns:p14="http://schemas.microsoft.com/office/powerpoint/2010/main" val="180444363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764000" y="5793104"/>
            <a:ext cx="5253297" cy="494722"/>
          </a:xfrm>
        </p:spPr>
        <p:txBody>
          <a:bodyPr/>
          <a:lstStyle/>
          <a:p>
            <a:r>
              <a:rPr lang="en-US" dirty="0">
                <a:hlinkClick r:id="rId2"/>
              </a:rPr>
              <a:t>Taylor &amp; Francis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85457" y="1988971"/>
            <a:ext cx="4623816" cy="3324901"/>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Taylor &amp; Francis</a:t>
            </a:r>
          </a:p>
        </p:txBody>
      </p:sp>
      <p:sp>
        <p:nvSpPr>
          <p:cNvPr id="6" name="TextBox 5">
            <a:extLst>
              <a:ext uri="{FF2B5EF4-FFF2-40B4-BE49-F238E27FC236}">
                <a16:creationId xmlns:a16="http://schemas.microsoft.com/office/drawing/2014/main" id="{34FF6358-F268-BA17-A3D6-58AD1452F661}"/>
              </a:ext>
            </a:extLst>
          </p:cNvPr>
          <p:cNvSpPr txBox="1"/>
          <p:nvPr/>
        </p:nvSpPr>
        <p:spPr>
          <a:xfrm>
            <a:off x="468257" y="1592366"/>
            <a:ext cx="5006694" cy="1323439"/>
          </a:xfrm>
          <a:prstGeom prst="rect">
            <a:avLst/>
          </a:prstGeom>
          <a:noFill/>
        </p:spPr>
        <p:txBody>
          <a:bodyPr wrap="square" rtlCol="0">
            <a:spAutoFit/>
          </a:bodyPr>
          <a:lstStyle/>
          <a:p>
            <a:pPr marL="342900" indent="-342900">
              <a:buFont typeface="Arial" panose="020B0604020202020204" pitchFamily="34" charset="0"/>
              <a:buChar char="•"/>
            </a:pPr>
            <a:r>
              <a:rPr lang="en-GB" sz="2000" b="0" i="0" dirty="0">
                <a:solidFill>
                  <a:srgbClr val="3A3A3A"/>
                </a:solidFill>
                <a:effectLst/>
              </a:rPr>
              <a:t>Search or the ebook collections.</a:t>
            </a:r>
          </a:p>
          <a:p>
            <a:pPr marL="342900" indent="-342900">
              <a:buFont typeface="Arial" panose="020B0604020202020204" pitchFamily="34" charset="0"/>
              <a:buChar char="•"/>
            </a:pPr>
            <a:r>
              <a:rPr lang="en-GB" sz="2000" dirty="0">
                <a:solidFill>
                  <a:srgbClr val="3A3A3A"/>
                </a:solidFill>
              </a:rPr>
              <a:t>Limit to Licensed Content or Open Access.</a:t>
            </a:r>
          </a:p>
          <a:p>
            <a:pPr marL="342900" indent="-342900">
              <a:buFont typeface="Arial" panose="020B0604020202020204" pitchFamily="34" charset="0"/>
              <a:buChar char="•"/>
            </a:pPr>
            <a:r>
              <a:rPr lang="en-GB" sz="2000" dirty="0">
                <a:solidFill>
                  <a:srgbClr val="3A3A3A"/>
                </a:solidFill>
              </a:rPr>
              <a:t>Read online or download books or chapters.</a:t>
            </a:r>
          </a:p>
          <a:p>
            <a:pPr marL="342900" indent="-342900">
              <a:buFont typeface="Arial" panose="020B0604020202020204" pitchFamily="34" charset="0"/>
              <a:buChar char="•"/>
            </a:pPr>
            <a:r>
              <a:rPr lang="en-GB" sz="2000" dirty="0">
                <a:solidFill>
                  <a:srgbClr val="3A3A3A"/>
                </a:solidFill>
              </a:rPr>
              <a:t>See related books. </a:t>
            </a:r>
            <a:endParaRPr lang="en-GB" sz="2000" dirty="0"/>
          </a:p>
        </p:txBody>
      </p:sp>
      <p:pic>
        <p:nvPicPr>
          <p:cNvPr id="5" name="Picture 4">
            <a:extLst>
              <a:ext uri="{FF2B5EF4-FFF2-40B4-BE49-F238E27FC236}">
                <a16:creationId xmlns:a16="http://schemas.microsoft.com/office/drawing/2014/main" id="{DE83A41F-34B1-9FEC-7AC6-0AA030EF486A}"/>
              </a:ext>
            </a:extLst>
          </p:cNvPr>
          <p:cNvPicPr>
            <a:picLocks noChangeAspect="1"/>
          </p:cNvPicPr>
          <p:nvPr/>
        </p:nvPicPr>
        <p:blipFill rotWithShape="1">
          <a:blip r:embed="rId3"/>
          <a:srcRect l="33176" t="26797" r="47094" b="23079"/>
          <a:stretch/>
        </p:blipFill>
        <p:spPr>
          <a:xfrm>
            <a:off x="5840628" y="1392194"/>
            <a:ext cx="5980670" cy="4214439"/>
          </a:xfrm>
          <a:prstGeom prst="rect">
            <a:avLst/>
          </a:prstGeom>
          <a:effectLst>
            <a:outerShdw blurRad="63500" sx="102000" sy="102000" algn="ctr" rotWithShape="0">
              <a:prstClr val="black">
                <a:alpha val="40000"/>
              </a:prstClr>
            </a:outerShdw>
          </a:effectLst>
        </p:spPr>
      </p:pic>
      <p:pic>
        <p:nvPicPr>
          <p:cNvPr id="10" name="Picture 9">
            <a:extLst>
              <a:ext uri="{FF2B5EF4-FFF2-40B4-BE49-F238E27FC236}">
                <a16:creationId xmlns:a16="http://schemas.microsoft.com/office/drawing/2014/main" id="{6A6FFA03-6580-6945-F70B-E1179E514F43}"/>
              </a:ext>
            </a:extLst>
          </p:cNvPr>
          <p:cNvPicPr>
            <a:picLocks noChangeAspect="1"/>
          </p:cNvPicPr>
          <p:nvPr/>
        </p:nvPicPr>
        <p:blipFill rotWithShape="1">
          <a:blip r:embed="rId4"/>
          <a:srcRect l="29190" t="27284" r="46689" b="22534"/>
          <a:stretch/>
        </p:blipFill>
        <p:spPr>
          <a:xfrm>
            <a:off x="623589" y="3069118"/>
            <a:ext cx="5140411" cy="2966175"/>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90672512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782989" y="223027"/>
            <a:ext cx="10710770" cy="1003916"/>
          </a:xfrm>
        </p:spPr>
        <p:txBody>
          <a:bodyPr vert="horz" lIns="91440" tIns="45720" rIns="91440" bIns="45720" rtlCol="0" anchor="b">
            <a:normAutofit/>
          </a:bodyPr>
          <a:lstStyle/>
          <a:p>
            <a:r>
              <a:rPr lang="en-GB" dirty="0"/>
              <a:t>What is Browzine?</a:t>
            </a:r>
          </a:p>
        </p:txBody>
      </p:sp>
      <p:graphicFrame>
        <p:nvGraphicFramePr>
          <p:cNvPr id="26" name="TextBox 3">
            <a:extLst>
              <a:ext uri="{FF2B5EF4-FFF2-40B4-BE49-F238E27FC236}">
                <a16:creationId xmlns:a16="http://schemas.microsoft.com/office/drawing/2014/main" id="{29A57BF4-801A-D590-3D37-A2042090C368}"/>
              </a:ext>
            </a:extLst>
          </p:cNvPr>
          <p:cNvGraphicFramePr/>
          <p:nvPr/>
        </p:nvGraphicFramePr>
        <p:xfrm>
          <a:off x="854170" y="1352435"/>
          <a:ext cx="9740824" cy="493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128542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cs typeface="Calibri"/>
              </a:rPr>
              <a:t>Browse the list of subjects</a:t>
            </a:r>
            <a:endParaRPr lang="en-GB" dirty="0"/>
          </a:p>
        </p:txBody>
      </p:sp>
      <p:sp>
        <p:nvSpPr>
          <p:cNvPr id="3" name="Content Placeholder 2"/>
          <p:cNvSpPr>
            <a:spLocks noGrp="1"/>
          </p:cNvSpPr>
          <p:nvPr>
            <p:ph sz="quarter" idx="10"/>
          </p:nvPr>
        </p:nvSpPr>
        <p:spPr>
          <a:xfrm>
            <a:off x="316545" y="1511712"/>
            <a:ext cx="4097716" cy="4663440"/>
          </a:xfrm>
        </p:spPr>
        <p:txBody>
          <a:bodyPr>
            <a:normAutofit fontScale="70000" lnSpcReduction="20000"/>
          </a:bodyPr>
          <a:lstStyle/>
          <a:p>
            <a:pPr marL="457200" indent="-457200">
              <a:buFont typeface="Arial"/>
              <a:buChar char="•"/>
            </a:pPr>
            <a:endParaRPr lang="en-GB" dirty="0">
              <a:latin typeface="Calibri"/>
              <a:cs typeface="Calibri"/>
            </a:endParaRPr>
          </a:p>
          <a:p>
            <a:pPr marL="0" indent="0">
              <a:buNone/>
            </a:pPr>
            <a:r>
              <a:rPr lang="en-GB" sz="3600" dirty="0">
                <a:latin typeface="Calibri Light" panose="020F0302020204030204" pitchFamily="34" charset="0"/>
                <a:cs typeface="Calibri Light" panose="020F0302020204030204" pitchFamily="34" charset="0"/>
              </a:rPr>
              <a:t>Keep up-to-date with the latest issues of your favourite journals.</a:t>
            </a:r>
          </a:p>
          <a:p>
            <a:pPr marL="0" indent="0">
              <a:buNone/>
            </a:pPr>
            <a:endParaRPr lang="en-GB" sz="3600" dirty="0">
              <a:latin typeface="Calibri Light" panose="020F0302020204030204" pitchFamily="34" charset="0"/>
              <a:cs typeface="Calibri Light" panose="020F0302020204030204" pitchFamily="34" charset="0"/>
            </a:endParaRPr>
          </a:p>
          <a:p>
            <a:pPr marL="0" indent="0">
              <a:buNone/>
            </a:pPr>
            <a:r>
              <a:rPr lang="en-GB" sz="3600" dirty="0">
                <a:latin typeface="Calibri Light" panose="020F0302020204030204" pitchFamily="34" charset="0"/>
                <a:cs typeface="Calibri Light" panose="020F0302020204030204" pitchFamily="34" charset="0"/>
              </a:rPr>
              <a:t>Browse by subject or use the search box and search by title, subject or ISSN.</a:t>
            </a:r>
          </a:p>
          <a:p>
            <a:pPr marL="0" indent="0">
              <a:buNone/>
            </a:pPr>
            <a:endParaRPr lang="en-GB" sz="3600" dirty="0">
              <a:latin typeface="Calibri Light" panose="020F0302020204030204" pitchFamily="34" charset="0"/>
              <a:cs typeface="Calibri Light" panose="020F0302020204030204" pitchFamily="34" charset="0"/>
            </a:endParaRPr>
          </a:p>
          <a:p>
            <a:pPr marL="0" indent="0">
              <a:buNone/>
            </a:pPr>
            <a:r>
              <a:rPr lang="en-GB" sz="3600" dirty="0">
                <a:latin typeface="Calibri Light" panose="020F0302020204030204" pitchFamily="34" charset="0"/>
                <a:cs typeface="Calibri Light" panose="020F0302020204030204" pitchFamily="34" charset="0"/>
              </a:rPr>
              <a:t>Use My Bookshelf and My Articles to save favourite content.</a:t>
            </a:r>
          </a:p>
          <a:p>
            <a:pPr marL="0" indent="0">
              <a:buNone/>
            </a:pPr>
            <a:endParaRPr lang="en-GB" sz="3600" dirty="0">
              <a:latin typeface="Calibri Light" panose="020F0302020204030204" pitchFamily="34" charset="0"/>
              <a:cs typeface="Calibri Light" panose="020F0302020204030204" pitchFamily="34" charset="0"/>
            </a:endParaRPr>
          </a:p>
          <a:p>
            <a:pPr marL="0" indent="0">
              <a:buNone/>
            </a:pPr>
            <a:r>
              <a:rPr lang="en-GB" sz="3600" dirty="0">
                <a:latin typeface="Calibri Light" panose="020F0302020204030204" pitchFamily="34" charset="0"/>
                <a:cs typeface="Calibri Light" panose="020F0302020204030204" pitchFamily="34" charset="0"/>
                <a:hlinkClick r:id="rId2"/>
              </a:rPr>
              <a:t>Browzine</a:t>
            </a:r>
            <a:endParaRPr lang="en-GB" sz="3600" dirty="0">
              <a:latin typeface="Calibri Light" panose="020F0302020204030204" pitchFamily="34" charset="0"/>
              <a:cs typeface="Calibri Light" panose="020F0302020204030204" pitchFamily="34" charset="0"/>
            </a:endParaRPr>
          </a:p>
          <a:p>
            <a:pPr marL="0" indent="0">
              <a:buNone/>
            </a:pPr>
            <a:endParaRPr lang="en-GB" dirty="0"/>
          </a:p>
        </p:txBody>
      </p:sp>
      <p:pic>
        <p:nvPicPr>
          <p:cNvPr id="6" name="Picture 5">
            <a:extLst>
              <a:ext uri="{FF2B5EF4-FFF2-40B4-BE49-F238E27FC236}">
                <a16:creationId xmlns:a16="http://schemas.microsoft.com/office/drawing/2014/main" id="{08D8184F-38CA-FEC2-1C9C-97C290BBA37B}"/>
              </a:ext>
            </a:extLst>
          </p:cNvPr>
          <p:cNvPicPr>
            <a:picLocks noChangeAspect="1"/>
          </p:cNvPicPr>
          <p:nvPr/>
        </p:nvPicPr>
        <p:blipFill rotWithShape="1">
          <a:blip r:embed="rId3"/>
          <a:srcRect l="204" t="11182" r="800" b="8173"/>
          <a:stretch/>
        </p:blipFill>
        <p:spPr>
          <a:xfrm>
            <a:off x="4414261" y="1729761"/>
            <a:ext cx="7461194" cy="4052060"/>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292608900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Using Library Apps</a:t>
            </a:r>
          </a:p>
        </p:txBody>
      </p:sp>
      <p:sp>
        <p:nvSpPr>
          <p:cNvPr id="3" name="TextBox 2">
            <a:extLst>
              <a:ext uri="{FF2B5EF4-FFF2-40B4-BE49-F238E27FC236}">
                <a16:creationId xmlns:a16="http://schemas.microsoft.com/office/drawing/2014/main" id="{80C319DA-919E-4181-8D22-6A6A006D4663}"/>
              </a:ext>
            </a:extLst>
          </p:cNvPr>
          <p:cNvSpPr txBox="1"/>
          <p:nvPr/>
        </p:nvSpPr>
        <p:spPr>
          <a:xfrm>
            <a:off x="274609" y="1376100"/>
            <a:ext cx="5647033" cy="1754326"/>
          </a:xfrm>
          <a:prstGeom prst="rect">
            <a:avLst/>
          </a:prstGeom>
          <a:noFill/>
        </p:spPr>
        <p:txBody>
          <a:bodyPr wrap="square" rtlCol="0">
            <a:spAutoFit/>
          </a:bodyPr>
          <a:lstStyle/>
          <a:p>
            <a:r>
              <a:rPr lang="en-GB" sz="1800" b="1" dirty="0">
                <a:latin typeface="Calibri Light" panose="020F0302020204030204" pitchFamily="34" charset="0"/>
                <a:cs typeface="Calibri Light" panose="020F0302020204030204" pitchFamily="34" charset="0"/>
              </a:rPr>
              <a:t>Many of our library resources are also accessible </a:t>
            </a:r>
            <a:r>
              <a:rPr lang="en-GB" b="1" dirty="0">
                <a:latin typeface="Calibri Light" panose="020F0302020204030204" pitchFamily="34" charset="0"/>
                <a:cs typeface="Calibri Light" panose="020F0302020204030204" pitchFamily="34" charset="0"/>
              </a:rPr>
              <a:t>via an a</a:t>
            </a:r>
            <a:r>
              <a:rPr lang="en-GB" sz="1800" b="1" dirty="0">
                <a:latin typeface="Calibri Light" panose="020F0302020204030204" pitchFamily="34" charset="0"/>
                <a:cs typeface="Calibri Light" panose="020F0302020204030204" pitchFamily="34" charset="0"/>
              </a:rPr>
              <a:t>pp for mobile devices. </a:t>
            </a:r>
          </a:p>
          <a:p>
            <a:endParaRPr lang="en-GB" b="1" dirty="0">
              <a:latin typeface="Calibri Light" panose="020F0302020204030204" pitchFamily="34" charset="0"/>
              <a:cs typeface="Calibri Light" panose="020F0302020204030204" pitchFamily="34" charset="0"/>
            </a:endParaRPr>
          </a:p>
          <a:p>
            <a:r>
              <a:rPr lang="en-GB" sz="1800" b="1" dirty="0">
                <a:latin typeface="Calibri Light" panose="020F0302020204030204" pitchFamily="34" charset="0"/>
                <a:cs typeface="Calibri Light" panose="020F0302020204030204" pitchFamily="34" charset="0"/>
              </a:rPr>
              <a:t>This avoids logging in each time you access a database.</a:t>
            </a:r>
          </a:p>
          <a:p>
            <a:pPr marL="0" indent="0">
              <a:buNone/>
            </a:pPr>
            <a:endParaRPr lang="en-GB" sz="1800" dirty="0">
              <a:cs typeface="Calibri Light"/>
            </a:endParaRPr>
          </a:p>
          <a:p>
            <a:pPr marL="0" indent="0">
              <a:buNone/>
            </a:pPr>
            <a:endParaRPr lang="en-GB" dirty="0">
              <a:cs typeface="Calibri Light"/>
            </a:endParaRPr>
          </a:p>
        </p:txBody>
      </p:sp>
      <p:pic>
        <p:nvPicPr>
          <p:cNvPr id="5" name="Picture 4">
            <a:extLst>
              <a:ext uri="{FF2B5EF4-FFF2-40B4-BE49-F238E27FC236}">
                <a16:creationId xmlns:a16="http://schemas.microsoft.com/office/drawing/2014/main" id="{F5F03337-3687-8BD6-7809-D676F4C200D6}"/>
              </a:ext>
            </a:extLst>
          </p:cNvPr>
          <p:cNvPicPr>
            <a:picLocks noChangeAspect="1"/>
          </p:cNvPicPr>
          <p:nvPr/>
        </p:nvPicPr>
        <p:blipFill rotWithShape="1">
          <a:blip r:embed="rId2"/>
          <a:srcRect l="842" t="11414" r="3400" b="20707"/>
          <a:stretch/>
        </p:blipFill>
        <p:spPr>
          <a:xfrm>
            <a:off x="5921643" y="1622812"/>
            <a:ext cx="6137660" cy="2900497"/>
          </a:xfrm>
          <a:prstGeom prst="rect">
            <a:avLst/>
          </a:prstGeom>
          <a:ln>
            <a:noFill/>
          </a:ln>
          <a:effectLst>
            <a:outerShdw blurRad="292100" dist="139700" dir="2700000" algn="tl" rotWithShape="0">
              <a:srgbClr val="333333">
                <a:alpha val="65000"/>
              </a:srgbClr>
            </a:outerShdw>
          </a:effectLst>
        </p:spPr>
      </p:pic>
      <p:pic>
        <p:nvPicPr>
          <p:cNvPr id="7" name="Picture 6">
            <a:extLst>
              <a:ext uri="{FF2B5EF4-FFF2-40B4-BE49-F238E27FC236}">
                <a16:creationId xmlns:a16="http://schemas.microsoft.com/office/drawing/2014/main" id="{9FB2239B-5EEF-07A1-0091-D960C08B0581}"/>
              </a:ext>
            </a:extLst>
          </p:cNvPr>
          <p:cNvPicPr>
            <a:picLocks noChangeAspect="1"/>
          </p:cNvPicPr>
          <p:nvPr/>
        </p:nvPicPr>
        <p:blipFill rotWithShape="1">
          <a:blip r:embed="rId3"/>
          <a:srcRect l="69259" t="22621" r="8451" b="24344"/>
          <a:stretch/>
        </p:blipFill>
        <p:spPr>
          <a:xfrm>
            <a:off x="1851263" y="2687344"/>
            <a:ext cx="2177434" cy="3453949"/>
          </a:xfrm>
          <a:prstGeom prst="rect">
            <a:avLst/>
          </a:prstGeom>
          <a:ln>
            <a:noFill/>
          </a:ln>
          <a:effectLst>
            <a:outerShdw blurRad="292100" dist="139700" dir="2700000" algn="tl" rotWithShape="0">
              <a:srgbClr val="333333">
                <a:alpha val="65000"/>
              </a:srgbClr>
            </a:outerShdw>
          </a:effectLst>
        </p:spPr>
      </p:pic>
      <p:sp>
        <p:nvSpPr>
          <p:cNvPr id="8" name="TextBox 7">
            <a:extLst>
              <a:ext uri="{FF2B5EF4-FFF2-40B4-BE49-F238E27FC236}">
                <a16:creationId xmlns:a16="http://schemas.microsoft.com/office/drawing/2014/main" id="{E5BB802E-5640-2272-5BDE-60CC4C89AFC1}"/>
              </a:ext>
            </a:extLst>
          </p:cNvPr>
          <p:cNvSpPr txBox="1"/>
          <p:nvPr/>
        </p:nvSpPr>
        <p:spPr>
          <a:xfrm>
            <a:off x="228186" y="2807244"/>
            <a:ext cx="1681567" cy="1754326"/>
          </a:xfrm>
          <a:prstGeom prst="rect">
            <a:avLst/>
          </a:prstGeom>
          <a:noFill/>
        </p:spPr>
        <p:txBody>
          <a:bodyPr wrap="square" rtlCol="0">
            <a:spAutoFit/>
          </a:bodyPr>
          <a:lstStyle/>
          <a:p>
            <a:pPr marL="0" indent="0">
              <a:buNone/>
            </a:pPr>
            <a:endParaRPr lang="en-GB" sz="1800" dirty="0">
              <a:cs typeface="Calibri Light"/>
            </a:endParaRPr>
          </a:p>
          <a:p>
            <a:r>
              <a:rPr lang="en-GB" sz="1800" b="1" dirty="0">
                <a:latin typeface="Calibri Light" panose="020F0302020204030204" pitchFamily="34" charset="0"/>
                <a:cs typeface="Calibri Light" panose="020F0302020204030204" pitchFamily="34" charset="0"/>
              </a:rPr>
              <a:t>Apps include:</a:t>
            </a:r>
          </a:p>
          <a:p>
            <a:r>
              <a:rPr lang="en-GB" sz="1800" b="1" dirty="0">
                <a:latin typeface="Calibri Light" panose="020F0302020204030204" pitchFamily="34" charset="0"/>
                <a:cs typeface="Calibri Light" panose="020F0302020204030204" pitchFamily="34" charset="0"/>
              </a:rPr>
              <a:t> </a:t>
            </a:r>
            <a:endParaRPr lang="en-GB" b="1" dirty="0">
              <a:latin typeface="Calibri Light" panose="020F0302020204030204" pitchFamily="34" charset="0"/>
              <a:cs typeface="Calibri Light" panose="020F0302020204030204" pitchFamily="34" charset="0"/>
            </a:endParaRPr>
          </a:p>
          <a:p>
            <a:r>
              <a:rPr lang="en-GB" sz="1800" b="1" dirty="0">
                <a:latin typeface="Calibri Light" panose="020F0302020204030204" pitchFamily="34" charset="0"/>
                <a:cs typeface="Calibri Light" panose="020F0302020204030204" pitchFamily="34" charset="0"/>
              </a:rPr>
              <a:t>Browzine. </a:t>
            </a:r>
          </a:p>
          <a:p>
            <a:r>
              <a:rPr lang="en-GB" sz="1800" b="1" dirty="0">
                <a:latin typeface="Calibri Light" panose="020F0302020204030204" pitchFamily="34" charset="0"/>
                <a:cs typeface="Calibri Light" panose="020F0302020204030204" pitchFamily="34" charset="0"/>
              </a:rPr>
              <a:t>Ebsco.</a:t>
            </a:r>
          </a:p>
          <a:p>
            <a:r>
              <a:rPr lang="en-GB" sz="1800" b="1" dirty="0">
                <a:latin typeface="Calibri Light" panose="020F0302020204030204" pitchFamily="34" charset="0"/>
                <a:cs typeface="Calibri Light" panose="020F0302020204030204" pitchFamily="34" charset="0"/>
              </a:rPr>
              <a:t>IEEE Xplore.</a:t>
            </a:r>
          </a:p>
        </p:txBody>
      </p:sp>
      <p:pic>
        <p:nvPicPr>
          <p:cNvPr id="10" name="Picture 9">
            <a:extLst>
              <a:ext uri="{FF2B5EF4-FFF2-40B4-BE49-F238E27FC236}">
                <a16:creationId xmlns:a16="http://schemas.microsoft.com/office/drawing/2014/main" id="{579BCFFD-BA1D-3387-12B4-FCDEE8D794FE}"/>
              </a:ext>
            </a:extLst>
          </p:cNvPr>
          <p:cNvPicPr>
            <a:picLocks noChangeAspect="1"/>
          </p:cNvPicPr>
          <p:nvPr/>
        </p:nvPicPr>
        <p:blipFill rotWithShape="1">
          <a:blip r:embed="rId4"/>
          <a:srcRect l="641" t="13464" r="51189" b="36030"/>
          <a:stretch/>
        </p:blipFill>
        <p:spPr>
          <a:xfrm>
            <a:off x="3827283" y="3251796"/>
            <a:ext cx="4188719" cy="292782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46411445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D28DA-0DB6-4E34-82AF-C1D51C98A4A5}"/>
              </a:ext>
            </a:extLst>
          </p:cNvPr>
          <p:cNvSpPr>
            <a:spLocks noGrp="1"/>
          </p:cNvSpPr>
          <p:nvPr>
            <p:ph type="title"/>
          </p:nvPr>
        </p:nvSpPr>
        <p:spPr/>
        <p:txBody>
          <a:bodyPr vert="horz" lIns="91440" tIns="45720" rIns="91440" bIns="45720" rtlCol="0" anchor="ctr">
            <a:normAutofit/>
          </a:bodyPr>
          <a:lstStyle/>
          <a:p>
            <a:r>
              <a:rPr lang="en-GB" dirty="0">
                <a:ea typeface="+mj-lt"/>
                <a:cs typeface="Calibri" panose="020F0502020204030204" pitchFamily="34" charset="0"/>
              </a:rPr>
              <a:t>Linking Google Scholar </a:t>
            </a:r>
            <a:endParaRPr lang="en-US" sz="3600" kern="1200" dirty="0">
              <a:cs typeface="Calibri Light"/>
            </a:endParaRPr>
          </a:p>
        </p:txBody>
      </p:sp>
      <p:pic>
        <p:nvPicPr>
          <p:cNvPr id="7" name="Picture 7" descr="Graphical user interface, text, application, email&#10;&#10;Description automatically generated">
            <a:extLst>
              <a:ext uri="{FF2B5EF4-FFF2-40B4-BE49-F238E27FC236}">
                <a16:creationId xmlns:a16="http://schemas.microsoft.com/office/drawing/2014/main" id="{FB108C15-F2FE-4A53-AF63-DF36E20893B5}"/>
              </a:ext>
            </a:extLst>
          </p:cNvPr>
          <p:cNvPicPr>
            <a:picLocks noGrp="1" noChangeAspect="1"/>
          </p:cNvPicPr>
          <p:nvPr>
            <p:ph sz="quarter" idx="10"/>
          </p:nvPr>
        </p:nvPicPr>
        <p:blipFill>
          <a:blip r:embed="rId2"/>
          <a:stretch>
            <a:fillRect/>
          </a:stretch>
        </p:blipFill>
        <p:spPr>
          <a:xfrm>
            <a:off x="4719744" y="1713491"/>
            <a:ext cx="7209952" cy="3651611"/>
          </a:xfrm>
          <a:prstGeom prst="rect">
            <a:avLst/>
          </a:prstGeom>
          <a:effectLst>
            <a:outerShdw blurRad="63500" sx="102000" sy="102000" algn="ctr" rotWithShape="0">
              <a:prstClr val="black">
                <a:alpha val="40000"/>
              </a:prstClr>
            </a:outerShdw>
          </a:effectLst>
        </p:spPr>
      </p:pic>
      <p:sp>
        <p:nvSpPr>
          <p:cNvPr id="6" name="Content Placeholder 5">
            <a:extLst>
              <a:ext uri="{FF2B5EF4-FFF2-40B4-BE49-F238E27FC236}">
                <a16:creationId xmlns:a16="http://schemas.microsoft.com/office/drawing/2014/main" id="{989AB2D8-9A8D-4973-B548-8E49626686EF}"/>
              </a:ext>
            </a:extLst>
          </p:cNvPr>
          <p:cNvSpPr>
            <a:spLocks noGrp="1"/>
          </p:cNvSpPr>
          <p:nvPr>
            <p:ph sz="half" idx="4294967295"/>
          </p:nvPr>
        </p:nvSpPr>
        <p:spPr>
          <a:xfrm>
            <a:off x="486464" y="2043392"/>
            <a:ext cx="4233280" cy="3868882"/>
          </a:xfrm>
        </p:spPr>
        <p:txBody>
          <a:bodyPr vert="horz" lIns="91440" tIns="45720" rIns="91440" bIns="45720" rtlCol="0" anchor="t">
            <a:normAutofit/>
          </a:bodyPr>
          <a:lstStyle/>
          <a:p>
            <a:pPr marL="342900" indent="-342900">
              <a:buFont typeface="Arial" panose="05000000000000000000" pitchFamily="2" charset="2"/>
              <a:buChar char="•"/>
            </a:pPr>
            <a:r>
              <a:rPr lang="en-US" sz="2000" b="1" dirty="0">
                <a:latin typeface="Calibri Light" panose="020F0302020204030204" pitchFamily="34" charset="0"/>
                <a:cs typeface="Calibri Light" panose="020F0302020204030204" pitchFamily="34" charset="0"/>
              </a:rPr>
              <a:t>Search for Google Scholar.</a:t>
            </a:r>
            <a:endParaRPr lang="en-US" b="1" dirty="0">
              <a:latin typeface="Calibri Light" panose="020F0302020204030204" pitchFamily="34" charset="0"/>
              <a:cs typeface="Calibri Light" panose="020F0302020204030204" pitchFamily="34" charset="0"/>
            </a:endParaRPr>
          </a:p>
          <a:p>
            <a:pPr marL="342900" indent="-342900">
              <a:buFont typeface="Arial" panose="05000000000000000000" pitchFamily="2" charset="2"/>
              <a:buChar char="•"/>
            </a:pPr>
            <a:r>
              <a:rPr lang="en-US" sz="2000" b="1" dirty="0">
                <a:latin typeface="Calibri Light" panose="020F0302020204030204" pitchFamily="34" charset="0"/>
                <a:cs typeface="Calibri Light" panose="020F0302020204030204" pitchFamily="34" charset="0"/>
              </a:rPr>
              <a:t>Click on site.</a:t>
            </a:r>
          </a:p>
          <a:p>
            <a:pPr marL="342900" indent="-342900">
              <a:buFont typeface="Arial" panose="05000000000000000000" pitchFamily="2" charset="2"/>
              <a:buChar char="•"/>
            </a:pPr>
            <a:r>
              <a:rPr lang="en-US" sz="2000" b="1" dirty="0">
                <a:latin typeface="Calibri Light" panose="020F0302020204030204" pitchFamily="34" charset="0"/>
                <a:cs typeface="Calibri Light" panose="020F0302020204030204" pitchFamily="34" charset="0"/>
              </a:rPr>
              <a:t>Click on 3 lines (top left of page).</a:t>
            </a:r>
          </a:p>
          <a:p>
            <a:pPr marL="342900" indent="-342900">
              <a:buFont typeface="Arial" panose="05000000000000000000" pitchFamily="2" charset="2"/>
              <a:buChar char="•"/>
            </a:pPr>
            <a:r>
              <a:rPr lang="en-US" sz="2000" b="1" dirty="0">
                <a:latin typeface="Calibri Light" panose="020F0302020204030204" pitchFamily="34" charset="0"/>
                <a:cs typeface="Calibri Light" panose="020F0302020204030204" pitchFamily="34" charset="0"/>
              </a:rPr>
              <a:t>Choose settings.</a:t>
            </a:r>
          </a:p>
          <a:p>
            <a:pPr marL="342900" indent="-342900">
              <a:buFont typeface="Arial" panose="05000000000000000000" pitchFamily="2" charset="2"/>
              <a:buChar char="•"/>
            </a:pPr>
            <a:r>
              <a:rPr lang="en-US" sz="2000" b="1" dirty="0">
                <a:latin typeface="Calibri Light" panose="020F0302020204030204" pitchFamily="34" charset="0"/>
                <a:cs typeface="Calibri Light" panose="020F0302020204030204" pitchFamily="34" charset="0"/>
              </a:rPr>
              <a:t>Click library links.</a:t>
            </a:r>
          </a:p>
          <a:p>
            <a:pPr marL="342900" indent="-342900">
              <a:buFont typeface="Arial" panose="05000000000000000000" pitchFamily="2" charset="2"/>
              <a:buChar char="•"/>
            </a:pPr>
            <a:r>
              <a:rPr lang="en-US" sz="2000" b="1" dirty="0">
                <a:latin typeface="Calibri Light" panose="020F0302020204030204" pitchFamily="34" charset="0"/>
                <a:cs typeface="Calibri Light" panose="020F0302020204030204" pitchFamily="34" charset="0"/>
              </a:rPr>
              <a:t>Type in UW Trinity. </a:t>
            </a:r>
          </a:p>
          <a:p>
            <a:pPr marL="342900" indent="-342900">
              <a:buFont typeface="Arial" panose="05000000000000000000" pitchFamily="2" charset="2"/>
              <a:buChar char="•"/>
            </a:pPr>
            <a:r>
              <a:rPr lang="en-US" sz="2000" b="1" dirty="0">
                <a:latin typeface="Calibri Light" panose="020F0302020204030204" pitchFamily="34" charset="0"/>
                <a:cs typeface="Calibri Light" panose="020F0302020204030204" pitchFamily="34" charset="0"/>
              </a:rPr>
              <a:t>Click search.</a:t>
            </a:r>
          </a:p>
          <a:p>
            <a:pPr marL="342900" indent="-342900">
              <a:buFont typeface="Arial" panose="05000000000000000000" pitchFamily="2" charset="2"/>
              <a:buChar char="•"/>
            </a:pPr>
            <a:r>
              <a:rPr lang="en-US" sz="2000" b="1" dirty="0">
                <a:latin typeface="Calibri Light" panose="020F0302020204030204" pitchFamily="34" charset="0"/>
                <a:cs typeface="Calibri Light" panose="020F0302020204030204" pitchFamily="34" charset="0"/>
              </a:rPr>
              <a:t>Tick the box with View it @ UWTSD.</a:t>
            </a:r>
          </a:p>
          <a:p>
            <a:pPr marL="342900" indent="-342900">
              <a:buFont typeface="Arial" panose="05000000000000000000" pitchFamily="2" charset="2"/>
              <a:buChar char="•"/>
            </a:pPr>
            <a:r>
              <a:rPr lang="en-US" sz="2000" b="1" dirty="0">
                <a:latin typeface="Calibri Light" panose="020F0302020204030204" pitchFamily="34" charset="0"/>
                <a:cs typeface="Calibri Light" panose="020F0302020204030204" pitchFamily="34" charset="0"/>
              </a:rPr>
              <a:t>Save.</a:t>
            </a:r>
          </a:p>
          <a:p>
            <a:endParaRPr lang="en-US" sz="2000" dirty="0"/>
          </a:p>
          <a:p>
            <a:endParaRPr lang="en-US" sz="2000" dirty="0"/>
          </a:p>
          <a:p>
            <a:pPr marL="0"/>
            <a:endParaRPr lang="en-US" sz="2000" dirty="0"/>
          </a:p>
        </p:txBody>
      </p:sp>
      <p:sp>
        <p:nvSpPr>
          <p:cNvPr id="3" name="TextBox 2">
            <a:extLst>
              <a:ext uri="{FF2B5EF4-FFF2-40B4-BE49-F238E27FC236}">
                <a16:creationId xmlns:a16="http://schemas.microsoft.com/office/drawing/2014/main" id="{B35E9544-5610-7EB8-A04C-4E8E483C2234}"/>
              </a:ext>
            </a:extLst>
          </p:cNvPr>
          <p:cNvSpPr txBox="1"/>
          <p:nvPr/>
        </p:nvSpPr>
        <p:spPr>
          <a:xfrm>
            <a:off x="486464" y="1482658"/>
            <a:ext cx="257088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solidFill>
                  <a:srgbClr val="0070C0"/>
                </a:solidFill>
                <a:latin typeface="Calibri Light"/>
              </a:rPr>
              <a:t>G</a:t>
            </a:r>
            <a:r>
              <a:rPr lang="en-GB" sz="2400" b="1" dirty="0">
                <a:solidFill>
                  <a:srgbClr val="FF0000"/>
                </a:solidFill>
                <a:latin typeface="Calibri Light"/>
              </a:rPr>
              <a:t>o</a:t>
            </a:r>
            <a:r>
              <a:rPr lang="en-GB" sz="2400" b="1" dirty="0">
                <a:solidFill>
                  <a:srgbClr val="FFC000"/>
                </a:solidFill>
                <a:latin typeface="Calibri Light"/>
              </a:rPr>
              <a:t>o</a:t>
            </a:r>
            <a:r>
              <a:rPr lang="en-GB" sz="2400" b="1" dirty="0">
                <a:solidFill>
                  <a:srgbClr val="0070C0"/>
                </a:solidFill>
                <a:latin typeface="Calibri Light"/>
              </a:rPr>
              <a:t>g</a:t>
            </a:r>
            <a:r>
              <a:rPr lang="en-GB" sz="2400" b="1" dirty="0">
                <a:solidFill>
                  <a:srgbClr val="00B050"/>
                </a:solidFill>
                <a:latin typeface="Calibri Light"/>
              </a:rPr>
              <a:t>l</a:t>
            </a:r>
            <a:r>
              <a:rPr lang="en-GB" sz="2400" b="1" dirty="0">
                <a:solidFill>
                  <a:srgbClr val="FF0000"/>
                </a:solidFill>
                <a:latin typeface="Calibri Light"/>
              </a:rPr>
              <a:t>e</a:t>
            </a:r>
            <a:r>
              <a:rPr lang="en-GB" sz="2400" b="1" dirty="0">
                <a:latin typeface="Calibri Light"/>
              </a:rPr>
              <a:t> </a:t>
            </a:r>
            <a:r>
              <a:rPr lang="en-GB" sz="2400" b="1" dirty="0">
                <a:solidFill>
                  <a:srgbClr val="7F7F7F"/>
                </a:solidFill>
                <a:latin typeface="Calibri Light"/>
              </a:rPr>
              <a:t>Scholar </a:t>
            </a:r>
            <a:r>
              <a:rPr lang="en-GB" sz="2400" dirty="0">
                <a:latin typeface="Calibri Light"/>
                <a:ea typeface="Calibri Light"/>
                <a:cs typeface="Calibri Light"/>
              </a:rPr>
              <a:t>​</a:t>
            </a:r>
            <a:endParaRPr lang="en-GB" sz="2400" dirty="0">
              <a:cs typeface="Calibri Light"/>
            </a:endParaRPr>
          </a:p>
        </p:txBody>
      </p:sp>
    </p:spTree>
    <p:extLst>
      <p:ext uri="{BB962C8B-B14F-4D97-AF65-F5344CB8AC3E}">
        <p14:creationId xmlns:p14="http://schemas.microsoft.com/office/powerpoint/2010/main" val="283800145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9A578-6794-2B42-B9E0-2832C293D5A4}"/>
              </a:ext>
            </a:extLst>
          </p:cNvPr>
          <p:cNvSpPr>
            <a:spLocks noGrp="1"/>
          </p:cNvSpPr>
          <p:nvPr>
            <p:ph type="title"/>
          </p:nvPr>
        </p:nvSpPr>
        <p:spPr/>
        <p:txBody>
          <a:bodyPr/>
          <a:lstStyle/>
          <a:p>
            <a:r>
              <a:rPr lang="en-GB" dirty="0"/>
              <a:t>LibKey Nomad</a:t>
            </a:r>
          </a:p>
        </p:txBody>
      </p:sp>
      <p:sp>
        <p:nvSpPr>
          <p:cNvPr id="3" name="Content Placeholder 2">
            <a:extLst>
              <a:ext uri="{FF2B5EF4-FFF2-40B4-BE49-F238E27FC236}">
                <a16:creationId xmlns:a16="http://schemas.microsoft.com/office/drawing/2014/main" id="{7E78D22F-C7A1-7451-24A4-44A79D34D8E5}"/>
              </a:ext>
            </a:extLst>
          </p:cNvPr>
          <p:cNvSpPr>
            <a:spLocks noGrp="1"/>
          </p:cNvSpPr>
          <p:nvPr>
            <p:ph sz="quarter" idx="10"/>
          </p:nvPr>
        </p:nvSpPr>
        <p:spPr>
          <a:xfrm>
            <a:off x="529674" y="1633457"/>
            <a:ext cx="5279777" cy="4562134"/>
          </a:xfrm>
        </p:spPr>
        <p:txBody>
          <a:bodyPr vert="horz" lIns="91440" tIns="45720" rIns="91440" bIns="45720" rtlCol="0" anchor="t">
            <a:normAutofit/>
          </a:bodyPr>
          <a:lstStyle/>
          <a:p>
            <a:pPr marL="0" indent="0">
              <a:buNone/>
            </a:pPr>
            <a:r>
              <a:rPr lang="en-GB" dirty="0" err="1">
                <a:latin typeface="Calibri Light" panose="020F0302020204030204" pitchFamily="34" charset="0"/>
                <a:cs typeface="Calibri Light" panose="020F0302020204030204" pitchFamily="34" charset="0"/>
                <a:hlinkClick r:id="rId2"/>
              </a:rPr>
              <a:t>LibKey</a:t>
            </a:r>
            <a:r>
              <a:rPr lang="en-GB" dirty="0">
                <a:latin typeface="Calibri Light" panose="020F0302020204030204" pitchFamily="34" charset="0"/>
                <a:cs typeface="Calibri Light" panose="020F0302020204030204" pitchFamily="34" charset="0"/>
                <a:hlinkClick r:id="rId2"/>
              </a:rPr>
              <a:t> Nomad:</a:t>
            </a:r>
            <a:endParaRPr lang="en-GB" dirty="0">
              <a:latin typeface="Calibri Light" panose="020F0302020204030204" pitchFamily="34" charset="0"/>
              <a:cs typeface="Calibri Light" panose="020F0302020204030204" pitchFamily="34" charset="0"/>
            </a:endParaRPr>
          </a:p>
          <a:p>
            <a:pPr marL="0" indent="0">
              <a:buNone/>
            </a:pPr>
            <a:endParaRPr lang="en-GB" dirty="0">
              <a:cs typeface="Calibri Light"/>
            </a:endParaRPr>
          </a:p>
          <a:p>
            <a:pPr>
              <a:buFont typeface="Arial" panose="05000000000000000000" pitchFamily="2" charset="2"/>
              <a:buChar char="•"/>
            </a:pPr>
            <a:r>
              <a:rPr lang="en-GB" sz="2400" b="1" dirty="0">
                <a:latin typeface="Calibri Light" panose="020F0302020204030204" pitchFamily="34" charset="0"/>
                <a:ea typeface="+mn-lt"/>
                <a:cs typeface="Calibri Light" panose="020F0302020204030204" pitchFamily="34" charset="0"/>
              </a:rPr>
              <a:t>Automatically provides full-text access to journal articles and eBooks subscribed to by UWTSD or Open Access alternatives while you are carrying out your research on the web.</a:t>
            </a:r>
          </a:p>
          <a:p>
            <a:pPr>
              <a:buFont typeface="Arial" panose="05000000000000000000" pitchFamily="2" charset="2"/>
              <a:buChar char="•"/>
            </a:pPr>
            <a:r>
              <a:rPr lang="en-GB" sz="2400" b="1" dirty="0">
                <a:latin typeface="Calibri Light" panose="020F0302020204030204" pitchFamily="34" charset="0"/>
                <a:ea typeface="+mn-lt"/>
                <a:cs typeface="Calibri Light" panose="020F0302020204030204" pitchFamily="34" charset="0"/>
              </a:rPr>
              <a:t>It is pre-installed on UWTSD devices.</a:t>
            </a:r>
          </a:p>
          <a:p>
            <a:pPr marL="0" indent="0">
              <a:buNone/>
            </a:pPr>
            <a:endParaRPr lang="en-GB" sz="2400" dirty="0">
              <a:ea typeface="+mn-lt"/>
              <a:cs typeface="+mn-lt"/>
            </a:endParaRPr>
          </a:p>
        </p:txBody>
      </p:sp>
      <p:pic>
        <p:nvPicPr>
          <p:cNvPr id="4" name="Picture 4" descr="Graphical user interface, text, application&#10;&#10;Description automatically generated">
            <a:extLst>
              <a:ext uri="{FF2B5EF4-FFF2-40B4-BE49-F238E27FC236}">
                <a16:creationId xmlns:a16="http://schemas.microsoft.com/office/drawing/2014/main" id="{B32091AE-2AA7-B710-12F9-BE47903678B8}"/>
              </a:ext>
            </a:extLst>
          </p:cNvPr>
          <p:cNvPicPr>
            <a:picLocks noChangeAspect="1"/>
          </p:cNvPicPr>
          <p:nvPr/>
        </p:nvPicPr>
        <p:blipFill>
          <a:blip r:embed="rId3"/>
          <a:stretch>
            <a:fillRect/>
          </a:stretch>
        </p:blipFill>
        <p:spPr>
          <a:xfrm>
            <a:off x="6050372" y="1963224"/>
            <a:ext cx="5766546" cy="3736843"/>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416037199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a:t>
            </a:r>
          </a:p>
        </p:txBody>
      </p:sp>
      <p:sp>
        <p:nvSpPr>
          <p:cNvPr id="3" name="Content Placeholder 2"/>
          <p:cNvSpPr>
            <a:spLocks noGrp="1"/>
          </p:cNvSpPr>
          <p:nvPr>
            <p:ph sz="quarter" idx="10"/>
          </p:nvPr>
        </p:nvSpPr>
        <p:spPr>
          <a:xfrm>
            <a:off x="401782" y="1592263"/>
            <a:ext cx="6821403" cy="4574040"/>
          </a:xfrm>
        </p:spPr>
        <p:txBody>
          <a:bodyPr>
            <a:normAutofit fontScale="92500" lnSpcReduction="20000"/>
          </a:bodyPr>
          <a:lstStyle/>
          <a:p>
            <a:pPr marL="285750" indent="-285750">
              <a:buFont typeface="Arial" panose="020B0604020202020204" pitchFamily="34" charset="0"/>
              <a:buChar char="•"/>
            </a:pPr>
            <a:r>
              <a:rPr lang="en-GB" b="1" dirty="0"/>
              <a:t>Open Access publishing is the provision of unrestricted, free online access to peer reviewed and scholarly research. </a:t>
            </a: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b="1" dirty="0"/>
              <a:t>Most UK universities now have a repository which stores and makes freely available the research output of its institution.  This includes theses, journal articles, book chapters, monographs etc.</a:t>
            </a: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b="1" dirty="0"/>
              <a:t>UWTSD has a </a:t>
            </a:r>
            <a:r>
              <a:rPr lang="en-GB" b="1" dirty="0">
                <a:hlinkClick r:id="rId2"/>
              </a:rPr>
              <a:t>Research Repository </a:t>
            </a:r>
            <a:r>
              <a:rPr lang="en-GB" b="1" dirty="0"/>
              <a:t>and a </a:t>
            </a:r>
            <a:r>
              <a:rPr lang="en-GB" b="1" dirty="0">
                <a:hlinkClick r:id="rId3"/>
              </a:rPr>
              <a:t>Research Data Repository</a:t>
            </a:r>
            <a:r>
              <a:rPr lang="en-GB" b="1" dirty="0"/>
              <a:t> (deposit your research papers, research data, and thesis in the repository).</a:t>
            </a:r>
          </a:p>
          <a:p>
            <a:endParaRPr lang="en-GB" dirty="0"/>
          </a:p>
        </p:txBody>
      </p:sp>
      <p:pic>
        <p:nvPicPr>
          <p:cNvPr id="5" name="Picture 4" descr="Icon&#10;&#10;Description automatically generated">
            <a:extLst>
              <a:ext uri="{FF2B5EF4-FFF2-40B4-BE49-F238E27FC236}">
                <a16:creationId xmlns:a16="http://schemas.microsoft.com/office/drawing/2014/main" id="{CE523B48-7447-6CC5-ED7C-65899B0B45F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23672" y="1592263"/>
            <a:ext cx="4112284" cy="4112284"/>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15748346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Sources</a:t>
            </a:r>
          </a:p>
        </p:txBody>
      </p:sp>
      <p:sp>
        <p:nvSpPr>
          <p:cNvPr id="3" name="Content Placeholder 2"/>
          <p:cNvSpPr>
            <a:spLocks noGrp="1"/>
          </p:cNvSpPr>
          <p:nvPr>
            <p:ph sz="quarter" idx="10"/>
          </p:nvPr>
        </p:nvSpPr>
        <p:spPr/>
        <p:txBody>
          <a:bodyPr>
            <a:normAutofit fontScale="55000" lnSpcReduction="20000"/>
          </a:bodyPr>
          <a:lstStyle/>
          <a:p>
            <a:pPr marL="0" indent="0">
              <a:buNone/>
            </a:pPr>
            <a:r>
              <a:rPr lang="en-GB" b="1" dirty="0">
                <a:hlinkClick r:id="rId2"/>
              </a:rPr>
              <a:t>UWTSD Research Repository</a:t>
            </a:r>
            <a:endParaRPr lang="en-GB" b="1" dirty="0"/>
          </a:p>
          <a:p>
            <a:pPr marL="0" indent="0">
              <a:buNone/>
            </a:pPr>
            <a:r>
              <a:rPr lang="en-US" dirty="0"/>
              <a:t>UWTSD Research Repository contains full text research papers, journal articles, book chapters and theses authored by University staff and students, and available to download free of charge. </a:t>
            </a:r>
          </a:p>
          <a:p>
            <a:pPr marL="0" indent="0">
              <a:buNone/>
            </a:pPr>
            <a:r>
              <a:rPr lang="en-GB" b="1" dirty="0">
                <a:hlinkClick r:id="rId3"/>
              </a:rPr>
              <a:t>CORE</a:t>
            </a:r>
            <a:endParaRPr lang="en-GB" b="1" dirty="0"/>
          </a:p>
          <a:p>
            <a:pPr marL="0" indent="0">
              <a:buNone/>
            </a:pPr>
            <a:r>
              <a:rPr lang="en-GB" dirty="0"/>
              <a:t>CORE’s mission is to aggregate all open access research outputs from repositories and journals worldwide and make them available to the public. In this way CORE facilitates free unrestricted access to research for all.</a:t>
            </a:r>
          </a:p>
          <a:p>
            <a:pPr marL="0" indent="0">
              <a:buNone/>
            </a:pPr>
            <a:r>
              <a:rPr lang="en-GB" b="1" dirty="0">
                <a:hlinkClick r:id="rId4"/>
              </a:rPr>
              <a:t>Digital Commons Network</a:t>
            </a:r>
            <a:endParaRPr lang="en-GB" b="1" dirty="0"/>
          </a:p>
          <a:p>
            <a:pPr marL="0" indent="0">
              <a:buNone/>
            </a:pPr>
            <a:r>
              <a:rPr lang="en-GB" dirty="0"/>
              <a:t>The Digital Commons Network brings together free, full-text scholarly articles from hundreds of universities and colleges worldwide.</a:t>
            </a:r>
          </a:p>
          <a:p>
            <a:pPr marL="0" indent="0">
              <a:buNone/>
            </a:pPr>
            <a:r>
              <a:rPr lang="en-GB" b="1" dirty="0">
                <a:hlinkClick r:id="rId5"/>
              </a:rPr>
              <a:t>DOAG</a:t>
            </a:r>
            <a:endParaRPr lang="en-GB" b="1" dirty="0"/>
          </a:p>
          <a:p>
            <a:pPr marL="0" indent="0">
              <a:buNone/>
            </a:pPr>
            <a:r>
              <a:rPr lang="en-GB" dirty="0"/>
              <a:t>The Directory of Open Access Journals.</a:t>
            </a:r>
          </a:p>
          <a:p>
            <a:pPr marL="0" indent="0">
              <a:buNone/>
            </a:pPr>
            <a:r>
              <a:rPr lang="en-GB" b="1" dirty="0">
                <a:hlinkClick r:id="rId6"/>
              </a:rPr>
              <a:t>Google Scholar</a:t>
            </a:r>
            <a:endParaRPr lang="en-GB" b="1" dirty="0"/>
          </a:p>
          <a:p>
            <a:pPr marL="0" indent="0">
              <a:buNone/>
            </a:pPr>
            <a:r>
              <a:rPr lang="en-GB" dirty="0"/>
              <a:t>In addition to searching Open WorldCat, you can set Google Scholar to search through all UWTSD online resources </a:t>
            </a:r>
          </a:p>
          <a:p>
            <a:pPr marL="0" indent="0">
              <a:buNone/>
            </a:pPr>
            <a:r>
              <a:rPr lang="en-GB" dirty="0"/>
              <a:t>Settings &gt; library links &gt; select ‘UW Trinity Saint David’.</a:t>
            </a:r>
          </a:p>
          <a:p>
            <a:pPr marL="0" indent="0">
              <a:buNone/>
            </a:pPr>
            <a:r>
              <a:rPr lang="en-GB" b="1" dirty="0">
                <a:hlinkClick r:id="rId7"/>
              </a:rPr>
              <a:t>Paperity.org</a:t>
            </a:r>
            <a:endParaRPr lang="en-GB" b="1" dirty="0"/>
          </a:p>
          <a:p>
            <a:pPr marL="0" indent="0">
              <a:buNone/>
            </a:pPr>
            <a:r>
              <a:rPr lang="en-GB" dirty="0"/>
              <a:t>‘Paperity is </a:t>
            </a:r>
            <a:r>
              <a:rPr lang="en-GB" i="1" dirty="0"/>
              <a:t>the</a:t>
            </a:r>
            <a:r>
              <a:rPr lang="en-GB" dirty="0"/>
              <a:t> way towards more efficient scholarly communication in all research fields, from Sciences, Technology, Medicine, to Social Sciences, to Humanities and Arts. Our ultimate goal is to aggregate 100% of Open Access literature, published in any place around the world, in any field of research. </a:t>
            </a:r>
          </a:p>
        </p:txBody>
      </p:sp>
    </p:spTree>
    <p:extLst>
      <p:ext uri="{BB962C8B-B14F-4D97-AF65-F5344CB8AC3E}">
        <p14:creationId xmlns:p14="http://schemas.microsoft.com/office/powerpoint/2010/main" val="390118020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911871" y="2039921"/>
            <a:ext cx="10225192" cy="3019393"/>
          </a:xfrm>
        </p:spPr>
        <p:txBody>
          <a:bodyPr>
            <a:normAutofit/>
          </a:bodyPr>
          <a:lstStyle/>
          <a:p>
            <a:pPr marL="0" indent="0">
              <a:lnSpc>
                <a:spcPct val="100000"/>
              </a:lnSpc>
              <a:spcBef>
                <a:spcPts val="0"/>
              </a:spcBef>
              <a:buNone/>
            </a:pPr>
            <a:r>
              <a:rPr lang="en-GB" sz="2400" b="1" dirty="0">
                <a:cs typeface="Calibri"/>
              </a:rPr>
              <a:t>For help with research and referencing queries or for help with digital skills advice: </a:t>
            </a:r>
            <a:endParaRPr lang="en-US" sz="2400" b="1" dirty="0">
              <a:ea typeface="+mn-lt"/>
              <a:cs typeface="+mn-lt"/>
            </a:endParaRPr>
          </a:p>
          <a:p>
            <a:pPr marL="0" indent="0">
              <a:lnSpc>
                <a:spcPct val="100000"/>
              </a:lnSpc>
              <a:spcBef>
                <a:spcPts val="0"/>
              </a:spcBef>
              <a:buNone/>
            </a:pPr>
            <a:endParaRPr lang="en-GB" sz="2400" b="1" dirty="0">
              <a:ea typeface="+mn-lt"/>
              <a:cs typeface="+mn-lt"/>
            </a:endParaRPr>
          </a:p>
          <a:p>
            <a:pPr marL="0" indent="0">
              <a:lnSpc>
                <a:spcPct val="100000"/>
              </a:lnSpc>
              <a:spcBef>
                <a:spcPts val="0"/>
              </a:spcBef>
              <a:buNone/>
            </a:pPr>
            <a:r>
              <a:rPr lang="en-GB" sz="2400" b="1" dirty="0">
                <a:cs typeface="Calibri"/>
              </a:rPr>
              <a:t>Emily Wild - Academic Liaison Librarian email: </a:t>
            </a:r>
            <a:r>
              <a:rPr lang="en-GB" sz="2400" b="1" dirty="0">
                <a:cs typeface="Calibri"/>
                <a:hlinkClick r:id="rId2"/>
              </a:rPr>
              <a:t>emily.wild@uwtsd.ac.uk</a:t>
            </a:r>
            <a:r>
              <a:rPr lang="en-GB" sz="2400" b="1" dirty="0">
                <a:cs typeface="Calibri"/>
              </a:rPr>
              <a:t> </a:t>
            </a:r>
          </a:p>
          <a:p>
            <a:pPr marL="0" indent="0">
              <a:lnSpc>
                <a:spcPct val="100000"/>
              </a:lnSpc>
              <a:spcBef>
                <a:spcPts val="0"/>
              </a:spcBef>
              <a:buNone/>
            </a:pPr>
            <a:endParaRPr lang="en-GB" sz="2400" b="1" dirty="0">
              <a:cs typeface="Calibri"/>
            </a:endParaRPr>
          </a:p>
          <a:p>
            <a:pPr marL="0" indent="0">
              <a:buNone/>
            </a:pPr>
            <a:r>
              <a:rPr lang="en-GB" sz="2400" b="1" dirty="0">
                <a:cs typeface="Calibri"/>
              </a:rPr>
              <a:t>General queries and help with </a:t>
            </a:r>
            <a:r>
              <a:rPr lang="en-GB" sz="2400" b="1">
                <a:cs typeface="Calibri"/>
              </a:rPr>
              <a:t>loans: </a:t>
            </a:r>
            <a:r>
              <a:rPr lang="en-GB" sz="2400" b="1">
                <a:cs typeface="Calibri"/>
                <a:hlinkClick r:id="rId3"/>
              </a:rPr>
              <a:t>library</a:t>
            </a:r>
            <a:r>
              <a:rPr lang="en-GB" sz="2400" b="1" dirty="0">
                <a:cs typeface="Calibri"/>
                <a:hlinkClick r:id="rId3"/>
              </a:rPr>
              <a:t>@uwtsd.ac.uk</a:t>
            </a:r>
            <a:r>
              <a:rPr lang="en-GB" sz="2400" b="1" dirty="0">
                <a:cs typeface="Calibri"/>
              </a:rPr>
              <a:t> </a:t>
            </a:r>
            <a:endParaRPr lang="en-US" sz="2400" b="1"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381703961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25858685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21697F56-6B1F-445A-C5F2-8DC9F1907E02}"/>
              </a:ext>
            </a:extLst>
          </p:cNvPr>
          <p:cNvSpPr>
            <a:spLocks noGrp="1"/>
          </p:cNvSpPr>
          <p:nvPr>
            <p:ph type="subTitle" idx="1"/>
          </p:nvPr>
        </p:nvSpPr>
        <p:spPr/>
        <p:txBody>
          <a:bodyPr/>
          <a:lstStyle/>
          <a:p>
            <a:endParaRPr lang="en-GB"/>
          </a:p>
        </p:txBody>
      </p:sp>
      <p:sp>
        <p:nvSpPr>
          <p:cNvPr id="3" name="Title 2">
            <a:extLst>
              <a:ext uri="{FF2B5EF4-FFF2-40B4-BE49-F238E27FC236}">
                <a16:creationId xmlns:a16="http://schemas.microsoft.com/office/drawing/2014/main" id="{CB34BBBE-918F-D742-940C-398EEE73686C}"/>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353014256"/>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pink" id="{F7462D3D-D48D-4AB6-9278-D669C7334178}" vid="{654700EC-0B91-455D-9D68-7BA7C9101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0" ma:contentTypeDescription="Create a new document." ma:contentTypeScope="" ma:versionID="3e8f9e8ad82be2a6a834f36893f60ec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7a0c70ce9593f74a04917f957a8ee113"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49DB88A-4CDB-4A02-BBF8-EAC6701E3581}">
  <ds:schemaRefs>
    <ds:schemaRef ds:uri="9a4d144a-fc25-4fdb-964c-6d631b2b63e0"/>
    <ds:schemaRef ds:uri="http://purl.org/dc/dcmitype/"/>
    <ds:schemaRef ds:uri="http://schemas.microsoft.com/office/infopath/2007/PartnerControls"/>
    <ds:schemaRef ds:uri="http://schemas.microsoft.com/office/2006/documentManagement/types"/>
    <ds:schemaRef ds:uri="http://schemas.microsoft.com/office/2006/metadata/properties"/>
    <ds:schemaRef ds:uri="99ce1279-2350-47db-8704-eccecdd1905d"/>
    <ds:schemaRef ds:uri="http://purl.org/dc/terms/"/>
    <ds:schemaRef ds:uri="http://schemas.openxmlformats.org/package/2006/metadata/core-properties"/>
    <ds:schemaRef ds:uri="http://www.w3.org/XML/1998/namespace"/>
    <ds:schemaRef ds:uri="http://purl.org/dc/elements/1.1/"/>
    <ds:schemaRef ds:uri="61b8a593-e33f-405c-9ec9-a885dee76581"/>
    <ds:schemaRef ds:uri="316f2420-4a0a-4c49-8a81-53a9bcc36554"/>
  </ds:schemaRefs>
</ds:datastoreItem>
</file>

<file path=customXml/itemProps2.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3.xml><?xml version="1.0" encoding="utf-8"?>
<ds:datastoreItem xmlns:ds="http://schemas.openxmlformats.org/officeDocument/2006/customXml" ds:itemID="{6D2C4ED1-CBF5-4522-A03C-0F97102694E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6f2420-4a0a-4c49-8a81-53a9bcc36554"/>
    <ds:schemaRef ds:uri="61b8a593-e33f-405c-9ec9-a885dee7658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Presentation template-pink</Template>
  <TotalTime>380</TotalTime>
  <Words>3364</Words>
  <Application>Microsoft Office PowerPoint</Application>
  <PresentationFormat>Widescreen</PresentationFormat>
  <Paragraphs>450</Paragraphs>
  <Slides>61</Slides>
  <Notes>8</Notes>
  <HiddenSlides>0</HiddenSlides>
  <MMClips>0</MMClips>
  <ScaleCrop>false</ScaleCrop>
  <HeadingPairs>
    <vt:vector size="4" baseType="variant">
      <vt:variant>
        <vt:lpstr>Theme</vt:lpstr>
      </vt:variant>
      <vt:variant>
        <vt:i4>1</vt:i4>
      </vt:variant>
      <vt:variant>
        <vt:lpstr>Slide Titles</vt:lpstr>
      </vt:variant>
      <vt:variant>
        <vt:i4>61</vt:i4>
      </vt:variant>
    </vt:vector>
  </HeadingPairs>
  <TitlesOfParts>
    <vt:vector size="62" baseType="lpstr">
      <vt:lpstr>Office Theme</vt:lpstr>
      <vt:lpstr>MSc Computer Science</vt:lpstr>
      <vt:lpstr>PowerPoint Presentation</vt:lpstr>
      <vt:lpstr>The Library and Your Research</vt:lpstr>
      <vt:lpstr>Aim of the Session</vt:lpstr>
      <vt:lpstr>Services and Support</vt:lpstr>
      <vt:lpstr>Resources at UWTSD Include…</vt:lpstr>
      <vt:lpstr>What are Your Online Resource Lists</vt:lpstr>
      <vt:lpstr>Also Find Them..</vt:lpstr>
      <vt:lpstr>Library Intranet pages</vt:lpstr>
      <vt:lpstr>Choose from the A-Z list of subjects</vt:lpstr>
      <vt:lpstr>Get Started..</vt:lpstr>
      <vt:lpstr>Complete The Online Infoskills Modules</vt:lpstr>
      <vt:lpstr>Literature Searching</vt:lpstr>
      <vt:lpstr>Where to Start...</vt:lpstr>
      <vt:lpstr>Library: Scoping Searches</vt:lpstr>
      <vt:lpstr>Things to Consider…</vt:lpstr>
      <vt:lpstr>Identify Suitable Information Sources</vt:lpstr>
      <vt:lpstr>Phrase Searching &amp; Terminology</vt:lpstr>
      <vt:lpstr>Evaluating Articles Critically</vt:lpstr>
      <vt:lpstr>Use the CRAAP Test</vt:lpstr>
      <vt:lpstr>Using the Library Catalogue</vt:lpstr>
      <vt:lpstr>Sign in to the Library Catalogue</vt:lpstr>
      <vt:lpstr>Use Filters to Improve Your Results</vt:lpstr>
      <vt:lpstr>Finding Books</vt:lpstr>
      <vt:lpstr>Finding Ebooks Only</vt:lpstr>
      <vt:lpstr>What the Item Records Include </vt:lpstr>
      <vt:lpstr>Filter to Articles Only</vt:lpstr>
      <vt:lpstr>Searching Within a Single Journal</vt:lpstr>
      <vt:lpstr>Red Arrows</vt:lpstr>
      <vt:lpstr>Saving Searches and Setting Alerts</vt:lpstr>
      <vt:lpstr>What about Artificial Intelligence?</vt:lpstr>
      <vt:lpstr> </vt:lpstr>
      <vt:lpstr>How it Works</vt:lpstr>
      <vt:lpstr>Search Results </vt:lpstr>
      <vt:lpstr>Library Result Search String</vt:lpstr>
      <vt:lpstr>Library Results (with extra filters)</vt:lpstr>
      <vt:lpstr>Managing Your Sources </vt:lpstr>
      <vt:lpstr>Pinned resources</vt:lpstr>
      <vt:lpstr>Email favourites to yourself</vt:lpstr>
      <vt:lpstr>Exporting Citations to RefWorks</vt:lpstr>
      <vt:lpstr>Library Catalogue or Individual Databases?</vt:lpstr>
      <vt:lpstr>Database Search</vt:lpstr>
      <vt:lpstr>Computer Science databases</vt:lpstr>
      <vt:lpstr>ACM Digital Library</vt:lpstr>
      <vt:lpstr>IEEE Xplore Digital Library</vt:lpstr>
      <vt:lpstr>Proquest Central</vt:lpstr>
      <vt:lpstr>ScienceDirect</vt:lpstr>
      <vt:lpstr>Audio Visual Resources</vt:lpstr>
      <vt:lpstr>Cite Them Right Online </vt:lpstr>
      <vt:lpstr>Search for Ebooks via Database Search</vt:lpstr>
      <vt:lpstr>Taylor &amp; Francis</vt:lpstr>
      <vt:lpstr>What is Browzine?</vt:lpstr>
      <vt:lpstr>Browse the list of subjects</vt:lpstr>
      <vt:lpstr>Using Library Apps</vt:lpstr>
      <vt:lpstr>Linking Google Scholar </vt:lpstr>
      <vt:lpstr>LibKey Nomad</vt:lpstr>
      <vt:lpstr>Open Access </vt:lpstr>
      <vt:lpstr>Open Access Sources</vt:lpstr>
      <vt:lpstr>Help is Always Available</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Emily Wild</cp:lastModifiedBy>
  <cp:revision>2</cp:revision>
  <dcterms:created xsi:type="dcterms:W3CDTF">2024-01-22T14:28:58Z</dcterms:created>
  <dcterms:modified xsi:type="dcterms:W3CDTF">2025-01-30T13:41:11Z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ies>
</file>