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4.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5.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docMetadata/LabelInfo.xml" ContentType="application/vnd.ms-office.classificationlabel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5" Type="http://schemas.microsoft.com/office/2020/02/relationships/classificationlabels" Target="docMetadata/LabelInfo.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87" r:id="rId4"/>
  </p:sldMasterIdLst>
  <p:notesMasterIdLst>
    <p:notesMasterId r:id="rId17"/>
  </p:notesMasterIdLst>
  <p:handoutMasterIdLst>
    <p:handoutMasterId r:id="rId18"/>
  </p:handoutMasterIdLst>
  <p:sldIdLst>
    <p:sldId id="1864" r:id="rId5"/>
    <p:sldId id="1846" r:id="rId6"/>
    <p:sldId id="1845" r:id="rId7"/>
    <p:sldId id="1848" r:id="rId8"/>
    <p:sldId id="1849" r:id="rId9"/>
    <p:sldId id="1866" r:id="rId10"/>
    <p:sldId id="1865" r:id="rId11"/>
    <p:sldId id="1869" r:id="rId12"/>
    <p:sldId id="1867" r:id="rId13"/>
    <p:sldId id="1859" r:id="rId14"/>
    <p:sldId id="1868" r:id="rId15"/>
    <p:sldId id="1870" r:id="rId16"/>
  </p:sldIdLst>
  <p:sldSz cx="12192000" cy="6858000"/>
  <p:notesSz cx="6858000" cy="9144000"/>
  <p:defaultTextStyle>
    <a:defPPr rtl="0">
      <a:defRPr lang="en-GB"/>
    </a:defPPr>
    <a:lvl1pPr algn="l" rtl="0" fontAlgn="base">
      <a:spcBef>
        <a:spcPct val="0"/>
      </a:spcBef>
      <a:spcAft>
        <a:spcPct val="0"/>
      </a:spcAft>
      <a:defRPr lang="en-GB" kern="1200">
        <a:solidFill>
          <a:schemeClr val="tx1"/>
        </a:solidFill>
        <a:latin typeface="Arial" panose="020B0604020202020204" pitchFamily="34" charset="0"/>
        <a:ea typeface="+mn-ea"/>
        <a:cs typeface="+mn-cs"/>
      </a:defRPr>
    </a:lvl1pPr>
    <a:lvl2pPr marL="457200" algn="l" rtl="0" fontAlgn="base">
      <a:spcBef>
        <a:spcPct val="0"/>
      </a:spcBef>
      <a:spcAft>
        <a:spcPct val="0"/>
      </a:spcAft>
      <a:defRPr lang="en-GB" kern="1200">
        <a:solidFill>
          <a:schemeClr val="tx1"/>
        </a:solidFill>
        <a:latin typeface="Arial" panose="020B0604020202020204" pitchFamily="34" charset="0"/>
        <a:ea typeface="+mn-ea"/>
        <a:cs typeface="+mn-cs"/>
      </a:defRPr>
    </a:lvl2pPr>
    <a:lvl3pPr marL="914400" algn="l" rtl="0" fontAlgn="base">
      <a:spcBef>
        <a:spcPct val="0"/>
      </a:spcBef>
      <a:spcAft>
        <a:spcPct val="0"/>
      </a:spcAft>
      <a:defRPr lang="en-GB" kern="1200">
        <a:solidFill>
          <a:schemeClr val="tx1"/>
        </a:solidFill>
        <a:latin typeface="Arial" panose="020B0604020202020204" pitchFamily="34" charset="0"/>
        <a:ea typeface="+mn-ea"/>
        <a:cs typeface="+mn-cs"/>
      </a:defRPr>
    </a:lvl3pPr>
    <a:lvl4pPr marL="1371600" algn="l" rtl="0" fontAlgn="base">
      <a:spcBef>
        <a:spcPct val="0"/>
      </a:spcBef>
      <a:spcAft>
        <a:spcPct val="0"/>
      </a:spcAft>
      <a:defRPr lang="en-GB" kern="1200">
        <a:solidFill>
          <a:schemeClr val="tx1"/>
        </a:solidFill>
        <a:latin typeface="Arial" panose="020B0604020202020204" pitchFamily="34" charset="0"/>
        <a:ea typeface="+mn-ea"/>
        <a:cs typeface="+mn-cs"/>
      </a:defRPr>
    </a:lvl4pPr>
    <a:lvl5pPr marL="1828800" algn="l" rtl="0" fontAlgn="base">
      <a:spcBef>
        <a:spcPct val="0"/>
      </a:spcBef>
      <a:spcAft>
        <a:spcPct val="0"/>
      </a:spcAft>
      <a:defRPr lang="en-GB" kern="1200">
        <a:solidFill>
          <a:schemeClr val="tx1"/>
        </a:solidFill>
        <a:latin typeface="Arial" panose="020B0604020202020204" pitchFamily="34" charset="0"/>
        <a:ea typeface="+mn-ea"/>
        <a:cs typeface="+mn-cs"/>
      </a:defRPr>
    </a:lvl5pPr>
    <a:lvl6pPr marL="2286000" algn="l" defTabSz="914400" rtl="0" eaLnBrk="1" latinLnBrk="0" hangingPunct="1">
      <a:defRPr lang="en-GB" kern="1200">
        <a:solidFill>
          <a:schemeClr val="tx1"/>
        </a:solidFill>
        <a:latin typeface="Arial" panose="020B0604020202020204" pitchFamily="34" charset="0"/>
        <a:ea typeface="+mn-ea"/>
        <a:cs typeface="+mn-cs"/>
      </a:defRPr>
    </a:lvl6pPr>
    <a:lvl7pPr marL="2743200" algn="l" defTabSz="914400" rtl="0" eaLnBrk="1" latinLnBrk="0" hangingPunct="1">
      <a:defRPr lang="en-GB" kern="1200">
        <a:solidFill>
          <a:schemeClr val="tx1"/>
        </a:solidFill>
        <a:latin typeface="Arial" panose="020B0604020202020204" pitchFamily="34" charset="0"/>
        <a:ea typeface="+mn-ea"/>
        <a:cs typeface="+mn-cs"/>
      </a:defRPr>
    </a:lvl7pPr>
    <a:lvl8pPr marL="3200400" algn="l" defTabSz="914400" rtl="0" eaLnBrk="1" latinLnBrk="0" hangingPunct="1">
      <a:defRPr lang="en-GB" kern="1200">
        <a:solidFill>
          <a:schemeClr val="tx1"/>
        </a:solidFill>
        <a:latin typeface="Arial" panose="020B0604020202020204" pitchFamily="34" charset="0"/>
        <a:ea typeface="+mn-ea"/>
        <a:cs typeface="+mn-cs"/>
      </a:defRPr>
    </a:lvl8pPr>
    <a:lvl9pPr marL="3657600" algn="l" defTabSz="914400" rtl="0" eaLnBrk="1" latinLnBrk="0" hangingPunct="1">
      <a:defRPr lang="en-GB" kern="1200">
        <a:solidFill>
          <a:schemeClr val="tx1"/>
        </a:solidFill>
        <a:latin typeface="Arial" panose="020B0604020202020204" pitchFamily="34" charset="0"/>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480" userDrawn="1">
          <p15:clr>
            <a:srgbClr val="A4A3A4"/>
          </p15:clr>
        </p15:guide>
        <p15:guide id="3" pos="7200" userDrawn="1">
          <p15:clr>
            <a:srgbClr val="A4A3A4"/>
          </p15:clr>
        </p15:guide>
        <p15:guide id="4" pos="4368" userDrawn="1">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D6D734"/>
    <a:srgbClr val="852187"/>
    <a:srgbClr val="FE4387"/>
    <a:srgbClr val="FF2625"/>
    <a:srgbClr val="007788"/>
    <a:srgbClr val="297C2A"/>
    <a:srgbClr val="F69000"/>
    <a:srgbClr val="01C2D1"/>
    <a:srgbClr val="005C68"/>
    <a:srgbClr val="3B2E58"/>
  </p:clrMru>
  <p:extLst>
    <p:ext uri="{E76CE94A-603C-4142-B9EB-6D1370010A27}">
      <p14:discardImageEditData xmlns:p14="http://schemas.microsoft.com/office/powerpoint/2010/main" val="0"/>
    </p:ext>
    <p:ext uri="{D31A062A-798A-4329-ABDD-BBA856620510}">
      <p14:defaultImageDpi xmlns:p14="http://schemas.microsoft.com/office/powerpoint/2010/main" val="15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1D8E23F-70EE-496B-83AB-5F41311EED35}" v="8" dt="2024-04-17T18:59:39.579"/>
    <p1510:client id="{91B194EF-CFE9-4D7E-A008-6414F839B2D3}" v="265" dt="2024-04-17T18:32:54.634"/>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74309" autoAdjust="0"/>
  </p:normalViewPr>
  <p:slideViewPr>
    <p:cSldViewPr snapToGrid="0">
      <p:cViewPr varScale="1">
        <p:scale>
          <a:sx n="61" d="100"/>
          <a:sy n="61" d="100"/>
        </p:scale>
        <p:origin x="1522" y="48"/>
      </p:cViewPr>
      <p:guideLst>
        <p:guide orient="horz" pos="2160"/>
        <p:guide pos="480"/>
        <p:guide pos="7200"/>
        <p:guide pos="4368"/>
      </p:guideLst>
    </p:cSldViewPr>
  </p:slideViewPr>
  <p:notesTextViewPr>
    <p:cViewPr>
      <p:scale>
        <a:sx n="1" d="1"/>
        <a:sy n="1" d="1"/>
      </p:scale>
      <p:origin x="0" y="0"/>
    </p:cViewPr>
  </p:notesTextViewPr>
  <p:sorterViewPr>
    <p:cViewPr>
      <p:scale>
        <a:sx n="94" d="100"/>
        <a:sy n="94" d="100"/>
      </p:scale>
      <p:origin x="0" y="0"/>
    </p:cViewPr>
  </p:sorterViewPr>
  <p:notesViewPr>
    <p:cSldViewPr snapToGrid="0">
      <p:cViewPr varScale="1">
        <p:scale>
          <a:sx n="120" d="100"/>
          <a:sy n="120" d="100"/>
        </p:scale>
        <p:origin x="5040"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handoutMaster" Target="handoutMasters/handoutMaster1.xml"/><Relationship Id="rId3" Type="http://schemas.openxmlformats.org/officeDocument/2006/relationships/customXml" Target="../customXml/item3.xml"/><Relationship Id="rId21" Type="http://schemas.openxmlformats.org/officeDocument/2006/relationships/theme" Target="theme/theme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microsoft.com/office/2015/10/relationships/revisionInfo" Target="revisionInfo.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6/11/relationships/changesInfo" Target="changesInfos/changesInfo1.xml"/><Relationship Id="rId10" Type="http://schemas.openxmlformats.org/officeDocument/2006/relationships/slide" Target="slides/slide6.xml"/><Relationship Id="rId19" Type="http://schemas.openxmlformats.org/officeDocument/2006/relationships/presProps" Target="pres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sha jones" userId="b6b5d7170dafab7b" providerId="LiveId" clId="{31D8E23F-70EE-496B-83AB-5F41311EED35}"/>
    <pc:docChg chg="custSel modSld">
      <pc:chgData name="Natasha jones" userId="b6b5d7170dafab7b" providerId="LiveId" clId="{31D8E23F-70EE-496B-83AB-5F41311EED35}" dt="2024-04-17T19:19:27.344" v="886" actId="20577"/>
      <pc:docMkLst>
        <pc:docMk/>
      </pc:docMkLst>
      <pc:sldChg chg="modSp">
        <pc:chgData name="Natasha jones" userId="b6b5d7170dafab7b" providerId="LiveId" clId="{31D8E23F-70EE-496B-83AB-5F41311EED35}" dt="2024-04-17T18:57:26.794" v="6" actId="313"/>
        <pc:sldMkLst>
          <pc:docMk/>
          <pc:sldMk cId="2957678139" sldId="1848"/>
        </pc:sldMkLst>
        <pc:graphicFrameChg chg="mod">
          <ac:chgData name="Natasha jones" userId="b6b5d7170dafab7b" providerId="LiveId" clId="{31D8E23F-70EE-496B-83AB-5F41311EED35}" dt="2024-04-17T18:57:26.794" v="6" actId="313"/>
          <ac:graphicFrameMkLst>
            <pc:docMk/>
            <pc:sldMk cId="2957678139" sldId="1848"/>
            <ac:graphicFrameMk id="28" creationId="{FBD77175-3C7D-EEDC-2300-793B1AA116BB}"/>
          </ac:graphicFrameMkLst>
        </pc:graphicFrameChg>
      </pc:sldChg>
      <pc:sldChg chg="modSp mod">
        <pc:chgData name="Natasha jones" userId="b6b5d7170dafab7b" providerId="LiveId" clId="{31D8E23F-70EE-496B-83AB-5F41311EED35}" dt="2024-04-17T19:19:27.344" v="886" actId="20577"/>
        <pc:sldMkLst>
          <pc:docMk/>
          <pc:sldMk cId="1470979386" sldId="1866"/>
        </pc:sldMkLst>
        <pc:spChg chg="mod">
          <ac:chgData name="Natasha jones" userId="b6b5d7170dafab7b" providerId="LiveId" clId="{31D8E23F-70EE-496B-83AB-5F41311EED35}" dt="2024-04-17T19:19:27.344" v="886" actId="20577"/>
          <ac:spMkLst>
            <pc:docMk/>
            <pc:sldMk cId="1470979386" sldId="1866"/>
            <ac:spMk id="7" creationId="{C6F52EDA-7F85-46DD-9A9E-95E0E3EC3F84}"/>
          </ac:spMkLst>
        </pc:spChg>
      </pc:sldChg>
      <pc:sldChg chg="addSp modSp mod">
        <pc:chgData name="Natasha jones" userId="b6b5d7170dafab7b" providerId="LiveId" clId="{31D8E23F-70EE-496B-83AB-5F41311EED35}" dt="2024-04-17T19:18:06.789" v="882" actId="20577"/>
        <pc:sldMkLst>
          <pc:docMk/>
          <pc:sldMk cId="3366527757" sldId="1867"/>
        </pc:sldMkLst>
        <pc:spChg chg="add mod">
          <ac:chgData name="Natasha jones" userId="b6b5d7170dafab7b" providerId="LiveId" clId="{31D8E23F-70EE-496B-83AB-5F41311EED35}" dt="2024-04-17T19:18:06.789" v="882" actId="20577"/>
          <ac:spMkLst>
            <pc:docMk/>
            <pc:sldMk cId="3366527757" sldId="1867"/>
            <ac:spMk id="2" creationId="{8A844EB8-F96E-9897-4F6F-D5E88EE6FEC7}"/>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E7E7EF-05C7-4ECC-87FE-68D40AD342F2}" type="doc">
      <dgm:prSet loTypeId="urn:microsoft.com/office/officeart/2005/8/layout/vList2" loCatId="list" qsTypeId="urn:microsoft.com/office/officeart/2005/8/quickstyle/simple1" qsCatId="simple" csTypeId="urn:microsoft.com/office/officeart/2005/8/colors/accent3_2" csCatId="accent3" phldr="1"/>
      <dgm:spPr/>
      <dgm:t>
        <a:bodyPr/>
        <a:lstStyle/>
        <a:p>
          <a:endParaRPr lang="en-US"/>
        </a:p>
      </dgm:t>
    </dgm:pt>
    <dgm:pt modelId="{18AF9421-0264-4713-A35C-9C29D8ECA4F7}">
      <dgm:prSet custT="1"/>
      <dgm:spPr>
        <a:solidFill>
          <a:schemeClr val="tx1"/>
        </a:solidFill>
      </dgm:spPr>
      <dgm:t>
        <a:bodyPr/>
        <a:lstStyle/>
        <a:p>
          <a:r>
            <a:rPr lang="en-GB" sz="1600" b="1" dirty="0">
              <a:solidFill>
                <a:schemeClr val="bg1"/>
              </a:solidFill>
            </a:rPr>
            <a:t>LGBTQ+ stands for lesbian, gay, bisexual, transgender and queer (Cherry, 2023).</a:t>
          </a:r>
          <a:endParaRPr lang="en-US" sz="1600" b="1" dirty="0">
            <a:solidFill>
              <a:schemeClr val="bg1"/>
            </a:solidFill>
          </a:endParaRPr>
        </a:p>
      </dgm:t>
    </dgm:pt>
    <dgm:pt modelId="{7573CB73-F444-4ADB-8EF8-077B146F8FCC}" type="parTrans" cxnId="{9A06BB1A-2AE6-488A-8345-1D2FF4DA4AED}">
      <dgm:prSet/>
      <dgm:spPr/>
      <dgm:t>
        <a:bodyPr/>
        <a:lstStyle/>
        <a:p>
          <a:endParaRPr lang="en-US"/>
        </a:p>
      </dgm:t>
    </dgm:pt>
    <dgm:pt modelId="{70604C8E-5F84-4FAD-9846-79633D9D04D0}" type="sibTrans" cxnId="{9A06BB1A-2AE6-488A-8345-1D2FF4DA4AED}">
      <dgm:prSet/>
      <dgm:spPr/>
      <dgm:t>
        <a:bodyPr/>
        <a:lstStyle/>
        <a:p>
          <a:endParaRPr lang="en-US"/>
        </a:p>
      </dgm:t>
    </dgm:pt>
    <dgm:pt modelId="{8B9925DF-9FF1-469F-A116-264616A9BD2F}">
      <dgm:prSet custT="1"/>
      <dgm:spPr>
        <a:solidFill>
          <a:schemeClr val="tx1"/>
        </a:solidFill>
      </dgm:spPr>
      <dgm:t>
        <a:bodyPr/>
        <a:lstStyle/>
        <a:p>
          <a:r>
            <a:rPr lang="en-GB" sz="1600" b="1" dirty="0">
              <a:solidFill>
                <a:schemeClr val="bg1"/>
              </a:solidFill>
            </a:rPr>
            <a:t>“The "plus" represents other sexual identities, including pansexual and Two-Spirit”(Cherry, 2023).</a:t>
          </a:r>
          <a:endParaRPr lang="en-US" sz="1600" b="1" dirty="0">
            <a:solidFill>
              <a:schemeClr val="bg1"/>
            </a:solidFill>
          </a:endParaRPr>
        </a:p>
      </dgm:t>
    </dgm:pt>
    <dgm:pt modelId="{1AFCD371-83EB-43E3-BE6E-EE6C2CC72ADC}" type="parTrans" cxnId="{7F5DD2B9-6264-4212-8D88-D6C9269385E3}">
      <dgm:prSet/>
      <dgm:spPr/>
      <dgm:t>
        <a:bodyPr/>
        <a:lstStyle/>
        <a:p>
          <a:endParaRPr lang="en-US"/>
        </a:p>
      </dgm:t>
    </dgm:pt>
    <dgm:pt modelId="{06361DCE-37BA-4D6E-AB7D-C0CB951D656F}" type="sibTrans" cxnId="{7F5DD2B9-6264-4212-8D88-D6C9269385E3}">
      <dgm:prSet/>
      <dgm:spPr/>
      <dgm:t>
        <a:bodyPr/>
        <a:lstStyle/>
        <a:p>
          <a:endParaRPr lang="en-US"/>
        </a:p>
      </dgm:t>
    </dgm:pt>
    <dgm:pt modelId="{5CA66402-C361-4FE6-9FAA-A01D74D793EA}">
      <dgm:prSet custT="1"/>
      <dgm:spPr>
        <a:solidFill>
          <a:srgbClr val="FFC000"/>
        </a:solidFill>
      </dgm:spPr>
      <dgm:t>
        <a:bodyPr/>
        <a:lstStyle/>
        <a:p>
          <a:r>
            <a:rPr lang="en-GB" sz="1600" b="1" u="sng" dirty="0">
              <a:solidFill>
                <a:schemeClr val="bg1"/>
              </a:solidFill>
            </a:rPr>
            <a:t>What does each letter stand for?</a:t>
          </a:r>
          <a:endParaRPr lang="en-US" sz="1600" b="1" dirty="0">
            <a:solidFill>
              <a:schemeClr val="bg1"/>
            </a:solidFill>
          </a:endParaRPr>
        </a:p>
      </dgm:t>
    </dgm:pt>
    <dgm:pt modelId="{94CC6E2A-4502-4CD6-8273-4D4232AAEE87}" type="parTrans" cxnId="{EB3300D8-862A-43C6-A741-E49A7A99F3BA}">
      <dgm:prSet/>
      <dgm:spPr/>
      <dgm:t>
        <a:bodyPr/>
        <a:lstStyle/>
        <a:p>
          <a:endParaRPr lang="en-US"/>
        </a:p>
      </dgm:t>
    </dgm:pt>
    <dgm:pt modelId="{25CD18DA-2BE4-4DD0-BED3-41B03539C4E3}" type="sibTrans" cxnId="{EB3300D8-862A-43C6-A741-E49A7A99F3BA}">
      <dgm:prSet/>
      <dgm:spPr/>
      <dgm:t>
        <a:bodyPr/>
        <a:lstStyle/>
        <a:p>
          <a:endParaRPr lang="en-US"/>
        </a:p>
      </dgm:t>
    </dgm:pt>
    <dgm:pt modelId="{27479D02-181D-45E5-B543-961D7215387A}">
      <dgm:prSet custT="1"/>
      <dgm:spPr>
        <a:solidFill>
          <a:schemeClr val="accent1">
            <a:lumMod val="40000"/>
            <a:lumOff val="60000"/>
          </a:schemeClr>
        </a:solidFill>
      </dgm:spPr>
      <dgm:t>
        <a:bodyPr/>
        <a:lstStyle/>
        <a:p>
          <a:r>
            <a:rPr lang="en-GB" sz="1600" b="1" dirty="0">
              <a:solidFill>
                <a:schemeClr val="bg1"/>
              </a:solidFill>
            </a:rPr>
            <a:t>L- Lesbian</a:t>
          </a:r>
          <a:endParaRPr lang="en-US" sz="1600" b="1" dirty="0">
            <a:solidFill>
              <a:schemeClr val="bg1"/>
            </a:solidFill>
          </a:endParaRPr>
        </a:p>
      </dgm:t>
    </dgm:pt>
    <dgm:pt modelId="{B0A74F99-6C84-4CC2-A1D5-7205EE07F138}" type="parTrans" cxnId="{50FA0049-304D-4D5A-9A83-E71D35D064D0}">
      <dgm:prSet/>
      <dgm:spPr/>
      <dgm:t>
        <a:bodyPr/>
        <a:lstStyle/>
        <a:p>
          <a:endParaRPr lang="en-US"/>
        </a:p>
      </dgm:t>
    </dgm:pt>
    <dgm:pt modelId="{9CB6E447-83CD-47CA-91BB-267AD0FC2A79}" type="sibTrans" cxnId="{50FA0049-304D-4D5A-9A83-E71D35D064D0}">
      <dgm:prSet/>
      <dgm:spPr/>
      <dgm:t>
        <a:bodyPr/>
        <a:lstStyle/>
        <a:p>
          <a:endParaRPr lang="en-US"/>
        </a:p>
      </dgm:t>
    </dgm:pt>
    <dgm:pt modelId="{93773033-DD27-43FA-BD11-B7F696525F6A}">
      <dgm:prSet custT="1"/>
      <dgm:spPr>
        <a:solidFill>
          <a:srgbClr val="92D050"/>
        </a:solidFill>
      </dgm:spPr>
      <dgm:t>
        <a:bodyPr/>
        <a:lstStyle/>
        <a:p>
          <a:r>
            <a:rPr lang="en-GB" sz="1600" b="1" dirty="0">
              <a:solidFill>
                <a:schemeClr val="bg1"/>
              </a:solidFill>
            </a:rPr>
            <a:t>G- Gay</a:t>
          </a:r>
          <a:endParaRPr lang="en-US" sz="1600" b="1" dirty="0">
            <a:solidFill>
              <a:schemeClr val="bg1"/>
            </a:solidFill>
          </a:endParaRPr>
        </a:p>
      </dgm:t>
    </dgm:pt>
    <dgm:pt modelId="{A03623F4-5BF4-4FBF-98A6-A6D123EFFB2E}" type="parTrans" cxnId="{F2AD6B1B-9DF7-4A4D-B414-CEC1F58A0EF4}">
      <dgm:prSet/>
      <dgm:spPr/>
      <dgm:t>
        <a:bodyPr/>
        <a:lstStyle/>
        <a:p>
          <a:endParaRPr lang="en-US"/>
        </a:p>
      </dgm:t>
    </dgm:pt>
    <dgm:pt modelId="{8B6DEA0D-595B-4306-AEC4-F79EDF24AD30}" type="sibTrans" cxnId="{F2AD6B1B-9DF7-4A4D-B414-CEC1F58A0EF4}">
      <dgm:prSet/>
      <dgm:spPr/>
      <dgm:t>
        <a:bodyPr/>
        <a:lstStyle/>
        <a:p>
          <a:endParaRPr lang="en-US"/>
        </a:p>
      </dgm:t>
    </dgm:pt>
    <dgm:pt modelId="{A49CEC15-DB6E-472F-BBFC-AD6DF199FBA4}">
      <dgm:prSet custT="1"/>
      <dgm:spPr>
        <a:solidFill>
          <a:srgbClr val="00B050"/>
        </a:solidFill>
      </dgm:spPr>
      <dgm:t>
        <a:bodyPr/>
        <a:lstStyle/>
        <a:p>
          <a:r>
            <a:rPr lang="en-GB" sz="1600" b="1" dirty="0">
              <a:solidFill>
                <a:schemeClr val="bg1"/>
              </a:solidFill>
            </a:rPr>
            <a:t>B- Bisexual</a:t>
          </a:r>
          <a:endParaRPr lang="en-US" sz="1600" b="1" dirty="0">
            <a:solidFill>
              <a:schemeClr val="bg1"/>
            </a:solidFill>
          </a:endParaRPr>
        </a:p>
      </dgm:t>
    </dgm:pt>
    <dgm:pt modelId="{03EB12C2-20EB-415A-96CC-63035DE88A7B}" type="parTrans" cxnId="{3A41A83A-2C93-45EA-B0DC-23E2DF852271}">
      <dgm:prSet/>
      <dgm:spPr/>
      <dgm:t>
        <a:bodyPr/>
        <a:lstStyle/>
        <a:p>
          <a:endParaRPr lang="en-US"/>
        </a:p>
      </dgm:t>
    </dgm:pt>
    <dgm:pt modelId="{58D9BAF2-3357-40CD-ABB5-4577308C8EF0}" type="sibTrans" cxnId="{3A41A83A-2C93-45EA-B0DC-23E2DF852271}">
      <dgm:prSet/>
      <dgm:spPr/>
      <dgm:t>
        <a:bodyPr/>
        <a:lstStyle/>
        <a:p>
          <a:endParaRPr lang="en-US"/>
        </a:p>
      </dgm:t>
    </dgm:pt>
    <dgm:pt modelId="{C1AA0FE7-F12C-41AB-8DB2-A29F3007701B}">
      <dgm:prSet custT="1"/>
      <dgm:spPr>
        <a:solidFill>
          <a:srgbClr val="00B0F0"/>
        </a:solidFill>
      </dgm:spPr>
      <dgm:t>
        <a:bodyPr/>
        <a:lstStyle/>
        <a:p>
          <a:r>
            <a:rPr lang="en-GB" sz="1600" b="1" dirty="0">
              <a:solidFill>
                <a:schemeClr val="bg1"/>
              </a:solidFill>
            </a:rPr>
            <a:t>T- Transgender</a:t>
          </a:r>
          <a:endParaRPr lang="en-US" sz="1600" b="1" dirty="0">
            <a:solidFill>
              <a:schemeClr val="bg1"/>
            </a:solidFill>
          </a:endParaRPr>
        </a:p>
      </dgm:t>
    </dgm:pt>
    <dgm:pt modelId="{9C404B9C-0BD2-4F0D-BAFA-6BCC63EBC80C}" type="parTrans" cxnId="{67D6FB8E-23B7-49C1-9FD9-1BAD2095F8C5}">
      <dgm:prSet/>
      <dgm:spPr/>
      <dgm:t>
        <a:bodyPr/>
        <a:lstStyle/>
        <a:p>
          <a:endParaRPr lang="en-US"/>
        </a:p>
      </dgm:t>
    </dgm:pt>
    <dgm:pt modelId="{AF5BD6DD-DA05-49BC-B1F5-EEAD05DAEDD2}" type="sibTrans" cxnId="{67D6FB8E-23B7-49C1-9FD9-1BAD2095F8C5}">
      <dgm:prSet/>
      <dgm:spPr/>
      <dgm:t>
        <a:bodyPr/>
        <a:lstStyle/>
        <a:p>
          <a:endParaRPr lang="en-US"/>
        </a:p>
      </dgm:t>
    </dgm:pt>
    <dgm:pt modelId="{2A7085CE-9E11-4B14-AE14-926E6704AB86}">
      <dgm:prSet custT="1"/>
      <dgm:spPr>
        <a:solidFill>
          <a:srgbClr val="0070C0"/>
        </a:solidFill>
      </dgm:spPr>
      <dgm:t>
        <a:bodyPr/>
        <a:lstStyle/>
        <a:p>
          <a:r>
            <a:rPr lang="en-GB" sz="1600" b="1" dirty="0">
              <a:solidFill>
                <a:schemeClr val="bg1"/>
              </a:solidFill>
            </a:rPr>
            <a:t>Q- Queer</a:t>
          </a:r>
          <a:endParaRPr lang="en-US" sz="1600" b="1" dirty="0">
            <a:solidFill>
              <a:schemeClr val="bg1"/>
            </a:solidFill>
          </a:endParaRPr>
        </a:p>
      </dgm:t>
    </dgm:pt>
    <dgm:pt modelId="{7E92D409-79F8-48A7-BDA9-425B4AC4009D}" type="parTrans" cxnId="{C48BD636-5C70-4F99-88A1-2D0F0DAA7F71}">
      <dgm:prSet/>
      <dgm:spPr/>
      <dgm:t>
        <a:bodyPr/>
        <a:lstStyle/>
        <a:p>
          <a:endParaRPr lang="en-US"/>
        </a:p>
      </dgm:t>
    </dgm:pt>
    <dgm:pt modelId="{0718F9F5-8A9A-49F8-A2E5-3371B34F34A8}" type="sibTrans" cxnId="{C48BD636-5C70-4F99-88A1-2D0F0DAA7F71}">
      <dgm:prSet/>
      <dgm:spPr/>
      <dgm:t>
        <a:bodyPr/>
        <a:lstStyle/>
        <a:p>
          <a:endParaRPr lang="en-US"/>
        </a:p>
      </dgm:t>
    </dgm:pt>
    <dgm:pt modelId="{288C01CD-DA10-4889-BEAB-F068C3AC2698}">
      <dgm:prSet custT="1"/>
      <dgm:spPr>
        <a:solidFill>
          <a:srgbClr val="7030A0"/>
        </a:solidFill>
      </dgm:spPr>
      <dgm:t>
        <a:bodyPr/>
        <a:lstStyle/>
        <a:p>
          <a:r>
            <a:rPr lang="en-GB" sz="1600" b="1" dirty="0">
              <a:solidFill>
                <a:schemeClr val="bg1"/>
              </a:solidFill>
            </a:rPr>
            <a:t>+- “The plus is used to symbol all gender identities and sexual orientations that are not covered by the other five initials” (Cherry, 2023)</a:t>
          </a:r>
          <a:endParaRPr lang="en-US" sz="1600" b="1" dirty="0">
            <a:solidFill>
              <a:schemeClr val="bg1"/>
            </a:solidFill>
          </a:endParaRPr>
        </a:p>
      </dgm:t>
    </dgm:pt>
    <dgm:pt modelId="{FF012787-F409-43E0-B3C3-5E27E11666F6}" type="parTrans" cxnId="{F2211B11-F5B8-4395-8F12-C6AE3C57067F}">
      <dgm:prSet/>
      <dgm:spPr/>
      <dgm:t>
        <a:bodyPr/>
        <a:lstStyle/>
        <a:p>
          <a:endParaRPr lang="en-US"/>
        </a:p>
      </dgm:t>
    </dgm:pt>
    <dgm:pt modelId="{73E67D63-3C60-43E2-A518-A097DD7FE308}" type="sibTrans" cxnId="{F2211B11-F5B8-4395-8F12-C6AE3C57067F}">
      <dgm:prSet/>
      <dgm:spPr/>
      <dgm:t>
        <a:bodyPr/>
        <a:lstStyle/>
        <a:p>
          <a:endParaRPr lang="en-US"/>
        </a:p>
      </dgm:t>
    </dgm:pt>
    <dgm:pt modelId="{FB60CD13-55A3-49C2-A91B-FC6203388922}" type="pres">
      <dgm:prSet presAssocID="{01E7E7EF-05C7-4ECC-87FE-68D40AD342F2}" presName="linear" presStyleCnt="0">
        <dgm:presLayoutVars>
          <dgm:animLvl val="lvl"/>
          <dgm:resizeHandles val="exact"/>
        </dgm:presLayoutVars>
      </dgm:prSet>
      <dgm:spPr/>
    </dgm:pt>
    <dgm:pt modelId="{F0365B39-1037-4C09-AF7F-DF2E7D18429C}" type="pres">
      <dgm:prSet presAssocID="{18AF9421-0264-4713-A35C-9C29D8ECA4F7}" presName="parentText" presStyleLbl="node1" presStyleIdx="0" presStyleCnt="9" custLinFactY="-215192" custLinFactNeighborX="-714" custLinFactNeighborY="-300000">
        <dgm:presLayoutVars>
          <dgm:chMax val="0"/>
          <dgm:bulletEnabled val="1"/>
        </dgm:presLayoutVars>
      </dgm:prSet>
      <dgm:spPr/>
    </dgm:pt>
    <dgm:pt modelId="{3D9444E1-99C8-4FDE-961A-078B963814B7}" type="pres">
      <dgm:prSet presAssocID="{70604C8E-5F84-4FAD-9846-79633D9D04D0}" presName="spacer" presStyleCnt="0"/>
      <dgm:spPr/>
    </dgm:pt>
    <dgm:pt modelId="{6C09AB19-27FE-4141-ADEE-07EDCD4E7B15}" type="pres">
      <dgm:prSet presAssocID="{8B9925DF-9FF1-469F-A116-264616A9BD2F}" presName="parentText" presStyleLbl="node1" presStyleIdx="1" presStyleCnt="9" custLinFactY="-159714" custLinFactNeighborY="-200000">
        <dgm:presLayoutVars>
          <dgm:chMax val="0"/>
          <dgm:bulletEnabled val="1"/>
        </dgm:presLayoutVars>
      </dgm:prSet>
      <dgm:spPr/>
    </dgm:pt>
    <dgm:pt modelId="{1408C7C5-3507-4DB2-B3ED-25BF2940158D}" type="pres">
      <dgm:prSet presAssocID="{06361DCE-37BA-4D6E-AB7D-C0CB951D656F}" presName="spacer" presStyleCnt="0"/>
      <dgm:spPr/>
    </dgm:pt>
    <dgm:pt modelId="{A66D3F60-0632-4C44-BCD4-93B5247A3E35}" type="pres">
      <dgm:prSet presAssocID="{5CA66402-C361-4FE6-9FAA-A01D74D793EA}" presName="parentText" presStyleLbl="node1" presStyleIdx="2" presStyleCnt="9" custLinFactY="-114600" custLinFactNeighborY="-200000">
        <dgm:presLayoutVars>
          <dgm:chMax val="0"/>
          <dgm:bulletEnabled val="1"/>
        </dgm:presLayoutVars>
      </dgm:prSet>
      <dgm:spPr/>
    </dgm:pt>
    <dgm:pt modelId="{5FAA24C2-0655-44DC-8CAB-4A129F37DBE9}" type="pres">
      <dgm:prSet presAssocID="{25CD18DA-2BE4-4DD0-BED3-41B03539C4E3}" presName="spacer" presStyleCnt="0"/>
      <dgm:spPr/>
    </dgm:pt>
    <dgm:pt modelId="{743CC111-FA0B-4221-8177-5B33BFCD8320}" type="pres">
      <dgm:prSet presAssocID="{27479D02-181D-45E5-B543-961D7215387A}" presName="parentText" presStyleLbl="node1" presStyleIdx="3" presStyleCnt="9" custLinFactY="-63289" custLinFactNeighborY="-100000">
        <dgm:presLayoutVars>
          <dgm:chMax val="0"/>
          <dgm:bulletEnabled val="1"/>
        </dgm:presLayoutVars>
      </dgm:prSet>
      <dgm:spPr/>
    </dgm:pt>
    <dgm:pt modelId="{545CA03E-A187-47DC-B804-F806F7B626D6}" type="pres">
      <dgm:prSet presAssocID="{9CB6E447-83CD-47CA-91BB-267AD0FC2A79}" presName="spacer" presStyleCnt="0"/>
      <dgm:spPr/>
    </dgm:pt>
    <dgm:pt modelId="{C5285218-34BC-41A3-A964-3881CF0DF569}" type="pres">
      <dgm:prSet presAssocID="{93773033-DD27-43FA-BD11-B7F696525F6A}" presName="parentText" presStyleLbl="node1" presStyleIdx="4" presStyleCnt="9">
        <dgm:presLayoutVars>
          <dgm:chMax val="0"/>
          <dgm:bulletEnabled val="1"/>
        </dgm:presLayoutVars>
      </dgm:prSet>
      <dgm:spPr/>
    </dgm:pt>
    <dgm:pt modelId="{4D97136E-199B-4D78-8E6A-427B19C34A1F}" type="pres">
      <dgm:prSet presAssocID="{8B6DEA0D-595B-4306-AEC4-F79EDF24AD30}" presName="spacer" presStyleCnt="0"/>
      <dgm:spPr/>
    </dgm:pt>
    <dgm:pt modelId="{26555DB0-8F75-482A-B308-AF636DA2B85F}" type="pres">
      <dgm:prSet presAssocID="{A49CEC15-DB6E-472F-BBFC-AD6DF199FBA4}" presName="parentText" presStyleLbl="node1" presStyleIdx="5" presStyleCnt="9" custLinFactY="54700" custLinFactNeighborY="100000">
        <dgm:presLayoutVars>
          <dgm:chMax val="0"/>
          <dgm:bulletEnabled val="1"/>
        </dgm:presLayoutVars>
      </dgm:prSet>
      <dgm:spPr/>
    </dgm:pt>
    <dgm:pt modelId="{19F3C70D-EEB4-4B08-AA2E-C3E324D517DF}" type="pres">
      <dgm:prSet presAssocID="{58D9BAF2-3357-40CD-ABB5-4577308C8EF0}" presName="spacer" presStyleCnt="0"/>
      <dgm:spPr/>
    </dgm:pt>
    <dgm:pt modelId="{C967CCC6-B431-4875-B10D-F046903A6A45}" type="pres">
      <dgm:prSet presAssocID="{C1AA0FE7-F12C-41AB-8DB2-A29F3007701B}" presName="parentText" presStyleLbl="node1" presStyleIdx="6" presStyleCnt="9" custLinFactY="106614" custLinFactNeighborY="200000">
        <dgm:presLayoutVars>
          <dgm:chMax val="0"/>
          <dgm:bulletEnabled val="1"/>
        </dgm:presLayoutVars>
      </dgm:prSet>
      <dgm:spPr/>
    </dgm:pt>
    <dgm:pt modelId="{6F087A3C-F2A1-468E-8F36-8A564E6A40BD}" type="pres">
      <dgm:prSet presAssocID="{AF5BD6DD-DA05-49BC-B1F5-EEAD05DAEDD2}" presName="spacer" presStyleCnt="0"/>
      <dgm:spPr/>
    </dgm:pt>
    <dgm:pt modelId="{6425AFB8-9C4F-4454-8514-99BAE39C0BF5}" type="pres">
      <dgm:prSet presAssocID="{2A7085CE-9E11-4B14-AE14-926E6704AB86}" presName="parentText" presStyleLbl="node1" presStyleIdx="7" presStyleCnt="9" custLinFactY="130014" custLinFactNeighborY="200000">
        <dgm:presLayoutVars>
          <dgm:chMax val="0"/>
          <dgm:bulletEnabled val="1"/>
        </dgm:presLayoutVars>
      </dgm:prSet>
      <dgm:spPr/>
    </dgm:pt>
    <dgm:pt modelId="{B23D0C9A-9795-49B3-8130-A3DD730CF40B}" type="pres">
      <dgm:prSet presAssocID="{0718F9F5-8A9A-49F8-A2E5-3371B34F34A8}" presName="spacer" presStyleCnt="0"/>
      <dgm:spPr/>
    </dgm:pt>
    <dgm:pt modelId="{BB86B267-ADCB-48E9-AC6D-5F8100A1224F}" type="pres">
      <dgm:prSet presAssocID="{288C01CD-DA10-4889-BEAB-F068C3AC2698}" presName="parentText" presStyleLbl="node1" presStyleIdx="8" presStyleCnt="9" custScaleY="180914" custLinFactY="198451" custLinFactNeighborY="200000">
        <dgm:presLayoutVars>
          <dgm:chMax val="0"/>
          <dgm:bulletEnabled val="1"/>
        </dgm:presLayoutVars>
      </dgm:prSet>
      <dgm:spPr/>
    </dgm:pt>
  </dgm:ptLst>
  <dgm:cxnLst>
    <dgm:cxn modelId="{8A9D6201-2431-4E2A-835A-8534A5FDB633}" type="presOf" srcId="{01E7E7EF-05C7-4ECC-87FE-68D40AD342F2}" destId="{FB60CD13-55A3-49C2-A91B-FC6203388922}" srcOrd="0" destOrd="0" presId="urn:microsoft.com/office/officeart/2005/8/layout/vList2"/>
    <dgm:cxn modelId="{F2211B11-F5B8-4395-8F12-C6AE3C57067F}" srcId="{01E7E7EF-05C7-4ECC-87FE-68D40AD342F2}" destId="{288C01CD-DA10-4889-BEAB-F068C3AC2698}" srcOrd="8" destOrd="0" parTransId="{FF012787-F409-43E0-B3C3-5E27E11666F6}" sibTransId="{73E67D63-3C60-43E2-A518-A097DD7FE308}"/>
    <dgm:cxn modelId="{9A06BB1A-2AE6-488A-8345-1D2FF4DA4AED}" srcId="{01E7E7EF-05C7-4ECC-87FE-68D40AD342F2}" destId="{18AF9421-0264-4713-A35C-9C29D8ECA4F7}" srcOrd="0" destOrd="0" parTransId="{7573CB73-F444-4ADB-8EF8-077B146F8FCC}" sibTransId="{70604C8E-5F84-4FAD-9846-79633D9D04D0}"/>
    <dgm:cxn modelId="{F2AD6B1B-9DF7-4A4D-B414-CEC1F58A0EF4}" srcId="{01E7E7EF-05C7-4ECC-87FE-68D40AD342F2}" destId="{93773033-DD27-43FA-BD11-B7F696525F6A}" srcOrd="4" destOrd="0" parTransId="{A03623F4-5BF4-4FBF-98A6-A6D123EFFB2E}" sibTransId="{8B6DEA0D-595B-4306-AEC4-F79EDF24AD30}"/>
    <dgm:cxn modelId="{C48BD636-5C70-4F99-88A1-2D0F0DAA7F71}" srcId="{01E7E7EF-05C7-4ECC-87FE-68D40AD342F2}" destId="{2A7085CE-9E11-4B14-AE14-926E6704AB86}" srcOrd="7" destOrd="0" parTransId="{7E92D409-79F8-48A7-BDA9-425B4AC4009D}" sibTransId="{0718F9F5-8A9A-49F8-A2E5-3371B34F34A8}"/>
    <dgm:cxn modelId="{3A41A83A-2C93-45EA-B0DC-23E2DF852271}" srcId="{01E7E7EF-05C7-4ECC-87FE-68D40AD342F2}" destId="{A49CEC15-DB6E-472F-BBFC-AD6DF199FBA4}" srcOrd="5" destOrd="0" parTransId="{03EB12C2-20EB-415A-96CC-63035DE88A7B}" sibTransId="{58D9BAF2-3357-40CD-ABB5-4577308C8EF0}"/>
    <dgm:cxn modelId="{B7A18948-159A-443E-845E-4994281C48D0}" type="presOf" srcId="{8B9925DF-9FF1-469F-A116-264616A9BD2F}" destId="{6C09AB19-27FE-4141-ADEE-07EDCD4E7B15}" srcOrd="0" destOrd="0" presId="urn:microsoft.com/office/officeart/2005/8/layout/vList2"/>
    <dgm:cxn modelId="{50FA0049-304D-4D5A-9A83-E71D35D064D0}" srcId="{01E7E7EF-05C7-4ECC-87FE-68D40AD342F2}" destId="{27479D02-181D-45E5-B543-961D7215387A}" srcOrd="3" destOrd="0" parTransId="{B0A74F99-6C84-4CC2-A1D5-7205EE07F138}" sibTransId="{9CB6E447-83CD-47CA-91BB-267AD0FC2A79}"/>
    <dgm:cxn modelId="{6EF2D751-78A9-4C7F-B242-3BC28E10814F}" type="presOf" srcId="{C1AA0FE7-F12C-41AB-8DB2-A29F3007701B}" destId="{C967CCC6-B431-4875-B10D-F046903A6A45}" srcOrd="0" destOrd="0" presId="urn:microsoft.com/office/officeart/2005/8/layout/vList2"/>
    <dgm:cxn modelId="{9359B886-7E0F-45ED-A67E-89EEF2F8CF6E}" type="presOf" srcId="{288C01CD-DA10-4889-BEAB-F068C3AC2698}" destId="{BB86B267-ADCB-48E9-AC6D-5F8100A1224F}" srcOrd="0" destOrd="0" presId="urn:microsoft.com/office/officeart/2005/8/layout/vList2"/>
    <dgm:cxn modelId="{6AB38489-2D6D-4E4B-867D-742D80B469F3}" type="presOf" srcId="{27479D02-181D-45E5-B543-961D7215387A}" destId="{743CC111-FA0B-4221-8177-5B33BFCD8320}" srcOrd="0" destOrd="0" presId="urn:microsoft.com/office/officeart/2005/8/layout/vList2"/>
    <dgm:cxn modelId="{67D6FB8E-23B7-49C1-9FD9-1BAD2095F8C5}" srcId="{01E7E7EF-05C7-4ECC-87FE-68D40AD342F2}" destId="{C1AA0FE7-F12C-41AB-8DB2-A29F3007701B}" srcOrd="6" destOrd="0" parTransId="{9C404B9C-0BD2-4F0D-BAFA-6BCC63EBC80C}" sibTransId="{AF5BD6DD-DA05-49BC-B1F5-EEAD05DAEDD2}"/>
    <dgm:cxn modelId="{FB53C299-4FCF-429A-9260-0105F7A4D01F}" type="presOf" srcId="{18AF9421-0264-4713-A35C-9C29D8ECA4F7}" destId="{F0365B39-1037-4C09-AF7F-DF2E7D18429C}" srcOrd="0" destOrd="0" presId="urn:microsoft.com/office/officeart/2005/8/layout/vList2"/>
    <dgm:cxn modelId="{199903A4-6087-4460-87CA-887E7813CCBF}" type="presOf" srcId="{2A7085CE-9E11-4B14-AE14-926E6704AB86}" destId="{6425AFB8-9C4F-4454-8514-99BAE39C0BF5}" srcOrd="0" destOrd="0" presId="urn:microsoft.com/office/officeart/2005/8/layout/vList2"/>
    <dgm:cxn modelId="{7F5DD2B9-6264-4212-8D88-D6C9269385E3}" srcId="{01E7E7EF-05C7-4ECC-87FE-68D40AD342F2}" destId="{8B9925DF-9FF1-469F-A116-264616A9BD2F}" srcOrd="1" destOrd="0" parTransId="{1AFCD371-83EB-43E3-BE6E-EE6C2CC72ADC}" sibTransId="{06361DCE-37BA-4D6E-AB7D-C0CB951D656F}"/>
    <dgm:cxn modelId="{D734A2BA-A694-4CDC-A292-89C8EAA38556}" type="presOf" srcId="{5CA66402-C361-4FE6-9FAA-A01D74D793EA}" destId="{A66D3F60-0632-4C44-BCD4-93B5247A3E35}" srcOrd="0" destOrd="0" presId="urn:microsoft.com/office/officeart/2005/8/layout/vList2"/>
    <dgm:cxn modelId="{EB3300D8-862A-43C6-A741-E49A7A99F3BA}" srcId="{01E7E7EF-05C7-4ECC-87FE-68D40AD342F2}" destId="{5CA66402-C361-4FE6-9FAA-A01D74D793EA}" srcOrd="2" destOrd="0" parTransId="{94CC6E2A-4502-4CD6-8273-4D4232AAEE87}" sibTransId="{25CD18DA-2BE4-4DD0-BED3-41B03539C4E3}"/>
    <dgm:cxn modelId="{F4C401E6-0071-4A8F-B914-9257DEDF6850}" type="presOf" srcId="{A49CEC15-DB6E-472F-BBFC-AD6DF199FBA4}" destId="{26555DB0-8F75-482A-B308-AF636DA2B85F}" srcOrd="0" destOrd="0" presId="urn:microsoft.com/office/officeart/2005/8/layout/vList2"/>
    <dgm:cxn modelId="{0257F6F2-F285-4B4F-B27D-23E4829CF938}" type="presOf" srcId="{93773033-DD27-43FA-BD11-B7F696525F6A}" destId="{C5285218-34BC-41A3-A964-3881CF0DF569}" srcOrd="0" destOrd="0" presId="urn:microsoft.com/office/officeart/2005/8/layout/vList2"/>
    <dgm:cxn modelId="{328ADF45-BB97-4A0F-B6DC-BE432A2061A7}" type="presParOf" srcId="{FB60CD13-55A3-49C2-A91B-FC6203388922}" destId="{F0365B39-1037-4C09-AF7F-DF2E7D18429C}" srcOrd="0" destOrd="0" presId="urn:microsoft.com/office/officeart/2005/8/layout/vList2"/>
    <dgm:cxn modelId="{F10EC315-BA90-446B-8078-3B5DE38B0EAE}" type="presParOf" srcId="{FB60CD13-55A3-49C2-A91B-FC6203388922}" destId="{3D9444E1-99C8-4FDE-961A-078B963814B7}" srcOrd="1" destOrd="0" presId="urn:microsoft.com/office/officeart/2005/8/layout/vList2"/>
    <dgm:cxn modelId="{D1D9C487-4AE6-4C60-BC2F-55F5FA25B391}" type="presParOf" srcId="{FB60CD13-55A3-49C2-A91B-FC6203388922}" destId="{6C09AB19-27FE-4141-ADEE-07EDCD4E7B15}" srcOrd="2" destOrd="0" presId="urn:microsoft.com/office/officeart/2005/8/layout/vList2"/>
    <dgm:cxn modelId="{4DE0DEB1-686C-4AE0-8DCE-EDCD5D9BB4E3}" type="presParOf" srcId="{FB60CD13-55A3-49C2-A91B-FC6203388922}" destId="{1408C7C5-3507-4DB2-B3ED-25BF2940158D}" srcOrd="3" destOrd="0" presId="urn:microsoft.com/office/officeart/2005/8/layout/vList2"/>
    <dgm:cxn modelId="{12C82EAD-D5E6-4936-942A-41FB32C3FE4F}" type="presParOf" srcId="{FB60CD13-55A3-49C2-A91B-FC6203388922}" destId="{A66D3F60-0632-4C44-BCD4-93B5247A3E35}" srcOrd="4" destOrd="0" presId="urn:microsoft.com/office/officeart/2005/8/layout/vList2"/>
    <dgm:cxn modelId="{64137EB3-7573-4696-B2AF-B3EC4FF4213D}" type="presParOf" srcId="{FB60CD13-55A3-49C2-A91B-FC6203388922}" destId="{5FAA24C2-0655-44DC-8CAB-4A129F37DBE9}" srcOrd="5" destOrd="0" presId="urn:microsoft.com/office/officeart/2005/8/layout/vList2"/>
    <dgm:cxn modelId="{15828CC0-9514-4A8B-BF87-C524EEE57EA6}" type="presParOf" srcId="{FB60CD13-55A3-49C2-A91B-FC6203388922}" destId="{743CC111-FA0B-4221-8177-5B33BFCD8320}" srcOrd="6" destOrd="0" presId="urn:microsoft.com/office/officeart/2005/8/layout/vList2"/>
    <dgm:cxn modelId="{86151ECC-C290-4B1A-A0B8-8205E6966F23}" type="presParOf" srcId="{FB60CD13-55A3-49C2-A91B-FC6203388922}" destId="{545CA03E-A187-47DC-B804-F806F7B626D6}" srcOrd="7" destOrd="0" presId="urn:microsoft.com/office/officeart/2005/8/layout/vList2"/>
    <dgm:cxn modelId="{9DCE2A28-C730-4D59-98B4-E78617963C94}" type="presParOf" srcId="{FB60CD13-55A3-49C2-A91B-FC6203388922}" destId="{C5285218-34BC-41A3-A964-3881CF0DF569}" srcOrd="8" destOrd="0" presId="urn:microsoft.com/office/officeart/2005/8/layout/vList2"/>
    <dgm:cxn modelId="{D32D042C-ED04-4277-A7DA-D9E74B8A71BF}" type="presParOf" srcId="{FB60CD13-55A3-49C2-A91B-FC6203388922}" destId="{4D97136E-199B-4D78-8E6A-427B19C34A1F}" srcOrd="9" destOrd="0" presId="urn:microsoft.com/office/officeart/2005/8/layout/vList2"/>
    <dgm:cxn modelId="{2A1619EF-41FF-4313-9AE2-CF56BA614C24}" type="presParOf" srcId="{FB60CD13-55A3-49C2-A91B-FC6203388922}" destId="{26555DB0-8F75-482A-B308-AF636DA2B85F}" srcOrd="10" destOrd="0" presId="urn:microsoft.com/office/officeart/2005/8/layout/vList2"/>
    <dgm:cxn modelId="{446F66EF-EDB9-41C8-83D1-7B80D9CD8B88}" type="presParOf" srcId="{FB60CD13-55A3-49C2-A91B-FC6203388922}" destId="{19F3C70D-EEB4-4B08-AA2E-C3E324D517DF}" srcOrd="11" destOrd="0" presId="urn:microsoft.com/office/officeart/2005/8/layout/vList2"/>
    <dgm:cxn modelId="{CEE44F2F-ACC9-43F9-9E09-D59ACB17749E}" type="presParOf" srcId="{FB60CD13-55A3-49C2-A91B-FC6203388922}" destId="{C967CCC6-B431-4875-B10D-F046903A6A45}" srcOrd="12" destOrd="0" presId="urn:microsoft.com/office/officeart/2005/8/layout/vList2"/>
    <dgm:cxn modelId="{D3D87844-8B1F-4FA2-87E6-53EACC1D9EEF}" type="presParOf" srcId="{FB60CD13-55A3-49C2-A91B-FC6203388922}" destId="{6F087A3C-F2A1-468E-8F36-8A564E6A40BD}" srcOrd="13" destOrd="0" presId="urn:microsoft.com/office/officeart/2005/8/layout/vList2"/>
    <dgm:cxn modelId="{24F1F703-F5BF-4B2D-9EA2-0DBE713D4F56}" type="presParOf" srcId="{FB60CD13-55A3-49C2-A91B-FC6203388922}" destId="{6425AFB8-9C4F-4454-8514-99BAE39C0BF5}" srcOrd="14" destOrd="0" presId="urn:microsoft.com/office/officeart/2005/8/layout/vList2"/>
    <dgm:cxn modelId="{74AF14A8-34CE-4FBF-A6E2-7F436F539CB9}" type="presParOf" srcId="{FB60CD13-55A3-49C2-A91B-FC6203388922}" destId="{B23D0C9A-9795-49B3-8130-A3DD730CF40B}" srcOrd="15" destOrd="0" presId="urn:microsoft.com/office/officeart/2005/8/layout/vList2"/>
    <dgm:cxn modelId="{49E62BCC-158C-4170-BEF9-502C477ABFCB}" type="presParOf" srcId="{FB60CD13-55A3-49C2-A91B-FC6203388922}" destId="{BB86B267-ADCB-48E9-AC6D-5F8100A1224F}" srcOrd="16"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B5DA3F75-2043-4E7D-96A2-EFD9FBF83DC6}" type="doc">
      <dgm:prSet loTypeId="urn:microsoft.com/office/officeart/2005/8/layout/hierarchy1" loCatId="hierarchy" qsTypeId="urn:microsoft.com/office/officeart/2005/8/quickstyle/simple5" qsCatId="simple" csTypeId="urn:microsoft.com/office/officeart/2005/8/colors/accent1_2" csCatId="accent1" phldr="1"/>
      <dgm:spPr/>
      <dgm:t>
        <a:bodyPr/>
        <a:lstStyle/>
        <a:p>
          <a:endParaRPr lang="en-US"/>
        </a:p>
      </dgm:t>
    </dgm:pt>
    <dgm:pt modelId="{A9ED3A43-2A61-46D1-859B-16718BC9830B}">
      <dgm:prSet/>
      <dgm:spPr/>
      <dgm:t>
        <a:bodyPr/>
        <a:lstStyle/>
        <a:p>
          <a:r>
            <a:rPr lang="en-GB" dirty="0"/>
            <a:t>Feeling self-confident, assured, and self-determined mean you are feeling empowered. When a person feels empowered, they feel “in power”. Empowerment can help a person to feel more confident that they can possess ‘the power necessary to create the life they want and are capable of accomplishing anything they set their minds to’ (Saavedra, 2024).</a:t>
          </a:r>
          <a:endParaRPr lang="en-US" dirty="0"/>
        </a:p>
      </dgm:t>
    </dgm:pt>
    <dgm:pt modelId="{54C64CEE-D699-49BD-8BCB-0365C78EC2BE}" type="parTrans" cxnId="{EBA9A0D8-9779-487F-8DD8-1632F43D419A}">
      <dgm:prSet/>
      <dgm:spPr/>
      <dgm:t>
        <a:bodyPr/>
        <a:lstStyle/>
        <a:p>
          <a:endParaRPr lang="en-US"/>
        </a:p>
      </dgm:t>
    </dgm:pt>
    <dgm:pt modelId="{CCD4F51E-853B-4C01-96F1-B5352B876C9C}" type="sibTrans" cxnId="{EBA9A0D8-9779-487F-8DD8-1632F43D419A}">
      <dgm:prSet/>
      <dgm:spPr/>
      <dgm:t>
        <a:bodyPr/>
        <a:lstStyle/>
        <a:p>
          <a:endParaRPr lang="en-US"/>
        </a:p>
      </dgm:t>
    </dgm:pt>
    <dgm:pt modelId="{DA211F3C-D447-4613-BCEF-52D01BF6AFB0}">
      <dgm:prSet/>
      <dgm:spPr/>
      <dgm:t>
        <a:bodyPr/>
        <a:lstStyle/>
        <a:p>
          <a:r>
            <a:rPr lang="en-GB"/>
            <a:t>Empowerment in the LGBTQ+ community requires to recognize the struggles this group had in the past and still to this day have challenges (Haraveth, nd).</a:t>
          </a:r>
          <a:endParaRPr lang="en-US"/>
        </a:p>
      </dgm:t>
    </dgm:pt>
    <dgm:pt modelId="{3B6B51DE-B8B4-4FD7-8188-E7A387A6A163}" type="parTrans" cxnId="{068E869C-8977-47F5-B22C-50379B42DA98}">
      <dgm:prSet/>
      <dgm:spPr/>
      <dgm:t>
        <a:bodyPr/>
        <a:lstStyle/>
        <a:p>
          <a:endParaRPr lang="en-US"/>
        </a:p>
      </dgm:t>
    </dgm:pt>
    <dgm:pt modelId="{AFB04F59-ADB9-4851-B4DC-16E97D9911C7}" type="sibTrans" cxnId="{068E869C-8977-47F5-B22C-50379B42DA98}">
      <dgm:prSet/>
      <dgm:spPr/>
      <dgm:t>
        <a:bodyPr/>
        <a:lstStyle/>
        <a:p>
          <a:endParaRPr lang="en-US"/>
        </a:p>
      </dgm:t>
    </dgm:pt>
    <dgm:pt modelId="{CB9F771A-CD89-4F66-B492-C76507374ED0}" type="pres">
      <dgm:prSet presAssocID="{B5DA3F75-2043-4E7D-96A2-EFD9FBF83DC6}" presName="hierChild1" presStyleCnt="0">
        <dgm:presLayoutVars>
          <dgm:chPref val="1"/>
          <dgm:dir/>
          <dgm:animOne val="branch"/>
          <dgm:animLvl val="lvl"/>
          <dgm:resizeHandles/>
        </dgm:presLayoutVars>
      </dgm:prSet>
      <dgm:spPr/>
    </dgm:pt>
    <dgm:pt modelId="{84B71428-80CB-4E26-9BCE-922EB376D155}" type="pres">
      <dgm:prSet presAssocID="{A9ED3A43-2A61-46D1-859B-16718BC9830B}" presName="hierRoot1" presStyleCnt="0"/>
      <dgm:spPr/>
    </dgm:pt>
    <dgm:pt modelId="{056C9311-DB30-41E3-B9FB-8D81F58E9E66}" type="pres">
      <dgm:prSet presAssocID="{A9ED3A43-2A61-46D1-859B-16718BC9830B}" presName="composite" presStyleCnt="0"/>
      <dgm:spPr/>
    </dgm:pt>
    <dgm:pt modelId="{C9557008-FC02-4C95-99E2-8285B9CB3AE1}" type="pres">
      <dgm:prSet presAssocID="{A9ED3A43-2A61-46D1-859B-16718BC9830B}" presName="background" presStyleLbl="node0" presStyleIdx="0" presStyleCnt="2"/>
      <dgm:spPr/>
    </dgm:pt>
    <dgm:pt modelId="{3FF34C7C-6507-4968-880E-A95FF9B2B3D6}" type="pres">
      <dgm:prSet presAssocID="{A9ED3A43-2A61-46D1-859B-16718BC9830B}" presName="text" presStyleLbl="fgAcc0" presStyleIdx="0" presStyleCnt="2">
        <dgm:presLayoutVars>
          <dgm:chPref val="3"/>
        </dgm:presLayoutVars>
      </dgm:prSet>
      <dgm:spPr/>
    </dgm:pt>
    <dgm:pt modelId="{CBE4DC27-207D-4BCF-8784-7266BBE9E1D0}" type="pres">
      <dgm:prSet presAssocID="{A9ED3A43-2A61-46D1-859B-16718BC9830B}" presName="hierChild2" presStyleCnt="0"/>
      <dgm:spPr/>
    </dgm:pt>
    <dgm:pt modelId="{F07D13A5-A5E7-4182-85E7-CE937D4E62D7}" type="pres">
      <dgm:prSet presAssocID="{DA211F3C-D447-4613-BCEF-52D01BF6AFB0}" presName="hierRoot1" presStyleCnt="0"/>
      <dgm:spPr/>
    </dgm:pt>
    <dgm:pt modelId="{C387E015-B0FD-462B-9386-391DD9BE9B0B}" type="pres">
      <dgm:prSet presAssocID="{DA211F3C-D447-4613-BCEF-52D01BF6AFB0}" presName="composite" presStyleCnt="0"/>
      <dgm:spPr/>
    </dgm:pt>
    <dgm:pt modelId="{F3308E8F-F77A-40E6-949C-0B3BDA040C1E}" type="pres">
      <dgm:prSet presAssocID="{DA211F3C-D447-4613-BCEF-52D01BF6AFB0}" presName="background" presStyleLbl="node0" presStyleIdx="1" presStyleCnt="2"/>
      <dgm:spPr/>
    </dgm:pt>
    <dgm:pt modelId="{CF37C6A3-CFB9-410D-9A36-2207CF8AA70D}" type="pres">
      <dgm:prSet presAssocID="{DA211F3C-D447-4613-BCEF-52D01BF6AFB0}" presName="text" presStyleLbl="fgAcc0" presStyleIdx="1" presStyleCnt="2">
        <dgm:presLayoutVars>
          <dgm:chPref val="3"/>
        </dgm:presLayoutVars>
      </dgm:prSet>
      <dgm:spPr/>
    </dgm:pt>
    <dgm:pt modelId="{8B2E9DFC-96C6-4667-805B-6EC6445C9917}" type="pres">
      <dgm:prSet presAssocID="{DA211F3C-D447-4613-BCEF-52D01BF6AFB0}" presName="hierChild2" presStyleCnt="0"/>
      <dgm:spPr/>
    </dgm:pt>
  </dgm:ptLst>
  <dgm:cxnLst>
    <dgm:cxn modelId="{72C0EC31-B65A-45D1-9DC5-D832025F3876}" type="presOf" srcId="{DA211F3C-D447-4613-BCEF-52D01BF6AFB0}" destId="{CF37C6A3-CFB9-410D-9A36-2207CF8AA70D}" srcOrd="0" destOrd="0" presId="urn:microsoft.com/office/officeart/2005/8/layout/hierarchy1"/>
    <dgm:cxn modelId="{AA6F425D-16E9-42EC-873D-2BA4629E8CB7}" type="presOf" srcId="{B5DA3F75-2043-4E7D-96A2-EFD9FBF83DC6}" destId="{CB9F771A-CD89-4F66-B492-C76507374ED0}" srcOrd="0" destOrd="0" presId="urn:microsoft.com/office/officeart/2005/8/layout/hierarchy1"/>
    <dgm:cxn modelId="{43CCC472-1E38-4394-963E-606620B4689C}" type="presOf" srcId="{A9ED3A43-2A61-46D1-859B-16718BC9830B}" destId="{3FF34C7C-6507-4968-880E-A95FF9B2B3D6}" srcOrd="0" destOrd="0" presId="urn:microsoft.com/office/officeart/2005/8/layout/hierarchy1"/>
    <dgm:cxn modelId="{068E869C-8977-47F5-B22C-50379B42DA98}" srcId="{B5DA3F75-2043-4E7D-96A2-EFD9FBF83DC6}" destId="{DA211F3C-D447-4613-BCEF-52D01BF6AFB0}" srcOrd="1" destOrd="0" parTransId="{3B6B51DE-B8B4-4FD7-8188-E7A387A6A163}" sibTransId="{AFB04F59-ADB9-4851-B4DC-16E97D9911C7}"/>
    <dgm:cxn modelId="{EBA9A0D8-9779-487F-8DD8-1632F43D419A}" srcId="{B5DA3F75-2043-4E7D-96A2-EFD9FBF83DC6}" destId="{A9ED3A43-2A61-46D1-859B-16718BC9830B}" srcOrd="0" destOrd="0" parTransId="{54C64CEE-D699-49BD-8BCB-0365C78EC2BE}" sibTransId="{CCD4F51E-853B-4C01-96F1-B5352B876C9C}"/>
    <dgm:cxn modelId="{7B34051B-2149-4C76-9817-92C6D92F8E79}" type="presParOf" srcId="{CB9F771A-CD89-4F66-B492-C76507374ED0}" destId="{84B71428-80CB-4E26-9BCE-922EB376D155}" srcOrd="0" destOrd="0" presId="urn:microsoft.com/office/officeart/2005/8/layout/hierarchy1"/>
    <dgm:cxn modelId="{3C733B8F-3B69-4B3D-8DD3-D9585C615184}" type="presParOf" srcId="{84B71428-80CB-4E26-9BCE-922EB376D155}" destId="{056C9311-DB30-41E3-B9FB-8D81F58E9E66}" srcOrd="0" destOrd="0" presId="urn:microsoft.com/office/officeart/2005/8/layout/hierarchy1"/>
    <dgm:cxn modelId="{574A9067-AEE4-4270-8C31-E986194D70AC}" type="presParOf" srcId="{056C9311-DB30-41E3-B9FB-8D81F58E9E66}" destId="{C9557008-FC02-4C95-99E2-8285B9CB3AE1}" srcOrd="0" destOrd="0" presId="urn:microsoft.com/office/officeart/2005/8/layout/hierarchy1"/>
    <dgm:cxn modelId="{162F4E98-133A-4378-BA4C-A43DB3E1856D}" type="presParOf" srcId="{056C9311-DB30-41E3-B9FB-8D81F58E9E66}" destId="{3FF34C7C-6507-4968-880E-A95FF9B2B3D6}" srcOrd="1" destOrd="0" presId="urn:microsoft.com/office/officeart/2005/8/layout/hierarchy1"/>
    <dgm:cxn modelId="{280C3A57-66DE-4698-B707-239B14EB1840}" type="presParOf" srcId="{84B71428-80CB-4E26-9BCE-922EB376D155}" destId="{CBE4DC27-207D-4BCF-8784-7266BBE9E1D0}" srcOrd="1" destOrd="0" presId="urn:microsoft.com/office/officeart/2005/8/layout/hierarchy1"/>
    <dgm:cxn modelId="{71169FE7-969C-4D98-A25D-C79FB3AD1F47}" type="presParOf" srcId="{CB9F771A-CD89-4F66-B492-C76507374ED0}" destId="{F07D13A5-A5E7-4182-85E7-CE937D4E62D7}" srcOrd="1" destOrd="0" presId="urn:microsoft.com/office/officeart/2005/8/layout/hierarchy1"/>
    <dgm:cxn modelId="{4CF88A69-F25D-4892-A85F-D30D3205A2FF}" type="presParOf" srcId="{F07D13A5-A5E7-4182-85E7-CE937D4E62D7}" destId="{C387E015-B0FD-462B-9386-391DD9BE9B0B}" srcOrd="0" destOrd="0" presId="urn:microsoft.com/office/officeart/2005/8/layout/hierarchy1"/>
    <dgm:cxn modelId="{A2F175DC-9A66-4394-8EE4-3BFADBFA7D06}" type="presParOf" srcId="{C387E015-B0FD-462B-9386-391DD9BE9B0B}" destId="{F3308E8F-F77A-40E6-949C-0B3BDA040C1E}" srcOrd="0" destOrd="0" presId="urn:microsoft.com/office/officeart/2005/8/layout/hierarchy1"/>
    <dgm:cxn modelId="{F0EB4F90-407F-450B-82D9-0875221C790E}" type="presParOf" srcId="{C387E015-B0FD-462B-9386-391DD9BE9B0B}" destId="{CF37C6A3-CFB9-410D-9A36-2207CF8AA70D}" srcOrd="1" destOrd="0" presId="urn:microsoft.com/office/officeart/2005/8/layout/hierarchy1"/>
    <dgm:cxn modelId="{61A982EF-515C-4A67-BD97-B5F5D3A250A2}" type="presParOf" srcId="{F07D13A5-A5E7-4182-85E7-CE937D4E62D7}" destId="{8B2E9DFC-96C6-4667-805B-6EC6445C9917}"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96AB1E-857C-430C-B0C3-2DC7F639A62E}" type="doc">
      <dgm:prSet loTypeId="urn:microsoft.com/office/officeart/2005/8/layout/process4" loCatId="process" qsTypeId="urn:microsoft.com/office/officeart/2005/8/quickstyle/simple1" qsCatId="simple" csTypeId="urn:microsoft.com/office/officeart/2005/8/colors/accent1_2" csCatId="accent1" phldr="1"/>
      <dgm:spPr/>
      <dgm:t>
        <a:bodyPr/>
        <a:lstStyle/>
        <a:p>
          <a:endParaRPr lang="en-US"/>
        </a:p>
      </dgm:t>
    </dgm:pt>
    <dgm:pt modelId="{217FE512-DA87-406E-B505-283DD5BEA840}">
      <dgm:prSet custT="1"/>
      <dgm:spPr/>
      <dgm:t>
        <a:bodyPr/>
        <a:lstStyle/>
        <a:p>
          <a:r>
            <a:rPr lang="en-GB" sz="1600" dirty="0"/>
            <a:t>Social Stigma and discrimination – These come from cultural beliefs and societal norms as well as personal biases. These can cause the LBGTQ+ identities to lack acceptance and respect from members of society (Himani, 2024; CDC, 2016; Earnshaw, </a:t>
          </a:r>
          <a:r>
            <a:rPr lang="en-GB" sz="1600" dirty="0" err="1"/>
            <a:t>Logie</a:t>
          </a:r>
          <a:r>
            <a:rPr lang="en-GB" sz="1600" dirty="0"/>
            <a:t>, </a:t>
          </a:r>
          <a:r>
            <a:rPr lang="en-GB" sz="1600" i="1" dirty="0"/>
            <a:t>et al</a:t>
          </a:r>
          <a:r>
            <a:rPr lang="en-GB" sz="1600" dirty="0"/>
            <a:t>, 2024)</a:t>
          </a:r>
          <a:endParaRPr lang="en-US" sz="1600" dirty="0"/>
        </a:p>
      </dgm:t>
    </dgm:pt>
    <dgm:pt modelId="{1D857674-D85C-4700-921D-56A7B97176E2}" type="parTrans" cxnId="{EF4C8B99-5617-4F2A-A154-D870333926AD}">
      <dgm:prSet/>
      <dgm:spPr/>
      <dgm:t>
        <a:bodyPr/>
        <a:lstStyle/>
        <a:p>
          <a:endParaRPr lang="en-US"/>
        </a:p>
      </dgm:t>
    </dgm:pt>
    <dgm:pt modelId="{35B69988-610D-46BC-921A-B98A14D9E24C}" type="sibTrans" cxnId="{EF4C8B99-5617-4F2A-A154-D870333926AD}">
      <dgm:prSet/>
      <dgm:spPr/>
      <dgm:t>
        <a:bodyPr/>
        <a:lstStyle/>
        <a:p>
          <a:endParaRPr lang="en-US"/>
        </a:p>
      </dgm:t>
    </dgm:pt>
    <dgm:pt modelId="{5B383C28-07A8-4B74-AA2A-CC6007862B4A}">
      <dgm:prSet custT="1"/>
      <dgm:spPr/>
      <dgm:t>
        <a:bodyPr/>
        <a:lstStyle/>
        <a:p>
          <a:r>
            <a:rPr lang="en-GB" sz="1600" dirty="0"/>
            <a:t>Healthcare barriers-  Healthcare professionals can stigmatize individuals of the LBGTQ+ by disrespecting treatment and refusing care also in particular the transgender community may find it challenging to access the correct care they need such as hormone therapy or gender-affirming surgeries (Himani, 2024; Dickinson, 2020). </a:t>
          </a:r>
          <a:endParaRPr lang="en-US" sz="1600" dirty="0"/>
        </a:p>
      </dgm:t>
    </dgm:pt>
    <dgm:pt modelId="{BD3B649F-50A3-40E0-AE4F-C804D09B147B}" type="parTrans" cxnId="{AAF05CF5-AE5A-4EF0-AD95-96B7D8FC7232}">
      <dgm:prSet/>
      <dgm:spPr/>
      <dgm:t>
        <a:bodyPr/>
        <a:lstStyle/>
        <a:p>
          <a:endParaRPr lang="en-US"/>
        </a:p>
      </dgm:t>
    </dgm:pt>
    <dgm:pt modelId="{BAB38E3E-E3E5-4BBE-8AD1-BE579580AA85}" type="sibTrans" cxnId="{AAF05CF5-AE5A-4EF0-AD95-96B7D8FC7232}">
      <dgm:prSet/>
      <dgm:spPr/>
      <dgm:t>
        <a:bodyPr/>
        <a:lstStyle/>
        <a:p>
          <a:endParaRPr lang="en-US"/>
        </a:p>
      </dgm:t>
    </dgm:pt>
    <dgm:pt modelId="{319D2723-453A-4C3C-966B-AFED66B62AC7}">
      <dgm:prSet custT="1"/>
      <dgm:spPr/>
      <dgm:t>
        <a:bodyPr/>
        <a:lstStyle/>
        <a:p>
          <a:r>
            <a:rPr lang="en-GB" sz="1600" dirty="0"/>
            <a:t>Media representation- Media representation matters in everyday life and the LBQTQ+ community lacks coverage. When the media does cover the LBGTQ+ community they seem to portray the community  and come across as misunderstanding of the community (Himani, 2024; Cruz, 2024).  </a:t>
          </a:r>
          <a:endParaRPr lang="en-US" sz="1600" dirty="0"/>
        </a:p>
      </dgm:t>
    </dgm:pt>
    <dgm:pt modelId="{BFAF458C-0EB3-4A8A-AA55-06998D7EE78F}" type="parTrans" cxnId="{CB1FBE30-D654-4BE1-8F48-171784C48C3F}">
      <dgm:prSet/>
      <dgm:spPr/>
      <dgm:t>
        <a:bodyPr/>
        <a:lstStyle/>
        <a:p>
          <a:endParaRPr lang="en-US"/>
        </a:p>
      </dgm:t>
    </dgm:pt>
    <dgm:pt modelId="{4B944B65-43FB-4292-B6D6-4D83EE47FDA5}" type="sibTrans" cxnId="{CB1FBE30-D654-4BE1-8F48-171784C48C3F}">
      <dgm:prSet/>
      <dgm:spPr/>
      <dgm:t>
        <a:bodyPr/>
        <a:lstStyle/>
        <a:p>
          <a:endParaRPr lang="en-US"/>
        </a:p>
      </dgm:t>
    </dgm:pt>
    <dgm:pt modelId="{5F7E90AF-D8CF-4991-87EA-4D805A424693}" type="pres">
      <dgm:prSet presAssocID="{1B96AB1E-857C-430C-B0C3-2DC7F639A62E}" presName="Name0" presStyleCnt="0">
        <dgm:presLayoutVars>
          <dgm:dir/>
          <dgm:animLvl val="lvl"/>
          <dgm:resizeHandles val="exact"/>
        </dgm:presLayoutVars>
      </dgm:prSet>
      <dgm:spPr/>
    </dgm:pt>
    <dgm:pt modelId="{ECB3E701-A718-4AB5-91A5-EEF66DF1D78F}" type="pres">
      <dgm:prSet presAssocID="{319D2723-453A-4C3C-966B-AFED66B62AC7}" presName="boxAndChildren" presStyleCnt="0"/>
      <dgm:spPr/>
    </dgm:pt>
    <dgm:pt modelId="{404FFE73-5EDE-4E02-8290-1893D1769463}" type="pres">
      <dgm:prSet presAssocID="{319D2723-453A-4C3C-966B-AFED66B62AC7}" presName="parentTextBox" presStyleLbl="node1" presStyleIdx="0" presStyleCnt="3"/>
      <dgm:spPr/>
    </dgm:pt>
    <dgm:pt modelId="{9D8B35E9-8FEA-4E12-8C50-7A97EDDFCE8E}" type="pres">
      <dgm:prSet presAssocID="{BAB38E3E-E3E5-4BBE-8AD1-BE579580AA85}" presName="sp" presStyleCnt="0"/>
      <dgm:spPr/>
    </dgm:pt>
    <dgm:pt modelId="{2C1D4D91-FFD0-4030-BD59-D9601979A23E}" type="pres">
      <dgm:prSet presAssocID="{5B383C28-07A8-4B74-AA2A-CC6007862B4A}" presName="arrowAndChildren" presStyleCnt="0"/>
      <dgm:spPr/>
    </dgm:pt>
    <dgm:pt modelId="{BDF457EB-E1FA-4635-8E19-82D9836682E4}" type="pres">
      <dgm:prSet presAssocID="{5B383C28-07A8-4B74-AA2A-CC6007862B4A}" presName="parentTextArrow" presStyleLbl="node1" presStyleIdx="1" presStyleCnt="3"/>
      <dgm:spPr/>
    </dgm:pt>
    <dgm:pt modelId="{6863506D-99D1-47A5-A3B9-EA6E92EB8D8B}" type="pres">
      <dgm:prSet presAssocID="{35B69988-610D-46BC-921A-B98A14D9E24C}" presName="sp" presStyleCnt="0"/>
      <dgm:spPr/>
    </dgm:pt>
    <dgm:pt modelId="{9A465C4D-5377-43E6-9C16-E3E2DC8FA844}" type="pres">
      <dgm:prSet presAssocID="{217FE512-DA87-406E-B505-283DD5BEA840}" presName="arrowAndChildren" presStyleCnt="0"/>
      <dgm:spPr/>
    </dgm:pt>
    <dgm:pt modelId="{893FF6D3-F6FA-4525-BE6C-FEA9BE9FFDCD}" type="pres">
      <dgm:prSet presAssocID="{217FE512-DA87-406E-B505-283DD5BEA840}" presName="parentTextArrow" presStyleLbl="node1" presStyleIdx="2" presStyleCnt="3"/>
      <dgm:spPr/>
    </dgm:pt>
  </dgm:ptLst>
  <dgm:cxnLst>
    <dgm:cxn modelId="{CB1FBE30-D654-4BE1-8F48-171784C48C3F}" srcId="{1B96AB1E-857C-430C-B0C3-2DC7F639A62E}" destId="{319D2723-453A-4C3C-966B-AFED66B62AC7}" srcOrd="2" destOrd="0" parTransId="{BFAF458C-0EB3-4A8A-AA55-06998D7EE78F}" sibTransId="{4B944B65-43FB-4292-B6D6-4D83EE47FDA5}"/>
    <dgm:cxn modelId="{D31D0751-F93C-4715-9B71-42A95A5A1294}" type="presOf" srcId="{5B383C28-07A8-4B74-AA2A-CC6007862B4A}" destId="{BDF457EB-E1FA-4635-8E19-82D9836682E4}" srcOrd="0" destOrd="0" presId="urn:microsoft.com/office/officeart/2005/8/layout/process4"/>
    <dgm:cxn modelId="{EF4C8B99-5617-4F2A-A154-D870333926AD}" srcId="{1B96AB1E-857C-430C-B0C3-2DC7F639A62E}" destId="{217FE512-DA87-406E-B505-283DD5BEA840}" srcOrd="0" destOrd="0" parTransId="{1D857674-D85C-4700-921D-56A7B97176E2}" sibTransId="{35B69988-610D-46BC-921A-B98A14D9E24C}"/>
    <dgm:cxn modelId="{C2F511C3-9A0E-439D-AFC7-A6B601499E62}" type="presOf" srcId="{217FE512-DA87-406E-B505-283DD5BEA840}" destId="{893FF6D3-F6FA-4525-BE6C-FEA9BE9FFDCD}" srcOrd="0" destOrd="0" presId="urn:microsoft.com/office/officeart/2005/8/layout/process4"/>
    <dgm:cxn modelId="{EB331AF4-7DA2-49C8-BCED-CDC2C3424D8C}" type="presOf" srcId="{1B96AB1E-857C-430C-B0C3-2DC7F639A62E}" destId="{5F7E90AF-D8CF-4991-87EA-4D805A424693}" srcOrd="0" destOrd="0" presId="urn:microsoft.com/office/officeart/2005/8/layout/process4"/>
    <dgm:cxn modelId="{AAF05CF5-AE5A-4EF0-AD95-96B7D8FC7232}" srcId="{1B96AB1E-857C-430C-B0C3-2DC7F639A62E}" destId="{5B383C28-07A8-4B74-AA2A-CC6007862B4A}" srcOrd="1" destOrd="0" parTransId="{BD3B649F-50A3-40E0-AE4F-C804D09B147B}" sibTransId="{BAB38E3E-E3E5-4BBE-8AD1-BE579580AA85}"/>
    <dgm:cxn modelId="{257719FD-9D15-42F7-AF59-919ECBC0E690}" type="presOf" srcId="{319D2723-453A-4C3C-966B-AFED66B62AC7}" destId="{404FFE73-5EDE-4E02-8290-1893D1769463}" srcOrd="0" destOrd="0" presId="urn:microsoft.com/office/officeart/2005/8/layout/process4"/>
    <dgm:cxn modelId="{41C75C82-3544-4735-9B73-0DAE8CF6DED7}" type="presParOf" srcId="{5F7E90AF-D8CF-4991-87EA-4D805A424693}" destId="{ECB3E701-A718-4AB5-91A5-EEF66DF1D78F}" srcOrd="0" destOrd="0" presId="urn:microsoft.com/office/officeart/2005/8/layout/process4"/>
    <dgm:cxn modelId="{CD311A10-D814-45C5-B0AD-AD662BD105CE}" type="presParOf" srcId="{ECB3E701-A718-4AB5-91A5-EEF66DF1D78F}" destId="{404FFE73-5EDE-4E02-8290-1893D1769463}" srcOrd="0" destOrd="0" presId="urn:microsoft.com/office/officeart/2005/8/layout/process4"/>
    <dgm:cxn modelId="{68AA457D-D97D-43BA-815D-53F067FE37C5}" type="presParOf" srcId="{5F7E90AF-D8CF-4991-87EA-4D805A424693}" destId="{9D8B35E9-8FEA-4E12-8C50-7A97EDDFCE8E}" srcOrd="1" destOrd="0" presId="urn:microsoft.com/office/officeart/2005/8/layout/process4"/>
    <dgm:cxn modelId="{EA20093B-B880-4B36-82E8-2DD903D8D90B}" type="presParOf" srcId="{5F7E90AF-D8CF-4991-87EA-4D805A424693}" destId="{2C1D4D91-FFD0-4030-BD59-D9601979A23E}" srcOrd="2" destOrd="0" presId="urn:microsoft.com/office/officeart/2005/8/layout/process4"/>
    <dgm:cxn modelId="{2E575D3B-4B19-4817-BE3B-E10C987381AF}" type="presParOf" srcId="{2C1D4D91-FFD0-4030-BD59-D9601979A23E}" destId="{BDF457EB-E1FA-4635-8E19-82D9836682E4}" srcOrd="0" destOrd="0" presId="urn:microsoft.com/office/officeart/2005/8/layout/process4"/>
    <dgm:cxn modelId="{29C1A255-7A18-4191-A62E-AC4E621A0FB0}" type="presParOf" srcId="{5F7E90AF-D8CF-4991-87EA-4D805A424693}" destId="{6863506D-99D1-47A5-A3B9-EA6E92EB8D8B}" srcOrd="3" destOrd="0" presId="urn:microsoft.com/office/officeart/2005/8/layout/process4"/>
    <dgm:cxn modelId="{6B46BF78-1D4D-42EE-93CB-8901C5DE305F}" type="presParOf" srcId="{5F7E90AF-D8CF-4991-87EA-4D805A424693}" destId="{9A465C4D-5377-43E6-9C16-E3E2DC8FA844}" srcOrd="4" destOrd="0" presId="urn:microsoft.com/office/officeart/2005/8/layout/process4"/>
    <dgm:cxn modelId="{C354A083-99FD-4E13-AB86-228581121E4B}" type="presParOf" srcId="{9A465C4D-5377-43E6-9C16-E3E2DC8FA844}" destId="{893FF6D3-F6FA-4525-BE6C-FEA9BE9FFDCD}"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0365B39-1037-4C09-AF7F-DF2E7D18429C}">
      <dsp:nvSpPr>
        <dsp:cNvPr id="0" name=""/>
        <dsp:cNvSpPr/>
      </dsp:nvSpPr>
      <dsp:spPr>
        <a:xfrm>
          <a:off x="0" y="493002"/>
          <a:ext cx="10667999" cy="289224"/>
        </a:xfrm>
        <a:prstGeom prst="round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rPr>
            <a:t>LGBTQ+ stands for lesbian, gay, bisexual, transgender and queer (Cherry, 2023).</a:t>
          </a:r>
          <a:endParaRPr lang="en-US" sz="1600" b="1" kern="1200" dirty="0">
            <a:solidFill>
              <a:schemeClr val="bg1"/>
            </a:solidFill>
          </a:endParaRPr>
        </a:p>
      </dsp:txBody>
      <dsp:txXfrm>
        <a:off x="14119" y="507121"/>
        <a:ext cx="10639761" cy="260986"/>
      </dsp:txXfrm>
    </dsp:sp>
    <dsp:sp modelId="{6C09AB19-27FE-4141-ADEE-07EDCD4E7B15}">
      <dsp:nvSpPr>
        <dsp:cNvPr id="0" name=""/>
        <dsp:cNvSpPr/>
      </dsp:nvSpPr>
      <dsp:spPr>
        <a:xfrm>
          <a:off x="0" y="964901"/>
          <a:ext cx="10667999" cy="289224"/>
        </a:xfrm>
        <a:prstGeom prst="roundRect">
          <a:avLst/>
        </a:prstGeom>
        <a:solidFill>
          <a:schemeClr val="tx1"/>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rPr>
            <a:t>“The "plus" represents other sexual identities, including pansexual and Two-Spirit”(Cherry, 2023).</a:t>
          </a:r>
          <a:endParaRPr lang="en-US" sz="1600" b="1" kern="1200" dirty="0">
            <a:solidFill>
              <a:schemeClr val="bg1"/>
            </a:solidFill>
          </a:endParaRPr>
        </a:p>
      </dsp:txBody>
      <dsp:txXfrm>
        <a:off x="14119" y="979020"/>
        <a:ext cx="10639761" cy="260986"/>
      </dsp:txXfrm>
    </dsp:sp>
    <dsp:sp modelId="{A66D3F60-0632-4C44-BCD4-93B5247A3E35}">
      <dsp:nvSpPr>
        <dsp:cNvPr id="0" name=""/>
        <dsp:cNvSpPr/>
      </dsp:nvSpPr>
      <dsp:spPr>
        <a:xfrm>
          <a:off x="0" y="1395715"/>
          <a:ext cx="10667999" cy="289224"/>
        </a:xfrm>
        <a:prstGeom prst="roundRect">
          <a:avLst/>
        </a:prstGeom>
        <a:solidFill>
          <a:srgbClr val="FFC00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u="sng" kern="1200" dirty="0">
              <a:solidFill>
                <a:schemeClr val="bg1"/>
              </a:solidFill>
            </a:rPr>
            <a:t>What does each letter stand for?</a:t>
          </a:r>
          <a:endParaRPr lang="en-US" sz="1600" b="1" kern="1200" dirty="0">
            <a:solidFill>
              <a:schemeClr val="bg1"/>
            </a:solidFill>
          </a:endParaRPr>
        </a:p>
      </dsp:txBody>
      <dsp:txXfrm>
        <a:off x="14119" y="1409834"/>
        <a:ext cx="10639761" cy="260986"/>
      </dsp:txXfrm>
    </dsp:sp>
    <dsp:sp modelId="{743CC111-FA0B-4221-8177-5B33BFCD8320}">
      <dsp:nvSpPr>
        <dsp:cNvPr id="0" name=""/>
        <dsp:cNvSpPr/>
      </dsp:nvSpPr>
      <dsp:spPr>
        <a:xfrm>
          <a:off x="0" y="1855562"/>
          <a:ext cx="10667999" cy="289224"/>
        </a:xfrm>
        <a:prstGeom prst="roundRect">
          <a:avLst/>
        </a:prstGeom>
        <a:solidFill>
          <a:schemeClr val="accent1">
            <a:lumMod val="40000"/>
            <a:lumOff val="6000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rPr>
            <a:t>L- Lesbian</a:t>
          </a:r>
          <a:endParaRPr lang="en-US" sz="1600" b="1" kern="1200" dirty="0">
            <a:solidFill>
              <a:schemeClr val="bg1"/>
            </a:solidFill>
          </a:endParaRPr>
        </a:p>
      </dsp:txBody>
      <dsp:txXfrm>
        <a:off x="14119" y="1869681"/>
        <a:ext cx="10639761" cy="260986"/>
      </dsp:txXfrm>
    </dsp:sp>
    <dsp:sp modelId="{C5285218-34BC-41A3-A964-3881CF0DF569}">
      <dsp:nvSpPr>
        <dsp:cNvPr id="0" name=""/>
        <dsp:cNvSpPr/>
      </dsp:nvSpPr>
      <dsp:spPr>
        <a:xfrm>
          <a:off x="0" y="2350052"/>
          <a:ext cx="10667999" cy="289224"/>
        </a:xfrm>
        <a:prstGeom prst="roundRect">
          <a:avLst/>
        </a:prstGeom>
        <a:solidFill>
          <a:srgbClr val="92D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rPr>
            <a:t>G- Gay</a:t>
          </a:r>
          <a:endParaRPr lang="en-US" sz="1600" b="1" kern="1200" dirty="0">
            <a:solidFill>
              <a:schemeClr val="bg1"/>
            </a:solidFill>
          </a:endParaRPr>
        </a:p>
      </dsp:txBody>
      <dsp:txXfrm>
        <a:off x="14119" y="2364171"/>
        <a:ext cx="10639761" cy="260986"/>
      </dsp:txXfrm>
    </dsp:sp>
    <dsp:sp modelId="{26555DB0-8F75-482A-B308-AF636DA2B85F}">
      <dsp:nvSpPr>
        <dsp:cNvPr id="0" name=""/>
        <dsp:cNvSpPr/>
      </dsp:nvSpPr>
      <dsp:spPr>
        <a:xfrm>
          <a:off x="0" y="2819701"/>
          <a:ext cx="10667999" cy="289224"/>
        </a:xfrm>
        <a:prstGeom prst="roundRect">
          <a:avLst/>
        </a:prstGeom>
        <a:solidFill>
          <a:srgbClr val="00B05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rPr>
            <a:t>B- Bisexual</a:t>
          </a:r>
          <a:endParaRPr lang="en-US" sz="1600" b="1" kern="1200" dirty="0">
            <a:solidFill>
              <a:schemeClr val="bg1"/>
            </a:solidFill>
          </a:endParaRPr>
        </a:p>
      </dsp:txBody>
      <dsp:txXfrm>
        <a:off x="14119" y="2833820"/>
        <a:ext cx="10639761" cy="260986"/>
      </dsp:txXfrm>
    </dsp:sp>
    <dsp:sp modelId="{C967CCC6-B431-4875-B10D-F046903A6A45}">
      <dsp:nvSpPr>
        <dsp:cNvPr id="0" name=""/>
        <dsp:cNvSpPr/>
      </dsp:nvSpPr>
      <dsp:spPr>
        <a:xfrm>
          <a:off x="0" y="3281292"/>
          <a:ext cx="10667999" cy="289224"/>
        </a:xfrm>
        <a:prstGeom prst="roundRect">
          <a:avLst/>
        </a:prstGeom>
        <a:solidFill>
          <a:srgbClr val="00B0F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rPr>
            <a:t>T- Transgender</a:t>
          </a:r>
          <a:endParaRPr lang="en-US" sz="1600" b="1" kern="1200" dirty="0">
            <a:solidFill>
              <a:schemeClr val="bg1"/>
            </a:solidFill>
          </a:endParaRPr>
        </a:p>
      </dsp:txBody>
      <dsp:txXfrm>
        <a:off x="14119" y="3295411"/>
        <a:ext cx="10639761" cy="260986"/>
      </dsp:txXfrm>
    </dsp:sp>
    <dsp:sp modelId="{6425AFB8-9C4F-4454-8514-99BAE39C0BF5}">
      <dsp:nvSpPr>
        <dsp:cNvPr id="0" name=""/>
        <dsp:cNvSpPr/>
      </dsp:nvSpPr>
      <dsp:spPr>
        <a:xfrm>
          <a:off x="0" y="3649304"/>
          <a:ext cx="10667999" cy="289224"/>
        </a:xfrm>
        <a:prstGeom prst="roundRect">
          <a:avLst/>
        </a:prstGeom>
        <a:solidFill>
          <a:srgbClr val="0070C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rPr>
            <a:t>Q- Queer</a:t>
          </a:r>
          <a:endParaRPr lang="en-US" sz="1600" b="1" kern="1200" dirty="0">
            <a:solidFill>
              <a:schemeClr val="bg1"/>
            </a:solidFill>
          </a:endParaRPr>
        </a:p>
      </dsp:txBody>
      <dsp:txXfrm>
        <a:off x="14119" y="3663423"/>
        <a:ext cx="10639761" cy="260986"/>
      </dsp:txXfrm>
    </dsp:sp>
    <dsp:sp modelId="{BB86B267-ADCB-48E9-AC6D-5F8100A1224F}">
      <dsp:nvSpPr>
        <dsp:cNvPr id="0" name=""/>
        <dsp:cNvSpPr/>
      </dsp:nvSpPr>
      <dsp:spPr>
        <a:xfrm>
          <a:off x="0" y="4147574"/>
          <a:ext cx="10667999" cy="523247"/>
        </a:xfrm>
        <a:prstGeom prst="roundRect">
          <a:avLst/>
        </a:prstGeom>
        <a:solidFill>
          <a:srgbClr val="7030A0"/>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l" defTabSz="711200">
            <a:lnSpc>
              <a:spcPct val="90000"/>
            </a:lnSpc>
            <a:spcBef>
              <a:spcPct val="0"/>
            </a:spcBef>
            <a:spcAft>
              <a:spcPct val="35000"/>
            </a:spcAft>
            <a:buNone/>
          </a:pPr>
          <a:r>
            <a:rPr lang="en-GB" sz="1600" b="1" kern="1200" dirty="0">
              <a:solidFill>
                <a:schemeClr val="bg1"/>
              </a:solidFill>
            </a:rPr>
            <a:t>+- “The plus is used to symbol all gender identities and sexual orientations that are not covered by the other five initials” (Cherry, 2023)</a:t>
          </a:r>
          <a:endParaRPr lang="en-US" sz="1600" b="1" kern="1200" dirty="0">
            <a:solidFill>
              <a:schemeClr val="bg1"/>
            </a:solidFill>
          </a:endParaRPr>
        </a:p>
      </dsp:txBody>
      <dsp:txXfrm>
        <a:off x="25543" y="4173117"/>
        <a:ext cx="10616913" cy="472161"/>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9557008-FC02-4C95-99E2-8285B9CB3AE1}">
      <dsp:nvSpPr>
        <dsp:cNvPr id="0" name=""/>
        <dsp:cNvSpPr/>
      </dsp:nvSpPr>
      <dsp:spPr>
        <a:xfrm>
          <a:off x="66935" y="162"/>
          <a:ext cx="4514625" cy="286678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3FF34C7C-6507-4968-880E-A95FF9B2B3D6}">
      <dsp:nvSpPr>
        <dsp:cNvPr id="0" name=""/>
        <dsp:cNvSpPr/>
      </dsp:nvSpPr>
      <dsp:spPr>
        <a:xfrm>
          <a:off x="568560" y="476706"/>
          <a:ext cx="4514625" cy="2866787"/>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dirty="0"/>
            <a:t>Feeling self-confident, assured, and self-determined mean you are feeling empowered. When a person feels empowered, they feel “in power”. Empowerment can help a person to feel more confident that they can possess ‘the power necessary to create the life they want and are capable of accomplishing anything they set their minds to’ (Saavedra, 2024).</a:t>
          </a:r>
          <a:endParaRPr lang="en-US" sz="1700" kern="1200" dirty="0"/>
        </a:p>
      </dsp:txBody>
      <dsp:txXfrm>
        <a:off x="652525" y="560671"/>
        <a:ext cx="4346695" cy="2698857"/>
      </dsp:txXfrm>
    </dsp:sp>
    <dsp:sp modelId="{F3308E8F-F77A-40E6-949C-0B3BDA040C1E}">
      <dsp:nvSpPr>
        <dsp:cNvPr id="0" name=""/>
        <dsp:cNvSpPr/>
      </dsp:nvSpPr>
      <dsp:spPr>
        <a:xfrm>
          <a:off x="5584811" y="162"/>
          <a:ext cx="4514625" cy="2866787"/>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sp>
    <dsp:sp modelId="{CF37C6A3-CFB9-410D-9A36-2207CF8AA70D}">
      <dsp:nvSpPr>
        <dsp:cNvPr id="0" name=""/>
        <dsp:cNvSpPr/>
      </dsp:nvSpPr>
      <dsp:spPr>
        <a:xfrm>
          <a:off x="6086436" y="476706"/>
          <a:ext cx="4514625" cy="2866787"/>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2">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t>Empowerment in the LGBTQ+ community requires to recognize the struggles this group had in the past and still to this day have challenges (Haraveth, nd).</a:t>
          </a:r>
          <a:endParaRPr lang="en-US" sz="1700" kern="1200"/>
        </a:p>
      </dsp:txBody>
      <dsp:txXfrm>
        <a:off x="6170401" y="560671"/>
        <a:ext cx="4346695" cy="2698857"/>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04FFE73-5EDE-4E02-8290-1893D1769463}">
      <dsp:nvSpPr>
        <dsp:cNvPr id="0" name=""/>
        <dsp:cNvSpPr/>
      </dsp:nvSpPr>
      <dsp:spPr>
        <a:xfrm>
          <a:off x="0" y="2516947"/>
          <a:ext cx="10667998" cy="826118"/>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Media representation- Media representation matters in everyday life and the LBQTQ+ community lacks coverage. When the media does cover the LBGTQ+ community they seem to portray the community  and come across as misunderstanding of the community (Himani, 2024; Cruz, 2024).  </a:t>
          </a:r>
          <a:endParaRPr lang="en-US" sz="1600" kern="1200" dirty="0"/>
        </a:p>
      </dsp:txBody>
      <dsp:txXfrm>
        <a:off x="0" y="2516947"/>
        <a:ext cx="10667998" cy="826118"/>
      </dsp:txXfrm>
    </dsp:sp>
    <dsp:sp modelId="{BDF457EB-E1FA-4635-8E19-82D9836682E4}">
      <dsp:nvSpPr>
        <dsp:cNvPr id="0" name=""/>
        <dsp:cNvSpPr/>
      </dsp:nvSpPr>
      <dsp:spPr>
        <a:xfrm rot="10800000">
          <a:off x="0" y="1258769"/>
          <a:ext cx="10667998" cy="1270570"/>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Healthcare barriers-  Healthcare professionals can stigmatize individuals of the LBGTQ+ by disrespecting treatment and refusing care also in particular the transgender community may find it challenging to access the correct care they need such as hormone therapy or gender-affirming surgeries (Himani, 2024; Dickinson, 2020). </a:t>
          </a:r>
          <a:endParaRPr lang="en-US" sz="1600" kern="1200" dirty="0"/>
        </a:p>
      </dsp:txBody>
      <dsp:txXfrm rot="10800000">
        <a:off x="0" y="1258769"/>
        <a:ext cx="10667998" cy="825578"/>
      </dsp:txXfrm>
    </dsp:sp>
    <dsp:sp modelId="{893FF6D3-F6FA-4525-BE6C-FEA9BE9FFDCD}">
      <dsp:nvSpPr>
        <dsp:cNvPr id="0" name=""/>
        <dsp:cNvSpPr/>
      </dsp:nvSpPr>
      <dsp:spPr>
        <a:xfrm rot="10800000">
          <a:off x="0" y="591"/>
          <a:ext cx="10667998" cy="1270570"/>
        </a:xfrm>
        <a:prstGeom prst="upArrowCallou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13792" tIns="113792" rIns="113792" bIns="113792" numCol="1" spcCol="1270" anchor="ctr" anchorCtr="0">
          <a:noAutofit/>
        </a:bodyPr>
        <a:lstStyle/>
        <a:p>
          <a:pPr marL="0" lvl="0" indent="0" algn="ctr" defTabSz="711200">
            <a:lnSpc>
              <a:spcPct val="90000"/>
            </a:lnSpc>
            <a:spcBef>
              <a:spcPct val="0"/>
            </a:spcBef>
            <a:spcAft>
              <a:spcPct val="35000"/>
            </a:spcAft>
            <a:buNone/>
          </a:pPr>
          <a:r>
            <a:rPr lang="en-GB" sz="1600" kern="1200" dirty="0"/>
            <a:t>Social Stigma and discrimination – These come from cultural beliefs and societal norms as well as personal biases. These can cause the LBGTQ+ identities to lack acceptance and respect from members of society (Himani, 2024; CDC, 2016; Earnshaw, </a:t>
          </a:r>
          <a:r>
            <a:rPr lang="en-GB" sz="1600" kern="1200" dirty="0" err="1"/>
            <a:t>Logie</a:t>
          </a:r>
          <a:r>
            <a:rPr lang="en-GB" sz="1600" kern="1200" dirty="0"/>
            <a:t>, </a:t>
          </a:r>
          <a:r>
            <a:rPr lang="en-GB" sz="1600" i="1" kern="1200" dirty="0"/>
            <a:t>et al</a:t>
          </a:r>
          <a:r>
            <a:rPr lang="en-GB" sz="1600" kern="1200" dirty="0"/>
            <a:t>, 2024)</a:t>
          </a:r>
          <a:endParaRPr lang="en-US" sz="1600" kern="1200" dirty="0"/>
        </a:p>
      </dsp:txBody>
      <dsp:txXfrm rot="10800000">
        <a:off x="0" y="591"/>
        <a:ext cx="10667998" cy="825578"/>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a:extLst>
              <a:ext uri="{FF2B5EF4-FFF2-40B4-BE49-F238E27FC236}">
                <a16:creationId xmlns:a16="http://schemas.microsoft.com/office/drawing/2014/main" id="{0DF367F1-090A-4D4D-A18F-05C8E8525E1F}"/>
              </a:ext>
            </a:extLst>
          </p:cNvPr>
          <p:cNvSpPr>
            <a:spLocks noGrp="1"/>
          </p:cNvSpPr>
          <p:nvPr>
            <p:ph type="hdr" sz="quarter"/>
          </p:nvPr>
        </p:nvSpPr>
        <p:spPr>
          <a:xfrm>
            <a:off x="0" y="0"/>
            <a:ext cx="2971800" cy="458788"/>
          </a:xfrm>
          <a:prstGeom prst="rect">
            <a:avLst/>
          </a:prstGeom>
        </p:spPr>
        <p:txBody>
          <a:bodyPr vert="horz" lIns="91440" tIns="45720" rIns="91440" bIns="45720" rtlCol="0"/>
          <a:lstStyle>
            <a:lvl1pPr algn="l">
              <a:defRPr lang="en-GB" sz="1200"/>
            </a:lvl1pPr>
          </a:lstStyle>
          <a:p>
            <a:pPr rtl="0"/>
            <a:endParaRPr lang="en-GB"/>
          </a:p>
        </p:txBody>
      </p:sp>
      <p:sp>
        <p:nvSpPr>
          <p:cNvPr id="3" name="Date Placeholder 2">
            <a:extLst>
              <a:ext uri="{FF2B5EF4-FFF2-40B4-BE49-F238E27FC236}">
                <a16:creationId xmlns:a16="http://schemas.microsoft.com/office/drawing/2014/main" id="{D842DF17-065D-4A16-ADE5-39320C362C66}"/>
              </a:ext>
            </a:extLst>
          </p:cNvPr>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lang="en-GB" sz="1200"/>
            </a:lvl1pPr>
          </a:lstStyle>
          <a:p>
            <a:pPr rtl="0"/>
            <a:fld id="{3A3D05EA-234E-4670-A2A0-E24E6F0CBD22}" type="datetime1">
              <a:rPr lang="en-GB" smtClean="0"/>
              <a:t>17/04/2024</a:t>
            </a:fld>
            <a:endParaRPr lang="en-GB" dirty="0"/>
          </a:p>
        </p:txBody>
      </p:sp>
      <p:sp>
        <p:nvSpPr>
          <p:cNvPr id="4" name="Footer Placeholder 3">
            <a:extLst>
              <a:ext uri="{FF2B5EF4-FFF2-40B4-BE49-F238E27FC236}">
                <a16:creationId xmlns:a16="http://schemas.microsoft.com/office/drawing/2014/main" id="{C1A7479B-A70F-42F7-BC3A-3EDEAE38AE44}"/>
              </a:ext>
            </a:extLst>
          </p:cNvPr>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lang="en-GB" sz="1200"/>
            </a:lvl1pPr>
          </a:lstStyle>
          <a:p>
            <a:pPr rtl="0"/>
            <a:endParaRPr lang="en-GB"/>
          </a:p>
        </p:txBody>
      </p:sp>
      <p:sp>
        <p:nvSpPr>
          <p:cNvPr id="5" name="Slide Number Placeholder 4">
            <a:extLst>
              <a:ext uri="{FF2B5EF4-FFF2-40B4-BE49-F238E27FC236}">
                <a16:creationId xmlns:a16="http://schemas.microsoft.com/office/drawing/2014/main" id="{0D7094FE-2938-4C83-8403-6BC4CA4B80CD}"/>
              </a:ext>
            </a:extLst>
          </p:cNvPr>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lang="en-GB" sz="1200"/>
            </a:lvl1pPr>
          </a:lstStyle>
          <a:p>
            <a:pPr rtl="0"/>
            <a:fld id="{07747BDD-B685-48A6-9D2A-328F911D2CB6}" type="slidenum">
              <a:rPr lang="en-GB" smtClean="0"/>
              <a:t>‹#›</a:t>
            </a:fld>
            <a:endParaRPr lang="en-GB"/>
          </a:p>
        </p:txBody>
      </p:sp>
    </p:spTree>
    <p:extLst>
      <p:ext uri="{BB962C8B-B14F-4D97-AF65-F5344CB8AC3E}">
        <p14:creationId xmlns:p14="http://schemas.microsoft.com/office/powerpoint/2010/main" val="2651144917"/>
      </p:ext>
    </p:extLst>
  </p:cSld>
  <p:clrMap bg1="lt1" tx1="dk1" bg2="lt2" tx2="dk2" accent1="accent1" accent2="accent2" accent3="accent3" accent4="accent4" accent5="accent5" accent6="accent6" hlink="hlink" folHlink="folHlink"/>
  <p:hf hdr="0" ftr="0" dt="0"/>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0722" name="Rectangle 2">
            <a:extLst>
              <a:ext uri="{FF2B5EF4-FFF2-40B4-BE49-F238E27FC236}">
                <a16:creationId xmlns:a16="http://schemas.microsoft.com/office/drawing/2014/main" id="{D9F622F8-1824-4338-8C3C-5529D3BDEF4A}"/>
              </a:ext>
            </a:extLst>
          </p:cNvPr>
          <p:cNvSpPr>
            <a:spLocks noGrp="1" noChangeArrowheads="1"/>
          </p:cNvSpPr>
          <p:nvPr>
            <p:ph type="hdr" sz="quarter"/>
          </p:nvPr>
        </p:nvSpPr>
        <p:spPr bwMode="auto">
          <a:xfrm>
            <a:off x="0" y="0"/>
            <a:ext cx="2971800" cy="457200"/>
          </a:xfrm>
          <a:prstGeom prst="rect">
            <a:avLst/>
          </a:prstGeom>
          <a:noFill/>
          <a:ln w="9525">
            <a:noFill/>
            <a:miter lim="800000"/>
            <a:headEnd/>
            <a:tailEnd/>
          </a:ln>
          <a:effectLst/>
        </p:spPr>
        <p:txBody>
          <a:bodyPr vert="horz" wrap="square" lIns="91440" tIns="45720" rIns="91440" bIns="45720" numCol="1" rtlCol="0" anchor="t" anchorCtr="0" compatLnSpc="1">
            <a:prstTxWarp prst="textNoShape">
              <a:avLst/>
            </a:prstTxWarp>
          </a:bodyPr>
          <a:lstStyle>
            <a:lvl1pPr>
              <a:defRPr lang="en-GB" sz="1200" smtClean="0">
                <a:latin typeface="Arial" charset="0"/>
              </a:defRPr>
            </a:lvl1pPr>
          </a:lstStyle>
          <a:p>
            <a:pPr rtl="0">
              <a:defRPr lang="en-GB"/>
            </a:pPr>
            <a:endParaRPr lang="en-GB" noProof="0" dirty="0"/>
          </a:p>
        </p:txBody>
      </p:sp>
      <p:sp>
        <p:nvSpPr>
          <p:cNvPr id="30723" name="Rectangle 3">
            <a:extLst>
              <a:ext uri="{FF2B5EF4-FFF2-40B4-BE49-F238E27FC236}">
                <a16:creationId xmlns:a16="http://schemas.microsoft.com/office/drawing/2014/main" id="{618DDD53-BB38-4118-BC75-9CE27D49C550}"/>
              </a:ext>
            </a:extLst>
          </p:cNvPr>
          <p:cNvSpPr>
            <a:spLocks noGrp="1" noChangeArrowheads="1"/>
          </p:cNvSpPr>
          <p:nvPr>
            <p:ph type="dt" idx="1"/>
          </p:nvPr>
        </p:nvSpPr>
        <p:spPr bwMode="auto">
          <a:xfrm>
            <a:off x="3884613" y="0"/>
            <a:ext cx="2971800" cy="457200"/>
          </a:xfrm>
          <a:prstGeom prst="rect">
            <a:avLst/>
          </a:prstGeom>
          <a:noFill/>
          <a:ln w="9525">
            <a:noFill/>
            <a:miter lim="800000"/>
            <a:headEnd/>
            <a:tailEnd/>
          </a:ln>
          <a:effectLst/>
        </p:spPr>
        <p:txBody>
          <a:bodyPr vert="horz" wrap="square" lIns="91440" tIns="45720" rIns="91440" bIns="45720" numCol="1" rtlCol="0" anchor="t" anchorCtr="0" compatLnSpc="1">
            <a:prstTxWarp prst="textNoShape">
              <a:avLst/>
            </a:prstTxWarp>
          </a:bodyPr>
          <a:lstStyle>
            <a:lvl1pPr algn="r">
              <a:defRPr lang="en-GB" sz="1200" smtClean="0">
                <a:latin typeface="Arial" charset="0"/>
              </a:defRPr>
            </a:lvl1pPr>
          </a:lstStyle>
          <a:p>
            <a:pPr rtl="0">
              <a:defRPr lang="en-GB"/>
            </a:pPr>
            <a:endParaRPr lang="en-GB" noProof="0" dirty="0"/>
          </a:p>
        </p:txBody>
      </p:sp>
      <p:sp>
        <p:nvSpPr>
          <p:cNvPr id="14340" name="Rectangle 4">
            <a:extLst>
              <a:ext uri="{FF2B5EF4-FFF2-40B4-BE49-F238E27FC236}">
                <a16:creationId xmlns:a16="http://schemas.microsoft.com/office/drawing/2014/main" id="{6C03B6F7-B1AE-4118-ABA2-FFEC9B8F0E9C}"/>
              </a:ext>
            </a:extLst>
          </p:cNvPr>
          <p:cNvSpPr>
            <a:spLocks noGrp="1" noRot="1" noChangeAspect="1" noChangeArrowheads="1" noTextEdit="1"/>
          </p:cNvSpPr>
          <p:nvPr>
            <p:ph type="sldImg" idx="2"/>
          </p:nvPr>
        </p:nvSpPr>
        <p:spPr bwMode="auto">
          <a:xfrm>
            <a:off x="381000" y="685800"/>
            <a:ext cx="6096000" cy="3429000"/>
          </a:xfrm>
          <a:prstGeom prst="rect">
            <a:avLst/>
          </a:prstGeom>
          <a:noFill/>
          <a:ln w="9525">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0725" name="Rectangle 5">
            <a:extLst>
              <a:ext uri="{FF2B5EF4-FFF2-40B4-BE49-F238E27FC236}">
                <a16:creationId xmlns:a16="http://schemas.microsoft.com/office/drawing/2014/main" id="{646F5356-BDE8-43C1-9587-85323D02B191}"/>
              </a:ext>
            </a:extLst>
          </p:cNvPr>
          <p:cNvSpPr>
            <a:spLocks noGrp="1" noChangeArrowheads="1"/>
          </p:cNvSpPr>
          <p:nvPr>
            <p:ph type="body" sz="quarter" idx="3"/>
          </p:nvPr>
        </p:nvSpPr>
        <p:spPr bwMode="auto">
          <a:xfrm>
            <a:off x="685800" y="4343400"/>
            <a:ext cx="5486400" cy="4114800"/>
          </a:xfrm>
          <a:prstGeom prst="rect">
            <a:avLst/>
          </a:prstGeom>
          <a:noFill/>
          <a:ln w="9525">
            <a:noFill/>
            <a:miter lim="800000"/>
            <a:headEnd/>
            <a:tailEnd/>
          </a:ln>
          <a:effectLst/>
        </p:spPr>
        <p:txBody>
          <a:bodyPr vert="horz" wrap="square" lIns="91440" tIns="45720" rIns="91440" bIns="45720" numCol="1" rtlCol="0" anchor="t" anchorCtr="0" compatLnSpc="1">
            <a:prstTxWarp prst="textNoShape">
              <a:avLst/>
            </a:prstTxWarp>
          </a:bodyPr>
          <a:lstStyle>
            <a:defPPr>
              <a:defRPr lang="en-GB"/>
            </a:defPPr>
          </a:lstStyle>
          <a:p>
            <a:pPr lvl="0" rtl="0"/>
            <a:r>
              <a:rPr lang="en-GB" noProof="0" dirty="0"/>
              <a:t>Click to edit Master text styles</a:t>
            </a:r>
          </a:p>
          <a:p>
            <a:pPr lvl="1" rtl="0"/>
            <a:r>
              <a:rPr lang="en-GB" noProof="0" dirty="0"/>
              <a:t>Second level</a:t>
            </a:r>
          </a:p>
          <a:p>
            <a:pPr lvl="2" rtl="0"/>
            <a:r>
              <a:rPr lang="en-GB" noProof="0" dirty="0"/>
              <a:t>Third level</a:t>
            </a:r>
          </a:p>
          <a:p>
            <a:pPr lvl="3" rtl="0"/>
            <a:r>
              <a:rPr lang="en-GB" noProof="0" dirty="0"/>
              <a:t>Fourth level</a:t>
            </a:r>
          </a:p>
          <a:p>
            <a:pPr lvl="4" rtl="0"/>
            <a:r>
              <a:rPr lang="en-GB" noProof="0" dirty="0"/>
              <a:t>Fifth level</a:t>
            </a:r>
          </a:p>
        </p:txBody>
      </p:sp>
      <p:sp>
        <p:nvSpPr>
          <p:cNvPr id="30726" name="Rectangle 6">
            <a:extLst>
              <a:ext uri="{FF2B5EF4-FFF2-40B4-BE49-F238E27FC236}">
                <a16:creationId xmlns:a16="http://schemas.microsoft.com/office/drawing/2014/main" id="{89912C35-11A9-4DA7-8476-F1823F658CAA}"/>
              </a:ext>
            </a:extLst>
          </p:cNvPr>
          <p:cNvSpPr>
            <a:spLocks noGrp="1" noChangeArrowheads="1"/>
          </p:cNvSpPr>
          <p:nvPr>
            <p:ph type="ftr" sz="quarter" idx="4"/>
          </p:nvPr>
        </p:nvSpPr>
        <p:spPr bwMode="auto">
          <a:xfrm>
            <a:off x="0" y="8685213"/>
            <a:ext cx="2971800" cy="457200"/>
          </a:xfrm>
          <a:prstGeom prst="rect">
            <a:avLst/>
          </a:prstGeom>
          <a:noFill/>
          <a:ln w="9525">
            <a:noFill/>
            <a:miter lim="800000"/>
            <a:headEnd/>
            <a:tailEnd/>
          </a:ln>
          <a:effectLst/>
        </p:spPr>
        <p:txBody>
          <a:bodyPr vert="horz" wrap="square" lIns="91440" tIns="45720" rIns="91440" bIns="45720" numCol="1" rtlCol="0" anchor="b" anchorCtr="0" compatLnSpc="1">
            <a:prstTxWarp prst="textNoShape">
              <a:avLst/>
            </a:prstTxWarp>
          </a:bodyPr>
          <a:lstStyle>
            <a:lvl1pPr>
              <a:defRPr lang="en-GB" sz="1200" smtClean="0">
                <a:latin typeface="Arial" charset="0"/>
              </a:defRPr>
            </a:lvl1pPr>
          </a:lstStyle>
          <a:p>
            <a:pPr rtl="0">
              <a:defRPr lang="en-GB"/>
            </a:pPr>
            <a:endParaRPr lang="en-GB" noProof="0" dirty="0"/>
          </a:p>
        </p:txBody>
      </p:sp>
      <p:sp>
        <p:nvSpPr>
          <p:cNvPr id="30727" name="Rectangle 7">
            <a:extLst>
              <a:ext uri="{FF2B5EF4-FFF2-40B4-BE49-F238E27FC236}">
                <a16:creationId xmlns:a16="http://schemas.microsoft.com/office/drawing/2014/main" id="{7180ED79-CEC3-4FB9-B511-8597B20A0C10}"/>
              </a:ext>
            </a:extLst>
          </p:cNvPr>
          <p:cNvSpPr>
            <a:spLocks noGrp="1" noChangeArrowheads="1"/>
          </p:cNvSpPr>
          <p:nvPr>
            <p:ph type="sldNum" sz="quarter" idx="5"/>
          </p:nvPr>
        </p:nvSpPr>
        <p:spPr bwMode="auto">
          <a:xfrm>
            <a:off x="3884613" y="8685213"/>
            <a:ext cx="2971800" cy="457200"/>
          </a:xfrm>
          <a:prstGeom prst="rect">
            <a:avLst/>
          </a:prstGeom>
          <a:noFill/>
          <a:ln w="9525">
            <a:noFill/>
            <a:miter lim="800000"/>
            <a:headEnd/>
            <a:tailEnd/>
          </a:ln>
          <a:effectLst/>
        </p:spPr>
        <p:txBody>
          <a:bodyPr vert="horz" wrap="square" lIns="91440" tIns="45720" rIns="91440" bIns="45720" numCol="1" rtlCol="0" anchor="b" anchorCtr="0" compatLnSpc="1">
            <a:prstTxWarp prst="textNoShape">
              <a:avLst/>
            </a:prstTxWarp>
          </a:bodyPr>
          <a:lstStyle>
            <a:lvl1pPr algn="r">
              <a:defRPr lang="en-GB" sz="1200"/>
            </a:lvl1pPr>
          </a:lstStyle>
          <a:p>
            <a:pPr rtl="0"/>
            <a:fld id="{6DEB7EE2-04A2-4FB2-9625-C9C73AC4D32F}" type="slidenum">
              <a:rPr lang="en-GB" altLang="en-US" noProof="0"/>
              <a:pPr/>
              <a:t>‹#›</a:t>
            </a:fld>
            <a:endParaRPr lang="en-GB" altLang="en-US" noProof="0" dirty="0"/>
          </a:p>
        </p:txBody>
      </p:sp>
    </p:spTree>
  </p:cSld>
  <p:clrMap bg1="lt1" tx1="dk1" bg2="lt2" tx2="dk2" accent1="accent1" accent2="accent2" accent3="accent3" accent4="accent4" accent5="accent5" accent6="accent6" hlink="hlink" folHlink="folHlink"/>
  <p:hf hdr="0" ftr="0" dt="0"/>
  <p:notesStyle>
    <a:lvl1pPr algn="l" rtl="0" eaLnBrk="0" fontAlgn="base" hangingPunct="0">
      <a:spcBef>
        <a:spcPct val="30000"/>
      </a:spcBef>
      <a:spcAft>
        <a:spcPct val="0"/>
      </a:spcAft>
      <a:defRPr lang="en-GB" sz="1200" kern="1200">
        <a:solidFill>
          <a:schemeClr val="tx1"/>
        </a:solidFill>
        <a:latin typeface="Arial" charset="0"/>
        <a:ea typeface="+mn-ea"/>
        <a:cs typeface="+mn-cs"/>
      </a:defRPr>
    </a:lvl1pPr>
    <a:lvl2pPr marL="457200" algn="l" rtl="0" eaLnBrk="0" fontAlgn="base" hangingPunct="0">
      <a:spcBef>
        <a:spcPct val="30000"/>
      </a:spcBef>
      <a:spcAft>
        <a:spcPct val="0"/>
      </a:spcAft>
      <a:defRPr lang="en-GB" sz="1200" kern="1200">
        <a:solidFill>
          <a:schemeClr val="tx1"/>
        </a:solidFill>
        <a:latin typeface="Arial" charset="0"/>
        <a:ea typeface="+mn-ea"/>
        <a:cs typeface="+mn-cs"/>
      </a:defRPr>
    </a:lvl2pPr>
    <a:lvl3pPr marL="914400" algn="l" rtl="0" eaLnBrk="0" fontAlgn="base" hangingPunct="0">
      <a:spcBef>
        <a:spcPct val="30000"/>
      </a:spcBef>
      <a:spcAft>
        <a:spcPct val="0"/>
      </a:spcAft>
      <a:defRPr lang="en-GB" sz="1200" kern="1200">
        <a:solidFill>
          <a:schemeClr val="tx1"/>
        </a:solidFill>
        <a:latin typeface="Arial" charset="0"/>
        <a:ea typeface="+mn-ea"/>
        <a:cs typeface="+mn-cs"/>
      </a:defRPr>
    </a:lvl3pPr>
    <a:lvl4pPr marL="1371600" algn="l" rtl="0" eaLnBrk="0" fontAlgn="base" hangingPunct="0">
      <a:spcBef>
        <a:spcPct val="30000"/>
      </a:spcBef>
      <a:spcAft>
        <a:spcPct val="0"/>
      </a:spcAft>
      <a:defRPr lang="en-GB" sz="1200" kern="1200">
        <a:solidFill>
          <a:schemeClr val="tx1"/>
        </a:solidFill>
        <a:latin typeface="Arial" charset="0"/>
        <a:ea typeface="+mn-ea"/>
        <a:cs typeface="+mn-cs"/>
      </a:defRPr>
    </a:lvl4pPr>
    <a:lvl5pPr marL="1828800" algn="l" rtl="0" eaLnBrk="0" fontAlgn="base" hangingPunct="0">
      <a:spcBef>
        <a:spcPct val="30000"/>
      </a:spcBef>
      <a:spcAft>
        <a:spcPct val="0"/>
      </a:spcAft>
      <a:defRPr lang="en-GB" sz="1200" kern="1200">
        <a:solidFill>
          <a:schemeClr val="tx1"/>
        </a:solidFill>
        <a:latin typeface="Arial" charset="0"/>
        <a:ea typeface="+mn-ea"/>
        <a:cs typeface="+mn-cs"/>
      </a:defRPr>
    </a:lvl5pPr>
    <a:lvl6pPr marL="2286000" algn="l" defTabSz="914400" rtl="0" eaLnBrk="1" latinLnBrk="0" hangingPunct="1">
      <a:defRPr lang="en-GB" sz="1200" kern="1200">
        <a:solidFill>
          <a:schemeClr val="tx1"/>
        </a:solidFill>
        <a:latin typeface="+mn-lt"/>
        <a:ea typeface="+mn-ea"/>
        <a:cs typeface="+mn-cs"/>
      </a:defRPr>
    </a:lvl6pPr>
    <a:lvl7pPr marL="2743200" algn="l" defTabSz="914400" rtl="0" eaLnBrk="1" latinLnBrk="0" hangingPunct="1">
      <a:defRPr lang="en-GB" sz="1200" kern="1200">
        <a:solidFill>
          <a:schemeClr val="tx1"/>
        </a:solidFill>
        <a:latin typeface="+mn-lt"/>
        <a:ea typeface="+mn-ea"/>
        <a:cs typeface="+mn-cs"/>
      </a:defRPr>
    </a:lvl7pPr>
    <a:lvl8pPr marL="3200400" algn="l" defTabSz="914400" rtl="0" eaLnBrk="1" latinLnBrk="0" hangingPunct="1">
      <a:defRPr lang="en-GB" sz="1200" kern="1200">
        <a:solidFill>
          <a:schemeClr val="tx1"/>
        </a:solidFill>
        <a:latin typeface="+mn-lt"/>
        <a:ea typeface="+mn-ea"/>
        <a:cs typeface="+mn-cs"/>
      </a:defRPr>
    </a:lvl8pPr>
    <a:lvl9pPr marL="3657600" algn="l" defTabSz="914400" rtl="0" eaLnBrk="1" latinLnBrk="0" hangingPunct="1">
      <a:defRPr lang="en-GB"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FA4671F7-4D2C-4B1E-AED7-24676BE8B496}"/>
              </a:ext>
            </a:extLst>
          </p:cNvPr>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tlCol="0"/>
          <a:lstStyle>
            <a:lvl1pPr eaLnBrk="0" hangingPunct="0">
              <a:defRPr lang="en-GB">
                <a:solidFill>
                  <a:schemeClr val="tx1"/>
                </a:solidFill>
                <a:latin typeface="Arial" panose="020B0604020202020204" pitchFamily="34" charset="0"/>
              </a:defRPr>
            </a:lvl1pPr>
            <a:lvl2pPr marL="742950" indent="-285750" eaLnBrk="0" hangingPunct="0">
              <a:defRPr lang="en-GB">
                <a:solidFill>
                  <a:schemeClr val="tx1"/>
                </a:solidFill>
                <a:latin typeface="Arial" panose="020B0604020202020204" pitchFamily="34" charset="0"/>
              </a:defRPr>
            </a:lvl2pPr>
            <a:lvl3pPr marL="1143000" indent="-228600" eaLnBrk="0" hangingPunct="0">
              <a:defRPr lang="en-GB">
                <a:solidFill>
                  <a:schemeClr val="tx1"/>
                </a:solidFill>
                <a:latin typeface="Arial" panose="020B0604020202020204" pitchFamily="34" charset="0"/>
              </a:defRPr>
            </a:lvl3pPr>
            <a:lvl4pPr marL="1600200" indent="-228600" eaLnBrk="0" hangingPunct="0">
              <a:defRPr lang="en-GB">
                <a:solidFill>
                  <a:schemeClr val="tx1"/>
                </a:solidFill>
                <a:latin typeface="Arial" panose="020B0604020202020204" pitchFamily="34" charset="0"/>
              </a:defRPr>
            </a:lvl4pPr>
            <a:lvl5pPr marL="2057400" indent="-228600" eaLnBrk="0" hangingPunct="0">
              <a:defRPr lang="en-GB">
                <a:solidFill>
                  <a:schemeClr val="tx1"/>
                </a:solidFill>
                <a:latin typeface="Arial" panose="020B0604020202020204" pitchFamily="34" charset="0"/>
              </a:defRPr>
            </a:lvl5pPr>
            <a:lvl6pPr marL="2514600" indent="-228600" eaLnBrk="0" fontAlgn="base" hangingPunct="0">
              <a:spcBef>
                <a:spcPct val="0"/>
              </a:spcBef>
              <a:spcAft>
                <a:spcPct val="0"/>
              </a:spcAft>
              <a:defRPr lang="en-GB">
                <a:solidFill>
                  <a:schemeClr val="tx1"/>
                </a:solidFill>
                <a:latin typeface="Arial" panose="020B0604020202020204" pitchFamily="34" charset="0"/>
              </a:defRPr>
            </a:lvl6pPr>
            <a:lvl7pPr marL="2971800" indent="-228600" eaLnBrk="0" fontAlgn="base" hangingPunct="0">
              <a:spcBef>
                <a:spcPct val="0"/>
              </a:spcBef>
              <a:spcAft>
                <a:spcPct val="0"/>
              </a:spcAft>
              <a:defRPr lang="en-GB">
                <a:solidFill>
                  <a:schemeClr val="tx1"/>
                </a:solidFill>
                <a:latin typeface="Arial" panose="020B0604020202020204" pitchFamily="34" charset="0"/>
              </a:defRPr>
            </a:lvl7pPr>
            <a:lvl8pPr marL="3429000" indent="-228600" eaLnBrk="0" fontAlgn="base" hangingPunct="0">
              <a:spcBef>
                <a:spcPct val="0"/>
              </a:spcBef>
              <a:spcAft>
                <a:spcPct val="0"/>
              </a:spcAft>
              <a:defRPr lang="en-GB">
                <a:solidFill>
                  <a:schemeClr val="tx1"/>
                </a:solidFill>
                <a:latin typeface="Arial" panose="020B0604020202020204" pitchFamily="34" charset="0"/>
              </a:defRPr>
            </a:lvl8pPr>
            <a:lvl9pPr marL="3886200" indent="-228600" eaLnBrk="0" fontAlgn="base" hangingPunct="0">
              <a:spcBef>
                <a:spcPct val="0"/>
              </a:spcBef>
              <a:spcAft>
                <a:spcPct val="0"/>
              </a:spcAft>
              <a:defRPr lang="en-GB">
                <a:solidFill>
                  <a:schemeClr val="tx1"/>
                </a:solidFill>
                <a:latin typeface="Arial" panose="020B0604020202020204" pitchFamily="34" charset="0"/>
              </a:defRPr>
            </a:lvl9pPr>
          </a:lstStyle>
          <a:p>
            <a:pPr rtl="0" eaLnBrk="1" hangingPunct="1"/>
            <a:fld id="{947842D7-C728-4EBD-982B-B8BE79E4DBBE}" type="slidenum">
              <a:rPr lang="en-GB" altLang="en-US"/>
              <a:pPr eaLnBrk="1" hangingPunct="1"/>
              <a:t>1</a:t>
            </a:fld>
            <a:endParaRPr lang="en-GB" altLang="en-US" dirty="0"/>
          </a:p>
        </p:txBody>
      </p:sp>
      <p:sp>
        <p:nvSpPr>
          <p:cNvPr id="15363" name="Rectangle 2">
            <a:extLst>
              <a:ext uri="{FF2B5EF4-FFF2-40B4-BE49-F238E27FC236}">
                <a16:creationId xmlns:a16="http://schemas.microsoft.com/office/drawing/2014/main" id="{D8E83BD0-7AE4-4323-9047-FC368929C520}"/>
              </a:ext>
            </a:extLst>
          </p:cNvPr>
          <p:cNvSpPr>
            <a:spLocks noGrp="1" noRot="1" noChangeAspect="1" noChangeArrowheads="1" noTextEdit="1"/>
          </p:cNvSpPr>
          <p:nvPr>
            <p:ph type="sldImg"/>
          </p:nvPr>
        </p:nvSpPr>
        <p:spPr>
          <a:ln/>
        </p:spPr>
      </p:sp>
      <p:sp>
        <p:nvSpPr>
          <p:cNvPr id="15364" name="Rectangle 3">
            <a:extLst>
              <a:ext uri="{FF2B5EF4-FFF2-40B4-BE49-F238E27FC236}">
                <a16:creationId xmlns:a16="http://schemas.microsoft.com/office/drawing/2014/main" id="{FDECF5EC-C5EC-4723-8F4F-A75A20018F65}"/>
              </a:ext>
            </a:extLst>
          </p:cNvPr>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rtlCol="0"/>
          <a:lstStyle>
            <a:defPPr>
              <a:defRPr lang="en-GB"/>
            </a:defPPr>
          </a:lstStyle>
          <a:p>
            <a:pPr rtl="0" eaLnBrk="1" hangingPunct="1"/>
            <a:endParaRPr lang="en-GB" altLang="en-US" dirty="0">
              <a:latin typeface="Arial" panose="020B0604020202020204" pitchFamily="34" charset="0"/>
            </a:endParaRPr>
          </a:p>
        </p:txBody>
      </p:sp>
    </p:spTree>
    <p:extLst>
      <p:ext uri="{BB962C8B-B14F-4D97-AF65-F5344CB8AC3E}">
        <p14:creationId xmlns:p14="http://schemas.microsoft.com/office/powerpoint/2010/main" val="1950814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Good morning my name is Natasha </a:t>
            </a:r>
            <a:r>
              <a:rPr lang="en-GB"/>
              <a:t>and today This </a:t>
            </a:r>
            <a:r>
              <a:rPr lang="en-GB" dirty="0"/>
              <a:t>presentation today will explore empowerment and barriers that the LBGTQ+ community experience. It will look at what empowerment means and the barriers the LBGTQ+ community experience within society. It will review gay rights and explore the queer theory. This presentation will include example in practice in the form of Gareth Thomas a Welsh rugby player that came out as gay and examine the ‘Equality Act 2010’.</a:t>
            </a:r>
          </a:p>
          <a:p>
            <a:endParaRPr lang="en-GB" dirty="0"/>
          </a:p>
        </p:txBody>
      </p:sp>
      <p:sp>
        <p:nvSpPr>
          <p:cNvPr id="4" name="Slide Number Placeholder 3"/>
          <p:cNvSpPr>
            <a:spLocks noGrp="1"/>
          </p:cNvSpPr>
          <p:nvPr>
            <p:ph type="sldNum" sz="quarter" idx="5"/>
          </p:nvPr>
        </p:nvSpPr>
        <p:spPr/>
        <p:txBody>
          <a:bodyPr/>
          <a:lstStyle/>
          <a:p>
            <a:pPr rtl="0"/>
            <a:fld id="{6DEB7EE2-04A2-4FB2-9625-C9C73AC4D32F}" type="slidenum">
              <a:rPr lang="en-GB" altLang="en-US" smtClean="0"/>
              <a:pPr rtl="0"/>
              <a:t>2</a:t>
            </a:fld>
            <a:endParaRPr lang="en-GB" altLang="en-US" dirty="0"/>
          </a:p>
        </p:txBody>
      </p:sp>
    </p:spTree>
    <p:extLst>
      <p:ext uri="{BB962C8B-B14F-4D97-AF65-F5344CB8AC3E}">
        <p14:creationId xmlns:p14="http://schemas.microsoft.com/office/powerpoint/2010/main" val="39718952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r>
              <a:rPr lang="en-GB" dirty="0"/>
              <a:t>LGBTQ+ stands for lesbian, gay, bisexual, transgender and queer.</a:t>
            </a:r>
          </a:p>
          <a:p>
            <a:pPr rtl="0"/>
            <a:r>
              <a:rPr lang="en-GB" dirty="0"/>
              <a:t>“The "plus" represents other sexual identities, including pansexual and Two-Spirit.</a:t>
            </a:r>
          </a:p>
          <a:p>
            <a:pPr rtl="0"/>
            <a:endParaRPr lang="en-GB" dirty="0"/>
          </a:p>
          <a:p>
            <a:pPr rtl="0"/>
            <a:r>
              <a:rPr lang="en-GB" dirty="0"/>
              <a:t>What does each letter stand for?</a:t>
            </a:r>
          </a:p>
          <a:p>
            <a:pPr rtl="0"/>
            <a:endParaRPr lang="en-GB" dirty="0"/>
          </a:p>
          <a:p>
            <a:pPr rtl="0"/>
            <a:r>
              <a:rPr lang="en-GB" dirty="0"/>
              <a:t>A lesbian is a woman and woman who are attracted to only people of the same gender.</a:t>
            </a:r>
          </a:p>
          <a:p>
            <a:pPr rtl="0"/>
            <a:r>
              <a:rPr lang="en-GB" dirty="0"/>
              <a:t>A Gay is a man and man who are attracted to only people of the same gender though often a lesbian can be referred to as gay as well.</a:t>
            </a:r>
          </a:p>
          <a:p>
            <a:pPr rtl="0"/>
            <a:r>
              <a:rPr lang="en-GB" dirty="0"/>
              <a:t>Bisexuals can be attracted to all genders. This includes transgender, binary and nonbinary.</a:t>
            </a:r>
          </a:p>
          <a:p>
            <a:pPr rtl="0"/>
            <a:r>
              <a:rPr lang="en-GB" dirty="0"/>
              <a:t>Transgender is the term used when a person’s gender identity is different from the gender they were assigned at birth.</a:t>
            </a:r>
          </a:p>
          <a:p>
            <a:pPr rtl="0"/>
            <a:r>
              <a:rPr lang="en-GB" dirty="0"/>
              <a:t>Queer is often considered an umbrella term for anyone for anyone who is non-cisgender or heterosexual.</a:t>
            </a:r>
          </a:p>
          <a:p>
            <a:pPr rtl="0"/>
            <a:r>
              <a:rPr lang="en-GB" dirty="0"/>
              <a:t> (Plus): The 'plus' is used to signify all of the gender identities and sexual orientations that are not specifically covered by the other five initials. An example is Two-Spirit, a pan-Indigenous American identity.</a:t>
            </a:r>
          </a:p>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6DEB7EE2-04A2-4FB2-9625-C9C73AC4D32F}" type="slidenum">
              <a:rPr lang="en-GB" altLang="en-US" smtClean="0"/>
              <a:pPr/>
              <a:t>3</a:t>
            </a:fld>
            <a:endParaRPr lang="en-GB" altLang="en-US" dirty="0"/>
          </a:p>
        </p:txBody>
      </p:sp>
    </p:spTree>
    <p:extLst>
      <p:ext uri="{BB962C8B-B14F-4D97-AF65-F5344CB8AC3E}">
        <p14:creationId xmlns:p14="http://schemas.microsoft.com/office/powerpoint/2010/main" val="16322788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r>
              <a:rPr lang="en-GB" dirty="0"/>
              <a:t>Feeling self-confident, assured, and self-determined mean you are feeling empowered. When a person feels empowered, they feel “in power”. Empowerment can help a person to feel more confident that they can possess the power necessary to create the life they want and are capable of accomplishing anything they set their minds to (Saavedra, 2024).</a:t>
            </a:r>
          </a:p>
          <a:p>
            <a:pPr rtl="0"/>
            <a:endParaRPr lang="en-GB" dirty="0"/>
          </a:p>
          <a:p>
            <a:pPr rtl="0"/>
            <a:r>
              <a:rPr lang="en-GB" dirty="0"/>
              <a:t>Empowerment in the LGBTQ+ community requires to recognize the struggles this group had in the past and still to this day have challenges (</a:t>
            </a:r>
            <a:r>
              <a:rPr lang="en-GB" dirty="0" err="1"/>
              <a:t>Haraveth</a:t>
            </a:r>
            <a:r>
              <a:rPr lang="en-GB" dirty="0"/>
              <a:t>, </a:t>
            </a:r>
            <a:r>
              <a:rPr lang="en-GB" dirty="0" err="1"/>
              <a:t>nd</a:t>
            </a:r>
            <a:r>
              <a:rPr lang="en-GB" dirty="0"/>
              <a:t>). The Stonewall riots and AIDS crisis events  highlighted how much strength and hardiness the LBGTQ+ community have faced.</a:t>
            </a:r>
          </a:p>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6DEB7EE2-04A2-4FB2-9625-C9C73AC4D32F}" type="slidenum">
              <a:rPr lang="en-GB" altLang="en-US" smtClean="0"/>
              <a:pPr/>
              <a:t>4</a:t>
            </a:fld>
            <a:endParaRPr lang="en-GB" altLang="en-US" dirty="0"/>
          </a:p>
        </p:txBody>
      </p:sp>
    </p:spTree>
    <p:extLst>
      <p:ext uri="{BB962C8B-B14F-4D97-AF65-F5344CB8AC3E}">
        <p14:creationId xmlns:p14="http://schemas.microsoft.com/office/powerpoint/2010/main" val="13834179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Social Stigma and discrimination – These come from cultural beliefs and societal norms as well as personal biases. These can cause the LBGTQ+ identities to lack acceptance and respect from members of society (Himani, 2024). This can affect physical and mental health (CDC, 2016)</a:t>
            </a:r>
          </a:p>
          <a:p>
            <a:endParaRPr lang="en-GB" dirty="0"/>
          </a:p>
          <a:p>
            <a:r>
              <a:rPr lang="en-GB" dirty="0"/>
              <a:t>Healthcare barriers-  Healthcare professionals can stigmatize individuals of the LBGTQ+ by disrespecting treatment and refusing care also in particular the transgender community may find it challenging to access the correct care they need such as hormone therapy or gender-affirming surgeries (Himani, 2024) LBGTQ youths are 2-3 times more likely to commit suicide, they are more likely to be homeless and the LBGTQ population have the highest rates of alcohol and other drug use (Dickinson, 2020)</a:t>
            </a:r>
          </a:p>
          <a:p>
            <a:endParaRPr lang="en-GB" dirty="0"/>
          </a:p>
          <a:p>
            <a:r>
              <a:rPr lang="en-GB" dirty="0"/>
              <a:t>Media representation- Media representation matters in everyday life and the LBQTQ+ community lacks coverage. When the media does cover the LBGTQ+ community they seem to portray the community  and come across as misunderstanding of the community (Himani, 2024). Todays television programmes see LBGTQ+ characters and story lines reduced to harmful stereotyping (Cruz, E, 2024)</a:t>
            </a:r>
          </a:p>
          <a:p>
            <a:endParaRPr lang="en-GB" dirty="0"/>
          </a:p>
        </p:txBody>
      </p:sp>
      <p:sp>
        <p:nvSpPr>
          <p:cNvPr id="4" name="Slide Number Placeholder 3"/>
          <p:cNvSpPr>
            <a:spLocks noGrp="1"/>
          </p:cNvSpPr>
          <p:nvPr>
            <p:ph type="sldNum" sz="quarter" idx="5"/>
          </p:nvPr>
        </p:nvSpPr>
        <p:spPr/>
        <p:txBody>
          <a:bodyPr/>
          <a:lstStyle/>
          <a:p>
            <a:pPr rtl="0"/>
            <a:fld id="{6DEB7EE2-04A2-4FB2-9625-C9C73AC4D32F}" type="slidenum">
              <a:rPr lang="en-GB" altLang="en-US" smtClean="0"/>
              <a:pPr rtl="0"/>
              <a:t>5</a:t>
            </a:fld>
            <a:endParaRPr lang="en-GB" altLang="en-US" dirty="0"/>
          </a:p>
        </p:txBody>
      </p:sp>
    </p:spTree>
    <p:extLst>
      <p:ext uri="{BB962C8B-B14F-4D97-AF65-F5344CB8AC3E}">
        <p14:creationId xmlns:p14="http://schemas.microsoft.com/office/powerpoint/2010/main" val="189073133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In the early 1960’s the gay rights movement saw progress with Illinois becoming the first state to get rid of anti-sodomy laws (History.com editors, 2023).</a:t>
            </a:r>
          </a:p>
          <a:p>
            <a:r>
              <a:rPr lang="en-GB" dirty="0"/>
              <a:t>In 1969 there was the Stonewall riots, the Stonewall Inn was a gay club in Greenwich Village where gays and drag queens and homeless youths were welcomed but on June 28th 1969 the police raided the club and after years of harassment the club members and neighbourhood residents fought back and eventually this turned into a fill-blown riot (History.com editors, 2023).</a:t>
            </a:r>
          </a:p>
          <a:p>
            <a:r>
              <a:rPr lang="en-GB" dirty="0"/>
              <a:t>In the 1980’s and early 1990’s the AIDS outbreak became a struggle for gay rights and on December 1st 1988 The World Health Organization declared this day to be World AIDS Day, by the end of this decade there had been over 100,000 reported cases of AIDS in the United States (History.com editors, 2023).</a:t>
            </a:r>
          </a:p>
          <a:p>
            <a:r>
              <a:rPr lang="en-GB" dirty="0"/>
              <a:t>In 2013 in the United Kingdom there was huge win for gay rights the ‘Same Sex Couples Act’ (2013) was passed in Parliament which introduced civil marriage of the same sex (UK Parliament, 2024)</a:t>
            </a:r>
          </a:p>
          <a:p>
            <a:endParaRPr lang="en-GB" dirty="0"/>
          </a:p>
        </p:txBody>
      </p:sp>
      <p:sp>
        <p:nvSpPr>
          <p:cNvPr id="4" name="Slide Number Placeholder 3"/>
          <p:cNvSpPr>
            <a:spLocks noGrp="1"/>
          </p:cNvSpPr>
          <p:nvPr>
            <p:ph type="sldNum" sz="quarter" idx="5"/>
          </p:nvPr>
        </p:nvSpPr>
        <p:spPr/>
        <p:txBody>
          <a:bodyPr/>
          <a:lstStyle/>
          <a:p>
            <a:pPr rtl="0"/>
            <a:fld id="{6DEB7EE2-04A2-4FB2-9625-C9C73AC4D32F}" type="slidenum">
              <a:rPr lang="en-GB" altLang="en-US" smtClean="0"/>
              <a:pPr rtl="0"/>
              <a:t>6</a:t>
            </a:fld>
            <a:endParaRPr lang="en-GB" altLang="en-US" dirty="0"/>
          </a:p>
        </p:txBody>
      </p:sp>
    </p:spTree>
    <p:extLst>
      <p:ext uri="{BB962C8B-B14F-4D97-AF65-F5344CB8AC3E}">
        <p14:creationId xmlns:p14="http://schemas.microsoft.com/office/powerpoint/2010/main" val="92015455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Queer theory challenges existing norms about identity, gender and sexuality focusing on heteronormativity and this being the natural, “normal” expression of sexuality (LBGTQ Nation, 2022). </a:t>
            </a:r>
          </a:p>
          <a:p>
            <a:r>
              <a:rPr lang="en-GB" dirty="0"/>
              <a:t>Queer theory studies what we as a society refer to as “normal” and why we as a society refer to this as being “normal” in the first place (LBGTQ Nation, 2022). Queer theory intends to strip what is acceptable and provide a fresh perspective on ideas that are essential to defining ideas in identity politics and identity formation (</a:t>
            </a:r>
            <a:r>
              <a:rPr lang="en-GB" dirty="0" err="1"/>
              <a:t>MasterClass</a:t>
            </a:r>
            <a:r>
              <a:rPr lang="en-GB" dirty="0"/>
              <a:t>, 2022). </a:t>
            </a:r>
          </a:p>
          <a:p>
            <a:endParaRPr lang="en-GB" dirty="0"/>
          </a:p>
          <a:p>
            <a:r>
              <a:rPr lang="en-GB" dirty="0"/>
              <a:t>An example of queer theory in practice is when the Welsh rugby star Gareth Thomas came out as gay. This was not heard of in male professional athletes who were at their height of their careers (Rapp, 2015). Gareth was afraid that his sexuality would become common knowledge and end his career, as this was not seen as “normal” for a professional man athlete (Rapp, 2015). </a:t>
            </a:r>
          </a:p>
          <a:p>
            <a:r>
              <a:rPr lang="en-GB" dirty="0"/>
              <a:t> "I knew I would never be accepted as a gay man and still achieve what I wanted to achieve in the </a:t>
            </a:r>
            <a:r>
              <a:rPr lang="en-GB" dirty="0" err="1"/>
              <a:t>game,I</a:t>
            </a:r>
            <a:r>
              <a:rPr lang="en-GB" dirty="0"/>
              <a:t> became a master of disguise and could play the straight man down to a tee,</a:t>
            </a:r>
          </a:p>
          <a:p>
            <a:r>
              <a:rPr lang="en-GB" dirty="0"/>
              <a:t> sometimes over-compensating by getting into fights or being overly aggressive because I didn't want the</a:t>
            </a:r>
          </a:p>
          <a:p>
            <a:r>
              <a:rPr lang="en-GB" dirty="0"/>
              <a:t> real me to be found out. . . . But when you withdraw into yourself, you start to feel lonely, upset,</a:t>
            </a:r>
          </a:p>
          <a:p>
            <a:r>
              <a:rPr lang="en-GB" dirty="0"/>
              <a:t> ashamed. You create this inner world which is dark."</a:t>
            </a:r>
          </a:p>
          <a:p>
            <a:endParaRPr lang="en-GB" dirty="0"/>
          </a:p>
        </p:txBody>
      </p:sp>
      <p:sp>
        <p:nvSpPr>
          <p:cNvPr id="4" name="Slide Number Placeholder 3"/>
          <p:cNvSpPr>
            <a:spLocks noGrp="1"/>
          </p:cNvSpPr>
          <p:nvPr>
            <p:ph type="sldNum" sz="quarter" idx="5"/>
          </p:nvPr>
        </p:nvSpPr>
        <p:spPr/>
        <p:txBody>
          <a:bodyPr/>
          <a:lstStyle/>
          <a:p>
            <a:pPr rtl="0"/>
            <a:fld id="{6DEB7EE2-04A2-4FB2-9625-C9C73AC4D32F}" type="slidenum">
              <a:rPr lang="en-GB" altLang="en-US" smtClean="0"/>
              <a:pPr rtl="0"/>
              <a:t>7</a:t>
            </a:fld>
            <a:endParaRPr lang="en-GB" altLang="en-US" dirty="0"/>
          </a:p>
        </p:txBody>
      </p:sp>
    </p:spTree>
    <p:extLst>
      <p:ext uri="{BB962C8B-B14F-4D97-AF65-F5344CB8AC3E}">
        <p14:creationId xmlns:p14="http://schemas.microsoft.com/office/powerpoint/2010/main" val="107195252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a:p>
            <a:r>
              <a:rPr lang="en-GB" dirty="0"/>
              <a:t>The Equality Act 2010 protects the LBGTQ+ community with Legislation that has been put in place to protect sexual orientation and gender reassignment (Equality Act, 2010).</a:t>
            </a:r>
          </a:p>
          <a:p>
            <a:endParaRPr lang="en-GB" dirty="0"/>
          </a:p>
          <a:p>
            <a:r>
              <a:rPr lang="en-GB" dirty="0"/>
              <a:t>Who is protected under sexual orientation?</a:t>
            </a:r>
          </a:p>
          <a:p>
            <a:endParaRPr lang="en-GB" dirty="0"/>
          </a:p>
          <a:p>
            <a:r>
              <a:rPr lang="en-GB" dirty="0"/>
              <a:t>The answer is everyone, whatever be their sexuality nonetheless, the Equality Act 2010 offers outstanding opportunities for heterosexism and resulting effects on gay, lesbian and bisexual people (Birmingham City Council, </a:t>
            </a:r>
            <a:r>
              <a:rPr lang="en-GB" dirty="0" err="1"/>
              <a:t>nd</a:t>
            </a:r>
            <a:r>
              <a:rPr lang="en-GB" dirty="0"/>
              <a:t>).</a:t>
            </a:r>
          </a:p>
          <a:p>
            <a:endParaRPr lang="en-GB" dirty="0"/>
          </a:p>
          <a:p>
            <a:r>
              <a:rPr lang="en-GB" dirty="0"/>
              <a:t>Examples of protection the act provides</a:t>
            </a:r>
          </a:p>
          <a:p>
            <a:endParaRPr lang="en-GB" dirty="0"/>
          </a:p>
          <a:p>
            <a:r>
              <a:rPr lang="en-GB" dirty="0"/>
              <a:t>Direct Discrimination – when someone is treated less than another because of their sexual orientation.</a:t>
            </a:r>
          </a:p>
          <a:p>
            <a:r>
              <a:rPr lang="en-GB" dirty="0"/>
              <a:t>Harassment- unwanted behaviour because of someone's sexuality which effects a persons dignity or creates intimidating behaviour or a hostile or humiliating environment.</a:t>
            </a:r>
          </a:p>
          <a:p>
            <a:r>
              <a:rPr lang="en-GB" dirty="0"/>
              <a:t>Victimisation- when someone is treated badly because they have made a complaint or supported that behaviour related to the Act.</a:t>
            </a:r>
          </a:p>
          <a:p>
            <a:endParaRPr lang="en-GB" dirty="0"/>
          </a:p>
        </p:txBody>
      </p:sp>
      <p:sp>
        <p:nvSpPr>
          <p:cNvPr id="4" name="Slide Number Placeholder 3"/>
          <p:cNvSpPr>
            <a:spLocks noGrp="1"/>
          </p:cNvSpPr>
          <p:nvPr>
            <p:ph type="sldNum" sz="quarter" idx="5"/>
          </p:nvPr>
        </p:nvSpPr>
        <p:spPr/>
        <p:txBody>
          <a:bodyPr/>
          <a:lstStyle/>
          <a:p>
            <a:pPr rtl="0"/>
            <a:fld id="{6DEB7EE2-04A2-4FB2-9625-C9C73AC4D32F}" type="slidenum">
              <a:rPr lang="en-GB" altLang="en-US" noProof="0" smtClean="0"/>
              <a:pPr rtl="0"/>
              <a:t>8</a:t>
            </a:fld>
            <a:endParaRPr lang="en-GB" altLang="en-US" noProof="0" dirty="0"/>
          </a:p>
        </p:txBody>
      </p:sp>
    </p:spTree>
    <p:extLst>
      <p:ext uri="{BB962C8B-B14F-4D97-AF65-F5344CB8AC3E}">
        <p14:creationId xmlns:p14="http://schemas.microsoft.com/office/powerpoint/2010/main" val="68690821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6DEB7EE2-04A2-4FB2-9625-C9C73AC4D32F}" type="slidenum">
              <a:rPr lang="en-GB" altLang="en-US" smtClean="0"/>
              <a:pPr rtl="0"/>
              <a:t>9</a:t>
            </a:fld>
            <a:endParaRPr lang="en-GB" altLang="en-US" dirty="0"/>
          </a:p>
        </p:txBody>
      </p:sp>
    </p:spTree>
    <p:extLst>
      <p:ext uri="{BB962C8B-B14F-4D97-AF65-F5344CB8AC3E}">
        <p14:creationId xmlns:p14="http://schemas.microsoft.com/office/powerpoint/2010/main" val="3398024643"/>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6DEB7EE2-04A2-4FB2-9625-C9C73AC4D32F}" type="slidenum">
              <a:rPr lang="en-GB" altLang="en-US" smtClean="0"/>
              <a:pPr rtl="0"/>
              <a:t>10</a:t>
            </a:fld>
            <a:endParaRPr lang="en-GB" altLang="en-US" dirty="0"/>
          </a:p>
        </p:txBody>
      </p:sp>
    </p:spTree>
    <p:extLst>
      <p:ext uri="{BB962C8B-B14F-4D97-AF65-F5344CB8AC3E}">
        <p14:creationId xmlns:p14="http://schemas.microsoft.com/office/powerpoint/2010/main" val="409528826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6DEB7EE2-04A2-4FB2-9625-C9C73AC4D32F}" type="slidenum">
              <a:rPr lang="en-GB" altLang="en-US" smtClean="0"/>
              <a:pPr rtl="0"/>
              <a:t>11</a:t>
            </a:fld>
            <a:endParaRPr lang="en-GB" altLang="en-US" dirty="0"/>
          </a:p>
        </p:txBody>
      </p:sp>
    </p:spTree>
    <p:extLst>
      <p:ext uri="{BB962C8B-B14F-4D97-AF65-F5344CB8AC3E}">
        <p14:creationId xmlns:p14="http://schemas.microsoft.com/office/powerpoint/2010/main" val="1031613712"/>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rtlCol="0"/>
          <a:lstStyle>
            <a:defPPr>
              <a:defRPr lang="en-GB"/>
            </a:defPPr>
          </a:lstStyle>
          <a:p>
            <a:pPr rtl="0"/>
            <a:endParaRPr lang="en-GB" dirty="0"/>
          </a:p>
        </p:txBody>
      </p:sp>
      <p:sp>
        <p:nvSpPr>
          <p:cNvPr id="4" name="Slide Number Placeholder 3"/>
          <p:cNvSpPr>
            <a:spLocks noGrp="1"/>
          </p:cNvSpPr>
          <p:nvPr>
            <p:ph type="sldNum" sz="quarter" idx="5"/>
          </p:nvPr>
        </p:nvSpPr>
        <p:spPr/>
        <p:txBody>
          <a:bodyPr rtlCol="0"/>
          <a:lstStyle>
            <a:defPPr>
              <a:defRPr lang="en-GB"/>
            </a:defPPr>
          </a:lstStyle>
          <a:p>
            <a:pPr rtl="0"/>
            <a:fld id="{6DEB7EE2-04A2-4FB2-9625-C9C73AC4D32F}" type="slidenum">
              <a:rPr lang="en-GB" altLang="en-US" smtClean="0"/>
              <a:pPr rtl="0"/>
              <a:t>12</a:t>
            </a:fld>
            <a:endParaRPr lang="en-GB" altLang="en-US" dirty="0"/>
          </a:p>
        </p:txBody>
      </p:sp>
    </p:spTree>
    <p:extLst>
      <p:ext uri="{BB962C8B-B14F-4D97-AF65-F5344CB8AC3E}">
        <p14:creationId xmlns:p14="http://schemas.microsoft.com/office/powerpoint/2010/main" val="3625069907"/>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E7964CB-E75A-4A03-88D3-6A48EF650A09}"/>
              </a:ext>
            </a:extLst>
          </p:cNvPr>
          <p:cNvSpPr>
            <a:spLocks noGrp="1"/>
          </p:cNvSpPr>
          <p:nvPr>
            <p:ph type="title" hasCustomPrompt="1"/>
          </p:nvPr>
        </p:nvSpPr>
        <p:spPr>
          <a:xfrm>
            <a:off x="5442012" y="2766219"/>
            <a:ext cx="6220101" cy="1325563"/>
          </a:xfrm>
          <a:prstGeom prst="rect">
            <a:avLst/>
          </a:prstGeom>
        </p:spPr>
        <p:txBody>
          <a:bodyPr rtlCol="0"/>
          <a:lstStyle>
            <a:lvl1pPr>
              <a:defRPr lang="en-GB" b="1"/>
            </a:lvl1pPr>
          </a:lstStyle>
          <a:p>
            <a:pPr rtl="0"/>
            <a:r>
              <a:rPr lang="en-GB" noProof="0"/>
              <a:t>Insert title here</a:t>
            </a:r>
          </a:p>
        </p:txBody>
      </p:sp>
      <p:pic>
        <p:nvPicPr>
          <p:cNvPr id="6" name="Picture Placeholder 9" descr="Bright, colourful geometric pattern ">
            <a:extLst>
              <a:ext uri="{FF2B5EF4-FFF2-40B4-BE49-F238E27FC236}">
                <a16:creationId xmlns:a16="http://schemas.microsoft.com/office/drawing/2014/main" id="{47BA4775-9232-44C1-8851-04B6753110FE}"/>
              </a:ext>
            </a:extLst>
          </p:cNvPr>
          <p:cNvPicPr>
            <a:picLocks noChangeAspect="1"/>
          </p:cNvPicPr>
          <p:nvPr userDrawn="1"/>
        </p:nvPicPr>
        <p:blipFill rotWithShape="1">
          <a:blip r:embed="rId2"/>
          <a:srcRect l="24" r="24"/>
          <a:stretch/>
        </p:blipFill>
        <p:spPr>
          <a:xfrm>
            <a:off x="-9236" y="0"/>
            <a:ext cx="4749282" cy="6858000"/>
          </a:xfrm>
          <a:prstGeom prst="rect">
            <a:avLst/>
          </a:prstGeom>
        </p:spPr>
      </p:pic>
    </p:spTree>
    <p:extLst>
      <p:ext uri="{BB962C8B-B14F-4D97-AF65-F5344CB8AC3E}">
        <p14:creationId xmlns:p14="http://schemas.microsoft.com/office/powerpoint/2010/main" val="1440679267"/>
      </p:ext>
    </p:extLst>
  </p:cSld>
  <p:clrMapOvr>
    <a:masterClrMapping/>
  </p:clrMapOvr>
  <p:extLst>
    <p:ext uri="{DCECCB84-F9BA-43D5-87BE-67443E8EF086}">
      <p15:sldGuideLst xmlns:p15="http://schemas.microsoft.com/office/powerpoint/2012/main">
        <p15:guide id="1" pos="2808" userDrawn="1">
          <p15:clr>
            <a:srgbClr val="FBAE40"/>
          </p15:clr>
        </p15:guide>
      </p15:sldGuideLst>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Right Pattern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87E8F-5716-4A71-B64F-EC5A742B45D2}"/>
              </a:ext>
            </a:extLst>
          </p:cNvPr>
          <p:cNvSpPr>
            <a:spLocks noGrp="1"/>
          </p:cNvSpPr>
          <p:nvPr>
            <p:ph type="title" hasCustomPrompt="1"/>
          </p:nvPr>
        </p:nvSpPr>
        <p:spPr>
          <a:xfrm>
            <a:off x="762000" y="715961"/>
            <a:ext cx="6477000" cy="1189038"/>
          </a:xfrm>
          <a:prstGeom prst="rect">
            <a:avLst/>
          </a:prstGeom>
        </p:spPr>
        <p:txBody>
          <a:bodyPr rtlCol="0" anchor="t">
            <a:noAutofit/>
          </a:bodyPr>
          <a:lstStyle>
            <a:lvl1pPr>
              <a:spcBef>
                <a:spcPts val="1000"/>
              </a:spcBef>
              <a:defRPr lang="en-GB" sz="4000" b="1">
                <a:solidFill>
                  <a:schemeClr val="bg2"/>
                </a:solidFill>
              </a:defRPr>
            </a:lvl1pPr>
          </a:lstStyle>
          <a:p>
            <a:pPr rtl="0"/>
            <a:r>
              <a:rPr lang="en-GB" noProof="0"/>
              <a:t>Insert title here</a:t>
            </a:r>
          </a:p>
        </p:txBody>
      </p:sp>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hasCustomPrompt="1"/>
          </p:nvPr>
        </p:nvSpPr>
        <p:spPr>
          <a:xfrm>
            <a:off x="762000" y="1905000"/>
            <a:ext cx="6477000" cy="3276600"/>
          </a:xfrm>
          <a:prstGeom prst="rect">
            <a:avLst/>
          </a:prstGeom>
        </p:spPr>
        <p:txBody>
          <a:bodyPr rtlCol="0"/>
          <a:lstStyle>
            <a:lvl1pPr marL="0" indent="0">
              <a:lnSpc>
                <a:spcPct val="100000"/>
              </a:lnSpc>
              <a:buNone/>
              <a:defRPr lang="en-GB" sz="1800" b="1">
                <a:solidFill>
                  <a:schemeClr val="bg1"/>
                </a:solidFill>
              </a:defRPr>
            </a:lvl1pPr>
            <a:lvl2pPr marL="228600">
              <a:lnSpc>
                <a:spcPct val="100000"/>
              </a:lnSpc>
              <a:spcBef>
                <a:spcPts val="1000"/>
              </a:spcBef>
              <a:defRPr lang="en-GB" sz="1800">
                <a:solidFill>
                  <a:schemeClr val="bg1"/>
                </a:solidFill>
              </a:defRPr>
            </a:lvl2pPr>
          </a:lstStyle>
          <a:p>
            <a:pPr lvl="0" rtl="0"/>
            <a:r>
              <a:rPr lang="en-GB" noProof="0"/>
              <a:t>Insert subtitle here</a:t>
            </a:r>
          </a:p>
          <a:p>
            <a:pPr lvl="1" rtl="0"/>
            <a:r>
              <a:rPr lang="en-GB" noProof="0"/>
              <a:t>Insert content here</a:t>
            </a:r>
          </a:p>
        </p:txBody>
      </p:sp>
      <p:pic>
        <p:nvPicPr>
          <p:cNvPr id="6" name="Picture Placeholder 15" descr="Bright, colourful geometric pattern ">
            <a:extLst>
              <a:ext uri="{FF2B5EF4-FFF2-40B4-BE49-F238E27FC236}">
                <a16:creationId xmlns:a16="http://schemas.microsoft.com/office/drawing/2014/main" id="{D7C393D9-3916-4D61-9B6A-E1B16C079A2A}"/>
              </a:ext>
            </a:extLst>
          </p:cNvPr>
          <p:cNvPicPr>
            <a:picLocks noChangeAspect="1"/>
          </p:cNvPicPr>
          <p:nvPr userDrawn="1"/>
        </p:nvPicPr>
        <p:blipFill rotWithShape="1">
          <a:blip r:embed="rId2"/>
          <a:srcRect l="3" r="3"/>
          <a:stretch/>
        </p:blipFill>
        <p:spPr>
          <a:xfrm>
            <a:off x="7427913" y="0"/>
            <a:ext cx="4764087" cy="6858000"/>
          </a:xfrm>
          <a:prstGeom prst="rect">
            <a:avLst/>
          </a:prstGeom>
        </p:spPr>
      </p:pic>
    </p:spTree>
    <p:extLst>
      <p:ext uri="{BB962C8B-B14F-4D97-AF65-F5344CB8AC3E}">
        <p14:creationId xmlns:p14="http://schemas.microsoft.com/office/powerpoint/2010/main" val="17207261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a16="http://schemas.microsoft.com/office/drawing/2014/main"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Overview">
    <p:bg>
      <p:bgPr>
        <a:solidFill>
          <a:schemeClr val="accent5"/>
        </a:solidFill>
        <a:effectLst/>
      </p:bgPr>
    </p:bg>
    <p:spTree>
      <p:nvGrpSpPr>
        <p:cNvPr id="1" name=""/>
        <p:cNvGrpSpPr/>
        <p:nvPr/>
      </p:nvGrpSpPr>
      <p:grpSpPr>
        <a:xfrm>
          <a:off x="0" y="0"/>
          <a:ext cx="0" cy="0"/>
          <a:chOff x="0" y="0"/>
          <a:chExt cx="0" cy="0"/>
        </a:xfrm>
      </p:grpSpPr>
      <p:pic>
        <p:nvPicPr>
          <p:cNvPr id="8" name="Picture Placeholder 9" descr="Bright, colourful geometric pattern ">
            <a:extLst>
              <a:ext uri="{FF2B5EF4-FFF2-40B4-BE49-F238E27FC236}">
                <a16:creationId xmlns:a16="http://schemas.microsoft.com/office/drawing/2014/main" id="{69F80BBC-9ED9-4167-818A-EB3FAEE372FA}"/>
              </a:ext>
            </a:extLst>
          </p:cNvPr>
          <p:cNvPicPr>
            <a:picLocks noChangeAspect="1"/>
          </p:cNvPicPr>
          <p:nvPr userDrawn="1"/>
        </p:nvPicPr>
        <p:blipFill rotWithShape="1">
          <a:blip r:embed="rId2"/>
          <a:srcRect/>
          <a:stretch/>
        </p:blipFill>
        <p:spPr>
          <a:xfrm>
            <a:off x="0" y="0"/>
            <a:ext cx="12192000" cy="6858000"/>
          </a:xfrm>
          <a:prstGeom prst="rect">
            <a:avLst/>
          </a:prstGeom>
        </p:spPr>
      </p:pic>
      <p:sp>
        <p:nvSpPr>
          <p:cNvPr id="5" name="Title 1">
            <a:extLst>
              <a:ext uri="{FF2B5EF4-FFF2-40B4-BE49-F238E27FC236}">
                <a16:creationId xmlns:a16="http://schemas.microsoft.com/office/drawing/2014/main" id="{3D9303A2-B30A-054C-B809-053B909E125F}"/>
              </a:ext>
            </a:extLst>
          </p:cNvPr>
          <p:cNvSpPr>
            <a:spLocks noGrp="1"/>
          </p:cNvSpPr>
          <p:nvPr>
            <p:ph type="title" hasCustomPrompt="1"/>
          </p:nvPr>
        </p:nvSpPr>
        <p:spPr>
          <a:xfrm>
            <a:off x="1525301" y="1995467"/>
            <a:ext cx="9141397" cy="615553"/>
          </a:xfrm>
          <a:prstGeom prst="rect">
            <a:avLst/>
          </a:prstGeom>
          <a:noFill/>
        </p:spPr>
        <p:txBody>
          <a:bodyPr wrap="square" lIns="0" tIns="0" rIns="0" bIns="0" rtlCol="0" anchor="b" anchorCtr="0">
            <a:spAutoFit/>
          </a:bodyPr>
          <a:lstStyle>
            <a:lvl1pPr algn="ctr" defTabSz="932742" rtl="0" eaLnBrk="1" latinLnBrk="0" hangingPunct="1">
              <a:lnSpc>
                <a:spcPct val="100000"/>
              </a:lnSpc>
              <a:spcBef>
                <a:spcPct val="0"/>
              </a:spcBef>
              <a:buNone/>
              <a:defRPr lang="en-GB" sz="4000" b="1" i="0" kern="1200" cap="none" spc="-50" baseline="0" dirty="0">
                <a:ln w="3175">
                  <a:noFill/>
                </a:ln>
                <a:solidFill>
                  <a:schemeClr val="tx1"/>
                </a:solidFill>
                <a:effectLst/>
                <a:latin typeface="+mj-lt"/>
                <a:ea typeface="+mn-ea"/>
                <a:cs typeface="Segoe UI" pitchFamily="34" charset="0"/>
              </a:defRPr>
            </a:lvl1pPr>
          </a:lstStyle>
          <a:p>
            <a:pPr rtl="0"/>
            <a:r>
              <a:rPr lang="en-GB" noProof="0"/>
              <a:t>Insert title here</a:t>
            </a:r>
          </a:p>
        </p:txBody>
      </p:sp>
      <p:sp>
        <p:nvSpPr>
          <p:cNvPr id="6" name="Text Placeholder 4">
            <a:extLst>
              <a:ext uri="{FF2B5EF4-FFF2-40B4-BE49-F238E27FC236}">
                <a16:creationId xmlns:a16="http://schemas.microsoft.com/office/drawing/2014/main" id="{10F58DD1-3970-D84D-8040-EF33B0971D59}"/>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rtlCol="0">
            <a:noAutofit/>
          </a:bodyPr>
          <a:lstStyle>
            <a:lvl1pPr marL="0" indent="0" algn="ctr">
              <a:lnSpc>
                <a:spcPct val="100000"/>
              </a:lnSpc>
              <a:spcBef>
                <a:spcPts val="0"/>
              </a:spcBef>
              <a:spcAft>
                <a:spcPts val="0"/>
              </a:spcAft>
              <a:buFont typeface="Arial" panose="020B0604020202020204" pitchFamily="34" charset="0"/>
              <a:buNone/>
              <a:defRPr lang="en-GB" sz="1800" kern="1200" dirty="0">
                <a:solidFill>
                  <a:schemeClr val="tx1"/>
                </a:solidFill>
                <a:latin typeface="+mn-lt"/>
                <a:ea typeface="+mn-ea"/>
                <a:cs typeface="+mn-cs"/>
              </a:defRPr>
            </a:lvl1pPr>
          </a:lstStyle>
          <a:p>
            <a:pPr lvl="0" rtl="0"/>
            <a:r>
              <a:rPr lang="en-GB" noProof="0"/>
              <a:t>Insert content here</a:t>
            </a:r>
          </a:p>
        </p:txBody>
      </p:sp>
    </p:spTree>
    <p:extLst>
      <p:ext uri="{BB962C8B-B14F-4D97-AF65-F5344CB8AC3E}">
        <p14:creationId xmlns:p14="http://schemas.microsoft.com/office/powerpoint/2010/main" val="324088294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a16="http://schemas.microsoft.com/office/drawing/2014/main"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3" userDrawn="1">
          <p15:clr>
            <a:srgbClr val="5ACBF0"/>
          </p15:clr>
        </p15:guide>
        <p15:guide id="4" orient="horz" pos="2488" userDrawn="1">
          <p15:clr>
            <a:srgbClr val="5ACBF0"/>
          </p15:clr>
        </p15:guide>
      </p15:sldGuideLst>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hart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13624-9AD4-4B61-B3D1-7B21213507C0}"/>
              </a:ext>
            </a:extLst>
          </p:cNvPr>
          <p:cNvSpPr>
            <a:spLocks noGrp="1"/>
          </p:cNvSpPr>
          <p:nvPr>
            <p:ph type="title" hasCustomPrompt="1"/>
          </p:nvPr>
        </p:nvSpPr>
        <p:spPr>
          <a:xfrm>
            <a:off x="762000" y="715964"/>
            <a:ext cx="10591800" cy="646332"/>
          </a:xfrm>
          <a:prstGeom prst="rect">
            <a:avLst/>
          </a:prstGeom>
        </p:spPr>
        <p:txBody>
          <a:bodyPr rtlCol="0">
            <a:noAutofit/>
          </a:bodyPr>
          <a:lstStyle>
            <a:lvl1pPr>
              <a:spcBef>
                <a:spcPts val="1000"/>
              </a:spcBef>
              <a:defRPr lang="en-GB" sz="4000" b="1">
                <a:solidFill>
                  <a:schemeClr val="accent5"/>
                </a:solidFill>
              </a:defRPr>
            </a:lvl1pPr>
          </a:lstStyle>
          <a:p>
            <a:pPr rtl="0"/>
            <a:r>
              <a:rPr lang="en-GB" noProof="0"/>
              <a:t>Insert title here</a:t>
            </a:r>
          </a:p>
        </p:txBody>
      </p:sp>
      <p:sp>
        <p:nvSpPr>
          <p:cNvPr id="10" name="Text Placeholder 15">
            <a:extLst>
              <a:ext uri="{FF2B5EF4-FFF2-40B4-BE49-F238E27FC236}">
                <a16:creationId xmlns:a16="http://schemas.microsoft.com/office/drawing/2014/main" id="{780F473D-F2DF-4163-AB6E-F7327F60EC4A}"/>
              </a:ext>
            </a:extLst>
          </p:cNvPr>
          <p:cNvSpPr>
            <a:spLocks noGrp="1"/>
          </p:cNvSpPr>
          <p:nvPr>
            <p:ph type="body" sz="quarter" idx="11" hasCustomPrompt="1"/>
          </p:nvPr>
        </p:nvSpPr>
        <p:spPr>
          <a:xfrm>
            <a:off x="762000" y="1432562"/>
            <a:ext cx="10667999" cy="1158237"/>
          </a:xfrm>
          <a:prstGeom prst="rect">
            <a:avLst/>
          </a:prstGeom>
        </p:spPr>
        <p:txBody>
          <a:bodyPr rtlCol="0"/>
          <a:lstStyle>
            <a:lvl1pPr marL="0" indent="0">
              <a:lnSpc>
                <a:spcPct val="100000"/>
              </a:lnSpc>
              <a:buNone/>
              <a:defRPr lang="en-GB" sz="1800" b="0">
                <a:solidFill>
                  <a:schemeClr val="bg1"/>
                </a:solidFill>
              </a:defRPr>
            </a:lvl1pPr>
            <a:lvl2pPr marL="228600">
              <a:lnSpc>
                <a:spcPct val="100000"/>
              </a:lnSpc>
              <a:spcBef>
                <a:spcPts val="1000"/>
              </a:spcBef>
              <a:defRPr lang="en-GB" sz="1800" b="0">
                <a:solidFill>
                  <a:schemeClr val="bg1"/>
                </a:solidFill>
              </a:defRPr>
            </a:lvl2pPr>
          </a:lstStyle>
          <a:p>
            <a:pPr lvl="0" rtl="0"/>
            <a:r>
              <a:rPr lang="en-GB" noProof="0"/>
              <a:t>Insert subtitle here</a:t>
            </a:r>
          </a:p>
          <a:p>
            <a:pPr lvl="1" rtl="0"/>
            <a:r>
              <a:rPr lang="en-GB" noProof="0"/>
              <a:t>Insert content here</a:t>
            </a:r>
          </a:p>
        </p:txBody>
      </p:sp>
      <p:sp>
        <p:nvSpPr>
          <p:cNvPr id="11" name="Table Placeholder 10">
            <a:extLst>
              <a:ext uri="{FF2B5EF4-FFF2-40B4-BE49-F238E27FC236}">
                <a16:creationId xmlns:a16="http://schemas.microsoft.com/office/drawing/2014/main" id="{7DC18506-6205-438F-AA5C-D337F9975FC3}"/>
              </a:ext>
            </a:extLst>
          </p:cNvPr>
          <p:cNvSpPr>
            <a:spLocks noGrp="1"/>
          </p:cNvSpPr>
          <p:nvPr>
            <p:ph type="tbl" sz="quarter" idx="12" hasCustomPrompt="1"/>
          </p:nvPr>
        </p:nvSpPr>
        <p:spPr>
          <a:xfrm>
            <a:off x="757381" y="2591662"/>
            <a:ext cx="10667999" cy="2833776"/>
          </a:xfrm>
          <a:prstGeom prst="rect">
            <a:avLst/>
          </a:prstGeom>
        </p:spPr>
        <p:txBody>
          <a:bodyPr rtlCol="0"/>
          <a:lstStyle>
            <a:lvl1pPr marL="0" indent="0">
              <a:buNone/>
              <a:defRPr lang="en-GB" sz="1800" b="0"/>
            </a:lvl1pPr>
          </a:lstStyle>
          <a:p>
            <a:pPr rtl="0"/>
            <a:r>
              <a:rPr lang="en-GB" noProof="0"/>
              <a:t>Insert content here</a:t>
            </a:r>
          </a:p>
        </p:txBody>
      </p:sp>
      <p:pic>
        <p:nvPicPr>
          <p:cNvPr id="7" name="Picture Placeholder 20" descr="Bright, colourful geometric pattern ">
            <a:extLst>
              <a:ext uri="{FF2B5EF4-FFF2-40B4-BE49-F238E27FC236}">
                <a16:creationId xmlns:a16="http://schemas.microsoft.com/office/drawing/2014/main" id="{EB4660F5-5357-48E0-B5C6-3DECB6CB859E}"/>
              </a:ext>
            </a:extLst>
          </p:cNvPr>
          <p:cNvPicPr>
            <a:picLocks noChangeAspect="1"/>
          </p:cNvPicPr>
          <p:nvPr userDrawn="1"/>
        </p:nvPicPr>
        <p:blipFill rotWithShape="1">
          <a:blip r:embed="rId2"/>
          <a:srcRect t="193" b="193"/>
          <a:stretch/>
        </p:blipFill>
        <p:spPr>
          <a:xfrm>
            <a:off x="0" y="5990252"/>
            <a:ext cx="12192000" cy="867748"/>
          </a:xfrm>
          <a:prstGeom prst="rect">
            <a:avLst/>
          </a:prstGeom>
        </p:spPr>
      </p:pic>
    </p:spTree>
    <p:extLst>
      <p:ext uri="{BB962C8B-B14F-4D97-AF65-F5344CB8AC3E}">
        <p14:creationId xmlns:p14="http://schemas.microsoft.com/office/powerpoint/2010/main" val="142291741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eft Pattern Content">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668F4E-0433-49FD-9D92-3B60E9B0AEE6}"/>
              </a:ext>
            </a:extLst>
          </p:cNvPr>
          <p:cNvSpPr>
            <a:spLocks noGrp="1"/>
          </p:cNvSpPr>
          <p:nvPr>
            <p:ph type="title" hasCustomPrompt="1"/>
          </p:nvPr>
        </p:nvSpPr>
        <p:spPr>
          <a:xfrm>
            <a:off x="5199742" y="715961"/>
            <a:ext cx="6477000" cy="1189037"/>
          </a:xfrm>
          <a:prstGeom prst="rect">
            <a:avLst/>
          </a:prstGeom>
        </p:spPr>
        <p:txBody>
          <a:bodyPr rtlCol="0" anchor="t">
            <a:normAutofit/>
          </a:bodyPr>
          <a:lstStyle>
            <a:lvl1pPr>
              <a:spcBef>
                <a:spcPts val="1000"/>
              </a:spcBef>
              <a:defRPr lang="en-GB" sz="4000" b="1" spc="-50" baseline="0">
                <a:solidFill>
                  <a:schemeClr val="accent1"/>
                </a:solidFill>
              </a:defRPr>
            </a:lvl1pPr>
          </a:lstStyle>
          <a:p>
            <a:pPr rtl="0"/>
            <a:r>
              <a:rPr lang="en-GB" noProof="0"/>
              <a:t>Insert title here</a:t>
            </a:r>
          </a:p>
        </p:txBody>
      </p:sp>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hasCustomPrompt="1"/>
          </p:nvPr>
        </p:nvSpPr>
        <p:spPr>
          <a:xfrm>
            <a:off x="5199743" y="1905000"/>
            <a:ext cx="6477000" cy="3276600"/>
          </a:xfrm>
          <a:prstGeom prst="rect">
            <a:avLst/>
          </a:prstGeom>
        </p:spPr>
        <p:txBody>
          <a:bodyPr rtlCol="0"/>
          <a:lstStyle>
            <a:lvl1pPr marL="0" indent="0">
              <a:lnSpc>
                <a:spcPct val="100000"/>
              </a:lnSpc>
              <a:buNone/>
              <a:defRPr lang="en-GB" sz="1800" b="1">
                <a:solidFill>
                  <a:schemeClr val="bg1"/>
                </a:solidFill>
              </a:defRPr>
            </a:lvl1pPr>
            <a:lvl2pPr marL="228600" indent="-228600">
              <a:lnSpc>
                <a:spcPct val="100000"/>
              </a:lnSpc>
              <a:spcBef>
                <a:spcPts val="1000"/>
              </a:spcBef>
              <a:defRPr lang="en-GB" sz="1800">
                <a:solidFill>
                  <a:schemeClr val="bg1"/>
                </a:solidFill>
              </a:defRPr>
            </a:lvl2pPr>
          </a:lstStyle>
          <a:p>
            <a:pPr lvl="0" rtl="0"/>
            <a:r>
              <a:rPr lang="en-GB" noProof="0"/>
              <a:t>Insert subtitle here</a:t>
            </a:r>
          </a:p>
          <a:p>
            <a:pPr lvl="1" rtl="0"/>
            <a:r>
              <a:rPr lang="en-GB" noProof="0"/>
              <a:t>Insert content here</a:t>
            </a:r>
          </a:p>
        </p:txBody>
      </p:sp>
      <p:pic>
        <p:nvPicPr>
          <p:cNvPr id="6" name="Picture Placeholder 13" descr="Bright, colourful geometric pattern ">
            <a:extLst>
              <a:ext uri="{FF2B5EF4-FFF2-40B4-BE49-F238E27FC236}">
                <a16:creationId xmlns:a16="http://schemas.microsoft.com/office/drawing/2014/main" id="{2DB741D5-0593-4748-A4D3-EF1E436A1111}"/>
              </a:ext>
            </a:extLst>
          </p:cNvPr>
          <p:cNvPicPr>
            <a:picLocks noChangeAspect="1"/>
          </p:cNvPicPr>
          <p:nvPr userDrawn="1"/>
        </p:nvPicPr>
        <p:blipFill rotWithShape="1">
          <a:blip r:embed="rId2"/>
          <a:srcRect l="34" r="34"/>
          <a:stretch/>
        </p:blipFill>
        <p:spPr>
          <a:xfrm>
            <a:off x="0" y="0"/>
            <a:ext cx="4767943" cy="6858000"/>
          </a:xfrm>
          <a:prstGeom prst="rect">
            <a:avLst/>
          </a:prstGeom>
        </p:spPr>
      </p:pic>
    </p:spTree>
    <p:extLst>
      <p:ext uri="{BB962C8B-B14F-4D97-AF65-F5344CB8AC3E}">
        <p14:creationId xmlns:p14="http://schemas.microsoft.com/office/powerpoint/2010/main" val="218987610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a16="http://schemas.microsoft.com/office/drawing/2014/main"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808"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Smart Ar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513624-9AD4-4B61-B3D1-7B21213507C0}"/>
              </a:ext>
            </a:extLst>
          </p:cNvPr>
          <p:cNvSpPr>
            <a:spLocks noGrp="1"/>
          </p:cNvSpPr>
          <p:nvPr>
            <p:ph type="title" hasCustomPrompt="1"/>
          </p:nvPr>
        </p:nvSpPr>
        <p:spPr>
          <a:xfrm>
            <a:off x="762000" y="715964"/>
            <a:ext cx="10591800" cy="646332"/>
          </a:xfrm>
          <a:prstGeom prst="rect">
            <a:avLst/>
          </a:prstGeom>
        </p:spPr>
        <p:txBody>
          <a:bodyPr rtlCol="0">
            <a:noAutofit/>
          </a:bodyPr>
          <a:lstStyle>
            <a:lvl1pPr>
              <a:spcBef>
                <a:spcPts val="1000"/>
              </a:spcBef>
              <a:defRPr lang="en-GB" sz="4000" b="1">
                <a:solidFill>
                  <a:schemeClr val="accent6">
                    <a:lumMod val="60000"/>
                    <a:lumOff val="40000"/>
                  </a:schemeClr>
                </a:solidFill>
              </a:defRPr>
            </a:lvl1pPr>
          </a:lstStyle>
          <a:p>
            <a:pPr rtl="0"/>
            <a:r>
              <a:rPr lang="en-GB" noProof="0"/>
              <a:t>Insert title here</a:t>
            </a:r>
          </a:p>
        </p:txBody>
      </p:sp>
      <p:sp>
        <p:nvSpPr>
          <p:cNvPr id="7" name="Text Placeholder 15">
            <a:extLst>
              <a:ext uri="{FF2B5EF4-FFF2-40B4-BE49-F238E27FC236}">
                <a16:creationId xmlns:a16="http://schemas.microsoft.com/office/drawing/2014/main" id="{DF03C311-DDF4-44A3-9D51-D5FDC4A8E7B5}"/>
              </a:ext>
            </a:extLst>
          </p:cNvPr>
          <p:cNvSpPr>
            <a:spLocks noGrp="1"/>
          </p:cNvSpPr>
          <p:nvPr>
            <p:ph type="body" sz="quarter" idx="11" hasCustomPrompt="1"/>
          </p:nvPr>
        </p:nvSpPr>
        <p:spPr>
          <a:xfrm>
            <a:off x="762000" y="1432562"/>
            <a:ext cx="10667999" cy="927425"/>
          </a:xfrm>
          <a:prstGeom prst="rect">
            <a:avLst/>
          </a:prstGeom>
        </p:spPr>
        <p:txBody>
          <a:bodyPr rtlCol="0"/>
          <a:lstStyle>
            <a:lvl1pPr marL="0" indent="0">
              <a:lnSpc>
                <a:spcPct val="100000"/>
              </a:lnSpc>
              <a:buNone/>
              <a:defRPr lang="en-GB" sz="1800" b="0">
                <a:solidFill>
                  <a:schemeClr val="bg1"/>
                </a:solidFill>
              </a:defRPr>
            </a:lvl1pPr>
            <a:lvl2pPr marL="228600">
              <a:lnSpc>
                <a:spcPct val="100000"/>
              </a:lnSpc>
              <a:spcBef>
                <a:spcPts val="1000"/>
              </a:spcBef>
              <a:defRPr lang="en-GB" sz="1800" b="0">
                <a:solidFill>
                  <a:schemeClr val="bg1"/>
                </a:solidFill>
              </a:defRPr>
            </a:lvl2pPr>
          </a:lstStyle>
          <a:p>
            <a:pPr lvl="0" rtl="0"/>
            <a:r>
              <a:rPr lang="en-GB" noProof="0"/>
              <a:t>Insert subtitle here</a:t>
            </a:r>
          </a:p>
          <a:p>
            <a:pPr lvl="1" rtl="0"/>
            <a:r>
              <a:rPr lang="en-GB" noProof="0"/>
              <a:t>Insert content here</a:t>
            </a:r>
          </a:p>
        </p:txBody>
      </p:sp>
      <p:sp>
        <p:nvSpPr>
          <p:cNvPr id="8" name="SmartArt Placeholder 7">
            <a:extLst>
              <a:ext uri="{FF2B5EF4-FFF2-40B4-BE49-F238E27FC236}">
                <a16:creationId xmlns:a16="http://schemas.microsoft.com/office/drawing/2014/main" id="{9FD563C5-3DFB-47DD-8A9E-30D8084590F6}"/>
              </a:ext>
            </a:extLst>
          </p:cNvPr>
          <p:cNvSpPr>
            <a:spLocks noGrp="1"/>
          </p:cNvSpPr>
          <p:nvPr>
            <p:ph type="dgm" sz="quarter" idx="14" hasCustomPrompt="1"/>
          </p:nvPr>
        </p:nvSpPr>
        <p:spPr>
          <a:xfrm>
            <a:off x="762001" y="2369129"/>
            <a:ext cx="10667998" cy="3343657"/>
          </a:xfrm>
          <a:prstGeom prst="rect">
            <a:avLst/>
          </a:prstGeom>
        </p:spPr>
        <p:txBody>
          <a:bodyPr rtlCol="0"/>
          <a:lstStyle>
            <a:lvl1pPr marL="0" indent="0">
              <a:buNone/>
              <a:defRPr lang="en-GB" sz="1800" b="0"/>
            </a:lvl1pPr>
          </a:lstStyle>
          <a:p>
            <a:pPr rtl="0"/>
            <a:r>
              <a:rPr lang="en-GB" noProof="0"/>
              <a:t>Insert Content here</a:t>
            </a:r>
          </a:p>
        </p:txBody>
      </p:sp>
      <p:pic>
        <p:nvPicPr>
          <p:cNvPr id="9" name="Picture Placeholder 11" descr="Bright, colourful geometric pattern ">
            <a:extLst>
              <a:ext uri="{FF2B5EF4-FFF2-40B4-BE49-F238E27FC236}">
                <a16:creationId xmlns:a16="http://schemas.microsoft.com/office/drawing/2014/main" id="{1DB66C56-FBAE-47D3-9818-61368D74DAE8}"/>
              </a:ext>
            </a:extLst>
          </p:cNvPr>
          <p:cNvPicPr>
            <a:picLocks noChangeAspect="1"/>
          </p:cNvPicPr>
          <p:nvPr userDrawn="1"/>
        </p:nvPicPr>
        <p:blipFill>
          <a:blip r:embed="rId2"/>
          <a:srcRect t="390" b="390"/>
          <a:stretch>
            <a:fillRect/>
          </a:stretch>
        </p:blipFill>
        <p:spPr>
          <a:xfrm>
            <a:off x="0" y="5999582"/>
            <a:ext cx="12192000" cy="858417"/>
          </a:xfrm>
          <a:prstGeom prst="rect">
            <a:avLst/>
          </a:prstGeom>
        </p:spPr>
      </p:pic>
    </p:spTree>
    <p:extLst>
      <p:ext uri="{BB962C8B-B14F-4D97-AF65-F5344CB8AC3E}">
        <p14:creationId xmlns:p14="http://schemas.microsoft.com/office/powerpoint/2010/main" val="42946266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Two Photo Content">
    <p:spTree>
      <p:nvGrpSpPr>
        <p:cNvPr id="1" name=""/>
        <p:cNvGrpSpPr/>
        <p:nvPr/>
      </p:nvGrpSpPr>
      <p:grpSpPr>
        <a:xfrm>
          <a:off x="0" y="0"/>
          <a:ext cx="0" cy="0"/>
          <a:chOff x="0" y="0"/>
          <a:chExt cx="0" cy="0"/>
        </a:xfrm>
      </p:grpSpPr>
      <p:sp>
        <p:nvSpPr>
          <p:cNvPr id="10" name="Title 2">
            <a:extLst>
              <a:ext uri="{FF2B5EF4-FFF2-40B4-BE49-F238E27FC236}">
                <a16:creationId xmlns:a16="http://schemas.microsoft.com/office/drawing/2014/main" id="{3F45076F-4240-4B40-8CE4-637DD751A68B}"/>
              </a:ext>
            </a:extLst>
          </p:cNvPr>
          <p:cNvSpPr>
            <a:spLocks noGrp="1"/>
          </p:cNvSpPr>
          <p:nvPr>
            <p:ph type="title" hasCustomPrompt="1"/>
          </p:nvPr>
        </p:nvSpPr>
        <p:spPr>
          <a:xfrm>
            <a:off x="762000" y="715963"/>
            <a:ext cx="5334000" cy="1189038"/>
          </a:xfrm>
          <a:prstGeom prst="rect">
            <a:avLst/>
          </a:prstGeom>
        </p:spPr>
        <p:txBody>
          <a:bodyPr rtlCol="0" anchor="t">
            <a:normAutofit/>
          </a:bodyPr>
          <a:lstStyle>
            <a:lvl1pPr>
              <a:spcBef>
                <a:spcPts val="1000"/>
              </a:spcBef>
              <a:defRPr lang="en-GB" sz="4000" b="1">
                <a:solidFill>
                  <a:schemeClr val="accent4"/>
                </a:solidFill>
              </a:defRPr>
            </a:lvl1pPr>
          </a:lstStyle>
          <a:p>
            <a:pPr rtl="0"/>
            <a:r>
              <a:rPr lang="en-GB" noProof="0"/>
              <a:t>Insert title here</a:t>
            </a:r>
          </a:p>
        </p:txBody>
      </p:sp>
      <p:sp>
        <p:nvSpPr>
          <p:cNvPr id="16" name="Text Placeholder 15">
            <a:extLst>
              <a:ext uri="{FF2B5EF4-FFF2-40B4-BE49-F238E27FC236}">
                <a16:creationId xmlns:a16="http://schemas.microsoft.com/office/drawing/2014/main" id="{8498B63D-F60C-4A9D-8D3E-0C7CD748FEDE}"/>
              </a:ext>
            </a:extLst>
          </p:cNvPr>
          <p:cNvSpPr>
            <a:spLocks noGrp="1"/>
          </p:cNvSpPr>
          <p:nvPr>
            <p:ph type="body" sz="quarter" idx="11" hasCustomPrompt="1"/>
          </p:nvPr>
        </p:nvSpPr>
        <p:spPr>
          <a:xfrm>
            <a:off x="762000" y="1905000"/>
            <a:ext cx="5334000" cy="3276600"/>
          </a:xfrm>
          <a:prstGeom prst="rect">
            <a:avLst/>
          </a:prstGeom>
        </p:spPr>
        <p:txBody>
          <a:bodyPr rtlCol="0"/>
          <a:lstStyle>
            <a:lvl1pPr marL="0" indent="0">
              <a:lnSpc>
                <a:spcPct val="100000"/>
              </a:lnSpc>
              <a:buNone/>
              <a:defRPr lang="en-GB" sz="1800" b="1"/>
            </a:lvl1pPr>
            <a:lvl2pPr marL="228600">
              <a:lnSpc>
                <a:spcPct val="100000"/>
              </a:lnSpc>
              <a:spcBef>
                <a:spcPts val="1000"/>
              </a:spcBef>
              <a:defRPr lang="en-GB" sz="1800"/>
            </a:lvl2pPr>
          </a:lstStyle>
          <a:p>
            <a:pPr lvl="0" rtl="0"/>
            <a:r>
              <a:rPr lang="en-GB" noProof="0"/>
              <a:t>Insert subtitle here</a:t>
            </a:r>
          </a:p>
          <a:p>
            <a:pPr lvl="1" rtl="0"/>
            <a:r>
              <a:rPr lang="en-GB" noProof="0"/>
              <a:t>Insert content here</a:t>
            </a:r>
          </a:p>
        </p:txBody>
      </p:sp>
      <p:sp>
        <p:nvSpPr>
          <p:cNvPr id="9" name="Picture Placeholder 13">
            <a:extLst>
              <a:ext uri="{FF2B5EF4-FFF2-40B4-BE49-F238E27FC236}">
                <a16:creationId xmlns:a16="http://schemas.microsoft.com/office/drawing/2014/main" id="{827A95C0-AE8D-46E1-9EF9-64504CBEF99E}"/>
              </a:ext>
            </a:extLst>
          </p:cNvPr>
          <p:cNvSpPr>
            <a:spLocks noGrp="1"/>
          </p:cNvSpPr>
          <p:nvPr>
            <p:ph type="pic" sz="quarter" idx="14"/>
          </p:nvPr>
        </p:nvSpPr>
        <p:spPr>
          <a:xfrm>
            <a:off x="6858000" y="715963"/>
            <a:ext cx="4572000" cy="2362200"/>
          </a:xfrm>
          <a:prstGeom prst="rect">
            <a:avLst/>
          </a:prstGeom>
          <a:solidFill>
            <a:schemeClr val="tx2"/>
          </a:solidFill>
        </p:spPr>
        <p:txBody>
          <a:bodyPr rtlCol="0">
            <a:normAutofit/>
          </a:bodyPr>
          <a:lstStyle>
            <a:lvl1pPr algn="ctr">
              <a:buNone/>
              <a:defRPr lang="en-GB" sz="1600"/>
            </a:lvl1pPr>
          </a:lstStyle>
          <a:p>
            <a:pPr rtl="0"/>
            <a:r>
              <a:rPr lang="en-GB" noProof="0"/>
              <a:t>Click icon to add picture</a:t>
            </a:r>
          </a:p>
        </p:txBody>
      </p:sp>
      <p:sp>
        <p:nvSpPr>
          <p:cNvPr id="8" name="Picture Placeholder 13">
            <a:extLst>
              <a:ext uri="{FF2B5EF4-FFF2-40B4-BE49-F238E27FC236}">
                <a16:creationId xmlns:a16="http://schemas.microsoft.com/office/drawing/2014/main" id="{89E410BA-B0FE-4F0E-8BE5-D33CC016635B}"/>
              </a:ext>
            </a:extLst>
          </p:cNvPr>
          <p:cNvSpPr>
            <a:spLocks noGrp="1"/>
          </p:cNvSpPr>
          <p:nvPr>
            <p:ph type="pic" sz="quarter" idx="13"/>
          </p:nvPr>
        </p:nvSpPr>
        <p:spPr>
          <a:xfrm>
            <a:off x="6858000" y="3305541"/>
            <a:ext cx="4572000" cy="2362200"/>
          </a:xfrm>
          <a:prstGeom prst="rect">
            <a:avLst/>
          </a:prstGeom>
          <a:solidFill>
            <a:schemeClr val="tx2"/>
          </a:solidFill>
        </p:spPr>
        <p:txBody>
          <a:bodyPr rtlCol="0">
            <a:normAutofit/>
          </a:bodyPr>
          <a:lstStyle>
            <a:lvl1pPr algn="ctr">
              <a:buNone/>
              <a:defRPr lang="en-GB" sz="1600"/>
            </a:lvl1pPr>
          </a:lstStyle>
          <a:p>
            <a:pPr rtl="0"/>
            <a:r>
              <a:rPr lang="en-GB" noProof="0"/>
              <a:t>Click icon to add picture</a:t>
            </a:r>
          </a:p>
        </p:txBody>
      </p:sp>
      <p:pic>
        <p:nvPicPr>
          <p:cNvPr id="12" name="Picture Placeholder 19" descr="Bright, colourful geometric pattern ">
            <a:extLst>
              <a:ext uri="{FF2B5EF4-FFF2-40B4-BE49-F238E27FC236}">
                <a16:creationId xmlns:a16="http://schemas.microsoft.com/office/drawing/2014/main" id="{C93F15CF-2105-4C28-85E9-BBA03833263D}"/>
              </a:ext>
            </a:extLst>
          </p:cNvPr>
          <p:cNvPicPr>
            <a:picLocks noChangeAspect="1"/>
          </p:cNvPicPr>
          <p:nvPr userDrawn="1"/>
        </p:nvPicPr>
        <p:blipFill rotWithShape="1">
          <a:blip r:embed="rId2"/>
          <a:srcRect t="436" b="436"/>
          <a:stretch/>
        </p:blipFill>
        <p:spPr>
          <a:xfrm>
            <a:off x="0" y="5980922"/>
            <a:ext cx="12192000" cy="877078"/>
          </a:xfrm>
          <a:prstGeom prst="rect">
            <a:avLst/>
          </a:prstGeom>
        </p:spPr>
      </p:pic>
    </p:spTree>
    <p:extLst>
      <p:ext uri="{BB962C8B-B14F-4D97-AF65-F5344CB8AC3E}">
        <p14:creationId xmlns:p14="http://schemas.microsoft.com/office/powerpoint/2010/main" val="1586680172"/>
      </p:ext>
    </p:extLst>
  </p:cSld>
  <p:clrMapOvr>
    <a:masterClrMapping/>
  </p:clrMapOvr>
  <p:extLst>
    <p:ext uri="{DCECCB84-F9BA-43D5-87BE-67443E8EF086}">
      <p15:sldGuideLst xmlns:p15="http://schemas.microsoft.com/office/powerpoint/2012/main">
        <p15:guide id="1" orient="horz" pos="3672" userDrawn="1">
          <p15:clr>
            <a:srgbClr val="FBAE40"/>
          </p15:clr>
        </p15:guide>
        <p15:guide id="2" pos="3840" userDrawn="1">
          <p15:clr>
            <a:srgbClr val="FBAE40"/>
          </p15:clr>
        </p15:guide>
      </p15:sldGuideLst>
    </p:ext>
  </p:extLst>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Right Pattern Content Blue titl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EF87E8F-5716-4A71-B64F-EC5A742B45D2}"/>
              </a:ext>
            </a:extLst>
          </p:cNvPr>
          <p:cNvSpPr>
            <a:spLocks noGrp="1"/>
          </p:cNvSpPr>
          <p:nvPr>
            <p:ph type="title" hasCustomPrompt="1"/>
          </p:nvPr>
        </p:nvSpPr>
        <p:spPr>
          <a:xfrm>
            <a:off x="762000" y="715961"/>
            <a:ext cx="6477000" cy="1189038"/>
          </a:xfrm>
          <a:prstGeom prst="rect">
            <a:avLst/>
          </a:prstGeom>
        </p:spPr>
        <p:txBody>
          <a:bodyPr rtlCol="0" anchor="t">
            <a:noAutofit/>
          </a:bodyPr>
          <a:lstStyle>
            <a:lvl1pPr>
              <a:spcBef>
                <a:spcPts val="1000"/>
              </a:spcBef>
              <a:defRPr lang="en-GB" sz="4000" b="1">
                <a:solidFill>
                  <a:schemeClr val="accent5"/>
                </a:solidFill>
              </a:defRPr>
            </a:lvl1pPr>
          </a:lstStyle>
          <a:p>
            <a:pPr rtl="0"/>
            <a:r>
              <a:rPr lang="en-GB" noProof="0"/>
              <a:t>Insert title here</a:t>
            </a:r>
          </a:p>
        </p:txBody>
      </p:sp>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hasCustomPrompt="1"/>
          </p:nvPr>
        </p:nvSpPr>
        <p:spPr>
          <a:xfrm>
            <a:off x="762000" y="1905000"/>
            <a:ext cx="6477000" cy="3276600"/>
          </a:xfrm>
          <a:prstGeom prst="rect">
            <a:avLst/>
          </a:prstGeom>
        </p:spPr>
        <p:txBody>
          <a:bodyPr rtlCol="0"/>
          <a:lstStyle>
            <a:lvl1pPr marL="0" indent="0">
              <a:lnSpc>
                <a:spcPct val="100000"/>
              </a:lnSpc>
              <a:buNone/>
              <a:defRPr lang="en-GB" sz="1800" b="1">
                <a:solidFill>
                  <a:schemeClr val="bg1"/>
                </a:solidFill>
              </a:defRPr>
            </a:lvl1pPr>
            <a:lvl2pPr marL="228600">
              <a:lnSpc>
                <a:spcPct val="100000"/>
              </a:lnSpc>
              <a:spcBef>
                <a:spcPts val="1000"/>
              </a:spcBef>
              <a:defRPr lang="en-GB" sz="1800">
                <a:solidFill>
                  <a:schemeClr val="bg1"/>
                </a:solidFill>
              </a:defRPr>
            </a:lvl2pPr>
          </a:lstStyle>
          <a:p>
            <a:pPr lvl="0" rtl="0"/>
            <a:r>
              <a:rPr lang="en-GB" noProof="0"/>
              <a:t>Insert subtitle here</a:t>
            </a:r>
          </a:p>
          <a:p>
            <a:pPr lvl="1" rtl="0"/>
            <a:r>
              <a:rPr lang="en-GB" noProof="0"/>
              <a:t>Insert content here</a:t>
            </a:r>
          </a:p>
        </p:txBody>
      </p:sp>
      <p:pic>
        <p:nvPicPr>
          <p:cNvPr id="5" name="Picture Placeholder 15" descr="Bright, colourful geometric pattern ">
            <a:extLst>
              <a:ext uri="{FF2B5EF4-FFF2-40B4-BE49-F238E27FC236}">
                <a16:creationId xmlns:a16="http://schemas.microsoft.com/office/drawing/2014/main" id="{9E2B3BF6-B5D6-4D6F-84C6-0EE24AC7C14A}"/>
              </a:ext>
            </a:extLst>
          </p:cNvPr>
          <p:cNvPicPr>
            <a:picLocks noChangeAspect="1"/>
          </p:cNvPicPr>
          <p:nvPr userDrawn="1"/>
        </p:nvPicPr>
        <p:blipFill rotWithShape="1">
          <a:blip r:embed="rId2"/>
          <a:srcRect l="3" r="3"/>
          <a:stretch/>
        </p:blipFill>
        <p:spPr>
          <a:xfrm>
            <a:off x="7427166" y="0"/>
            <a:ext cx="4764834" cy="6858000"/>
          </a:xfrm>
          <a:prstGeom prst="rect">
            <a:avLst/>
          </a:prstGeom>
        </p:spPr>
      </p:pic>
    </p:spTree>
    <p:extLst>
      <p:ext uri="{BB962C8B-B14F-4D97-AF65-F5344CB8AC3E}">
        <p14:creationId xmlns:p14="http://schemas.microsoft.com/office/powerpoint/2010/main" val="395142843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a16="http://schemas.microsoft.com/office/drawing/2014/main"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6127">
          <p15:clr>
            <a:srgbClr val="5ACBF0"/>
          </p15:clr>
        </p15:guide>
        <p15:guide id="3" orient="horz" pos="2240" userDrawn="1">
          <p15:clr>
            <a:srgbClr val="5ACBF0"/>
          </p15:clr>
        </p15:guide>
        <p15:guide id="4" orient="horz" pos="2487" userDrawn="1">
          <p15:clr>
            <a:srgbClr val="5ACBF0"/>
          </p15:clr>
        </p15:guide>
      </p15:sldGuideLst>
    </p:ext>
  </p:extLst>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Questions">
    <p:spTree>
      <p:nvGrpSpPr>
        <p:cNvPr id="1" name=""/>
        <p:cNvGrpSpPr/>
        <p:nvPr/>
      </p:nvGrpSpPr>
      <p:grpSpPr>
        <a:xfrm>
          <a:off x="0" y="0"/>
          <a:ext cx="0" cy="0"/>
          <a:chOff x="0" y="0"/>
          <a:chExt cx="0" cy="0"/>
        </a:xfrm>
      </p:grpSpPr>
      <p:sp>
        <p:nvSpPr>
          <p:cNvPr id="5" name="Title 1">
            <a:extLst>
              <a:ext uri="{FF2B5EF4-FFF2-40B4-BE49-F238E27FC236}">
                <a16:creationId xmlns:a16="http://schemas.microsoft.com/office/drawing/2014/main" id="{07724906-4405-47F4-B533-7291B003B0A2}"/>
              </a:ext>
            </a:extLst>
          </p:cNvPr>
          <p:cNvSpPr>
            <a:spLocks noGrp="1"/>
          </p:cNvSpPr>
          <p:nvPr>
            <p:ph type="title" hasCustomPrompt="1"/>
          </p:nvPr>
        </p:nvSpPr>
        <p:spPr>
          <a:xfrm>
            <a:off x="1525301" y="1995467"/>
            <a:ext cx="9141397" cy="615553"/>
          </a:xfrm>
          <a:prstGeom prst="rect">
            <a:avLst/>
          </a:prstGeom>
          <a:noFill/>
        </p:spPr>
        <p:txBody>
          <a:bodyPr wrap="square" lIns="0" tIns="0" rIns="0" bIns="0" rtlCol="0" anchor="b" anchorCtr="0">
            <a:spAutoFit/>
          </a:bodyPr>
          <a:lstStyle>
            <a:lvl1pPr algn="ctr" defTabSz="932742" rtl="0" eaLnBrk="1" latinLnBrk="0" hangingPunct="1">
              <a:lnSpc>
                <a:spcPct val="100000"/>
              </a:lnSpc>
              <a:spcBef>
                <a:spcPct val="0"/>
              </a:spcBef>
              <a:buNone/>
              <a:defRPr lang="en-GB" sz="4000" b="1" i="0" kern="1200" cap="none" spc="-50" baseline="0" dirty="0">
                <a:ln w="3175">
                  <a:noFill/>
                </a:ln>
                <a:solidFill>
                  <a:schemeClr val="bg1"/>
                </a:solidFill>
                <a:effectLst/>
                <a:latin typeface="+mj-lt"/>
                <a:ea typeface="+mn-ea"/>
                <a:cs typeface="Segoe UI" pitchFamily="34" charset="0"/>
              </a:defRPr>
            </a:lvl1pPr>
          </a:lstStyle>
          <a:p>
            <a:pPr rtl="0"/>
            <a:r>
              <a:rPr lang="en-GB" noProof="0"/>
              <a:t>Insert title here</a:t>
            </a:r>
          </a:p>
        </p:txBody>
      </p:sp>
      <p:sp>
        <p:nvSpPr>
          <p:cNvPr id="14" name="Text Placeholder 4">
            <a:extLst>
              <a:ext uri="{FF2B5EF4-FFF2-40B4-BE49-F238E27FC236}">
                <a16:creationId xmlns:a16="http://schemas.microsoft.com/office/drawing/2014/main" id="{1EEF53A4-35A6-4E43-B220-67DA381C5910}"/>
              </a:ext>
            </a:extLst>
          </p:cNvPr>
          <p:cNvSpPr>
            <a:spLocks noGrp="1"/>
          </p:cNvSpPr>
          <p:nvPr>
            <p:ph type="body" sz="quarter" idx="12" hasCustomPrompt="1"/>
          </p:nvPr>
        </p:nvSpPr>
        <p:spPr>
          <a:xfrm>
            <a:off x="2196307" y="3260705"/>
            <a:ext cx="7799387" cy="1534757"/>
          </a:xfrm>
          <a:prstGeom prst="rect">
            <a:avLst/>
          </a:prstGeom>
          <a:noFill/>
        </p:spPr>
        <p:txBody>
          <a:bodyPr wrap="square" lIns="0" tIns="0" rIns="0" bIns="0" rtlCol="0">
            <a:noAutofit/>
          </a:bodyPr>
          <a:lstStyle>
            <a:lvl1pPr marL="0" indent="0" algn="ctr">
              <a:lnSpc>
                <a:spcPct val="100000"/>
              </a:lnSpc>
              <a:spcBef>
                <a:spcPts val="0"/>
              </a:spcBef>
              <a:spcAft>
                <a:spcPts val="0"/>
              </a:spcAft>
              <a:buFont typeface="Arial" panose="020B0604020202020204" pitchFamily="34" charset="0"/>
              <a:buNone/>
              <a:defRPr lang="en-GB" sz="1800" kern="1200" dirty="0">
                <a:solidFill>
                  <a:schemeClr val="bg1"/>
                </a:solidFill>
                <a:latin typeface="+mn-lt"/>
                <a:ea typeface="+mn-ea"/>
                <a:cs typeface="+mn-cs"/>
              </a:defRPr>
            </a:lvl1pPr>
          </a:lstStyle>
          <a:p>
            <a:pPr lvl="0" rtl="0"/>
            <a:r>
              <a:rPr lang="en-GB" noProof="0"/>
              <a:t>Insert content here</a:t>
            </a:r>
          </a:p>
        </p:txBody>
      </p:sp>
      <p:pic>
        <p:nvPicPr>
          <p:cNvPr id="6" name="Picture Placeholder 17" descr="Bright, colourful geometric pattern ">
            <a:extLst>
              <a:ext uri="{FF2B5EF4-FFF2-40B4-BE49-F238E27FC236}">
                <a16:creationId xmlns:a16="http://schemas.microsoft.com/office/drawing/2014/main" id="{9F278CC9-9968-40F5-B18F-B1D45BE36A49}"/>
              </a:ext>
            </a:extLst>
          </p:cNvPr>
          <p:cNvPicPr>
            <a:picLocks noChangeAspect="1"/>
          </p:cNvPicPr>
          <p:nvPr userDrawn="1"/>
        </p:nvPicPr>
        <p:blipFill rotWithShape="1">
          <a:blip r:embed="rId2"/>
          <a:srcRect t="390" b="390"/>
          <a:stretch/>
        </p:blipFill>
        <p:spPr>
          <a:xfrm>
            <a:off x="0" y="5999582"/>
            <a:ext cx="12192000" cy="858417"/>
          </a:xfrm>
          <a:prstGeom prst="rect">
            <a:avLst/>
          </a:prstGeom>
        </p:spPr>
      </p:pic>
    </p:spTree>
    <p:extLst>
      <p:ext uri="{BB962C8B-B14F-4D97-AF65-F5344CB8AC3E}">
        <p14:creationId xmlns:p14="http://schemas.microsoft.com/office/powerpoint/2010/main" val="49552310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Left Pattern Content Orange Title">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C7668F4E-0433-49FD-9D92-3B60E9B0AEE6}"/>
              </a:ext>
            </a:extLst>
          </p:cNvPr>
          <p:cNvSpPr>
            <a:spLocks noGrp="1"/>
          </p:cNvSpPr>
          <p:nvPr>
            <p:ph type="title" hasCustomPrompt="1"/>
          </p:nvPr>
        </p:nvSpPr>
        <p:spPr>
          <a:xfrm>
            <a:off x="5199742" y="715961"/>
            <a:ext cx="6477000" cy="1189037"/>
          </a:xfrm>
          <a:prstGeom prst="rect">
            <a:avLst/>
          </a:prstGeom>
        </p:spPr>
        <p:txBody>
          <a:bodyPr rtlCol="0" anchor="t">
            <a:normAutofit/>
          </a:bodyPr>
          <a:lstStyle>
            <a:lvl1pPr>
              <a:spcBef>
                <a:spcPts val="1000"/>
              </a:spcBef>
              <a:defRPr lang="en-GB" sz="4000" b="1" spc="-50" baseline="0">
                <a:solidFill>
                  <a:schemeClr val="bg2"/>
                </a:solidFill>
              </a:defRPr>
            </a:lvl1pPr>
          </a:lstStyle>
          <a:p>
            <a:pPr rtl="0"/>
            <a:r>
              <a:rPr lang="en-GB" noProof="0"/>
              <a:t>Insert title here</a:t>
            </a:r>
          </a:p>
        </p:txBody>
      </p:sp>
      <p:sp>
        <p:nvSpPr>
          <p:cNvPr id="12" name="Text Placeholder 15">
            <a:extLst>
              <a:ext uri="{FF2B5EF4-FFF2-40B4-BE49-F238E27FC236}">
                <a16:creationId xmlns:a16="http://schemas.microsoft.com/office/drawing/2014/main" id="{E8DBED36-2461-46D0-AF71-79E0064B3758}"/>
              </a:ext>
            </a:extLst>
          </p:cNvPr>
          <p:cNvSpPr>
            <a:spLocks noGrp="1"/>
          </p:cNvSpPr>
          <p:nvPr>
            <p:ph type="body" sz="quarter" idx="11" hasCustomPrompt="1"/>
          </p:nvPr>
        </p:nvSpPr>
        <p:spPr>
          <a:xfrm>
            <a:off x="5199743" y="1905000"/>
            <a:ext cx="6477000" cy="3276600"/>
          </a:xfrm>
          <a:prstGeom prst="rect">
            <a:avLst/>
          </a:prstGeom>
        </p:spPr>
        <p:txBody>
          <a:bodyPr rtlCol="0"/>
          <a:lstStyle>
            <a:lvl1pPr marL="0" indent="0">
              <a:lnSpc>
                <a:spcPct val="100000"/>
              </a:lnSpc>
              <a:buNone/>
              <a:defRPr lang="en-GB" sz="1800" b="1">
                <a:solidFill>
                  <a:schemeClr val="bg1"/>
                </a:solidFill>
              </a:defRPr>
            </a:lvl1pPr>
            <a:lvl2pPr marL="228600" indent="-228600">
              <a:lnSpc>
                <a:spcPct val="100000"/>
              </a:lnSpc>
              <a:spcBef>
                <a:spcPts val="1000"/>
              </a:spcBef>
              <a:defRPr lang="en-GB" sz="1800">
                <a:solidFill>
                  <a:schemeClr val="bg1"/>
                </a:solidFill>
              </a:defRPr>
            </a:lvl2pPr>
          </a:lstStyle>
          <a:p>
            <a:pPr lvl="0" rtl="0"/>
            <a:r>
              <a:rPr lang="en-GB" noProof="0"/>
              <a:t>Insert subtitle here</a:t>
            </a:r>
          </a:p>
          <a:p>
            <a:pPr lvl="1" rtl="0"/>
            <a:r>
              <a:rPr lang="en-GB" noProof="0"/>
              <a:t>Insert content here</a:t>
            </a:r>
          </a:p>
        </p:txBody>
      </p:sp>
      <p:pic>
        <p:nvPicPr>
          <p:cNvPr id="5" name="Picture Placeholder 13" descr="Bright, colourful geometric pattern ">
            <a:extLst>
              <a:ext uri="{FF2B5EF4-FFF2-40B4-BE49-F238E27FC236}">
                <a16:creationId xmlns:a16="http://schemas.microsoft.com/office/drawing/2014/main" id="{0E92939E-CAD0-4B0D-A39F-10B9B25E144D}"/>
              </a:ext>
            </a:extLst>
          </p:cNvPr>
          <p:cNvPicPr>
            <a:picLocks noChangeAspect="1"/>
          </p:cNvPicPr>
          <p:nvPr userDrawn="1"/>
        </p:nvPicPr>
        <p:blipFill rotWithShape="1">
          <a:blip r:embed="rId2"/>
          <a:srcRect l="34" r="34"/>
          <a:stretch/>
        </p:blipFill>
        <p:spPr>
          <a:xfrm>
            <a:off x="0" y="0"/>
            <a:ext cx="4767943" cy="6858000"/>
          </a:xfrm>
          <a:prstGeom prst="rect">
            <a:avLst/>
          </a:prstGeom>
        </p:spPr>
      </p:pic>
    </p:spTree>
    <p:extLst>
      <p:ext uri="{BB962C8B-B14F-4D97-AF65-F5344CB8AC3E}">
        <p14:creationId xmlns:p14="http://schemas.microsoft.com/office/powerpoint/2010/main" val="84037598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p15="http://schemas.microsoft.com/office/powerpoint/2012/main" xmlns:a16="http://schemas.microsoft.com/office/drawing/2014/main" xmlns="">
      <p:transition spd="med">
        <p:fade/>
      </p:transition>
    </mc:Fallback>
  </mc:AlternateContent>
  <p:extLst>
    <p:ext uri="{DCECCB84-F9BA-43D5-87BE-67443E8EF086}">
      <p15:sldGuideLst xmlns:p15="http://schemas.microsoft.com/office/powerpoint/2012/main">
        <p15:guide id="1" orient="horz" pos="2160">
          <p15:clr>
            <a:srgbClr val="FBAE40"/>
          </p15:clr>
        </p15:guide>
        <p15:guide id="2" pos="2808" userDrawn="1">
          <p15:clr>
            <a:srgbClr val="5ACBF0"/>
          </p15:clr>
        </p15:guide>
        <p15:guide id="3" orient="horz" pos="2240" userDrawn="1">
          <p15:clr>
            <a:srgbClr val="5ACBF0"/>
          </p15:clr>
        </p15:guide>
        <p15:guide id="4" orient="horz" pos="2487" userDrawn="1">
          <p15:clr>
            <a:srgbClr val="5ACBF0"/>
          </p15:clr>
        </p15:guide>
      </p15:sldGuideLst>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theme" Target="../theme/theme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tx1"/>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3429690444"/>
      </p:ext>
    </p:extLst>
  </p:cSld>
  <p:clrMap bg1="dk1" tx1="lt1" bg2="dk2" tx2="lt2" accent1="accent1" accent2="accent2" accent3="accent3" accent4="accent4" accent5="accent5" accent6="accent6" hlink="hlink" folHlink="folHlink"/>
  <p:sldLayoutIdLst>
    <p:sldLayoutId id="2147483689" r:id="rId1"/>
    <p:sldLayoutId id="2147483699" r:id="rId2"/>
    <p:sldLayoutId id="2147483700" r:id="rId3"/>
    <p:sldLayoutId id="2147483691" r:id="rId4"/>
    <p:sldLayoutId id="2147483701" r:id="rId5"/>
    <p:sldLayoutId id="2147483706" r:id="rId6"/>
    <p:sldLayoutId id="2147483702" r:id="rId7"/>
    <p:sldLayoutId id="2147483704" r:id="rId8"/>
    <p:sldLayoutId id="2147483690" r:id="rId9"/>
    <p:sldLayoutId id="2147483708" r:id="rId10"/>
  </p:sldLayoutIdLst>
  <p:hf sldNum="0" hdr="0" ftr="0" dt="0"/>
  <p:txStyles>
    <p:titleStyle>
      <a:lvl1pPr algn="l" defTabSz="914400" rtl="0" eaLnBrk="1" latinLnBrk="0" hangingPunct="1">
        <a:lnSpc>
          <a:spcPct val="90000"/>
        </a:lnSpc>
        <a:spcBef>
          <a:spcPct val="0"/>
        </a:spcBef>
        <a:buNone/>
        <a:defRPr lang="en-GB" sz="4400" kern="1200">
          <a:solidFill>
            <a:schemeClr val="bg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lang="en-GB"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lang="en-GB" sz="2400" kern="1200">
          <a:solidFill>
            <a:schemeClr val="bg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lang="en-GB" sz="2000" kern="1200">
          <a:solidFill>
            <a:schemeClr val="bg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bg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bg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lang="en-GB" sz="1800" kern="1200">
          <a:solidFill>
            <a:schemeClr val="tx1"/>
          </a:solidFill>
          <a:latin typeface="+mn-lt"/>
          <a:ea typeface="+mn-ea"/>
          <a:cs typeface="+mn-cs"/>
        </a:defRPr>
      </a:lvl9pPr>
    </p:bodyStyle>
    <p:otherStyle>
      <a:defPPr>
        <a:defRPr lang="en-GB"/>
      </a:defPPr>
      <a:lvl1pPr marL="0" algn="l" defTabSz="914400" rtl="0" eaLnBrk="1" latinLnBrk="0" hangingPunct="1">
        <a:defRPr lang="en-GB" sz="1800" kern="1200">
          <a:solidFill>
            <a:schemeClr val="tx1"/>
          </a:solidFill>
          <a:latin typeface="+mn-lt"/>
          <a:ea typeface="+mn-ea"/>
          <a:cs typeface="+mn-cs"/>
        </a:defRPr>
      </a:lvl1pPr>
      <a:lvl2pPr marL="457200" algn="l" defTabSz="914400" rtl="0" eaLnBrk="1" latinLnBrk="0" hangingPunct="1">
        <a:defRPr lang="en-GB" sz="1800" kern="1200">
          <a:solidFill>
            <a:schemeClr val="tx1"/>
          </a:solidFill>
          <a:latin typeface="+mn-lt"/>
          <a:ea typeface="+mn-ea"/>
          <a:cs typeface="+mn-cs"/>
        </a:defRPr>
      </a:lvl2pPr>
      <a:lvl3pPr marL="914400" algn="l" defTabSz="914400" rtl="0" eaLnBrk="1" latinLnBrk="0" hangingPunct="1">
        <a:defRPr lang="en-GB" sz="1800" kern="1200">
          <a:solidFill>
            <a:schemeClr val="tx1"/>
          </a:solidFill>
          <a:latin typeface="+mn-lt"/>
          <a:ea typeface="+mn-ea"/>
          <a:cs typeface="+mn-cs"/>
        </a:defRPr>
      </a:lvl3pPr>
      <a:lvl4pPr marL="1371600" algn="l" defTabSz="914400" rtl="0" eaLnBrk="1" latinLnBrk="0" hangingPunct="1">
        <a:defRPr lang="en-GB" sz="1800" kern="1200">
          <a:solidFill>
            <a:schemeClr val="tx1"/>
          </a:solidFill>
          <a:latin typeface="+mn-lt"/>
          <a:ea typeface="+mn-ea"/>
          <a:cs typeface="+mn-cs"/>
        </a:defRPr>
      </a:lvl4pPr>
      <a:lvl5pPr marL="1828800" algn="l" defTabSz="914400" rtl="0" eaLnBrk="1" latinLnBrk="0" hangingPunct="1">
        <a:defRPr lang="en-GB" sz="1800" kern="1200">
          <a:solidFill>
            <a:schemeClr val="tx1"/>
          </a:solidFill>
          <a:latin typeface="+mn-lt"/>
          <a:ea typeface="+mn-ea"/>
          <a:cs typeface="+mn-cs"/>
        </a:defRPr>
      </a:lvl5pPr>
      <a:lvl6pPr marL="2286000" algn="l" defTabSz="914400" rtl="0" eaLnBrk="1" latinLnBrk="0" hangingPunct="1">
        <a:defRPr lang="en-GB" sz="1800" kern="1200">
          <a:solidFill>
            <a:schemeClr val="tx1"/>
          </a:solidFill>
          <a:latin typeface="+mn-lt"/>
          <a:ea typeface="+mn-ea"/>
          <a:cs typeface="+mn-cs"/>
        </a:defRPr>
      </a:lvl6pPr>
      <a:lvl7pPr marL="2743200" algn="l" defTabSz="914400" rtl="0" eaLnBrk="1" latinLnBrk="0" hangingPunct="1">
        <a:defRPr lang="en-GB" sz="1800" kern="1200">
          <a:solidFill>
            <a:schemeClr val="tx1"/>
          </a:solidFill>
          <a:latin typeface="+mn-lt"/>
          <a:ea typeface="+mn-ea"/>
          <a:cs typeface="+mn-cs"/>
        </a:defRPr>
      </a:lvl7pPr>
      <a:lvl8pPr marL="3200400" algn="l" defTabSz="914400" rtl="0" eaLnBrk="1" latinLnBrk="0" hangingPunct="1">
        <a:defRPr lang="en-GB" sz="1800" kern="1200">
          <a:solidFill>
            <a:schemeClr val="tx1"/>
          </a:solidFill>
          <a:latin typeface="+mn-lt"/>
          <a:ea typeface="+mn-ea"/>
          <a:cs typeface="+mn-cs"/>
        </a:defRPr>
      </a:lvl8pPr>
      <a:lvl9pPr marL="3657600" algn="l" defTabSz="914400" rtl="0" eaLnBrk="1" latinLnBrk="0" hangingPunct="1">
        <a:defRPr lang="en-GB"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9.xml"/></Relationships>
</file>

<file path=ppt/slides/_rels/slide3.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4.xml"/><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5.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5.xml"/><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notesSlide" Target="../notesSlides/notesSlide7.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0.xml"/></Relationships>
</file>

<file path=ppt/slides/_rels/slide10.xml.rels><?xml version="1.0" encoding="UTF-8" standalone="yes"?>
<Relationships xmlns="http://schemas.openxmlformats.org/package/2006/relationships"><Relationship Id="rId8" Type="http://schemas.openxmlformats.org/officeDocument/2006/relationships/hyperlink" Target="https://www.parliament.uk/about/living-heritage/transformingsociety/private-lives/relationships/overview/lawofmarriage-/" TargetMode="External"/><Relationship Id="rId3" Type="http://schemas.openxmlformats.org/officeDocument/2006/relationships/hyperlink" Target="https://www.verywellmind.com/what-does-lgbtq-mean-5069804" TargetMode="External"/><Relationship Id="rId7" Type="http://schemas.openxmlformats.org/officeDocument/2006/relationships/hyperlink" Target="https://www.history.com/topics/gay-rights/history-of-gay-rights" TargetMode="External"/><Relationship Id="rId2" Type="http://schemas.openxmlformats.org/officeDocument/2006/relationships/notesSlide" Target="../notesSlides/notesSlide10.xml"/><Relationship Id="rId1" Type="http://schemas.openxmlformats.org/officeDocument/2006/relationships/slideLayout" Target="../slideLayouts/slideLayout9.xml"/><Relationship Id="rId6" Type="http://schemas.openxmlformats.org/officeDocument/2006/relationships/hyperlink" Target="https://lgbtqiacounseling.com/lgbtq/lgbtq-issues/lgbtq-challenges-in-society/" TargetMode="External"/><Relationship Id="rId5" Type="http://schemas.openxmlformats.org/officeDocument/2006/relationships/hyperlink" Target="https://cortlandlgbtqcenter.org/advice/navigating-empowerment-in-the-lgbtq-community" TargetMode="External"/><Relationship Id="rId4" Type="http://schemas.openxmlformats.org/officeDocument/2006/relationships/hyperlink" Target="https://www.berkeleywellbeing.com/empowerment.html" TargetMode="External"/></Relationships>
</file>

<file path=ppt/slides/_rels/slide11.xml.rels><?xml version="1.0" encoding="UTF-8" standalone="yes"?>
<Relationships xmlns="http://schemas.openxmlformats.org/package/2006/relationships"><Relationship Id="rId8" Type="http://schemas.openxmlformats.org/officeDocument/2006/relationships/hyperlink" Target="https://link.springer.com/chapter/10.1007/978-3-031-36204-0_2" TargetMode="External"/><Relationship Id="rId3" Type="http://schemas.openxmlformats.org/officeDocument/2006/relationships/hyperlink" Target="https://www.lgbtqnation.com/2021/10/queer-theory-101-matters/" TargetMode="External"/><Relationship Id="rId7" Type="http://schemas.openxmlformats.org/officeDocument/2006/relationships/hyperlink" Target="https://www.cdc.gov/msmhealth/stigma-and-discrimination.htm" TargetMode="External"/><Relationship Id="rId2" Type="http://schemas.openxmlformats.org/officeDocument/2006/relationships/notesSlide" Target="../notesSlides/notesSlide11.xml"/><Relationship Id="rId1" Type="http://schemas.openxmlformats.org/officeDocument/2006/relationships/slideLayout" Target="../slideLayouts/slideLayout9.xml"/><Relationship Id="rId6" Type="http://schemas.openxmlformats.org/officeDocument/2006/relationships/hyperlink" Target="https://web.ics.purdue.edu/~hoganr/Soc%20525/Armstrong_and_Crage_2006_Stonewall.pdf" TargetMode="External"/><Relationship Id="rId5" Type="http://schemas.openxmlformats.org/officeDocument/2006/relationships/hyperlink" Target="http://www.glbtqarchive.com/arts/thomas_gareth_A.pdf" TargetMode="External"/><Relationship Id="rId4" Type="http://schemas.openxmlformats.org/officeDocument/2006/relationships/hyperlink" Target="https://www.masterclass.com/articles/queer-theory" TargetMode="External"/></Relationships>
</file>

<file path=ppt/slides/_rels/slide12.xml.rels><?xml version="1.0" encoding="UTF-8" standalone="yes"?>
<Relationships xmlns="http://schemas.openxmlformats.org/package/2006/relationships"><Relationship Id="rId3" Type="http://schemas.openxmlformats.org/officeDocument/2006/relationships/hyperlink" Target="https://www.dickinson.edu/download/downloads/id/12057/out_on_britton_plaza_-_october_2020.pdf" TargetMode="External"/><Relationship Id="rId2" Type="http://schemas.openxmlformats.org/officeDocument/2006/relationships/notesSlide" Target="../notesSlides/notesSlide12.xml"/><Relationship Id="rId1" Type="http://schemas.openxmlformats.org/officeDocument/2006/relationships/slideLayout" Target="../slideLayouts/slideLayout9.xml"/><Relationship Id="rId6" Type="http://schemas.openxmlformats.org/officeDocument/2006/relationships/hyperlink" Target="https://www.legislation.gov.uk/ukpga/2010/15/section/12" TargetMode="External"/><Relationship Id="rId5" Type="http://schemas.openxmlformats.org/officeDocument/2006/relationships/hyperlink" Target="https://www.queerty.com/hiv-positive-rugby-star-gareth-thomas-graces-cover-mens-health-20191031" TargetMode="External"/><Relationship Id="rId4" Type="http://schemas.openxmlformats.org/officeDocument/2006/relationships/hyperlink" Target="https://www.actionforchildren.org.uk/blog/representation-matters-are-lgbtq-young-people-seeing-themselves-represented-in-the-media"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a:extLst>
              <a:ext uri="{FF2B5EF4-FFF2-40B4-BE49-F238E27FC236}">
                <a16:creationId xmlns:a16="http://schemas.microsoft.com/office/drawing/2014/main" id="{ED2DB031-9003-4F74-A88F-FE2A2ABABC72}"/>
              </a:ext>
            </a:extLst>
          </p:cNvPr>
          <p:cNvSpPr>
            <a:spLocks noGrp="1" noChangeArrowheads="1"/>
          </p:cNvSpPr>
          <p:nvPr>
            <p:ph type="title"/>
          </p:nvPr>
        </p:nvSpPr>
        <p:spPr>
          <a:xfrm>
            <a:off x="6207122" y="2766218"/>
            <a:ext cx="6455127" cy="1325563"/>
          </a:xfrm>
        </p:spPr>
        <p:txBody>
          <a:bodyPr rtlCol="0" anchor="ctr">
            <a:noAutofit/>
          </a:bodyPr>
          <a:lstStyle>
            <a:defPPr>
              <a:defRPr lang="en-GB"/>
            </a:defPPr>
          </a:lstStyle>
          <a:p>
            <a:pPr rtl="0"/>
            <a:r>
              <a:rPr lang="en-GB" dirty="0">
                <a:solidFill>
                  <a:schemeClr val="accent1"/>
                </a:solidFill>
              </a:rPr>
              <a:t>ECAY4004</a:t>
            </a:r>
            <a:br>
              <a:rPr lang="en-GB" dirty="0">
                <a:solidFill>
                  <a:schemeClr val="accent1"/>
                </a:solidFill>
              </a:rPr>
            </a:br>
            <a:r>
              <a:rPr lang="en-GB" dirty="0">
                <a:solidFill>
                  <a:schemeClr val="accent1"/>
                </a:solidFill>
              </a:rPr>
              <a:t>Natasha Jones</a:t>
            </a:r>
            <a:br>
              <a:rPr lang="en-GB" dirty="0">
                <a:solidFill>
                  <a:schemeClr val="accent1"/>
                </a:solidFill>
              </a:rPr>
            </a:br>
            <a:r>
              <a:rPr lang="en-GB" dirty="0">
                <a:solidFill>
                  <a:schemeClr val="accent1"/>
                </a:solidFill>
              </a:rPr>
              <a:t>2317776</a:t>
            </a:r>
            <a:endParaRPr lang="en-GB" dirty="0"/>
          </a:p>
        </p:txBody>
      </p:sp>
    </p:spTree>
    <p:extLst>
      <p:ext uri="{BB962C8B-B14F-4D97-AF65-F5344CB8AC3E}">
        <p14:creationId xmlns:p14="http://schemas.microsoft.com/office/powerpoint/2010/main" val="154326529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16="http://schemas.microsoft.com/office/drawing/2014/main"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87BA0B6F-5258-479C-87B7-C806E6757035}"/>
              </a:ext>
            </a:extLst>
          </p:cNvPr>
          <p:cNvSpPr>
            <a:spLocks noGrp="1"/>
          </p:cNvSpPr>
          <p:nvPr>
            <p:ph type="title"/>
          </p:nvPr>
        </p:nvSpPr>
        <p:spPr>
          <a:xfrm>
            <a:off x="1525301" y="791507"/>
            <a:ext cx="9141397" cy="615553"/>
          </a:xfrm>
        </p:spPr>
        <p:txBody>
          <a:bodyPr wrap="square" rtlCol="0" anchor="b">
            <a:normAutofit/>
          </a:bodyPr>
          <a:lstStyle>
            <a:defPPr>
              <a:defRPr lang="en-GB"/>
            </a:defPPr>
          </a:lstStyle>
          <a:p>
            <a:pPr rtl="0"/>
            <a:r>
              <a:rPr lang="en-GB" dirty="0"/>
              <a:t>Introduction</a:t>
            </a:r>
          </a:p>
        </p:txBody>
      </p:sp>
      <p:sp>
        <p:nvSpPr>
          <p:cNvPr id="2" name="Text Placeholder 1">
            <a:extLst>
              <a:ext uri="{FF2B5EF4-FFF2-40B4-BE49-F238E27FC236}">
                <a16:creationId xmlns:a16="http://schemas.microsoft.com/office/drawing/2014/main" id="{3F36812B-2065-4A2B-B59B-8957022687BC}"/>
              </a:ext>
            </a:extLst>
          </p:cNvPr>
          <p:cNvSpPr>
            <a:spLocks noGrp="1"/>
          </p:cNvSpPr>
          <p:nvPr>
            <p:ph type="body" sz="quarter" idx="12"/>
          </p:nvPr>
        </p:nvSpPr>
        <p:spPr>
          <a:xfrm>
            <a:off x="2196305" y="1744652"/>
            <a:ext cx="7799387" cy="4163779"/>
          </a:xfrm>
        </p:spPr>
        <p:txBody>
          <a:bodyPr wrap="square" rtlCol="0">
            <a:noAutofit/>
          </a:bodyPr>
          <a:lstStyle>
            <a:defPPr>
              <a:defRPr lang="en-GB"/>
            </a:defPPr>
          </a:lstStyle>
          <a:p>
            <a:pPr rtl="0">
              <a:lnSpc>
                <a:spcPct val="90000"/>
              </a:lnSpc>
              <a:spcAft>
                <a:spcPts val="600"/>
              </a:spcAft>
            </a:pPr>
            <a:r>
              <a:rPr lang="en-GB" sz="2800" dirty="0"/>
              <a:t>This presentation today will explore empowerment and barriers that the LBGTQ+ community experience. It will look at what empowerment means and the barriers the LBGTQ+ community experience within society. It will review gay rights and explore the queer theory. This presentation will include example in practice in the form of Gareth Thomas a Welsh rugby player that came out as gay and examine the ‘</a:t>
            </a:r>
            <a:r>
              <a:rPr lang="en-GB" sz="2800" i="1" dirty="0"/>
              <a:t>Equality Act </a:t>
            </a:r>
            <a:r>
              <a:rPr lang="en-GB" sz="2800" dirty="0"/>
              <a:t>2010’.</a:t>
            </a:r>
          </a:p>
        </p:txBody>
      </p:sp>
    </p:spTree>
    <p:extLst>
      <p:ext uri="{BB962C8B-B14F-4D97-AF65-F5344CB8AC3E}">
        <p14:creationId xmlns:p14="http://schemas.microsoft.com/office/powerpoint/2010/main" val="46166925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FD9E38B3-4686-8247-9625-49018D29F408}"/>
              </a:ext>
            </a:extLst>
          </p:cNvPr>
          <p:cNvSpPr>
            <a:spLocks noGrp="1"/>
          </p:cNvSpPr>
          <p:nvPr>
            <p:ph type="title"/>
          </p:nvPr>
        </p:nvSpPr>
        <p:spPr>
          <a:xfrm>
            <a:off x="624214" y="186649"/>
            <a:ext cx="10591800" cy="646332"/>
          </a:xfrm>
        </p:spPr>
        <p:txBody>
          <a:bodyPr rtlCol="0">
            <a:normAutofit/>
          </a:bodyPr>
          <a:lstStyle>
            <a:defPPr>
              <a:defRPr lang="en-GB"/>
            </a:defPPr>
          </a:lstStyle>
          <a:p>
            <a:pPr algn="ctr" rtl="0"/>
            <a:r>
              <a:rPr lang="en-GB" u="sng" dirty="0"/>
              <a:t>LBGTQ+ </a:t>
            </a:r>
          </a:p>
        </p:txBody>
      </p:sp>
      <p:graphicFrame>
        <p:nvGraphicFramePr>
          <p:cNvPr id="30" name="Text Placeholder 5">
            <a:extLst>
              <a:ext uri="{FF2B5EF4-FFF2-40B4-BE49-F238E27FC236}">
                <a16:creationId xmlns:a16="http://schemas.microsoft.com/office/drawing/2014/main" id="{C6D3E1F4-3367-3195-0D03-454D4D1FB6BF}"/>
              </a:ext>
            </a:extLst>
          </p:cNvPr>
          <p:cNvGraphicFramePr/>
          <p:nvPr>
            <p:extLst>
              <p:ext uri="{D42A27DB-BD31-4B8C-83A1-F6EECF244321}">
                <p14:modId xmlns:p14="http://schemas.microsoft.com/office/powerpoint/2010/main" val="4282635761"/>
              </p:ext>
            </p:extLst>
          </p:nvPr>
        </p:nvGraphicFramePr>
        <p:xfrm>
          <a:off x="624214" y="713984"/>
          <a:ext cx="10667999" cy="522335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035428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048FBE6B-DC67-4E64-80F4-CADE978D2FE3}"/>
              </a:ext>
            </a:extLst>
          </p:cNvPr>
          <p:cNvSpPr>
            <a:spLocks noGrp="1"/>
          </p:cNvSpPr>
          <p:nvPr>
            <p:ph type="title"/>
          </p:nvPr>
        </p:nvSpPr>
        <p:spPr>
          <a:xfrm>
            <a:off x="762000" y="715964"/>
            <a:ext cx="10591800" cy="646332"/>
          </a:xfrm>
        </p:spPr>
        <p:txBody>
          <a:bodyPr rtlCol="0">
            <a:normAutofit/>
          </a:bodyPr>
          <a:lstStyle>
            <a:defPPr>
              <a:defRPr lang="en-GB"/>
            </a:defPPr>
          </a:lstStyle>
          <a:p>
            <a:pPr algn="ctr"/>
            <a:r>
              <a:rPr lang="en-GB" b="1" u="sng" kern="1200" dirty="0">
                <a:solidFill>
                  <a:schemeClr val="accent4">
                    <a:lumMod val="75000"/>
                  </a:schemeClr>
                </a:solidFill>
                <a:latin typeface="+mj-lt"/>
                <a:ea typeface="+mj-ea"/>
                <a:cs typeface="+mj-cs"/>
              </a:rPr>
              <a:t>Empowerment</a:t>
            </a:r>
            <a:r>
              <a:rPr lang="en-GB" b="1" kern="1200" dirty="0">
                <a:latin typeface="+mj-lt"/>
                <a:ea typeface="+mj-ea"/>
                <a:cs typeface="+mj-cs"/>
              </a:rPr>
              <a:t> </a:t>
            </a:r>
          </a:p>
        </p:txBody>
      </p:sp>
      <p:graphicFrame>
        <p:nvGraphicFramePr>
          <p:cNvPr id="28" name="TextBox 4">
            <a:extLst>
              <a:ext uri="{FF2B5EF4-FFF2-40B4-BE49-F238E27FC236}">
                <a16:creationId xmlns:a16="http://schemas.microsoft.com/office/drawing/2014/main" id="{FBD77175-3C7D-EEDC-2300-793B1AA116BB}"/>
              </a:ext>
            </a:extLst>
          </p:cNvPr>
          <p:cNvGraphicFramePr/>
          <p:nvPr>
            <p:extLst>
              <p:ext uri="{D42A27DB-BD31-4B8C-83A1-F6EECF244321}">
                <p14:modId xmlns:p14="http://schemas.microsoft.com/office/powerpoint/2010/main" val="1943038473"/>
              </p:ext>
            </p:extLst>
          </p:nvPr>
        </p:nvGraphicFramePr>
        <p:xfrm>
          <a:off x="762001" y="1868088"/>
          <a:ext cx="10667998" cy="3343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9576781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D1262CD5-AD01-42E3-9173-97C12BB0D9B8}"/>
              </a:ext>
            </a:extLst>
          </p:cNvPr>
          <p:cNvSpPr>
            <a:spLocks noGrp="1"/>
          </p:cNvSpPr>
          <p:nvPr>
            <p:ph type="title"/>
          </p:nvPr>
        </p:nvSpPr>
        <p:spPr>
          <a:xfrm>
            <a:off x="762000" y="715964"/>
            <a:ext cx="10591800" cy="646332"/>
          </a:xfrm>
        </p:spPr>
        <p:txBody>
          <a:bodyPr rtlCol="0">
            <a:normAutofit fontScale="90000"/>
          </a:bodyPr>
          <a:lstStyle>
            <a:defPPr>
              <a:defRPr lang="en-GB"/>
            </a:defPPr>
          </a:lstStyle>
          <a:p>
            <a:pPr algn="ctr"/>
            <a:r>
              <a:rPr lang="en-GB" sz="3600" b="1" u="sng" kern="1200" dirty="0">
                <a:solidFill>
                  <a:schemeClr val="accent4">
                    <a:lumMod val="75000"/>
                  </a:schemeClr>
                </a:solidFill>
                <a:latin typeface="+mj-lt"/>
                <a:ea typeface="+mj-ea"/>
                <a:cs typeface="+mj-cs"/>
              </a:rPr>
              <a:t>Barriers that LBGTQ+ face within society and why they face them</a:t>
            </a:r>
            <a:br>
              <a:rPr lang="en-GB" sz="1900" b="1" kern="1200" dirty="0">
                <a:latin typeface="+mj-lt"/>
                <a:ea typeface="+mj-ea"/>
                <a:cs typeface="+mj-cs"/>
              </a:rPr>
            </a:br>
            <a:endParaRPr lang="en-GB" sz="1900" b="1" kern="1200" dirty="0">
              <a:latin typeface="+mj-lt"/>
              <a:ea typeface="+mj-ea"/>
              <a:cs typeface="+mj-cs"/>
            </a:endParaRPr>
          </a:p>
        </p:txBody>
      </p:sp>
      <p:graphicFrame>
        <p:nvGraphicFramePr>
          <p:cNvPr id="16" name="TextBox 1">
            <a:extLst>
              <a:ext uri="{FF2B5EF4-FFF2-40B4-BE49-F238E27FC236}">
                <a16:creationId xmlns:a16="http://schemas.microsoft.com/office/drawing/2014/main" id="{B6EFD881-5131-3521-A43E-C398FDD4B7C7}"/>
              </a:ext>
            </a:extLst>
          </p:cNvPr>
          <p:cNvGraphicFramePr/>
          <p:nvPr>
            <p:extLst>
              <p:ext uri="{D42A27DB-BD31-4B8C-83A1-F6EECF244321}">
                <p14:modId xmlns:p14="http://schemas.microsoft.com/office/powerpoint/2010/main" val="81732498"/>
              </p:ext>
            </p:extLst>
          </p:nvPr>
        </p:nvGraphicFramePr>
        <p:xfrm>
          <a:off x="762001" y="1930718"/>
          <a:ext cx="10667998" cy="334365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47833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8F18C6B5-87AC-4DA5-94CA-6E092A6A07D3}"/>
              </a:ext>
            </a:extLst>
          </p:cNvPr>
          <p:cNvSpPr>
            <a:spLocks noGrp="1"/>
          </p:cNvSpPr>
          <p:nvPr>
            <p:ph type="title"/>
          </p:nvPr>
        </p:nvSpPr>
        <p:spPr>
          <a:xfrm>
            <a:off x="762000" y="139767"/>
            <a:ext cx="10591800" cy="646332"/>
          </a:xfrm>
        </p:spPr>
        <p:txBody>
          <a:bodyPr rtlCol="0"/>
          <a:lstStyle>
            <a:defPPr>
              <a:defRPr lang="en-GB"/>
            </a:defPPr>
          </a:lstStyle>
          <a:p>
            <a:pPr algn="ctr" rtl="0"/>
            <a:r>
              <a:rPr lang="en-GB" u="sng"/>
              <a:t>Gay Rights</a:t>
            </a:r>
            <a:endParaRPr lang="en-GB" u="sng" dirty="0"/>
          </a:p>
        </p:txBody>
      </p:sp>
      <p:sp>
        <p:nvSpPr>
          <p:cNvPr id="7" name="Text Placeholder 6">
            <a:extLst>
              <a:ext uri="{FF2B5EF4-FFF2-40B4-BE49-F238E27FC236}">
                <a16:creationId xmlns:a16="http://schemas.microsoft.com/office/drawing/2014/main" id="{C6F52EDA-7F85-46DD-9A9E-95E0E3EC3F84}"/>
              </a:ext>
            </a:extLst>
          </p:cNvPr>
          <p:cNvSpPr>
            <a:spLocks noGrp="1"/>
          </p:cNvSpPr>
          <p:nvPr>
            <p:ph type="body" sz="quarter" idx="11"/>
          </p:nvPr>
        </p:nvSpPr>
        <p:spPr>
          <a:xfrm>
            <a:off x="762000" y="931520"/>
            <a:ext cx="10667999" cy="5088279"/>
          </a:xfrm>
        </p:spPr>
        <p:txBody>
          <a:bodyPr rtlCol="0"/>
          <a:lstStyle>
            <a:defPPr>
              <a:defRPr lang="en-GB"/>
            </a:defPPr>
          </a:lstStyle>
          <a:p>
            <a:pPr rtl="0"/>
            <a:r>
              <a:rPr lang="en-GB" sz="2000" dirty="0"/>
              <a:t>“In the early 1960’s the gay rights movement saw progress with Illinois becoming the first state to get rid of anti-sodomy laws” (History.com editors, 2023).</a:t>
            </a:r>
          </a:p>
          <a:p>
            <a:pPr rtl="0"/>
            <a:r>
              <a:rPr lang="en-GB" sz="2000" dirty="0"/>
              <a:t>An example of this can be seen within the Stonewall riots in 1969. The Stonewall Inn was a gay club in Greenwich Village where gays and drag queens and homeless youths were welcomed, but on June 28</a:t>
            </a:r>
            <a:r>
              <a:rPr lang="en-GB" sz="2000" baseline="30000" dirty="0"/>
              <a:t>th</a:t>
            </a:r>
            <a:r>
              <a:rPr lang="en-GB" sz="2000" dirty="0"/>
              <a:t> 1969 the police raided the club and after years of harassment the club members and neighbourhood residents fought back and eventually this turned into a full-blown riot (Armstrong, </a:t>
            </a:r>
            <a:r>
              <a:rPr lang="en-GB" sz="2000" dirty="0" err="1"/>
              <a:t>Crage</a:t>
            </a:r>
            <a:r>
              <a:rPr lang="en-GB" sz="2000" dirty="0"/>
              <a:t>, </a:t>
            </a:r>
            <a:r>
              <a:rPr lang="en-GB" sz="2000" dirty="0" err="1"/>
              <a:t>nd</a:t>
            </a:r>
            <a:r>
              <a:rPr lang="en-GB" sz="2000" dirty="0"/>
              <a:t>).</a:t>
            </a:r>
          </a:p>
          <a:p>
            <a:pPr rtl="0"/>
            <a:r>
              <a:rPr lang="en-GB" sz="2000" dirty="0"/>
              <a:t>In the 1980’s and early 1990’s the AIDS outbreak became a struggle for gay rights and on December 1</a:t>
            </a:r>
            <a:r>
              <a:rPr lang="en-GB" sz="2000" baseline="30000" dirty="0"/>
              <a:t>st</a:t>
            </a:r>
            <a:r>
              <a:rPr lang="en-GB" sz="2000" dirty="0"/>
              <a:t> 1988 ‘The World Health Organization declared this day to be World AIDS Day, by the end of this decade there had been over 100,000 reported cases of AIDS in the United States’ (History.com editors, 2023).</a:t>
            </a:r>
          </a:p>
          <a:p>
            <a:pPr rtl="0"/>
            <a:r>
              <a:rPr lang="en-GB" sz="2000" dirty="0"/>
              <a:t>In 2013 in the United Kingdom there was dramatic progress for gay rights the </a:t>
            </a:r>
            <a:r>
              <a:rPr lang="en-GB" sz="2000" i="1" dirty="0"/>
              <a:t>Same Sex Couples Act</a:t>
            </a:r>
            <a:r>
              <a:rPr lang="en-GB" sz="2000" dirty="0"/>
              <a:t> (2013) was passed in Parliament which introduced civil marriage of the same sex (UK Parliament, 2024)</a:t>
            </a:r>
          </a:p>
          <a:p>
            <a:pPr rtl="0"/>
            <a:endParaRPr lang="en-GB" sz="2000" dirty="0"/>
          </a:p>
          <a:p>
            <a:pPr rtl="0"/>
            <a:endParaRPr lang="en-GB" sz="2000" dirty="0"/>
          </a:p>
          <a:p>
            <a:pPr rtl="0"/>
            <a:endParaRPr lang="en-GB" sz="2000" dirty="0"/>
          </a:p>
          <a:p>
            <a:pPr rtl="0"/>
            <a:endParaRPr lang="en-GB" sz="2000" dirty="0"/>
          </a:p>
          <a:p>
            <a:pPr rtl="0"/>
            <a:endParaRPr lang="en-GB" sz="2000" dirty="0"/>
          </a:p>
          <a:p>
            <a:pPr rtl="0"/>
            <a:endParaRPr lang="en-GB" sz="2000" dirty="0"/>
          </a:p>
          <a:p>
            <a:pPr rtl="0"/>
            <a:endParaRPr lang="en-GB" sz="2000" dirty="0"/>
          </a:p>
          <a:p>
            <a:pPr rtl="0"/>
            <a:endParaRPr lang="en-GB" sz="2000" dirty="0"/>
          </a:p>
          <a:p>
            <a:pPr rtl="0"/>
            <a:endParaRPr lang="en-GB" sz="2000" dirty="0"/>
          </a:p>
          <a:p>
            <a:pPr rtl="0"/>
            <a:endParaRPr lang="en-GB" sz="2000" dirty="0"/>
          </a:p>
          <a:p>
            <a:pPr rtl="0"/>
            <a:endParaRPr lang="en-GB" sz="2000" dirty="0"/>
          </a:p>
          <a:p>
            <a:pPr rtl="0"/>
            <a:endParaRPr lang="en-GB" sz="2000" dirty="0"/>
          </a:p>
          <a:p>
            <a:pPr rtl="0"/>
            <a:endParaRPr lang="en-GB" sz="2000" dirty="0"/>
          </a:p>
          <a:p>
            <a:pPr rtl="0"/>
            <a:endParaRPr lang="en-GB" sz="2000" dirty="0"/>
          </a:p>
          <a:p>
            <a:pPr rtl="0"/>
            <a:endParaRPr lang="en-GB" sz="2000" dirty="0"/>
          </a:p>
        </p:txBody>
      </p:sp>
    </p:spTree>
    <p:extLst>
      <p:ext uri="{BB962C8B-B14F-4D97-AF65-F5344CB8AC3E}">
        <p14:creationId xmlns:p14="http://schemas.microsoft.com/office/powerpoint/2010/main" val="147097938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 Placeholder 1">
            <a:extLst>
              <a:ext uri="{FF2B5EF4-FFF2-40B4-BE49-F238E27FC236}">
                <a16:creationId xmlns:a16="http://schemas.microsoft.com/office/drawing/2014/main" id="{25A8ACB1-6D36-496B-91DD-D1C3128C1C73}"/>
              </a:ext>
            </a:extLst>
          </p:cNvPr>
          <p:cNvSpPr>
            <a:spLocks noGrp="1"/>
          </p:cNvSpPr>
          <p:nvPr>
            <p:ph type="body" sz="quarter" idx="11"/>
          </p:nvPr>
        </p:nvSpPr>
        <p:spPr>
          <a:xfrm>
            <a:off x="762000" y="1905000"/>
            <a:ext cx="6477000" cy="3276600"/>
          </a:xfrm>
        </p:spPr>
        <p:txBody>
          <a:bodyPr rtlCol="0"/>
          <a:lstStyle>
            <a:defPPr>
              <a:defRPr lang="en-GB"/>
            </a:defPPr>
          </a:lstStyle>
          <a:p>
            <a:pPr rtl="0"/>
            <a:endParaRPr lang="en-GB" dirty="0"/>
          </a:p>
          <a:p>
            <a:pPr rtl="0"/>
            <a:endParaRPr lang="en-GB" dirty="0"/>
          </a:p>
        </p:txBody>
      </p:sp>
      <p:sp>
        <p:nvSpPr>
          <p:cNvPr id="5" name="Title 4">
            <a:extLst>
              <a:ext uri="{FF2B5EF4-FFF2-40B4-BE49-F238E27FC236}">
                <a16:creationId xmlns:a16="http://schemas.microsoft.com/office/drawing/2014/main" id="{43851DD6-E3A6-B4A0-ABC5-B1942DBC1757}"/>
              </a:ext>
            </a:extLst>
          </p:cNvPr>
          <p:cNvSpPr>
            <a:spLocks noGrp="1"/>
          </p:cNvSpPr>
          <p:nvPr>
            <p:ph type="title"/>
          </p:nvPr>
        </p:nvSpPr>
        <p:spPr>
          <a:xfrm>
            <a:off x="412865" y="59353"/>
            <a:ext cx="6477000" cy="1189038"/>
          </a:xfrm>
        </p:spPr>
        <p:txBody>
          <a:bodyPr/>
          <a:lstStyle/>
          <a:p>
            <a:pPr algn="ctr"/>
            <a:r>
              <a:rPr lang="en-GB" u="sng" dirty="0"/>
              <a:t>Queer Theory</a:t>
            </a:r>
            <a:br>
              <a:rPr lang="en-GB" u="sng" dirty="0"/>
            </a:br>
            <a:br>
              <a:rPr lang="en-GB" u="sng" dirty="0"/>
            </a:br>
            <a:br>
              <a:rPr lang="en-GB" dirty="0"/>
            </a:br>
            <a:br>
              <a:rPr lang="en-GB" dirty="0"/>
            </a:br>
            <a:br>
              <a:rPr lang="en-GB" dirty="0"/>
            </a:br>
            <a:br>
              <a:rPr lang="en-GB" dirty="0"/>
            </a:br>
            <a:br>
              <a:rPr lang="en-GB" dirty="0"/>
            </a:br>
            <a:br>
              <a:rPr lang="en-GB" dirty="0"/>
            </a:br>
            <a:br>
              <a:rPr lang="en-GB" dirty="0"/>
            </a:br>
            <a:br>
              <a:rPr lang="en-GB" dirty="0"/>
            </a:br>
            <a:endParaRPr lang="en-GB" dirty="0"/>
          </a:p>
        </p:txBody>
      </p:sp>
      <p:sp>
        <p:nvSpPr>
          <p:cNvPr id="3" name="TextBox 2">
            <a:extLst>
              <a:ext uri="{FF2B5EF4-FFF2-40B4-BE49-F238E27FC236}">
                <a16:creationId xmlns:a16="http://schemas.microsoft.com/office/drawing/2014/main" id="{499EC116-3E5E-98AE-CC0E-D535AC76A27A}"/>
              </a:ext>
            </a:extLst>
          </p:cNvPr>
          <p:cNvSpPr txBox="1"/>
          <p:nvPr/>
        </p:nvSpPr>
        <p:spPr>
          <a:xfrm>
            <a:off x="412865" y="653872"/>
            <a:ext cx="6658495" cy="6740307"/>
          </a:xfrm>
          <a:prstGeom prst="rect">
            <a:avLst/>
          </a:prstGeom>
          <a:noFill/>
        </p:spPr>
        <p:txBody>
          <a:bodyPr wrap="square" rtlCol="0">
            <a:spAutoFit/>
          </a:bodyPr>
          <a:lstStyle/>
          <a:p>
            <a:r>
              <a:rPr lang="en-GB" dirty="0">
                <a:solidFill>
                  <a:schemeClr val="accent4">
                    <a:lumMod val="75000"/>
                  </a:schemeClr>
                </a:solidFill>
              </a:rPr>
              <a:t>Queer theory challenges existing norms about identity, gender and sexuality focusing on heteronormativity and this being the natural, “normal” expression of sexuality (LBGTQ Nation, 2022). </a:t>
            </a:r>
          </a:p>
          <a:p>
            <a:r>
              <a:rPr lang="en-GB" dirty="0">
                <a:solidFill>
                  <a:schemeClr val="accent4">
                    <a:lumMod val="75000"/>
                  </a:schemeClr>
                </a:solidFill>
              </a:rPr>
              <a:t>Queer theory studies what we as a society refer to as “normal” and why we as a society refer to this as being “normal” in the first place (LBGTQ Nation, 2022). </a:t>
            </a:r>
          </a:p>
          <a:p>
            <a:endParaRPr lang="en-GB" dirty="0">
              <a:solidFill>
                <a:schemeClr val="accent4">
                  <a:lumMod val="75000"/>
                </a:schemeClr>
              </a:solidFill>
            </a:endParaRPr>
          </a:p>
          <a:p>
            <a:r>
              <a:rPr lang="en-GB" dirty="0">
                <a:solidFill>
                  <a:schemeClr val="accent4">
                    <a:lumMod val="75000"/>
                  </a:schemeClr>
                </a:solidFill>
              </a:rPr>
              <a:t>An example of queer theory in practice is when the Welsh rugby star Gareth Thomas came out as gay. This was not heard of in male professional athletes who were at their height of their careers (Rapp, 2015). Gareth was afraid that his sexuality would become common knowledge and end his career, as this was not seen as “normal” for a professional man athlete (Rapp, 2015). Gareth Thomas’s words:</a:t>
            </a:r>
          </a:p>
          <a:p>
            <a:pPr algn="ctr"/>
            <a:endParaRPr lang="en-GB" sz="1600" i="1" dirty="0">
              <a:solidFill>
                <a:schemeClr val="accent4">
                  <a:lumMod val="75000"/>
                </a:schemeClr>
              </a:solidFill>
            </a:endParaRPr>
          </a:p>
          <a:p>
            <a:pPr algn="ctr"/>
            <a:r>
              <a:rPr lang="en-GB" sz="1600" i="1" dirty="0">
                <a:solidFill>
                  <a:schemeClr val="accent4">
                    <a:lumMod val="75000"/>
                  </a:schemeClr>
                </a:solidFill>
              </a:rPr>
              <a:t> "I knew I would never be accepted as a gay man and still achieve what I wanted to achieve in the game I became a master of disguise and could play the straight man down to a tee,</a:t>
            </a:r>
          </a:p>
          <a:p>
            <a:pPr algn="ctr"/>
            <a:r>
              <a:rPr lang="en-GB" sz="1600" i="1" dirty="0">
                <a:solidFill>
                  <a:schemeClr val="accent4">
                    <a:lumMod val="75000"/>
                  </a:schemeClr>
                </a:solidFill>
              </a:rPr>
              <a:t> sometimes over-compensating by getting into fights or being overly aggressive because I didn't want the</a:t>
            </a:r>
          </a:p>
          <a:p>
            <a:pPr algn="ctr"/>
            <a:r>
              <a:rPr lang="en-GB" sz="1600" i="1" dirty="0">
                <a:solidFill>
                  <a:schemeClr val="accent4">
                    <a:lumMod val="75000"/>
                  </a:schemeClr>
                </a:solidFill>
              </a:rPr>
              <a:t> real me to be found out. . . . But when you withdraw into yourself, you start to feel lonely, upset,</a:t>
            </a:r>
          </a:p>
          <a:p>
            <a:pPr algn="ctr"/>
            <a:r>
              <a:rPr lang="en-GB" sz="1600" i="1" dirty="0">
                <a:solidFill>
                  <a:schemeClr val="accent4">
                    <a:lumMod val="75000"/>
                  </a:schemeClr>
                </a:solidFill>
              </a:rPr>
              <a:t> ashamed. You create this inner world which is dark.“ (Rapp, 2015)</a:t>
            </a:r>
          </a:p>
          <a:p>
            <a:endParaRPr lang="en-GB" dirty="0">
              <a:solidFill>
                <a:schemeClr val="accent4">
                  <a:lumMod val="75000"/>
                </a:schemeClr>
              </a:solidFill>
            </a:endParaRPr>
          </a:p>
          <a:p>
            <a:endParaRPr lang="en-GB" dirty="0">
              <a:solidFill>
                <a:schemeClr val="accent4">
                  <a:lumMod val="75000"/>
                </a:schemeClr>
              </a:solidFill>
            </a:endParaRPr>
          </a:p>
        </p:txBody>
      </p:sp>
      <p:pic>
        <p:nvPicPr>
          <p:cNvPr id="1026" name="Picture 2">
            <a:extLst>
              <a:ext uri="{FF2B5EF4-FFF2-40B4-BE49-F238E27FC236}">
                <a16:creationId xmlns:a16="http://schemas.microsoft.com/office/drawing/2014/main" id="{35FFFC3B-ECD6-2E7C-1B12-E88C4A156DA6}"/>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7605720" y="117231"/>
            <a:ext cx="4296508" cy="5064369"/>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6C685AD4-C609-BCE8-0468-2512D780DBE6}"/>
              </a:ext>
            </a:extLst>
          </p:cNvPr>
          <p:cNvSpPr txBox="1"/>
          <p:nvPr/>
        </p:nvSpPr>
        <p:spPr>
          <a:xfrm>
            <a:off x="10367409" y="5181600"/>
            <a:ext cx="2125181" cy="369332"/>
          </a:xfrm>
          <a:prstGeom prst="rect">
            <a:avLst/>
          </a:prstGeom>
          <a:noFill/>
        </p:spPr>
        <p:txBody>
          <a:bodyPr wrap="square" rtlCol="0">
            <a:spAutoFit/>
          </a:bodyPr>
          <a:lstStyle/>
          <a:p>
            <a:r>
              <a:rPr lang="en-GB" dirty="0"/>
              <a:t>(Hudson, 2019)</a:t>
            </a:r>
          </a:p>
        </p:txBody>
      </p:sp>
    </p:spTree>
    <p:extLst>
      <p:ext uri="{BB962C8B-B14F-4D97-AF65-F5344CB8AC3E}">
        <p14:creationId xmlns:p14="http://schemas.microsoft.com/office/powerpoint/2010/main" val="143066383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hyp="http://schemas.microsoft.com/office/drawing/2018/hyperlinkcolor" xmlns:a16="http://schemas.microsoft.com/office/drawing/2014/main"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30389F-F26E-94C7-597C-365F87249D2D}"/>
              </a:ext>
            </a:extLst>
          </p:cNvPr>
          <p:cNvSpPr>
            <a:spLocks noGrp="1"/>
          </p:cNvSpPr>
          <p:nvPr>
            <p:ph type="title"/>
          </p:nvPr>
        </p:nvSpPr>
        <p:spPr>
          <a:xfrm>
            <a:off x="5241596" y="411523"/>
            <a:ext cx="6220101" cy="1325563"/>
          </a:xfrm>
        </p:spPr>
        <p:txBody>
          <a:bodyPr/>
          <a:lstStyle/>
          <a:p>
            <a:pPr algn="ctr"/>
            <a:r>
              <a:rPr lang="en-GB" dirty="0"/>
              <a:t>Equality Act 2010</a:t>
            </a:r>
          </a:p>
        </p:txBody>
      </p:sp>
      <p:sp>
        <p:nvSpPr>
          <p:cNvPr id="7" name="TextBox 6">
            <a:extLst>
              <a:ext uri="{FF2B5EF4-FFF2-40B4-BE49-F238E27FC236}">
                <a16:creationId xmlns:a16="http://schemas.microsoft.com/office/drawing/2014/main" id="{2996FC94-7C17-4534-6DCC-446E64F6E4CF}"/>
              </a:ext>
            </a:extLst>
          </p:cNvPr>
          <p:cNvSpPr txBox="1"/>
          <p:nvPr/>
        </p:nvSpPr>
        <p:spPr>
          <a:xfrm>
            <a:off x="5241596" y="1737086"/>
            <a:ext cx="6810550" cy="7017306"/>
          </a:xfrm>
          <a:prstGeom prst="rect">
            <a:avLst/>
          </a:prstGeom>
          <a:noFill/>
        </p:spPr>
        <p:txBody>
          <a:bodyPr wrap="square" rtlCol="0">
            <a:spAutoFit/>
          </a:bodyPr>
          <a:lstStyle/>
          <a:p>
            <a:r>
              <a:rPr lang="en-GB" dirty="0">
                <a:solidFill>
                  <a:schemeClr val="bg1"/>
                </a:solidFill>
              </a:rPr>
              <a:t>The Equality Act 2010 protects the LBGTQ+ community with Legislation that has been put in place to protect sexual orientation and gender reassignment (Equality Act, 2010).</a:t>
            </a:r>
          </a:p>
          <a:p>
            <a:endParaRPr lang="en-GB" dirty="0">
              <a:solidFill>
                <a:schemeClr val="bg1"/>
              </a:solidFill>
            </a:endParaRPr>
          </a:p>
          <a:p>
            <a:r>
              <a:rPr lang="en-GB" u="sng" dirty="0">
                <a:solidFill>
                  <a:schemeClr val="bg1"/>
                </a:solidFill>
              </a:rPr>
              <a:t>Who is protected under sexual orientation?</a:t>
            </a:r>
          </a:p>
          <a:p>
            <a:endParaRPr lang="en-GB" u="sng" dirty="0">
              <a:solidFill>
                <a:schemeClr val="bg1"/>
              </a:solidFill>
            </a:endParaRPr>
          </a:p>
          <a:p>
            <a:r>
              <a:rPr lang="en-GB" dirty="0">
                <a:solidFill>
                  <a:schemeClr val="bg1"/>
                </a:solidFill>
              </a:rPr>
              <a:t>The answer is everyone, whatever be their sexuality nonetheless, the Equality Act 2010 offers outstanding opportunities for heterosexism and resulting effects on gay, lesbian and bisexual people (Birmingham City Council, </a:t>
            </a:r>
            <a:r>
              <a:rPr lang="en-GB" dirty="0" err="1">
                <a:solidFill>
                  <a:schemeClr val="bg1"/>
                </a:solidFill>
              </a:rPr>
              <a:t>nd</a:t>
            </a:r>
            <a:r>
              <a:rPr lang="en-GB" dirty="0">
                <a:solidFill>
                  <a:schemeClr val="bg1"/>
                </a:solidFill>
              </a:rPr>
              <a:t>).</a:t>
            </a:r>
          </a:p>
          <a:p>
            <a:endParaRPr lang="en-GB" dirty="0">
              <a:solidFill>
                <a:schemeClr val="bg1"/>
              </a:solidFill>
            </a:endParaRPr>
          </a:p>
          <a:p>
            <a:r>
              <a:rPr lang="en-GB" u="sng" dirty="0">
                <a:solidFill>
                  <a:schemeClr val="bg1"/>
                </a:solidFill>
              </a:rPr>
              <a:t>Examples of protection the act provides</a:t>
            </a:r>
          </a:p>
          <a:p>
            <a:endParaRPr lang="en-GB" u="sng" dirty="0">
              <a:solidFill>
                <a:schemeClr val="bg1"/>
              </a:solidFill>
            </a:endParaRPr>
          </a:p>
          <a:p>
            <a:pPr marL="285750" indent="-285750">
              <a:buFont typeface="Arial" panose="020B0604020202020204" pitchFamily="34" charset="0"/>
              <a:buChar char="•"/>
            </a:pPr>
            <a:r>
              <a:rPr lang="en-GB" dirty="0">
                <a:solidFill>
                  <a:schemeClr val="bg1"/>
                </a:solidFill>
              </a:rPr>
              <a:t>Direct Discrimination</a:t>
            </a:r>
          </a:p>
          <a:p>
            <a:pPr marL="285750" indent="-285750">
              <a:buFont typeface="Arial" panose="020B0604020202020204" pitchFamily="34" charset="0"/>
              <a:buChar char="•"/>
            </a:pPr>
            <a:r>
              <a:rPr lang="en-GB" dirty="0">
                <a:solidFill>
                  <a:schemeClr val="bg1"/>
                </a:solidFill>
              </a:rPr>
              <a:t>Harassment</a:t>
            </a:r>
          </a:p>
          <a:p>
            <a:pPr marL="285750" indent="-285750">
              <a:buFont typeface="Arial" panose="020B0604020202020204" pitchFamily="34" charset="0"/>
              <a:buChar char="•"/>
            </a:pPr>
            <a:r>
              <a:rPr lang="en-GB" dirty="0">
                <a:solidFill>
                  <a:schemeClr val="bg1"/>
                </a:solidFill>
              </a:rPr>
              <a:t>Victimisation</a:t>
            </a:r>
          </a:p>
          <a:p>
            <a:pPr marL="285750" indent="-285750">
              <a:buFont typeface="Arial" panose="020B0604020202020204" pitchFamily="34" charset="0"/>
              <a:buChar char="•"/>
            </a:pPr>
            <a:endParaRPr lang="en-GB" dirty="0">
              <a:solidFill>
                <a:schemeClr val="bg1"/>
              </a:solidFill>
            </a:endParaRPr>
          </a:p>
          <a:p>
            <a:pPr marL="285750" indent="-285750">
              <a:buFont typeface="Arial" panose="020B0604020202020204" pitchFamily="34" charset="0"/>
              <a:buChar char="•"/>
            </a:pPr>
            <a:endParaRPr lang="en-GB" u="sng"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p:txBody>
      </p:sp>
      <p:sp>
        <p:nvSpPr>
          <p:cNvPr id="3" name="TextBox 2">
            <a:extLst>
              <a:ext uri="{FF2B5EF4-FFF2-40B4-BE49-F238E27FC236}">
                <a16:creationId xmlns:a16="http://schemas.microsoft.com/office/drawing/2014/main" id="{2D39AF40-5D02-7BAB-0272-E3D1388B9B5E}"/>
              </a:ext>
            </a:extLst>
          </p:cNvPr>
          <p:cNvSpPr txBox="1"/>
          <p:nvPr/>
        </p:nvSpPr>
        <p:spPr>
          <a:xfrm>
            <a:off x="6928338" y="6101862"/>
            <a:ext cx="3657600" cy="369332"/>
          </a:xfrm>
          <a:prstGeom prst="rect">
            <a:avLst/>
          </a:prstGeom>
          <a:noFill/>
        </p:spPr>
        <p:txBody>
          <a:bodyPr wrap="square" rtlCol="0">
            <a:spAutoFit/>
          </a:bodyPr>
          <a:lstStyle/>
          <a:p>
            <a:pPr marL="0" marR="0" lvl="0" indent="0" algn="l" defTabSz="914400" rtl="0" eaLnBrk="1" fontAlgn="base" latinLnBrk="0" hangingPunct="1">
              <a:lnSpc>
                <a:spcPct val="100000"/>
              </a:lnSpc>
              <a:spcBef>
                <a:spcPct val="0"/>
              </a:spcBef>
              <a:spcAft>
                <a:spcPct val="0"/>
              </a:spcAft>
              <a:buClrTx/>
              <a:buSzTx/>
              <a:buFontTx/>
              <a:buNone/>
              <a:tabLst/>
              <a:defRPr/>
            </a:pPr>
            <a:r>
              <a:rPr kumimoji="0" lang="en-GB" sz="1800" b="0" i="0" u="none" strike="noStrike" kern="1200" cap="none" spc="0" normalizeH="0" baseline="0" noProof="0">
                <a:ln>
                  <a:noFill/>
                </a:ln>
                <a:solidFill>
                  <a:prstClr val="black"/>
                </a:solidFill>
                <a:effectLst/>
                <a:uLnTx/>
                <a:uFillTx/>
                <a:latin typeface="Arial" panose="020B0604020202020204" pitchFamily="34" charset="0"/>
                <a:ea typeface="+mn-ea"/>
                <a:cs typeface="+mn-cs"/>
              </a:rPr>
              <a:t>(Birmingham City Council, nd).</a:t>
            </a:r>
            <a:endPar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ea"/>
              <a:cs typeface="+mn-cs"/>
            </a:endParaRPr>
          </a:p>
        </p:txBody>
      </p:sp>
    </p:spTree>
    <p:extLst>
      <p:ext uri="{BB962C8B-B14F-4D97-AF65-F5344CB8AC3E}">
        <p14:creationId xmlns:p14="http://schemas.microsoft.com/office/powerpoint/2010/main" val="50328154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9DA36B3A-558B-413E-877B-7275290AB783}"/>
              </a:ext>
            </a:extLst>
          </p:cNvPr>
          <p:cNvSpPr>
            <a:spLocks noGrp="1"/>
          </p:cNvSpPr>
          <p:nvPr>
            <p:ph type="title"/>
          </p:nvPr>
        </p:nvSpPr>
        <p:spPr>
          <a:xfrm>
            <a:off x="5199742" y="715961"/>
            <a:ext cx="6477000" cy="1189037"/>
          </a:xfrm>
        </p:spPr>
        <p:txBody>
          <a:bodyPr rtlCol="0"/>
          <a:lstStyle>
            <a:defPPr>
              <a:defRPr lang="en-GB"/>
            </a:defPPr>
          </a:lstStyle>
          <a:p>
            <a:pPr rtl="0"/>
            <a:r>
              <a:rPr lang="en-GB" u="sng" dirty="0"/>
              <a:t>Conclusion</a:t>
            </a:r>
            <a:br>
              <a:rPr lang="en-GB" dirty="0"/>
            </a:br>
            <a:endParaRPr lang="en-GB" dirty="0"/>
          </a:p>
        </p:txBody>
      </p:sp>
      <p:sp>
        <p:nvSpPr>
          <p:cNvPr id="3" name="Text Placeholder 2">
            <a:extLst>
              <a:ext uri="{FF2B5EF4-FFF2-40B4-BE49-F238E27FC236}">
                <a16:creationId xmlns:a16="http://schemas.microsoft.com/office/drawing/2014/main" id="{68675CE5-70A2-411D-881E-7B75B82931F4}"/>
              </a:ext>
            </a:extLst>
          </p:cNvPr>
          <p:cNvSpPr>
            <a:spLocks noGrp="1"/>
          </p:cNvSpPr>
          <p:nvPr>
            <p:ph type="body" sz="quarter" idx="11"/>
          </p:nvPr>
        </p:nvSpPr>
        <p:spPr>
          <a:xfrm>
            <a:off x="5199743" y="1905000"/>
            <a:ext cx="6477000" cy="3276600"/>
          </a:xfrm>
        </p:spPr>
        <p:txBody>
          <a:bodyPr rtlCol="0"/>
          <a:lstStyle>
            <a:defPPr>
              <a:defRPr lang="en-GB"/>
            </a:defPPr>
          </a:lstStyle>
          <a:p>
            <a:pPr rtl="0"/>
            <a:endParaRPr lang="en-GB" dirty="0"/>
          </a:p>
          <a:p>
            <a:pPr rtl="0"/>
            <a:endParaRPr lang="en-GB" dirty="0"/>
          </a:p>
        </p:txBody>
      </p:sp>
      <p:sp>
        <p:nvSpPr>
          <p:cNvPr id="2" name="TextBox 1">
            <a:extLst>
              <a:ext uri="{FF2B5EF4-FFF2-40B4-BE49-F238E27FC236}">
                <a16:creationId xmlns:a16="http://schemas.microsoft.com/office/drawing/2014/main" id="{8A844EB8-F96E-9897-4F6F-D5E88EE6FEC7}"/>
              </a:ext>
            </a:extLst>
          </p:cNvPr>
          <p:cNvSpPr txBox="1"/>
          <p:nvPr/>
        </p:nvSpPr>
        <p:spPr>
          <a:xfrm>
            <a:off x="5436296" y="1553227"/>
            <a:ext cx="6363222" cy="3693319"/>
          </a:xfrm>
          <a:prstGeom prst="rect">
            <a:avLst/>
          </a:prstGeom>
          <a:noFill/>
        </p:spPr>
        <p:txBody>
          <a:bodyPr wrap="square" rtlCol="0">
            <a:spAutoFit/>
          </a:bodyPr>
          <a:lstStyle/>
          <a:p>
            <a:r>
              <a:rPr lang="en-GB" dirty="0">
                <a:solidFill>
                  <a:schemeClr val="bg1"/>
                </a:solidFill>
              </a:rPr>
              <a:t>To conclude research shows that the LBGTQ+ community do have barriers to empowerment and struggle with barriers such as Social Stigma and discrimination that can lead to poor healthcare. The media representation to this days still stereotype the LBGTQ+ community. LBGTQ+ struggle with oppression. Research shows that gay rights have had dramatic progress from the 1960’s. The queer theory challenges the social norms about identity, gender and sexuality and focuses on why society focuses on heteronormativity as being “normal”.  The Equality Act 2010 is an important part of legislation for the LBGTQ+ community, its there to protect their rights.</a:t>
            </a:r>
          </a:p>
          <a:p>
            <a:endParaRPr lang="en-GB" dirty="0">
              <a:solidFill>
                <a:schemeClr val="bg1"/>
              </a:solidFill>
            </a:endParaRPr>
          </a:p>
        </p:txBody>
      </p:sp>
    </p:spTree>
    <p:extLst>
      <p:ext uri="{BB962C8B-B14F-4D97-AF65-F5344CB8AC3E}">
        <p14:creationId xmlns:p14="http://schemas.microsoft.com/office/powerpoint/2010/main" val="336652775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a16="http://schemas.microsoft.com/office/drawing/2014/main"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B27D7D-F7FA-E844-5926-4F8070804020}"/>
              </a:ext>
            </a:extLst>
          </p:cNvPr>
          <p:cNvSpPr txBox="1"/>
          <p:nvPr/>
        </p:nvSpPr>
        <p:spPr>
          <a:xfrm>
            <a:off x="177281" y="93306"/>
            <a:ext cx="11355356" cy="8679299"/>
          </a:xfrm>
          <a:prstGeom prst="rect">
            <a:avLst/>
          </a:prstGeom>
          <a:noFill/>
        </p:spPr>
        <p:txBody>
          <a:bodyPr wrap="square" rtlCol="0">
            <a:spAutoFit/>
          </a:bodyPr>
          <a:lstStyle/>
          <a:p>
            <a:r>
              <a:rPr lang="en-GB" u="sng" dirty="0">
                <a:solidFill>
                  <a:schemeClr val="bg1">
                    <a:lumMod val="95000"/>
                    <a:lumOff val="5000"/>
                  </a:schemeClr>
                </a:solidFill>
              </a:rPr>
              <a:t>References</a:t>
            </a:r>
          </a:p>
          <a:p>
            <a:endParaRPr lang="en-GB" dirty="0">
              <a:solidFill>
                <a:schemeClr val="bg1">
                  <a:lumMod val="95000"/>
                  <a:lumOff val="5000"/>
                </a:schemeClr>
              </a:solidFill>
            </a:endParaRPr>
          </a:p>
          <a:p>
            <a:r>
              <a:rPr lang="en-GB" dirty="0">
                <a:solidFill>
                  <a:schemeClr val="bg1">
                    <a:lumMod val="95000"/>
                    <a:lumOff val="5000"/>
                  </a:schemeClr>
                </a:solidFill>
              </a:rPr>
              <a:t>Cherry, K, (2023) What does LGBTQIA+ mean? </a:t>
            </a:r>
            <a:r>
              <a:rPr lang="en-GB" i="1" dirty="0">
                <a:solidFill>
                  <a:schemeClr val="bg1">
                    <a:lumMod val="95000"/>
                    <a:lumOff val="5000"/>
                  </a:schemeClr>
                </a:solidFill>
              </a:rPr>
              <a:t>Understand Why the Acronym is Used and What it Stands Fo</a:t>
            </a:r>
            <a:r>
              <a:rPr lang="en-GB" dirty="0">
                <a:solidFill>
                  <a:schemeClr val="bg1">
                    <a:lumMod val="95000"/>
                    <a:lumOff val="5000"/>
                  </a:schemeClr>
                </a:solidFill>
              </a:rPr>
              <a:t>r. Available at </a:t>
            </a:r>
            <a:r>
              <a:rPr lang="en-GB" dirty="0">
                <a:solidFill>
                  <a:schemeClr val="bg1">
                    <a:lumMod val="95000"/>
                    <a:lumOff val="5000"/>
                  </a:schemeClr>
                </a:solidFill>
                <a:hlinkClick r:id="rId3"/>
              </a:rPr>
              <a:t>https://www.verywellmind.com/what-does-lgbtq-mean-5069804</a:t>
            </a:r>
            <a:r>
              <a:rPr lang="en-GB" dirty="0">
                <a:solidFill>
                  <a:schemeClr val="bg1">
                    <a:lumMod val="95000"/>
                    <a:lumOff val="5000"/>
                  </a:schemeClr>
                </a:solidFill>
              </a:rPr>
              <a:t> (Accessed on 14/04/24)</a:t>
            </a:r>
          </a:p>
          <a:p>
            <a:endParaRPr lang="en-GB" dirty="0">
              <a:solidFill>
                <a:schemeClr val="bg1">
                  <a:lumMod val="95000"/>
                  <a:lumOff val="5000"/>
                </a:schemeClr>
              </a:solidFill>
            </a:endParaRPr>
          </a:p>
          <a:p>
            <a:r>
              <a:rPr lang="en-GB" dirty="0">
                <a:solidFill>
                  <a:schemeClr val="bg1">
                    <a:lumMod val="95000"/>
                    <a:lumOff val="5000"/>
                  </a:schemeClr>
                </a:solidFill>
              </a:rPr>
              <a:t>Saavedra, J, (2024) Berkeley well-being institute</a:t>
            </a:r>
            <a:r>
              <a:rPr lang="en-GB" i="1" dirty="0">
                <a:solidFill>
                  <a:schemeClr val="bg1">
                    <a:lumMod val="95000"/>
                    <a:lumOff val="5000"/>
                  </a:schemeClr>
                </a:solidFill>
              </a:rPr>
              <a:t>, Empowerment: Definition, Theory, &amp; Examples</a:t>
            </a:r>
            <a:r>
              <a:rPr lang="en-GB" dirty="0">
                <a:solidFill>
                  <a:schemeClr val="bg1">
                    <a:lumMod val="95000"/>
                    <a:lumOff val="5000"/>
                  </a:schemeClr>
                </a:solidFill>
              </a:rPr>
              <a:t>. Available at  </a:t>
            </a:r>
            <a:r>
              <a:rPr lang="en-GB" dirty="0">
                <a:solidFill>
                  <a:schemeClr val="bg1">
                    <a:lumMod val="95000"/>
                    <a:lumOff val="5000"/>
                  </a:schemeClr>
                </a:solidFill>
                <a:hlinkClick r:id="rId4"/>
              </a:rPr>
              <a:t>https://www.berkeleywellbeing.com/empowerment.html</a:t>
            </a:r>
            <a:r>
              <a:rPr lang="en-GB" dirty="0">
                <a:solidFill>
                  <a:schemeClr val="bg1">
                    <a:lumMod val="95000"/>
                    <a:lumOff val="5000"/>
                  </a:schemeClr>
                </a:solidFill>
              </a:rPr>
              <a:t> (Accessed on 14/04/24)</a:t>
            </a:r>
          </a:p>
          <a:p>
            <a:endParaRPr lang="en-GB" dirty="0">
              <a:solidFill>
                <a:schemeClr val="bg1">
                  <a:lumMod val="95000"/>
                  <a:lumOff val="5000"/>
                </a:schemeClr>
              </a:solidFill>
            </a:endParaRPr>
          </a:p>
          <a:p>
            <a:r>
              <a:rPr lang="en-GB" dirty="0" err="1">
                <a:solidFill>
                  <a:schemeClr val="bg1">
                    <a:lumMod val="95000"/>
                    <a:lumOff val="5000"/>
                  </a:schemeClr>
                </a:solidFill>
              </a:rPr>
              <a:t>Haraveth</a:t>
            </a:r>
            <a:r>
              <a:rPr lang="en-GB" dirty="0">
                <a:solidFill>
                  <a:schemeClr val="bg1">
                    <a:lumMod val="95000"/>
                    <a:lumOff val="5000"/>
                  </a:schemeClr>
                </a:solidFill>
              </a:rPr>
              <a:t>, G (</a:t>
            </a:r>
            <a:r>
              <a:rPr lang="en-GB" dirty="0" err="1">
                <a:solidFill>
                  <a:schemeClr val="bg1">
                    <a:lumMod val="95000"/>
                    <a:lumOff val="5000"/>
                  </a:schemeClr>
                </a:solidFill>
              </a:rPr>
              <a:t>nd</a:t>
            </a:r>
            <a:r>
              <a:rPr lang="en-GB" dirty="0">
                <a:solidFill>
                  <a:schemeClr val="bg1">
                    <a:lumMod val="95000"/>
                    <a:lumOff val="5000"/>
                  </a:schemeClr>
                </a:solidFill>
              </a:rPr>
              <a:t>) The Centre, </a:t>
            </a:r>
            <a:r>
              <a:rPr lang="en-GB" i="1" dirty="0">
                <a:solidFill>
                  <a:schemeClr val="bg1">
                    <a:lumMod val="95000"/>
                    <a:lumOff val="5000"/>
                  </a:schemeClr>
                </a:solidFill>
              </a:rPr>
              <a:t>Navigating Empowerment in the LGBTQ Community</a:t>
            </a:r>
            <a:r>
              <a:rPr lang="en-GB" dirty="0">
                <a:solidFill>
                  <a:schemeClr val="bg1">
                    <a:lumMod val="95000"/>
                    <a:lumOff val="5000"/>
                  </a:schemeClr>
                </a:solidFill>
              </a:rPr>
              <a:t>. Available at </a:t>
            </a:r>
            <a:r>
              <a:rPr lang="en-GB" dirty="0">
                <a:solidFill>
                  <a:schemeClr val="bg1">
                    <a:lumMod val="95000"/>
                    <a:lumOff val="5000"/>
                  </a:schemeClr>
                </a:solidFill>
                <a:hlinkClick r:id="rId5"/>
              </a:rPr>
              <a:t>https://cortlandlgbtqcenter.org/advice/navigating-empowerment-in-the-lgbtq-community</a:t>
            </a:r>
            <a:r>
              <a:rPr lang="en-GB" dirty="0">
                <a:solidFill>
                  <a:schemeClr val="bg1">
                    <a:lumMod val="95000"/>
                    <a:lumOff val="5000"/>
                  </a:schemeClr>
                </a:solidFill>
              </a:rPr>
              <a:t> (Accessed on 14/04/24)</a:t>
            </a:r>
          </a:p>
          <a:p>
            <a:endParaRPr lang="en-GB" dirty="0">
              <a:solidFill>
                <a:schemeClr val="bg1">
                  <a:lumMod val="95000"/>
                  <a:lumOff val="5000"/>
                </a:schemeClr>
              </a:solidFill>
            </a:endParaRPr>
          </a:p>
          <a:p>
            <a:r>
              <a:rPr lang="en-GB" dirty="0">
                <a:solidFill>
                  <a:schemeClr val="bg1">
                    <a:lumMod val="95000"/>
                    <a:lumOff val="5000"/>
                  </a:schemeClr>
                </a:solidFill>
              </a:rPr>
              <a:t>Himani, (2024), </a:t>
            </a:r>
            <a:r>
              <a:rPr lang="en-GB" dirty="0" err="1">
                <a:solidFill>
                  <a:schemeClr val="bg1">
                    <a:lumMod val="95000"/>
                    <a:lumOff val="5000"/>
                  </a:schemeClr>
                </a:solidFill>
              </a:rPr>
              <a:t>PrideMantra</a:t>
            </a:r>
            <a:r>
              <a:rPr lang="en-GB" dirty="0">
                <a:solidFill>
                  <a:schemeClr val="bg1">
                    <a:lumMod val="95000"/>
                    <a:lumOff val="5000"/>
                  </a:schemeClr>
                </a:solidFill>
              </a:rPr>
              <a:t>, </a:t>
            </a:r>
            <a:r>
              <a:rPr lang="en-GB" i="1" dirty="0">
                <a:solidFill>
                  <a:schemeClr val="bg1">
                    <a:lumMod val="95000"/>
                    <a:lumOff val="5000"/>
                  </a:schemeClr>
                </a:solidFill>
              </a:rPr>
              <a:t>An In-depth Exploration of LBGTQ+ Challenges in Society. </a:t>
            </a:r>
            <a:r>
              <a:rPr lang="en-GB" dirty="0">
                <a:solidFill>
                  <a:schemeClr val="bg1">
                    <a:lumMod val="95000"/>
                    <a:lumOff val="5000"/>
                  </a:schemeClr>
                </a:solidFill>
              </a:rPr>
              <a:t>Available at </a:t>
            </a:r>
            <a:r>
              <a:rPr lang="en-GB" dirty="0">
                <a:solidFill>
                  <a:schemeClr val="bg1">
                    <a:lumMod val="95000"/>
                    <a:lumOff val="5000"/>
                  </a:schemeClr>
                </a:solidFill>
                <a:hlinkClick r:id="rId6"/>
              </a:rPr>
              <a:t>https://lgbtqiacounseling.com/lgbtq/lgbtq-issues/lgbtq-challenges-in-society/</a:t>
            </a:r>
            <a:r>
              <a:rPr lang="en-GB" dirty="0">
                <a:solidFill>
                  <a:schemeClr val="bg1">
                    <a:lumMod val="95000"/>
                    <a:lumOff val="5000"/>
                  </a:schemeClr>
                </a:solidFill>
              </a:rPr>
              <a:t> (Accessed on 14/04/24)</a:t>
            </a:r>
          </a:p>
          <a:p>
            <a:endParaRPr lang="en-GB" dirty="0">
              <a:solidFill>
                <a:schemeClr val="bg1">
                  <a:lumMod val="95000"/>
                  <a:lumOff val="5000"/>
                </a:schemeClr>
              </a:solidFill>
            </a:endParaRPr>
          </a:p>
          <a:p>
            <a:r>
              <a:rPr lang="en-GB" dirty="0">
                <a:solidFill>
                  <a:schemeClr val="bg1">
                    <a:lumMod val="95000"/>
                    <a:lumOff val="5000"/>
                  </a:schemeClr>
                </a:solidFill>
              </a:rPr>
              <a:t>History.com Editors, (2023) </a:t>
            </a:r>
            <a:r>
              <a:rPr lang="en-GB" i="1" dirty="0">
                <a:solidFill>
                  <a:schemeClr val="bg1">
                    <a:lumMod val="95000"/>
                    <a:lumOff val="5000"/>
                  </a:schemeClr>
                </a:solidFill>
              </a:rPr>
              <a:t>Gay Rights.  </a:t>
            </a:r>
            <a:r>
              <a:rPr lang="en-GB" dirty="0">
                <a:solidFill>
                  <a:schemeClr val="bg1">
                    <a:lumMod val="95000"/>
                    <a:lumOff val="5000"/>
                  </a:schemeClr>
                </a:solidFill>
              </a:rPr>
              <a:t>Available at </a:t>
            </a:r>
            <a:r>
              <a:rPr lang="en-GB" dirty="0">
                <a:solidFill>
                  <a:schemeClr val="bg1">
                    <a:lumMod val="95000"/>
                    <a:lumOff val="5000"/>
                  </a:schemeClr>
                </a:solidFill>
                <a:hlinkClick r:id="rId7"/>
              </a:rPr>
              <a:t>https://www.history.com/topics/gay-rights/history-of-gay-rights</a:t>
            </a:r>
            <a:r>
              <a:rPr lang="en-GB" dirty="0">
                <a:solidFill>
                  <a:schemeClr val="bg1">
                    <a:lumMod val="95000"/>
                    <a:lumOff val="5000"/>
                  </a:schemeClr>
                </a:solidFill>
              </a:rPr>
              <a:t> (Accessed on 14/04/24)</a:t>
            </a:r>
          </a:p>
          <a:p>
            <a:endParaRPr lang="en-GB" dirty="0">
              <a:solidFill>
                <a:schemeClr val="bg1">
                  <a:lumMod val="95000"/>
                  <a:lumOff val="5000"/>
                </a:schemeClr>
              </a:solidFill>
            </a:endParaRPr>
          </a:p>
          <a:p>
            <a:r>
              <a:rPr lang="en-GB" dirty="0">
                <a:solidFill>
                  <a:schemeClr val="bg1">
                    <a:lumMod val="95000"/>
                    <a:lumOff val="5000"/>
                  </a:schemeClr>
                </a:solidFill>
              </a:rPr>
              <a:t>UK Parliament (2024) </a:t>
            </a:r>
            <a:r>
              <a:rPr lang="en-GB" i="1" dirty="0">
                <a:solidFill>
                  <a:schemeClr val="bg1">
                    <a:lumMod val="95000"/>
                    <a:lumOff val="5000"/>
                  </a:schemeClr>
                </a:solidFill>
              </a:rPr>
              <a:t>The Law of Marriage. </a:t>
            </a:r>
            <a:r>
              <a:rPr lang="en-GB" dirty="0">
                <a:solidFill>
                  <a:schemeClr val="bg1">
                    <a:lumMod val="95000"/>
                    <a:lumOff val="5000"/>
                  </a:schemeClr>
                </a:solidFill>
              </a:rPr>
              <a:t>Available at</a:t>
            </a:r>
            <a:r>
              <a:rPr lang="en-GB" i="1" dirty="0">
                <a:solidFill>
                  <a:schemeClr val="bg1">
                    <a:lumMod val="95000"/>
                    <a:lumOff val="5000"/>
                  </a:schemeClr>
                </a:solidFill>
              </a:rPr>
              <a:t> </a:t>
            </a:r>
            <a:r>
              <a:rPr lang="en-GB" i="1" dirty="0">
                <a:solidFill>
                  <a:schemeClr val="bg1">
                    <a:lumMod val="95000"/>
                    <a:lumOff val="5000"/>
                  </a:schemeClr>
                </a:solidFill>
                <a:hlinkClick r:id="rId8"/>
              </a:rPr>
              <a:t>https://www.parliament.uk/about/living-heritage/transformingsociety/private-lives/relationships/overview/lawofmarriage-/</a:t>
            </a:r>
            <a:r>
              <a:rPr lang="en-GB" i="1" dirty="0">
                <a:solidFill>
                  <a:schemeClr val="bg1">
                    <a:lumMod val="95000"/>
                    <a:lumOff val="5000"/>
                  </a:schemeClr>
                </a:solidFill>
              </a:rPr>
              <a:t> (Accessed on 15/04/24)</a:t>
            </a:r>
          </a:p>
          <a:p>
            <a:endParaRPr lang="en-GB" i="1" dirty="0">
              <a:solidFill>
                <a:schemeClr val="bg1">
                  <a:lumMod val="95000"/>
                  <a:lumOff val="5000"/>
                </a:schemeClr>
              </a:solidFill>
            </a:endParaRPr>
          </a:p>
          <a:p>
            <a:endParaRPr lang="en-GB" i="1" dirty="0">
              <a:solidFill>
                <a:schemeClr val="bg1">
                  <a:lumMod val="95000"/>
                  <a:lumOff val="5000"/>
                </a:schemeClr>
              </a:solidFill>
            </a:endParaRPr>
          </a:p>
          <a:p>
            <a:endParaRPr lang="en-GB" i="1" dirty="0">
              <a:solidFill>
                <a:schemeClr val="bg1">
                  <a:lumMod val="95000"/>
                  <a:lumOff val="5000"/>
                </a:schemeClr>
              </a:solidFill>
            </a:endParaRPr>
          </a:p>
          <a:p>
            <a:endParaRPr lang="en-GB" i="1" dirty="0">
              <a:solidFill>
                <a:schemeClr val="bg1">
                  <a:lumMod val="95000"/>
                  <a:lumOff val="5000"/>
                </a:schemeClr>
              </a:solidFill>
            </a:endParaRPr>
          </a:p>
          <a:p>
            <a:endParaRPr lang="en-GB" i="1" dirty="0">
              <a:solidFill>
                <a:schemeClr val="bg1">
                  <a:lumMod val="95000"/>
                  <a:lumOff val="5000"/>
                </a:schemeClr>
              </a:solidFill>
            </a:endParaRPr>
          </a:p>
          <a:p>
            <a:endParaRPr lang="en-GB" dirty="0">
              <a:solidFill>
                <a:schemeClr val="bg1">
                  <a:lumMod val="95000"/>
                  <a:lumOff val="5000"/>
                </a:schemeClr>
              </a:solidFill>
            </a:endParaRPr>
          </a:p>
          <a:p>
            <a:endParaRPr lang="en-GB" dirty="0">
              <a:solidFill>
                <a:schemeClr val="bg1">
                  <a:lumMod val="95000"/>
                  <a:lumOff val="5000"/>
                </a:schemeClr>
              </a:solidFill>
            </a:endParaRPr>
          </a:p>
          <a:p>
            <a:endParaRPr lang="en-GB" dirty="0">
              <a:solidFill>
                <a:schemeClr val="bg1">
                  <a:lumMod val="95000"/>
                  <a:lumOff val="5000"/>
                </a:schemeClr>
              </a:solidFill>
            </a:endParaRPr>
          </a:p>
          <a:p>
            <a:endParaRPr lang="en-GB" dirty="0">
              <a:solidFill>
                <a:schemeClr val="accent6">
                  <a:lumMod val="60000"/>
                  <a:lumOff val="40000"/>
                </a:schemeClr>
              </a:solidFill>
            </a:endParaRPr>
          </a:p>
          <a:p>
            <a:endParaRPr lang="en-GB" dirty="0">
              <a:solidFill>
                <a:schemeClr val="accent6">
                  <a:lumMod val="60000"/>
                  <a:lumOff val="40000"/>
                </a:schemeClr>
              </a:solidFill>
            </a:endParaRPr>
          </a:p>
          <a:p>
            <a:endParaRPr lang="en-GB" dirty="0">
              <a:solidFill>
                <a:schemeClr val="accent6">
                  <a:lumMod val="60000"/>
                  <a:lumOff val="40000"/>
                </a:schemeClr>
              </a:solidFill>
            </a:endParaRPr>
          </a:p>
        </p:txBody>
      </p:sp>
    </p:spTree>
    <p:extLst>
      <p:ext uri="{BB962C8B-B14F-4D97-AF65-F5344CB8AC3E}">
        <p14:creationId xmlns:p14="http://schemas.microsoft.com/office/powerpoint/2010/main" val="576716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xmlns:a16="http://schemas.microsoft.com/office/drawing/2014/main">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B27D7D-F7FA-E844-5926-4F8070804020}"/>
              </a:ext>
            </a:extLst>
          </p:cNvPr>
          <p:cNvSpPr txBox="1"/>
          <p:nvPr/>
        </p:nvSpPr>
        <p:spPr>
          <a:xfrm>
            <a:off x="177281" y="93306"/>
            <a:ext cx="11355356" cy="9233297"/>
          </a:xfrm>
          <a:prstGeom prst="rect">
            <a:avLst/>
          </a:prstGeom>
          <a:noFill/>
        </p:spPr>
        <p:txBody>
          <a:bodyPr wrap="square" rtlCol="0">
            <a:spAutoFit/>
          </a:bodyPr>
          <a:lstStyle/>
          <a:p>
            <a:r>
              <a:rPr lang="en-GB" u="sng" dirty="0">
                <a:solidFill>
                  <a:schemeClr val="bg1">
                    <a:lumMod val="95000"/>
                    <a:lumOff val="5000"/>
                  </a:schemeClr>
                </a:solidFill>
              </a:rPr>
              <a:t>References</a:t>
            </a:r>
          </a:p>
          <a:p>
            <a:endParaRPr lang="en-GB" u="sng" dirty="0">
              <a:solidFill>
                <a:schemeClr val="bg1">
                  <a:lumMod val="95000"/>
                  <a:lumOff val="5000"/>
                </a:schemeClr>
              </a:solidFill>
            </a:endParaRPr>
          </a:p>
          <a:p>
            <a:r>
              <a:rPr lang="en-GB" dirty="0">
                <a:solidFill>
                  <a:schemeClr val="bg1"/>
                </a:solidFill>
              </a:rPr>
              <a:t>LGBTQ Nation, (2022) </a:t>
            </a:r>
            <a:r>
              <a:rPr lang="en-GB" i="1" dirty="0">
                <a:solidFill>
                  <a:schemeClr val="bg1"/>
                </a:solidFill>
              </a:rPr>
              <a:t>What is Queer Theory &amp; Why is it Important? </a:t>
            </a:r>
            <a:r>
              <a:rPr lang="en-GB" dirty="0">
                <a:solidFill>
                  <a:schemeClr val="bg1"/>
                </a:solidFill>
              </a:rPr>
              <a:t>Available at </a:t>
            </a:r>
            <a:r>
              <a:rPr lang="en-GB" dirty="0">
                <a:solidFill>
                  <a:schemeClr val="bg1"/>
                </a:solidFill>
                <a:hlinkClick r:id="rId3"/>
              </a:rPr>
              <a:t>https://www.lgbtqnation.com/2021/10/queer-theory-101-matters/</a:t>
            </a:r>
            <a:r>
              <a:rPr lang="en-GB" dirty="0">
                <a:solidFill>
                  <a:schemeClr val="bg1"/>
                </a:solidFill>
              </a:rPr>
              <a:t> (Accessed on 15/04/24)</a:t>
            </a:r>
          </a:p>
          <a:p>
            <a:endParaRPr lang="en-GB" dirty="0">
              <a:solidFill>
                <a:schemeClr val="bg1"/>
              </a:solidFill>
            </a:endParaRPr>
          </a:p>
          <a:p>
            <a:r>
              <a:rPr lang="en-GB" dirty="0" err="1">
                <a:solidFill>
                  <a:schemeClr val="bg1"/>
                </a:solidFill>
              </a:rPr>
              <a:t>MasterClass</a:t>
            </a:r>
            <a:r>
              <a:rPr lang="en-GB" dirty="0">
                <a:solidFill>
                  <a:schemeClr val="bg1"/>
                </a:solidFill>
              </a:rPr>
              <a:t>, (2022) Community and government, </a:t>
            </a:r>
            <a:r>
              <a:rPr lang="en-GB" i="1" dirty="0">
                <a:solidFill>
                  <a:schemeClr val="bg1"/>
                </a:solidFill>
              </a:rPr>
              <a:t>Queer Theory: Definition, History, and Impact</a:t>
            </a:r>
            <a:r>
              <a:rPr lang="en-GB" dirty="0">
                <a:solidFill>
                  <a:schemeClr val="bg1"/>
                </a:solidFill>
              </a:rPr>
              <a:t>. Available at  </a:t>
            </a:r>
            <a:r>
              <a:rPr lang="en-GB" dirty="0">
                <a:solidFill>
                  <a:schemeClr val="bg1"/>
                </a:solidFill>
                <a:hlinkClick r:id="rId4"/>
              </a:rPr>
              <a:t>https://www.masterclass.com/articles/queer-theory</a:t>
            </a:r>
            <a:r>
              <a:rPr lang="en-GB" dirty="0">
                <a:solidFill>
                  <a:schemeClr val="bg1"/>
                </a:solidFill>
              </a:rPr>
              <a:t> (Accessed on 15/04/24)</a:t>
            </a:r>
          </a:p>
          <a:p>
            <a:endParaRPr lang="en-GB" dirty="0">
              <a:solidFill>
                <a:schemeClr val="bg1"/>
              </a:solidFill>
            </a:endParaRPr>
          </a:p>
          <a:p>
            <a:r>
              <a:rPr lang="en-GB" dirty="0">
                <a:solidFill>
                  <a:schemeClr val="bg1"/>
                </a:solidFill>
              </a:rPr>
              <a:t>Rapp, L, (2015) </a:t>
            </a:r>
            <a:r>
              <a:rPr lang="en-GB" dirty="0" err="1">
                <a:solidFill>
                  <a:schemeClr val="bg1"/>
                </a:solidFill>
              </a:rPr>
              <a:t>glbtq</a:t>
            </a:r>
            <a:r>
              <a:rPr lang="en-GB" dirty="0">
                <a:solidFill>
                  <a:schemeClr val="bg1"/>
                </a:solidFill>
              </a:rPr>
              <a:t>, Thomas, Gareth. Available at </a:t>
            </a:r>
            <a:r>
              <a:rPr lang="en-GB" dirty="0">
                <a:solidFill>
                  <a:schemeClr val="bg1"/>
                </a:solidFill>
                <a:hlinkClick r:id="rId5"/>
              </a:rPr>
              <a:t>http://www.glbtqarchive.com/arts/thomas_gareth_A.pdf</a:t>
            </a:r>
            <a:r>
              <a:rPr lang="en-GB" dirty="0">
                <a:solidFill>
                  <a:schemeClr val="bg1"/>
                </a:solidFill>
              </a:rPr>
              <a:t> (Accessed on 15/04/24)</a:t>
            </a:r>
          </a:p>
          <a:p>
            <a:endParaRPr lang="en-GB" dirty="0">
              <a:solidFill>
                <a:schemeClr val="bg1"/>
              </a:solidFill>
            </a:endParaRPr>
          </a:p>
          <a:p>
            <a:r>
              <a:rPr lang="en-GB" dirty="0">
                <a:solidFill>
                  <a:schemeClr val="bg1"/>
                </a:solidFill>
              </a:rPr>
              <a:t>Armstrong, E, </a:t>
            </a:r>
            <a:r>
              <a:rPr lang="en-GB" dirty="0" err="1">
                <a:solidFill>
                  <a:schemeClr val="bg1"/>
                </a:solidFill>
              </a:rPr>
              <a:t>Crage</a:t>
            </a:r>
            <a:r>
              <a:rPr lang="en-GB" dirty="0">
                <a:solidFill>
                  <a:schemeClr val="bg1"/>
                </a:solidFill>
              </a:rPr>
              <a:t>, S, (</a:t>
            </a:r>
            <a:r>
              <a:rPr lang="en-GB" dirty="0" err="1">
                <a:solidFill>
                  <a:schemeClr val="bg1"/>
                </a:solidFill>
              </a:rPr>
              <a:t>nd</a:t>
            </a:r>
            <a:r>
              <a:rPr lang="en-GB" dirty="0">
                <a:solidFill>
                  <a:schemeClr val="bg1"/>
                </a:solidFill>
              </a:rPr>
              <a:t>) </a:t>
            </a:r>
            <a:r>
              <a:rPr lang="en-GB" i="1" dirty="0">
                <a:solidFill>
                  <a:schemeClr val="bg1"/>
                </a:solidFill>
              </a:rPr>
              <a:t>Movements and Memory: The making of the Stonewall Myth. </a:t>
            </a:r>
            <a:r>
              <a:rPr lang="en-GB" dirty="0">
                <a:solidFill>
                  <a:schemeClr val="bg1"/>
                </a:solidFill>
              </a:rPr>
              <a:t>Available at </a:t>
            </a:r>
            <a:r>
              <a:rPr lang="en-GB" dirty="0">
                <a:solidFill>
                  <a:schemeClr val="bg1"/>
                </a:solidFill>
                <a:hlinkClick r:id="rId6"/>
              </a:rPr>
              <a:t>https://web.ics.purdue.edu/~hoganr/Soc%20525/Armstrong_and_Crage_2006_Stonewall.pdf</a:t>
            </a:r>
            <a:r>
              <a:rPr lang="en-GB" dirty="0">
                <a:solidFill>
                  <a:schemeClr val="bg1"/>
                </a:solidFill>
              </a:rPr>
              <a:t> (Accessed on 17/04/24)</a:t>
            </a:r>
          </a:p>
          <a:p>
            <a:endParaRPr lang="en-GB" dirty="0">
              <a:solidFill>
                <a:schemeClr val="bg1"/>
              </a:solidFill>
            </a:endParaRPr>
          </a:p>
          <a:p>
            <a:r>
              <a:rPr lang="en-GB" dirty="0">
                <a:solidFill>
                  <a:schemeClr val="bg1"/>
                </a:solidFill>
              </a:rPr>
              <a:t>CDC, (2016) Gay and Bisexual Men’s Health</a:t>
            </a:r>
            <a:r>
              <a:rPr lang="en-GB" i="1" dirty="0">
                <a:solidFill>
                  <a:schemeClr val="bg1"/>
                </a:solidFill>
              </a:rPr>
              <a:t>, Stigma and Discrimination. </a:t>
            </a:r>
            <a:r>
              <a:rPr lang="en-GB" dirty="0">
                <a:solidFill>
                  <a:schemeClr val="bg1"/>
                </a:solidFill>
              </a:rPr>
              <a:t>Available at </a:t>
            </a:r>
            <a:r>
              <a:rPr lang="en-GB" dirty="0">
                <a:solidFill>
                  <a:schemeClr val="bg1"/>
                </a:solidFill>
                <a:hlinkClick r:id="rId7"/>
              </a:rPr>
              <a:t>https://www.cdc.gov/msmhealth/stigma-and-discrimination.htm</a:t>
            </a:r>
            <a:r>
              <a:rPr lang="en-GB" dirty="0">
                <a:solidFill>
                  <a:schemeClr val="bg1"/>
                </a:solidFill>
              </a:rPr>
              <a:t> (Accessed on 17/04/24)</a:t>
            </a:r>
          </a:p>
          <a:p>
            <a:endParaRPr lang="en-GB" dirty="0">
              <a:solidFill>
                <a:schemeClr val="bg1"/>
              </a:solidFill>
            </a:endParaRPr>
          </a:p>
          <a:p>
            <a:r>
              <a:rPr lang="en-GB" dirty="0">
                <a:solidFill>
                  <a:schemeClr val="bg1"/>
                </a:solidFill>
              </a:rPr>
              <a:t>Earnshaw, V, </a:t>
            </a:r>
            <a:r>
              <a:rPr lang="en-GB" dirty="0" err="1">
                <a:solidFill>
                  <a:schemeClr val="bg1"/>
                </a:solidFill>
              </a:rPr>
              <a:t>Logie</a:t>
            </a:r>
            <a:r>
              <a:rPr lang="en-GB" dirty="0">
                <a:solidFill>
                  <a:schemeClr val="bg1"/>
                </a:solidFill>
              </a:rPr>
              <a:t>, C, </a:t>
            </a:r>
            <a:r>
              <a:rPr lang="en-GB" i="1" dirty="0">
                <a:solidFill>
                  <a:schemeClr val="bg1"/>
                </a:solidFill>
              </a:rPr>
              <a:t>et al, </a:t>
            </a:r>
            <a:r>
              <a:rPr lang="en-GB" dirty="0">
                <a:solidFill>
                  <a:schemeClr val="bg1"/>
                </a:solidFill>
              </a:rPr>
              <a:t>(2024) Global LBGTQ Health, </a:t>
            </a:r>
            <a:r>
              <a:rPr lang="en-GB" i="1" dirty="0">
                <a:solidFill>
                  <a:schemeClr val="bg1"/>
                </a:solidFill>
              </a:rPr>
              <a:t>LGBTQ Stigma, </a:t>
            </a:r>
            <a:r>
              <a:rPr lang="en-GB" dirty="0">
                <a:solidFill>
                  <a:schemeClr val="bg1"/>
                </a:solidFill>
              </a:rPr>
              <a:t>pp 15-44. Available at </a:t>
            </a:r>
            <a:r>
              <a:rPr lang="en-GB" dirty="0">
                <a:solidFill>
                  <a:schemeClr val="bg1"/>
                </a:solidFill>
                <a:hlinkClick r:id="rId8"/>
              </a:rPr>
              <a:t>https://link.springer.com/chapter/10.1007/978-3-031-36204-0_2</a:t>
            </a:r>
            <a:r>
              <a:rPr lang="en-GB" dirty="0">
                <a:solidFill>
                  <a:schemeClr val="bg1"/>
                </a:solidFill>
              </a:rPr>
              <a:t> (Accessed on 17/04/24)</a:t>
            </a:r>
          </a:p>
          <a:p>
            <a:endParaRPr lang="en-GB" i="1" dirty="0">
              <a:solidFill>
                <a:schemeClr val="bg1"/>
              </a:solidFill>
            </a:endParaRPr>
          </a:p>
          <a:p>
            <a:endParaRPr lang="en-GB" i="1" dirty="0">
              <a:solidFill>
                <a:schemeClr val="bg1"/>
              </a:solidFill>
            </a:endParaRPr>
          </a:p>
          <a:p>
            <a:endParaRPr lang="en-GB" i="1" dirty="0">
              <a:solidFill>
                <a:schemeClr val="bg1"/>
              </a:solidFill>
            </a:endParaRPr>
          </a:p>
          <a:p>
            <a:endParaRPr lang="en-GB" i="1" dirty="0">
              <a:solidFill>
                <a:schemeClr val="bg1"/>
              </a:solidFill>
            </a:endParaRPr>
          </a:p>
          <a:p>
            <a:endParaRPr lang="en-GB" i="1" dirty="0">
              <a:solidFill>
                <a:schemeClr val="bg1"/>
              </a:solidFill>
            </a:endParaRPr>
          </a:p>
          <a:p>
            <a:endParaRPr lang="en-GB" dirty="0">
              <a:solidFill>
                <a:schemeClr val="bg1"/>
              </a:solidFill>
            </a:endParaRPr>
          </a:p>
          <a:p>
            <a:endParaRPr lang="en-GB" dirty="0">
              <a:solidFill>
                <a:schemeClr val="bg1"/>
              </a:solidFill>
            </a:endParaRPr>
          </a:p>
          <a:p>
            <a:endParaRPr lang="en-GB" dirty="0">
              <a:solidFill>
                <a:schemeClr val="bg1"/>
              </a:solidFill>
            </a:endParaRPr>
          </a:p>
          <a:p>
            <a:r>
              <a:rPr lang="en-GB" dirty="0">
                <a:solidFill>
                  <a:schemeClr val="bg1"/>
                </a:solidFill>
              </a:rPr>
              <a:t> </a:t>
            </a:r>
          </a:p>
          <a:p>
            <a:endParaRPr lang="en-GB" dirty="0">
              <a:solidFill>
                <a:schemeClr val="bg1"/>
              </a:solidFill>
            </a:endParaRPr>
          </a:p>
          <a:p>
            <a:r>
              <a:rPr lang="en-GB" dirty="0">
                <a:solidFill>
                  <a:schemeClr val="bg1"/>
                </a:solidFill>
              </a:rPr>
              <a:t> </a:t>
            </a:r>
            <a:r>
              <a:rPr lang="en-GB" i="1" dirty="0">
                <a:solidFill>
                  <a:schemeClr val="bg1"/>
                </a:solidFill>
              </a:rPr>
              <a:t> </a:t>
            </a:r>
            <a:endParaRPr lang="en-GB" i="1" dirty="0">
              <a:solidFill>
                <a:schemeClr val="accent6">
                  <a:lumMod val="60000"/>
                  <a:lumOff val="40000"/>
                </a:schemeClr>
              </a:solidFill>
            </a:endParaRPr>
          </a:p>
          <a:p>
            <a:endParaRPr lang="en-GB" dirty="0">
              <a:solidFill>
                <a:schemeClr val="accent6">
                  <a:lumMod val="60000"/>
                  <a:lumOff val="40000"/>
                </a:schemeClr>
              </a:solidFill>
            </a:endParaRPr>
          </a:p>
          <a:p>
            <a:endParaRPr lang="en-GB" dirty="0">
              <a:solidFill>
                <a:schemeClr val="accent6">
                  <a:lumMod val="60000"/>
                  <a:lumOff val="40000"/>
                </a:schemeClr>
              </a:solidFill>
            </a:endParaRPr>
          </a:p>
        </p:txBody>
      </p:sp>
    </p:spTree>
    <p:extLst>
      <p:ext uri="{BB962C8B-B14F-4D97-AF65-F5344CB8AC3E}">
        <p14:creationId xmlns:p14="http://schemas.microsoft.com/office/powerpoint/2010/main" val="27771077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a:extLst>
              <a:ext uri="{FF2B5EF4-FFF2-40B4-BE49-F238E27FC236}">
                <a16:creationId xmlns:a16="http://schemas.microsoft.com/office/drawing/2014/main" id="{2DB27D7D-F7FA-E844-5926-4F8070804020}"/>
              </a:ext>
            </a:extLst>
          </p:cNvPr>
          <p:cNvSpPr txBox="1"/>
          <p:nvPr/>
        </p:nvSpPr>
        <p:spPr>
          <a:xfrm>
            <a:off x="177281" y="93306"/>
            <a:ext cx="11355356" cy="5909310"/>
          </a:xfrm>
          <a:prstGeom prst="rect">
            <a:avLst/>
          </a:prstGeom>
          <a:noFill/>
        </p:spPr>
        <p:txBody>
          <a:bodyPr wrap="square" rtlCol="0">
            <a:spAutoFit/>
          </a:bodyPr>
          <a:lstStyle/>
          <a:p>
            <a:r>
              <a:rPr lang="en-GB" u="sng" dirty="0">
                <a:solidFill>
                  <a:schemeClr val="bg1"/>
                </a:solidFill>
              </a:rPr>
              <a:t>References</a:t>
            </a:r>
          </a:p>
          <a:p>
            <a:endParaRPr lang="en-GB" u="sng" dirty="0">
              <a:solidFill>
                <a:schemeClr val="bg1"/>
              </a:solidFill>
            </a:endParaRPr>
          </a:p>
          <a:p>
            <a:r>
              <a:rPr lang="en-GB" dirty="0">
                <a:solidFill>
                  <a:schemeClr val="bg1"/>
                </a:solidFill>
              </a:rPr>
              <a:t>Dickinson (2020) </a:t>
            </a:r>
            <a:r>
              <a:rPr lang="en-GB" i="1" dirty="0">
                <a:solidFill>
                  <a:schemeClr val="bg1"/>
                </a:solidFill>
              </a:rPr>
              <a:t>Health Considerations for the LGBTQ Community. </a:t>
            </a:r>
            <a:r>
              <a:rPr lang="en-GB" dirty="0">
                <a:solidFill>
                  <a:schemeClr val="bg1"/>
                </a:solidFill>
              </a:rPr>
              <a:t>Available at  </a:t>
            </a:r>
            <a:r>
              <a:rPr lang="en-GB" dirty="0">
                <a:solidFill>
                  <a:schemeClr val="bg1"/>
                </a:solidFill>
                <a:hlinkClick r:id="rId3"/>
              </a:rPr>
              <a:t>https://www.dickinson.edu/download/downloads/id/12057/out_on_britton_plaza_-_october_2020.pdf</a:t>
            </a:r>
            <a:r>
              <a:rPr lang="en-GB" dirty="0">
                <a:solidFill>
                  <a:schemeClr val="bg1"/>
                </a:solidFill>
              </a:rPr>
              <a:t> (Accessed on 17/04/24)</a:t>
            </a:r>
          </a:p>
          <a:p>
            <a:endParaRPr lang="en-GB" dirty="0">
              <a:solidFill>
                <a:schemeClr val="bg1"/>
              </a:solidFill>
            </a:endParaRPr>
          </a:p>
          <a:p>
            <a:r>
              <a:rPr lang="en-GB" dirty="0">
                <a:solidFill>
                  <a:schemeClr val="bg1"/>
                </a:solidFill>
              </a:rPr>
              <a:t>Cruz, E, (2024) Action for children, LBGTQ+ Portrayal in the Media: Are Young People Seeing Themselves Represented? (Available at </a:t>
            </a:r>
            <a:r>
              <a:rPr lang="en-GB" dirty="0">
                <a:solidFill>
                  <a:schemeClr val="bg1"/>
                </a:solidFill>
                <a:hlinkClick r:id="rId4"/>
              </a:rPr>
              <a:t>https://www.actionforchildren.org.uk/blog/representation-matters-are-lgbtq-young-people-seeing-themselves-represented-in-the-media</a:t>
            </a:r>
            <a:r>
              <a:rPr lang="en-GB" dirty="0">
                <a:solidFill>
                  <a:schemeClr val="bg1"/>
                </a:solidFill>
              </a:rPr>
              <a:t> (Accessed on 17/04/24)</a:t>
            </a:r>
          </a:p>
          <a:p>
            <a:endParaRPr lang="en-GB" i="1" dirty="0">
              <a:solidFill>
                <a:schemeClr val="bg1"/>
              </a:solidFill>
            </a:endParaRPr>
          </a:p>
          <a:p>
            <a:r>
              <a:rPr lang="en-GB" dirty="0">
                <a:solidFill>
                  <a:schemeClr val="bg1"/>
                </a:solidFill>
              </a:rPr>
              <a:t>Hudson, D, (2019) </a:t>
            </a:r>
            <a:r>
              <a:rPr lang="en-GB" dirty="0" err="1">
                <a:solidFill>
                  <a:schemeClr val="bg1"/>
                </a:solidFill>
              </a:rPr>
              <a:t>Queerty</a:t>
            </a:r>
            <a:r>
              <a:rPr lang="en-GB" dirty="0">
                <a:solidFill>
                  <a:schemeClr val="bg1"/>
                </a:solidFill>
              </a:rPr>
              <a:t>, HIV Positive Rugby Star Gareth Thomas Graces Cover of Men’s Health. Available at </a:t>
            </a:r>
            <a:r>
              <a:rPr lang="en-GB" dirty="0">
                <a:solidFill>
                  <a:schemeClr val="bg1"/>
                </a:solidFill>
                <a:hlinkClick r:id="rId5"/>
              </a:rPr>
              <a:t>https://www.queerty.com/hiv-positive-rugby-star-gareth-thomas-graces-cover-mens-health-20191031</a:t>
            </a:r>
            <a:r>
              <a:rPr lang="en-GB" dirty="0">
                <a:solidFill>
                  <a:schemeClr val="bg1"/>
                </a:solidFill>
              </a:rPr>
              <a:t> (Accessed on 17/04/24)</a:t>
            </a:r>
          </a:p>
          <a:p>
            <a:endParaRPr lang="en-GB" dirty="0">
              <a:solidFill>
                <a:schemeClr val="bg1"/>
              </a:solidFill>
            </a:endParaRPr>
          </a:p>
          <a:p>
            <a:r>
              <a:rPr lang="en-GB" dirty="0">
                <a:solidFill>
                  <a:schemeClr val="bg1"/>
                </a:solidFill>
              </a:rPr>
              <a:t>Legislation.gov.uk, (2024) </a:t>
            </a:r>
            <a:r>
              <a:rPr lang="en-GB" i="1" dirty="0">
                <a:solidFill>
                  <a:schemeClr val="bg1"/>
                </a:solidFill>
              </a:rPr>
              <a:t>Equality Act 2010. </a:t>
            </a:r>
            <a:r>
              <a:rPr lang="en-GB" dirty="0">
                <a:solidFill>
                  <a:schemeClr val="bg1"/>
                </a:solidFill>
              </a:rPr>
              <a:t>Available at </a:t>
            </a:r>
            <a:r>
              <a:rPr lang="en-GB" dirty="0">
                <a:solidFill>
                  <a:schemeClr val="bg1"/>
                </a:solidFill>
                <a:hlinkClick r:id="rId6"/>
              </a:rPr>
              <a:t>https://www.legislation.gov.uk/ukpga/2010/15/section/12</a:t>
            </a:r>
            <a:r>
              <a:rPr lang="en-GB" dirty="0">
                <a:solidFill>
                  <a:schemeClr val="bg1"/>
                </a:solidFill>
              </a:rPr>
              <a:t> (Accessed on 17/04/24)</a:t>
            </a:r>
          </a:p>
          <a:p>
            <a:endParaRPr lang="en-GB" dirty="0">
              <a:solidFill>
                <a:schemeClr val="bg1"/>
              </a:solidFill>
            </a:endParaRPr>
          </a:p>
          <a:p>
            <a:r>
              <a:rPr lang="en-GB" dirty="0">
                <a:solidFill>
                  <a:schemeClr val="bg1"/>
                </a:solidFill>
              </a:rPr>
              <a:t>Birmingham City Council, (</a:t>
            </a:r>
            <a:r>
              <a:rPr lang="en-GB" dirty="0" err="1">
                <a:solidFill>
                  <a:schemeClr val="bg1"/>
                </a:solidFill>
              </a:rPr>
              <a:t>nd</a:t>
            </a:r>
            <a:r>
              <a:rPr lang="en-GB" dirty="0">
                <a:solidFill>
                  <a:schemeClr val="bg1"/>
                </a:solidFill>
              </a:rPr>
              <a:t>) Equality Act 2010 fact sheet, </a:t>
            </a:r>
            <a:r>
              <a:rPr lang="en-GB" i="1" dirty="0">
                <a:solidFill>
                  <a:schemeClr val="bg1"/>
                </a:solidFill>
              </a:rPr>
              <a:t>Sexual Orientation Equality. </a:t>
            </a:r>
            <a:r>
              <a:rPr lang="en-GB" dirty="0">
                <a:solidFill>
                  <a:schemeClr val="bg1"/>
                </a:solidFill>
              </a:rPr>
              <a:t>Available at </a:t>
            </a:r>
            <a:r>
              <a:rPr lang="en-GB" i="1" dirty="0">
                <a:solidFill>
                  <a:srgbClr val="067CA2"/>
                </a:solidFill>
              </a:rPr>
              <a:t>https://www.birmingham.gov.uk/.../id/2614/</a:t>
            </a:r>
            <a:r>
              <a:rPr lang="en-GB" i="1" dirty="0" err="1">
                <a:solidFill>
                  <a:srgbClr val="067CA2"/>
                </a:solidFill>
              </a:rPr>
              <a:t>sex_equality_f</a:t>
            </a:r>
            <a:r>
              <a:rPr lang="en-GB" i="1" dirty="0">
                <a:solidFill>
                  <a:srgbClr val="067CA2"/>
                </a:solidFill>
              </a:rPr>
              <a:t>…</a:t>
            </a:r>
            <a:r>
              <a:rPr lang="en-GB" dirty="0">
                <a:solidFill>
                  <a:srgbClr val="067CA2"/>
                </a:solidFill>
              </a:rPr>
              <a:t> · PDF file </a:t>
            </a:r>
            <a:r>
              <a:rPr lang="en-GB" dirty="0">
                <a:solidFill>
                  <a:schemeClr val="bg1"/>
                </a:solidFill>
              </a:rPr>
              <a:t>(Accessed on 17/04/24)</a:t>
            </a:r>
          </a:p>
          <a:p>
            <a:endParaRPr lang="en-GB" dirty="0">
              <a:solidFill>
                <a:schemeClr val="bg1"/>
              </a:solidFill>
            </a:endParaRPr>
          </a:p>
          <a:p>
            <a:endParaRPr lang="en-GB" i="1" dirty="0">
              <a:solidFill>
                <a:schemeClr val="bg1"/>
              </a:solidFill>
            </a:endParaRPr>
          </a:p>
        </p:txBody>
      </p:sp>
    </p:spTree>
    <p:extLst>
      <p:ext uri="{BB962C8B-B14F-4D97-AF65-F5344CB8AC3E}">
        <p14:creationId xmlns:p14="http://schemas.microsoft.com/office/powerpoint/2010/main" val="359258678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heme/theme1.xml><?xml version="1.0" encoding="utf-8"?>
<a:theme xmlns:a="http://schemas.openxmlformats.org/drawingml/2006/main" name="Office Theme">
  <a:themeElements>
    <a:clrScheme name="Custom 115">
      <a:dk1>
        <a:sysClr val="windowText" lastClr="000000"/>
      </a:dk1>
      <a:lt1>
        <a:sysClr val="window" lastClr="FFFFFF"/>
      </a:lt1>
      <a:dk2>
        <a:srgbClr val="F36E36"/>
      </a:dk2>
      <a:lt2>
        <a:srgbClr val="E7E6E6"/>
      </a:lt2>
      <a:accent1>
        <a:srgbClr val="A31312"/>
      </a:accent1>
      <a:accent2>
        <a:srgbClr val="E7E6E6"/>
      </a:accent2>
      <a:accent3>
        <a:srgbClr val="FDB913"/>
      </a:accent3>
      <a:accent4>
        <a:srgbClr val="1E753B"/>
      </a:accent4>
      <a:accent5>
        <a:srgbClr val="067CA2"/>
      </a:accent5>
      <a:accent6>
        <a:srgbClr val="493456"/>
      </a:accent6>
      <a:hlink>
        <a:srgbClr val="067CA2"/>
      </a:hlink>
      <a:folHlink>
        <a:srgbClr val="886D93"/>
      </a:folHlink>
    </a:clrScheme>
    <a:fontScheme name="Custom 8">
      <a:majorFont>
        <a:latin typeface="Segoe UI"/>
        <a:ea typeface=""/>
        <a:cs typeface=""/>
      </a:majorFont>
      <a:minorFont>
        <a:latin typeface="Segoe UI"/>
        <a:ea typeface=""/>
        <a:cs typeface=""/>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_65432317_TF44967531_Win32" id="{8CE195E2-0336-4A7B-8578-4939C21B0923}" vid="{39B9BE59-1220-4D86-B55C-6660EF4AE26C}"/>
    </a:ext>
  </a:ext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_activity xmlns="ad7316b1-23f1-480c-8fa6-cbf037f4db9c" xsi:nil="true"/>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96C48B67E562FF45ADD1FE43E2BC7706" ma:contentTypeVersion="13" ma:contentTypeDescription="Create a new document." ma:contentTypeScope="" ma:versionID="7c71026f32f52b0e258e99a5fb10b3d1">
  <xsd:schema xmlns:xsd="http://www.w3.org/2001/XMLSchema" xmlns:xs="http://www.w3.org/2001/XMLSchema" xmlns:p="http://schemas.microsoft.com/office/2006/metadata/properties" xmlns:ns3="ad7316b1-23f1-480c-8fa6-cbf037f4db9c" xmlns:ns4="bd2b2a82-bc2e-4fcc-b8ad-fd63686c78d2" targetNamespace="http://schemas.microsoft.com/office/2006/metadata/properties" ma:root="true" ma:fieldsID="1ed9ce81b3fc6d6c251e2c5de104c490" ns3:_="" ns4:_="">
    <xsd:import namespace="ad7316b1-23f1-480c-8fa6-cbf037f4db9c"/>
    <xsd:import namespace="bd2b2a82-bc2e-4fcc-b8ad-fd63686c78d2"/>
    <xsd:element name="properties">
      <xsd:complexType>
        <xsd:sequence>
          <xsd:element name="documentManagement">
            <xsd:complexType>
              <xsd:all>
                <xsd:element ref="ns3:_activity" minOccurs="0"/>
                <xsd:element ref="ns4:SharedWithUsers" minOccurs="0"/>
                <xsd:element ref="ns4:SharedWithDetails" minOccurs="0"/>
                <xsd:element ref="ns4:SharingHintHash" minOccurs="0"/>
                <xsd:element ref="ns3:MediaServiceMetadata" minOccurs="0"/>
                <xsd:element ref="ns3:MediaServiceFastMetadata" minOccurs="0"/>
                <xsd:element ref="ns3:MediaServiceSearchProperties" minOccurs="0"/>
                <xsd:element ref="ns3:MediaServiceDateTaken" minOccurs="0"/>
                <xsd:element ref="ns3:MediaServiceObjectDetectorVersions" minOccurs="0"/>
                <xsd:element ref="ns3:MediaServiceSystemTags" minOccurs="0"/>
                <xsd:element ref="ns3:MediaServiceGenerationTime" minOccurs="0"/>
                <xsd:element ref="ns3:MediaServiceEventHashCode" minOccurs="0"/>
                <xsd:element ref="ns3:MediaLengthInSecond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ad7316b1-23f1-480c-8fa6-cbf037f4db9c" elementFormDefault="qualified">
    <xsd:import namespace="http://schemas.microsoft.com/office/2006/documentManagement/types"/>
    <xsd:import namespace="http://schemas.microsoft.com/office/infopath/2007/PartnerControls"/>
    <xsd:element name="_activity" ma:index="8" nillable="true" ma:displayName="_activity" ma:hidden="true" ma:internalName="_activity">
      <xsd:simpleType>
        <xsd:restriction base="dms:Note"/>
      </xsd:simpleType>
    </xsd:element>
    <xsd:element name="MediaServiceMetadata" ma:index="12" nillable="true" ma:displayName="MediaServiceMetadata" ma:hidden="true" ma:internalName="MediaServiceMetadata" ma:readOnly="true">
      <xsd:simpleType>
        <xsd:restriction base="dms:Note"/>
      </xsd:simpleType>
    </xsd:element>
    <xsd:element name="MediaServiceFastMetadata" ma:index="13" nillable="true" ma:displayName="MediaServiceFastMetadata" ma:hidden="true" ma:internalName="MediaServiceFastMetadata" ma:readOnly="true">
      <xsd:simpleType>
        <xsd:restriction base="dms:Note"/>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MediaServiceDateTaken" ma:index="15" nillable="true" ma:displayName="MediaServiceDateTaken" ma:hidden="true" ma:indexed="true" ma:internalName="MediaServiceDateTaken" ma:readOnly="true">
      <xsd:simpleType>
        <xsd:restriction base="dms:Text"/>
      </xsd:simpleType>
    </xsd:element>
    <xsd:element name="MediaServiceObjectDetectorVersions" ma:index="16" nillable="true" ma:displayName="MediaServiceObjectDetectorVersions" ma:hidden="true" ma:indexed="true" ma:internalName="MediaServiceObjectDetectorVersions" ma:readOnly="true">
      <xsd:simpleType>
        <xsd:restriction base="dms:Text"/>
      </xsd:simpleType>
    </xsd:element>
    <xsd:element name="MediaServiceSystemTags" ma:index="17" nillable="true" ma:displayName="MediaServiceSystemTags" ma:hidden="true" ma:internalName="MediaServiceSystemTags" ma:readOnly="true">
      <xsd:simpleType>
        <xsd:restriction base="dms:Note"/>
      </xsd:simpleType>
    </xsd:element>
    <xsd:element name="MediaServiceGenerationTime" ma:index="18" nillable="true" ma:displayName="MediaServiceGenerationTime" ma:hidden="true" ma:internalName="MediaServiceGenerationTime" ma:readOnly="true">
      <xsd:simpleType>
        <xsd:restriction base="dms:Text"/>
      </xsd:simpleType>
    </xsd:element>
    <xsd:element name="MediaServiceEventHashCode" ma:index="19" nillable="true" ma:displayName="MediaServiceEventHashCode" ma:hidden="true" ma:internalName="MediaServiceEventHashCode" ma:readOnly="true">
      <xsd:simpleType>
        <xsd:restriction base="dms:Text"/>
      </xsd:simpleType>
    </xsd:element>
    <xsd:element name="MediaLengthInSeconds" ma:index="20" nillable="true" ma:displayName="MediaLengthInSeconds" ma:hidden="true" ma:internalName="MediaLengthInSeconds" ma:readOnly="true">
      <xsd:simpleType>
        <xsd:restriction base="dms:Unknown"/>
      </xsd:simpleType>
    </xsd:element>
  </xsd:schema>
  <xsd:schema xmlns:xsd="http://www.w3.org/2001/XMLSchema" xmlns:xs="http://www.w3.org/2001/XMLSchema" xmlns:dms="http://schemas.microsoft.com/office/2006/documentManagement/types" xmlns:pc="http://schemas.microsoft.com/office/infopath/2007/PartnerControls" targetNamespace="bd2b2a82-bc2e-4fcc-b8ad-fd63686c78d2" elementFormDefault="qualified">
    <xsd:import namespace="http://schemas.microsoft.com/office/2006/documentManagement/types"/>
    <xsd:import namespace="http://schemas.microsoft.com/office/infopath/2007/PartnerControls"/>
    <xsd:element name="SharedWithUsers" ma:index="9"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0" nillable="true" ma:displayName="Shared With Details" ma:internalName="SharedWithDetails" ma:readOnly="true">
      <xsd:simpleType>
        <xsd:restriction base="dms:Note">
          <xsd:maxLength value="255"/>
        </xsd:restriction>
      </xsd:simpleType>
    </xsd:element>
    <xsd:element name="SharingHintHash" ma:index="11"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6A6AD0CE-C3A1-49ED-84DB-B51D7D3B27B3}">
  <ds:schemaRefs>
    <ds:schemaRef ds:uri="http://schemas.microsoft.com/sharepoint/v3/contenttype/forms"/>
  </ds:schemaRefs>
</ds:datastoreItem>
</file>

<file path=customXml/itemProps2.xml><?xml version="1.0" encoding="utf-8"?>
<ds:datastoreItem xmlns:ds="http://schemas.openxmlformats.org/officeDocument/2006/customXml" ds:itemID="{FD794402-D476-4C0A-8953-D7E5D3D97C85}">
  <ds:schemaRefs>
    <ds:schemaRef ds:uri="http://schemas.openxmlformats.org/package/2006/metadata/core-properties"/>
    <ds:schemaRef ds:uri="http://purl.org/dc/dcmitype/"/>
    <ds:schemaRef ds:uri="http://schemas.microsoft.com/office/2006/documentManagement/types"/>
    <ds:schemaRef ds:uri="ad7316b1-23f1-480c-8fa6-cbf037f4db9c"/>
    <ds:schemaRef ds:uri="http://www.w3.org/XML/1998/namespace"/>
    <ds:schemaRef ds:uri="http://purl.org/dc/elements/1.1/"/>
    <ds:schemaRef ds:uri="http://schemas.microsoft.com/office/infopath/2007/PartnerControls"/>
    <ds:schemaRef ds:uri="bd2b2a82-bc2e-4fcc-b8ad-fd63686c78d2"/>
    <ds:schemaRef ds:uri="http://schemas.microsoft.com/office/2006/metadata/properties"/>
    <ds:schemaRef ds:uri="http://purl.org/dc/terms/"/>
  </ds:schemaRefs>
</ds:datastoreItem>
</file>

<file path=customXml/itemProps3.xml><?xml version="1.0" encoding="utf-8"?>
<ds:datastoreItem xmlns:ds="http://schemas.openxmlformats.org/officeDocument/2006/customXml" ds:itemID="{A5B1BC8F-AEAD-43AA-B6E3-1F0B5A0A583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ad7316b1-23f1-480c-8fa6-cbf037f4db9c"/>
    <ds:schemaRef ds:uri="bd2b2a82-bc2e-4fcc-b8ad-fd63686c78d2"/>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Metadata/LabelInfo.xml><?xml version="1.0" encoding="utf-8"?>
<clbl:labelList xmlns:clbl="http://schemas.microsoft.com/office/2020/mipLabelMetadata">
  <clbl:label id="{72f988bf-86f1-41af-91ab-2d7cd011db47}" enabled="0" method="" siteId="{72f988bf-86f1-41af-91ab-2d7cd011db47}" removed="1"/>
</clbl:labelList>
</file>

<file path=docProps/app.xml><?xml version="1.0" encoding="utf-8"?>
<Properties xmlns="http://schemas.openxmlformats.org/officeDocument/2006/extended-properties" xmlns:vt="http://schemas.openxmlformats.org/officeDocument/2006/docPropsVTypes">
  <Template>LGBTQIA Pride Month presentation</Template>
  <TotalTime>548</TotalTime>
  <Words>2982</Words>
  <Application>Microsoft Office PowerPoint</Application>
  <PresentationFormat>Widescreen</PresentationFormat>
  <Paragraphs>184</Paragraphs>
  <Slides>12</Slides>
  <Notes>12</Notes>
  <HiddenSlides>0</HiddenSlides>
  <MMClips>0</MMClips>
  <ScaleCrop>false</ScaleCrop>
  <HeadingPairs>
    <vt:vector size="6" baseType="variant">
      <vt:variant>
        <vt:lpstr>Fonts Used</vt:lpstr>
      </vt:variant>
      <vt:variant>
        <vt:i4>1</vt:i4>
      </vt:variant>
      <vt:variant>
        <vt:lpstr>Theme</vt:lpstr>
      </vt:variant>
      <vt:variant>
        <vt:i4>1</vt:i4>
      </vt:variant>
      <vt:variant>
        <vt:lpstr>Slide Titles</vt:lpstr>
      </vt:variant>
      <vt:variant>
        <vt:i4>12</vt:i4>
      </vt:variant>
    </vt:vector>
  </HeadingPairs>
  <TitlesOfParts>
    <vt:vector size="14" baseType="lpstr">
      <vt:lpstr>Arial</vt:lpstr>
      <vt:lpstr>Office Theme</vt:lpstr>
      <vt:lpstr>ECAY4004 Natasha Jones 2317776</vt:lpstr>
      <vt:lpstr>Introduction</vt:lpstr>
      <vt:lpstr>LBGTQ+ </vt:lpstr>
      <vt:lpstr>Empowerment </vt:lpstr>
      <vt:lpstr>Barriers that LBGTQ+ face within society and why they face them </vt:lpstr>
      <vt:lpstr>Gay Rights</vt:lpstr>
      <vt:lpstr>Queer Theory          </vt:lpstr>
      <vt:lpstr>Equality Act 2010</vt:lpstr>
      <vt:lpstr>Conclusion </vt:lpstr>
      <vt:lpstr>PowerPoint Presentation</vt:lpstr>
      <vt:lpstr>PowerPoint Presentation</vt:lpstr>
      <vt:lpstr>PowerPoint Presentation</vt:lpstr>
    </vt:vector>
  </TitlesOfParts>
  <Manager/>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ECAY4004 Natasha Jones 2317776</dc:title>
  <dc:subject/>
  <dc:creator>Natasha jones</dc:creator>
  <cp:keywords/>
  <dc:description/>
  <cp:lastModifiedBy>Natasha jones</cp:lastModifiedBy>
  <cp:revision>3</cp:revision>
  <dcterms:created xsi:type="dcterms:W3CDTF">2024-04-14T19:59:25Z</dcterms:created>
  <dcterms:modified xsi:type="dcterms:W3CDTF">2024-04-17T19:19:31Z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0x01010096C48B67E562FF45ADD1FE43E2BC7706</vt:lpwstr>
  </property>
</Properties>
</file>