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3" r:id="rId4"/>
  </p:sldMasterIdLst>
  <p:notesMasterIdLst>
    <p:notesMasterId r:id="rId29"/>
  </p:notesMasterIdLst>
  <p:handoutMasterIdLst>
    <p:handoutMasterId r:id="rId30"/>
  </p:handoutMasterIdLst>
  <p:sldIdLst>
    <p:sldId id="310" r:id="rId5"/>
    <p:sldId id="305" r:id="rId6"/>
    <p:sldId id="1535" r:id="rId7"/>
    <p:sldId id="1564" r:id="rId8"/>
    <p:sldId id="1565" r:id="rId9"/>
    <p:sldId id="1541" r:id="rId10"/>
    <p:sldId id="1566" r:id="rId11"/>
    <p:sldId id="1567" r:id="rId12"/>
    <p:sldId id="1562" r:id="rId13"/>
    <p:sldId id="1561" r:id="rId14"/>
    <p:sldId id="1560" r:id="rId15"/>
    <p:sldId id="1563" r:id="rId16"/>
    <p:sldId id="1549" r:id="rId17"/>
    <p:sldId id="1551" r:id="rId18"/>
    <p:sldId id="1550" r:id="rId19"/>
    <p:sldId id="1554" r:id="rId20"/>
    <p:sldId id="1555" r:id="rId21"/>
    <p:sldId id="1556" r:id="rId22"/>
    <p:sldId id="1557" r:id="rId23"/>
    <p:sldId id="1558" r:id="rId24"/>
    <p:sldId id="1559" r:id="rId25"/>
    <p:sldId id="1539" r:id="rId26"/>
    <p:sldId id="1526" r:id="rId27"/>
    <p:sldId id="156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7AFE863-BCAC-43BF-9D8B-AE7C884596D3}">
          <p14:sldIdLst>
            <p14:sldId id="310"/>
            <p14:sldId id="305"/>
            <p14:sldId id="1535"/>
            <p14:sldId id="1564"/>
            <p14:sldId id="1565"/>
            <p14:sldId id="1541"/>
            <p14:sldId id="1566"/>
            <p14:sldId id="1567"/>
            <p14:sldId id="1562"/>
            <p14:sldId id="1561"/>
            <p14:sldId id="1560"/>
            <p14:sldId id="1563"/>
            <p14:sldId id="1549"/>
            <p14:sldId id="1551"/>
            <p14:sldId id="1550"/>
            <p14:sldId id="1554"/>
            <p14:sldId id="1555"/>
            <p14:sldId id="1556"/>
            <p14:sldId id="1557"/>
            <p14:sldId id="1558"/>
            <p14:sldId id="1559"/>
            <p14:sldId id="1539"/>
            <p14:sldId id="1526"/>
            <p14:sldId id="1569"/>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97512"/>
    <a:srgbClr val="7B9F45"/>
    <a:srgbClr val="C3E096"/>
    <a:srgbClr val="92AB6C"/>
    <a:srgbClr val="C69271"/>
    <a:srgbClr val="E2AA3D"/>
    <a:srgbClr val="B99476"/>
    <a:srgbClr val="BDE5D1"/>
    <a:srgbClr val="9DC29E"/>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1CE527-1EDA-10EA-2EF4-AF819D65BF8E}" v="164" dt="2026-05-27T19:00:53.789"/>
    <p1510:client id="{27432E69-0F23-D676-5D8F-A3D3C20A4D75}" v="27" dt="2026-05-26T21:28:42.208"/>
    <p1510:client id="{6C88C1A2-46EA-D4E4-537C-D0BD5ED7C68F}" v="22" dt="2026-05-27T09:43:14.728"/>
    <p1510:client id="{70598E5E-D55B-4B2A-9A91-0D4074485222}" v="22" dt="2026-05-26T17:33:59.137"/>
    <p1510:client id="{7C67BA09-D6CE-DDA4-D1DD-A1C0E60AED18}" v="105" dt="2026-05-27T07:20:29.025"/>
    <p1510:client id="{A94B1D89-92A2-2F2B-3B79-BDA5921A6F48}" v="5" dt="2026-05-26T19:44:40.367"/>
    <p1510:client id="{C19F65FB-49E7-24FF-4F27-1E890EE8E07A}" v="748" dt="2026-05-26T19:34:51.731"/>
    <p1510:client id="{C30C7DBE-D985-A415-D765-4F06CB3C1047}" v="1" dt="2026-05-26T20:48:45.273"/>
    <p1510:client id="{D3444B35-5A49-F2BA-8445-8975BF06324C}" v="3" dt="2026-05-27T07:45:30.985"/>
    <p1510:client id="{E6248491-D5AC-FD4A-E934-57EEED16AE3B}" v="65" dt="2026-05-27T13:06:12.786"/>
    <p1510:client id="{F54474CA-4CDF-4C89-9FF6-CC489BDBB1E4}" v="641" dt="2026-05-26T19:22:51.769"/>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5/10/relationships/revisionInfo" Target="revisionInfo.xml"/><Relationship Id="rId8" Type="http://schemas.openxmlformats.org/officeDocument/2006/relationships/slide" Target="slides/slide4.xml"/></Relationships>
</file>

<file path=ppt/charts/_rels/chart1.xml.rels><?xml version="1.0" encoding="UTF-8" standalone="yes"?>
<Relationships xmlns="http://schemas.openxmlformats.org/package/2006/relationships"><Relationship Id="rId3" Type="http://schemas.openxmlformats.org/officeDocument/2006/relationships/oleObject" Target="https://astonmartin-my.sharepoint.com/personal/james_levi_astonmartin_com/Documents/Desktop/UWTSD/Year%202/Modules/Group%20Project/Group%20Project.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Comparison</a:t>
            </a:r>
            <a:r>
              <a:rPr lang="en-GB" baseline="0"/>
              <a:t> Of </a:t>
            </a:r>
            <a:r>
              <a:rPr lang="en-GB"/>
              <a:t>Profit</a:t>
            </a:r>
            <a:r>
              <a:rPr lang="en-GB" baseline="0"/>
              <a:t> Over Time</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lineChart>
        <c:grouping val="standard"/>
        <c:varyColors val="0"/>
        <c:ser>
          <c:idx val="0"/>
          <c:order val="0"/>
          <c:tx>
            <c:strRef>
              <c:f>Sheet2!$B$1</c:f>
              <c:strCache>
                <c:ptCount val="1"/>
                <c:pt idx="0">
                  <c:v>Standard Solar Panel</c:v>
                </c:pt>
              </c:strCache>
            </c:strRef>
          </c:tx>
          <c:spPr>
            <a:ln w="28575" cap="rnd">
              <a:solidFill>
                <a:schemeClr val="accent1"/>
              </a:solidFill>
              <a:round/>
            </a:ln>
            <a:effectLst/>
          </c:spPr>
          <c:marker>
            <c:symbol val="none"/>
          </c:marker>
          <c:cat>
            <c:numRef>
              <c:f>Sheet2!$A$2:$A$8</c:f>
              <c:numCache>
                <c:formatCode>General</c:formatCode>
                <c:ptCount val="7"/>
                <c:pt idx="0">
                  <c:v>1</c:v>
                </c:pt>
                <c:pt idx="1">
                  <c:v>2</c:v>
                </c:pt>
                <c:pt idx="2">
                  <c:v>3</c:v>
                </c:pt>
                <c:pt idx="3">
                  <c:v>5</c:v>
                </c:pt>
                <c:pt idx="4">
                  <c:v>10</c:v>
                </c:pt>
                <c:pt idx="5">
                  <c:v>15</c:v>
                </c:pt>
                <c:pt idx="6">
                  <c:v>25</c:v>
                </c:pt>
              </c:numCache>
            </c:numRef>
          </c:cat>
          <c:val>
            <c:numRef>
              <c:f>Sheet2!$B$2:$B$8</c:f>
              <c:numCache>
                <c:formatCode>_("£"* #,##0.00_);_("£"* \(#,##0.00\);_("£"* "-"??_);_(@_)</c:formatCode>
                <c:ptCount val="7"/>
                <c:pt idx="0">
                  <c:v>675</c:v>
                </c:pt>
                <c:pt idx="1">
                  <c:v>1350</c:v>
                </c:pt>
                <c:pt idx="2">
                  <c:v>2025</c:v>
                </c:pt>
                <c:pt idx="3">
                  <c:v>3375</c:v>
                </c:pt>
                <c:pt idx="4">
                  <c:v>6750</c:v>
                </c:pt>
                <c:pt idx="5">
                  <c:v>10125</c:v>
                </c:pt>
                <c:pt idx="6">
                  <c:v>16875</c:v>
                </c:pt>
              </c:numCache>
            </c:numRef>
          </c:val>
          <c:smooth val="0"/>
          <c:extLst>
            <c:ext xmlns:c16="http://schemas.microsoft.com/office/drawing/2014/chart" uri="{C3380CC4-5D6E-409C-BE32-E72D297353CC}">
              <c16:uniqueId val="{00000000-21F4-4F88-A88A-C8ACA2A90735}"/>
            </c:ext>
          </c:extLst>
        </c:ser>
        <c:ser>
          <c:idx val="1"/>
          <c:order val="1"/>
          <c:tx>
            <c:strRef>
              <c:f>Sheet2!$C$1</c:f>
              <c:strCache>
                <c:ptCount val="1"/>
                <c:pt idx="0">
                  <c:v>Single Axis Solar Tracking</c:v>
                </c:pt>
              </c:strCache>
            </c:strRef>
          </c:tx>
          <c:spPr>
            <a:ln w="28575" cap="rnd">
              <a:solidFill>
                <a:schemeClr val="accent2"/>
              </a:solidFill>
              <a:round/>
            </a:ln>
            <a:effectLst/>
          </c:spPr>
          <c:marker>
            <c:symbol val="none"/>
          </c:marker>
          <c:cat>
            <c:numRef>
              <c:f>Sheet2!$A$2:$A$8</c:f>
              <c:numCache>
                <c:formatCode>General</c:formatCode>
                <c:ptCount val="7"/>
                <c:pt idx="0">
                  <c:v>1</c:v>
                </c:pt>
                <c:pt idx="1">
                  <c:v>2</c:v>
                </c:pt>
                <c:pt idx="2">
                  <c:v>3</c:v>
                </c:pt>
                <c:pt idx="3">
                  <c:v>5</c:v>
                </c:pt>
                <c:pt idx="4">
                  <c:v>10</c:v>
                </c:pt>
                <c:pt idx="5">
                  <c:v>15</c:v>
                </c:pt>
                <c:pt idx="6">
                  <c:v>25</c:v>
                </c:pt>
              </c:numCache>
            </c:numRef>
          </c:cat>
          <c:val>
            <c:numRef>
              <c:f>Sheet2!$C$2:$C$8</c:f>
              <c:numCache>
                <c:formatCode>_("£"* #,##0.00_);_("£"* \(#,##0.00\);_("£"* "-"??_);_(@_)</c:formatCode>
                <c:ptCount val="7"/>
                <c:pt idx="0">
                  <c:v>843.75</c:v>
                </c:pt>
                <c:pt idx="1">
                  <c:v>1687.5</c:v>
                </c:pt>
                <c:pt idx="2">
                  <c:v>2531.25</c:v>
                </c:pt>
                <c:pt idx="3">
                  <c:v>4218.75</c:v>
                </c:pt>
                <c:pt idx="4">
                  <c:v>8437.5</c:v>
                </c:pt>
                <c:pt idx="5">
                  <c:v>12656.25</c:v>
                </c:pt>
                <c:pt idx="6">
                  <c:v>21093.75</c:v>
                </c:pt>
              </c:numCache>
            </c:numRef>
          </c:val>
          <c:smooth val="0"/>
          <c:extLst>
            <c:ext xmlns:c16="http://schemas.microsoft.com/office/drawing/2014/chart" uri="{C3380CC4-5D6E-409C-BE32-E72D297353CC}">
              <c16:uniqueId val="{00000001-21F4-4F88-A88A-C8ACA2A90735}"/>
            </c:ext>
          </c:extLst>
        </c:ser>
        <c:dLbls>
          <c:showLegendKey val="0"/>
          <c:showVal val="0"/>
          <c:showCatName val="0"/>
          <c:showSerName val="0"/>
          <c:showPercent val="0"/>
          <c:showBubbleSize val="0"/>
        </c:dLbls>
        <c:smooth val="0"/>
        <c:axId val="1049298079"/>
        <c:axId val="1049293759"/>
        <c:extLst>
          <c:ext xmlns:c15="http://schemas.microsoft.com/office/drawing/2012/chart" uri="{02D57815-91ED-43cb-92C2-25804820EDAC}">
            <c15:filteredLineSeries>
              <c15:ser>
                <c:idx val="2"/>
                <c:order val="2"/>
                <c:tx>
                  <c:strRef>
                    <c:extLst>
                      <c:ext uri="{02D57815-91ED-43cb-92C2-25804820EDAC}">
                        <c15:formulaRef>
                          <c15:sqref>Sheet2!$D$1</c15:sqref>
                        </c15:formulaRef>
                      </c:ext>
                    </c:extLst>
                    <c:strCache>
                      <c:ptCount val="1"/>
                      <c:pt idx="0">
                        <c:v>Dual Axis Solar Tracking</c:v>
                      </c:pt>
                    </c:strCache>
                  </c:strRef>
                </c:tx>
                <c:spPr>
                  <a:ln w="28575" cap="rnd">
                    <a:solidFill>
                      <a:schemeClr val="accent3"/>
                    </a:solidFill>
                    <a:round/>
                  </a:ln>
                  <a:effectLst/>
                </c:spPr>
                <c:marker>
                  <c:symbol val="none"/>
                </c:marker>
                <c:cat>
                  <c:numRef>
                    <c:extLst>
                      <c:ext uri="{02D57815-91ED-43cb-92C2-25804820EDAC}">
                        <c15:formulaRef>
                          <c15:sqref>Sheet2!$A$2:$A$8</c15:sqref>
                        </c15:formulaRef>
                      </c:ext>
                    </c:extLst>
                    <c:numCache>
                      <c:formatCode>General</c:formatCode>
                      <c:ptCount val="7"/>
                      <c:pt idx="0">
                        <c:v>1</c:v>
                      </c:pt>
                      <c:pt idx="1">
                        <c:v>2</c:v>
                      </c:pt>
                      <c:pt idx="2">
                        <c:v>3</c:v>
                      </c:pt>
                      <c:pt idx="3">
                        <c:v>5</c:v>
                      </c:pt>
                      <c:pt idx="4">
                        <c:v>10</c:v>
                      </c:pt>
                      <c:pt idx="5">
                        <c:v>15</c:v>
                      </c:pt>
                      <c:pt idx="6">
                        <c:v>25</c:v>
                      </c:pt>
                    </c:numCache>
                  </c:numRef>
                </c:cat>
                <c:val>
                  <c:numRef>
                    <c:extLst>
                      <c:ext uri="{02D57815-91ED-43cb-92C2-25804820EDAC}">
                        <c15:formulaRef>
                          <c15:sqref>Sheet2!$D$2:$D$7</c15:sqref>
                        </c15:formulaRef>
                      </c:ext>
                    </c:extLst>
                    <c:numCache>
                      <c:formatCode>_("£"* #,##0.00_);_("£"* \(#,##0.00\);_("£"* "-"??_);_(@_)</c:formatCode>
                      <c:ptCount val="6"/>
                      <c:pt idx="0">
                        <c:v>877.5</c:v>
                      </c:pt>
                      <c:pt idx="1">
                        <c:v>1755</c:v>
                      </c:pt>
                      <c:pt idx="2">
                        <c:v>2632.5</c:v>
                      </c:pt>
                      <c:pt idx="3">
                        <c:v>4387.5</c:v>
                      </c:pt>
                      <c:pt idx="4">
                        <c:v>8775</c:v>
                      </c:pt>
                      <c:pt idx="5">
                        <c:v>13162.5</c:v>
                      </c:pt>
                    </c:numCache>
                  </c:numRef>
                </c:val>
                <c:smooth val="0"/>
                <c:extLst>
                  <c:ext xmlns:c16="http://schemas.microsoft.com/office/drawing/2014/chart" uri="{C3380CC4-5D6E-409C-BE32-E72D297353CC}">
                    <c16:uniqueId val="{00000002-21F4-4F88-A88A-C8ACA2A90735}"/>
                  </c:ext>
                </c:extLst>
              </c15:ser>
            </c15:filteredLineSeries>
          </c:ext>
        </c:extLst>
      </c:lineChart>
      <c:catAx>
        <c:axId val="1049298079"/>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Years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49293759"/>
        <c:crosses val="autoZero"/>
        <c:auto val="1"/>
        <c:lblAlgn val="ctr"/>
        <c:lblOffset val="100"/>
        <c:noMultiLvlLbl val="0"/>
      </c:catAx>
      <c:valAx>
        <c:axId val="104929375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Earnings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_(&quot;£&quot;* #,##0.00_);_(&quot;£&quot;* \(#,##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49298079"/>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5/27/2026</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5/27/2026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Craig</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2338939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t>
            </a:r>
            <a:r>
              <a:rPr lang="en-US" dirty="0"/>
              <a:t>design and lifecycle analysis were developed concurrently, allowing sustainability considerations to directly influence and refine the system as it developed. This </a:t>
            </a:r>
            <a:r>
              <a:rPr lang="en-US"/>
              <a:t>showed that maintenance and component complexity </a:t>
            </a:r>
            <a:r>
              <a:rPr lang="en-US" dirty="0"/>
              <a:t>are key drivers of </a:t>
            </a:r>
            <a:r>
              <a:rPr lang="en-US"/>
              <a:t>lifecycle impact.</a:t>
            </a:r>
            <a:endParaRPr lang="en-US" dirty="0"/>
          </a:p>
          <a:p>
            <a:r>
              <a:rPr lang="en-US"/>
              <a:t>The initial system used </a:t>
            </a:r>
            <a:r>
              <a:rPr lang="en-US" err="1"/>
              <a:t>aluminium</a:t>
            </a:r>
            <a:r>
              <a:rPr lang="en-US"/>
              <a:t> rails and a polypropylene wear strip, </a:t>
            </a:r>
            <a:r>
              <a:rPr lang="en-US" dirty="0"/>
              <a:t>which increased </a:t>
            </a:r>
            <a:r>
              <a:rPr lang="en-US"/>
              <a:t>wear and </a:t>
            </a:r>
            <a:r>
              <a:rPr lang="en-US" dirty="0"/>
              <a:t>component </a:t>
            </a:r>
            <a:r>
              <a:rPr lang="en-US"/>
              <a:t>replacement</a:t>
            </a:r>
            <a:r>
              <a:rPr lang="en-US" dirty="0"/>
              <a:t> over time.</a:t>
            </a:r>
          </a:p>
          <a:p>
            <a:r>
              <a:rPr lang="en-US"/>
              <a:t>As the design evolved towards a simpler configuration, the lifecycle analysis was used alongside it to assess the impact of these changes. This showed that reducing moving parts and removing sliding interfaces significantly improves overall lifecycle performance.</a:t>
            </a:r>
          </a:p>
          <a:p>
            <a:r>
              <a:rPr lang="en-US" dirty="0"/>
              <a:t>This aligned with the transition </a:t>
            </a:r>
            <a:r>
              <a:rPr lang="en-US"/>
              <a:t>to a </a:t>
            </a:r>
            <a:r>
              <a:rPr lang="en-US" dirty="0"/>
              <a:t>system </a:t>
            </a:r>
            <a:r>
              <a:rPr lang="en-US"/>
              <a:t>using a linear actuator and standard </a:t>
            </a:r>
            <a:r>
              <a:rPr lang="en-US" err="1"/>
              <a:t>galvanised</a:t>
            </a:r>
            <a:r>
              <a:rPr lang="en-US"/>
              <a:t> steel, </a:t>
            </a:r>
            <a:r>
              <a:rPr lang="en-US" dirty="0"/>
              <a:t>eliminating </a:t>
            </a:r>
            <a:r>
              <a:rPr lang="en-US"/>
              <a:t>friction interfaces and improving durability.</a:t>
            </a:r>
          </a:p>
          <a:p>
            <a:r>
              <a:rPr lang="en-US" dirty="0"/>
              <a:t>By focusing </a:t>
            </a:r>
            <a:r>
              <a:rPr lang="en-US"/>
              <a:t>on reducing wear mechanisms rather than </a:t>
            </a:r>
            <a:r>
              <a:rPr lang="en-US" dirty="0"/>
              <a:t>just </a:t>
            </a:r>
            <a:r>
              <a:rPr lang="en-US" dirty="0" err="1"/>
              <a:t>minimising</a:t>
            </a:r>
            <a:r>
              <a:rPr lang="en-US" dirty="0"/>
              <a:t> </a:t>
            </a:r>
            <a:r>
              <a:rPr lang="en-US"/>
              <a:t>material </a:t>
            </a:r>
            <a:r>
              <a:rPr lang="en-US" dirty="0"/>
              <a:t>use</a:t>
            </a:r>
            <a:r>
              <a:rPr lang="en-US"/>
              <a:t>, </a:t>
            </a:r>
            <a:r>
              <a:rPr lang="en-US" dirty="0"/>
              <a:t>the design achieves lower </a:t>
            </a:r>
            <a:r>
              <a:rPr lang="en-US"/>
              <a:t>maintenance </a:t>
            </a:r>
            <a:r>
              <a:rPr lang="en-US" dirty="0"/>
              <a:t>requirements</a:t>
            </a:r>
            <a:r>
              <a:rPr lang="en-US"/>
              <a:t>, </a:t>
            </a:r>
            <a:r>
              <a:rPr lang="en-US" dirty="0"/>
              <a:t>reduced </a:t>
            </a:r>
            <a:r>
              <a:rPr lang="en-US"/>
              <a:t>replacement frequency, and </a:t>
            </a:r>
            <a:r>
              <a:rPr lang="en-US" dirty="0"/>
              <a:t>reduced </a:t>
            </a:r>
            <a:r>
              <a:rPr lang="en-US"/>
              <a:t>manufacturing complexity.</a:t>
            </a:r>
          </a:p>
          <a:p>
            <a:r>
              <a:rPr lang="en-US"/>
              <a:t>As a result, the system </a:t>
            </a:r>
            <a:r>
              <a:rPr lang="en-US" dirty="0"/>
              <a:t>has </a:t>
            </a:r>
            <a:r>
              <a:rPr lang="en-US"/>
              <a:t>a longer operational lifespan, which is critical because extending lifespan increases the total energy generated relative to the initial environmental cost.</a:t>
            </a:r>
          </a:p>
          <a:p>
            <a:r>
              <a:rPr lang="en-US"/>
              <a:t>Overall, the LCA and design development worked hand in hand to refine the system based on lifecycle performance.</a:t>
            </a:r>
          </a:p>
        </p:txBody>
      </p:sp>
      <p:sp>
        <p:nvSpPr>
          <p:cNvPr id="4" name="Slide Number Placeholder 3"/>
          <p:cNvSpPr>
            <a:spLocks noGrp="1"/>
          </p:cNvSpPr>
          <p:nvPr>
            <p:ph type="sldNum" sz="quarter" idx="5"/>
          </p:nvPr>
        </p:nvSpPr>
        <p:spPr/>
        <p:txBody>
          <a:bodyPr/>
          <a:lstStyle/>
          <a:p>
            <a:fld id="{BFDD6F49-EBB7-4CCF-97A8-E526BB28BB69}" type="slidenum">
              <a:rPr lang="en-US" smtClean="0"/>
              <a:t>13</a:t>
            </a:fld>
            <a:endParaRPr lang="en-US"/>
          </a:p>
        </p:txBody>
      </p:sp>
    </p:spTree>
    <p:extLst>
      <p:ext uri="{BB962C8B-B14F-4D97-AF65-F5344CB8AC3E}">
        <p14:creationId xmlns:p14="http://schemas.microsoft.com/office/powerpoint/2010/main" val="362014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conducted a cradle‑to‑grave lifecycle analysis to identify where environmental impact is concentrated across the system.</a:t>
            </a:r>
          </a:p>
          <a:p>
            <a:r>
              <a:rPr lang="en-US"/>
              <a:t>This slide shows both energy input and CO₂ emissions across each stage of the lifecycle.</a:t>
            </a:r>
            <a:endParaRPr lang="en-GB"/>
          </a:p>
          <a:p>
            <a:r>
              <a:rPr lang="en-US"/>
              <a:t>Manufacturing does dominate lifecycle impact, but it is largely determined by photovoltaic production processes, which are outside the scope of this design. Therefore, the focus shifts to </a:t>
            </a:r>
            <a:r>
              <a:rPr lang="en-US" err="1"/>
              <a:t>maximising</a:t>
            </a:r>
            <a:r>
              <a:rPr lang="en-US"/>
              <a:t> the value of that initial environmental cost by increasing system lifespan and energy output. This ensures that more energy is generated per unit of embodied impact.</a:t>
            </a:r>
            <a:endParaRPr lang="en-GB"/>
          </a:p>
          <a:p>
            <a:endParaRPr lang="en-US">
              <a:latin typeface="Aptos"/>
              <a:ea typeface="Calibri"/>
              <a:cs typeface="Calibri"/>
            </a:endParaRPr>
          </a:p>
          <a:p>
            <a:endParaRPr lang="en-US">
              <a:latin typeface="Aptos"/>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14</a:t>
            </a:fld>
            <a:endParaRPr lang="en-US"/>
          </a:p>
        </p:txBody>
      </p:sp>
    </p:spTree>
    <p:extLst>
      <p:ext uri="{BB962C8B-B14F-4D97-AF65-F5344CB8AC3E}">
        <p14:creationId xmlns:p14="http://schemas.microsoft.com/office/powerpoint/2010/main" val="13200826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graph compares energy investment across the lifecycle with total energy generated during operation. While approximately 50,000 MJ is required during extraction and manufacturing, the system produces over 400,000 MJ across its 25–30 year lifespan. This results in a strong net positive energy balance, demonstrating that the system generates significantly more energy than it consumes.</a:t>
            </a:r>
          </a:p>
          <a:p>
            <a:r>
              <a:rPr lang="en-US"/>
              <a:t>This slide compares the lifecycle energy investment with the total energy generated during operation.</a:t>
            </a:r>
          </a:p>
          <a:p>
            <a:r>
              <a:rPr lang="en-US"/>
              <a:t>The negative values represent energy input during extraction, manufacturing, and transport, while the positive values represent lifetime energy generation over approximately 25 to 30 years, as well as a small recycling credit at end‑of‑life.</a:t>
            </a:r>
          </a:p>
          <a:p>
            <a:r>
              <a:rPr lang="en-US"/>
              <a:t>Although the system requires energy upfront, particularly during manufacturing, it generates significantly more energy during its lifetime.</a:t>
            </a:r>
          </a:p>
          <a:p>
            <a:r>
              <a:rPr lang="en-US"/>
              <a:t>In this case, the system produces approximately eight to ten times more energy than it consumes, resulting in a strong net positive energy balance.</a:t>
            </a:r>
          </a:p>
          <a:p>
            <a:r>
              <a:rPr lang="en-US"/>
              <a:t>This demonstrates that the redesign is not only functionally effective, but also environmentally beneficial, as it reduces carbon intensity per unit of energy generated over the lifecycle.</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15</a:t>
            </a:fld>
            <a:endParaRPr lang="en-US"/>
          </a:p>
        </p:txBody>
      </p:sp>
    </p:spTree>
    <p:extLst>
      <p:ext uri="{BB962C8B-B14F-4D97-AF65-F5344CB8AC3E}">
        <p14:creationId xmlns:p14="http://schemas.microsoft.com/office/powerpoint/2010/main" val="27021070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BD8837-9214-A7A3-0AAB-FB746A61FB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F87935-271E-F3BF-0F1B-C501332CC5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E355A2-C40E-5D90-E732-35B992E998CF}"/>
              </a:ext>
            </a:extLst>
          </p:cNvPr>
          <p:cNvSpPr>
            <a:spLocks noGrp="1"/>
          </p:cNvSpPr>
          <p:nvPr>
            <p:ph type="body" idx="1"/>
          </p:nvPr>
        </p:nvSpPr>
        <p:spPr/>
        <p:txBody>
          <a:bodyPr/>
          <a:lstStyle/>
          <a:p>
            <a:r>
              <a:rPr lang="en-US"/>
              <a:t>I conducted a cradle‑to‑grave lifecycle analysis to identify where environmental impact is concentrated across the system.</a:t>
            </a:r>
          </a:p>
          <a:p>
            <a:r>
              <a:rPr lang="en-US"/>
              <a:t>This slide shows both energy input and CO₂ emissions across each stage of the lifecycle.</a:t>
            </a:r>
            <a:endParaRPr lang="en-GB"/>
          </a:p>
          <a:p>
            <a:r>
              <a:rPr lang="en-US"/>
              <a:t>Manufacturing does dominate lifecycle impact, but it is largely determined by photovoltaic production processes, which are outside the scope of this design. Therefore, the focus shifts to </a:t>
            </a:r>
            <a:r>
              <a:rPr lang="en-US" err="1"/>
              <a:t>maximising</a:t>
            </a:r>
            <a:r>
              <a:rPr lang="en-US"/>
              <a:t> the value of that initial environmental cost by increasing system lifespan and energy output. This ensures that more energy is generated per unit of embodied impact.</a:t>
            </a:r>
            <a:endParaRPr lang="en-GB"/>
          </a:p>
          <a:p>
            <a:endParaRPr lang="en-US">
              <a:latin typeface="Aptos"/>
              <a:ea typeface="Calibri"/>
              <a:cs typeface="Calibri"/>
            </a:endParaRPr>
          </a:p>
          <a:p>
            <a:endParaRPr lang="en-US">
              <a:latin typeface="Aptos"/>
              <a:ea typeface="Calibri"/>
              <a:cs typeface="Calibri"/>
            </a:endParaRPr>
          </a:p>
        </p:txBody>
      </p:sp>
      <p:sp>
        <p:nvSpPr>
          <p:cNvPr id="4" name="Slide Number Placeholder 3">
            <a:extLst>
              <a:ext uri="{FF2B5EF4-FFF2-40B4-BE49-F238E27FC236}">
                <a16:creationId xmlns:a16="http://schemas.microsoft.com/office/drawing/2014/main" id="{788BF6B3-4691-5504-7019-9AFC5F7ABBC8}"/>
              </a:ext>
            </a:extLst>
          </p:cNvPr>
          <p:cNvSpPr>
            <a:spLocks noGrp="1"/>
          </p:cNvSpPr>
          <p:nvPr>
            <p:ph type="sldNum" sz="quarter" idx="5"/>
          </p:nvPr>
        </p:nvSpPr>
        <p:spPr/>
        <p:txBody>
          <a:bodyPr/>
          <a:lstStyle/>
          <a:p>
            <a:fld id="{BFDD6F49-EBB7-4CCF-97A8-E526BB28BB69}" type="slidenum">
              <a:rPr lang="en-US" smtClean="0"/>
              <a:t>16</a:t>
            </a:fld>
            <a:endParaRPr lang="en-US"/>
          </a:p>
        </p:txBody>
      </p:sp>
    </p:spTree>
    <p:extLst>
      <p:ext uri="{BB962C8B-B14F-4D97-AF65-F5344CB8AC3E}">
        <p14:creationId xmlns:p14="http://schemas.microsoft.com/office/powerpoint/2010/main" val="3210002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45DECE-F1EC-63A2-4A71-EE1A0F26D2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FF48A8-2287-9E2D-7B91-46761B835C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C759BF-C9CE-18F2-F77B-078CB1F8DF1D}"/>
              </a:ext>
            </a:extLst>
          </p:cNvPr>
          <p:cNvSpPr>
            <a:spLocks noGrp="1"/>
          </p:cNvSpPr>
          <p:nvPr>
            <p:ph type="body" idx="1"/>
          </p:nvPr>
        </p:nvSpPr>
        <p:spPr/>
        <p:txBody>
          <a:bodyPr/>
          <a:lstStyle/>
          <a:p>
            <a:r>
              <a:rPr lang="en-US"/>
              <a:t>I conducted a cradle‑to‑grave lifecycle analysis to identify where environmental impact is concentrated across the system.</a:t>
            </a:r>
          </a:p>
          <a:p>
            <a:r>
              <a:rPr lang="en-US"/>
              <a:t>This slide shows both energy input and CO₂ emissions across each stage of the lifecycle.</a:t>
            </a:r>
            <a:endParaRPr lang="en-GB"/>
          </a:p>
          <a:p>
            <a:r>
              <a:rPr lang="en-US"/>
              <a:t>Manufacturing does dominate lifecycle impact, but it is largely determined by photovoltaic production processes, which are outside the scope of this design. Therefore, the focus shifts to </a:t>
            </a:r>
            <a:r>
              <a:rPr lang="en-US" err="1"/>
              <a:t>maximising</a:t>
            </a:r>
            <a:r>
              <a:rPr lang="en-US"/>
              <a:t> the value of that initial environmental cost by increasing system lifespan and energy output. This ensures that more energy is generated per unit of embodied impact.</a:t>
            </a:r>
            <a:endParaRPr lang="en-GB"/>
          </a:p>
          <a:p>
            <a:endParaRPr lang="en-US">
              <a:latin typeface="Aptos"/>
              <a:ea typeface="Calibri"/>
              <a:cs typeface="Calibri"/>
            </a:endParaRPr>
          </a:p>
          <a:p>
            <a:endParaRPr lang="en-US">
              <a:latin typeface="Aptos"/>
              <a:ea typeface="Calibri"/>
              <a:cs typeface="Calibri"/>
            </a:endParaRPr>
          </a:p>
        </p:txBody>
      </p:sp>
      <p:sp>
        <p:nvSpPr>
          <p:cNvPr id="4" name="Slide Number Placeholder 3">
            <a:extLst>
              <a:ext uri="{FF2B5EF4-FFF2-40B4-BE49-F238E27FC236}">
                <a16:creationId xmlns:a16="http://schemas.microsoft.com/office/drawing/2014/main" id="{808E160F-1436-025D-DD3A-3D7FD7AFB225}"/>
              </a:ext>
            </a:extLst>
          </p:cNvPr>
          <p:cNvSpPr>
            <a:spLocks noGrp="1"/>
          </p:cNvSpPr>
          <p:nvPr>
            <p:ph type="sldNum" sz="quarter" idx="5"/>
          </p:nvPr>
        </p:nvSpPr>
        <p:spPr/>
        <p:txBody>
          <a:bodyPr/>
          <a:lstStyle/>
          <a:p>
            <a:fld id="{BFDD6F49-EBB7-4CCF-97A8-E526BB28BB69}" type="slidenum">
              <a:rPr lang="en-US" smtClean="0"/>
              <a:t>17</a:t>
            </a:fld>
            <a:endParaRPr lang="en-US"/>
          </a:p>
        </p:txBody>
      </p:sp>
    </p:spTree>
    <p:extLst>
      <p:ext uri="{BB962C8B-B14F-4D97-AF65-F5344CB8AC3E}">
        <p14:creationId xmlns:p14="http://schemas.microsoft.com/office/powerpoint/2010/main" val="6169680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5/27/2026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03788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5/27/2026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874482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5/27/2026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187573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5/27/2026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204434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5/27/2026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708494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5/27/2026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836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5/27/2026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60385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5/27/2026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183699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5/27/2026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206382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5/27/2026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576504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5/27/2026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71030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and subtitle">
    <p:spTree>
      <p:nvGrpSpPr>
        <p:cNvPr id="1" name=""/>
        <p:cNvGrpSpPr/>
        <p:nvPr/>
      </p:nvGrpSpPr>
      <p:grpSpPr>
        <a:xfrm>
          <a:off x="0" y="0"/>
          <a:ext cx="0" cy="0"/>
          <a:chOff x="0" y="0"/>
          <a:chExt cx="0" cy="0"/>
        </a:xfrm>
      </p:grpSpPr>
      <p:pic>
        <p:nvPicPr>
          <p:cNvPr id="37" name="Picture 36" descr="A picture containing accessory&#10;&#10;Description automatically generated">
            <a:extLst>
              <a:ext uri="{FF2B5EF4-FFF2-40B4-BE49-F238E27FC236}">
                <a16:creationId xmlns:a16="http://schemas.microsoft.com/office/drawing/2014/main" id="{C36ADBF6-BB82-4096-70C0-7517A47A412F}"/>
              </a:ext>
            </a:extLst>
          </p:cNvPr>
          <p:cNvPicPr>
            <a:picLocks noChangeAspect="1"/>
          </p:cNvPicPr>
          <p:nvPr userDrawn="1"/>
        </p:nvPicPr>
        <p:blipFill>
          <a:blip r:embed="rId2" cstate="print">
            <a:grayscl/>
            <a:extLst>
              <a:ext uri="{BEBA8EAE-BF5A-486C-A8C5-ECC9F3942E4B}">
                <a14:imgProps xmlns:a14="http://schemas.microsoft.com/office/drawing/2010/main">
                  <a14:imgLayer r:embed="rId3">
                    <a14:imgEffect>
                      <a14:colorTemperature colorTemp="4700"/>
                    </a14:imgEffect>
                    <a14:imgEffect>
                      <a14:saturation sat="33000"/>
                    </a14:imgEffect>
                    <a14:imgEffect>
                      <a14:brightnessContrast contrast="40000"/>
                    </a14:imgEffect>
                  </a14:imgLayer>
                </a14:imgProps>
              </a:ext>
              <a:ext uri="{28A0092B-C50C-407E-A947-70E740481C1C}">
                <a14:useLocalDpi xmlns:a14="http://schemas.microsoft.com/office/drawing/2010/main"/>
              </a:ext>
            </a:extLst>
          </a:blip>
          <a:srcRect r="21975" b="1533"/>
          <a:stretch>
            <a:fillRect/>
          </a:stretch>
        </p:blipFill>
        <p:spPr>
          <a:xfrm rot="8325578">
            <a:off x="-1775001" y="-1607470"/>
            <a:ext cx="10567962" cy="8905077"/>
          </a:xfrm>
          <a:custGeom>
            <a:avLst/>
            <a:gdLst>
              <a:gd name="connsiteX0" fmla="*/ 6047036 w 10567962"/>
              <a:gd name="connsiteY0" fmla="*/ 8905077 h 8905077"/>
              <a:gd name="connsiteX1" fmla="*/ 0 w 10567962"/>
              <a:gd name="connsiteY1" fmla="*/ 3603767 h 8905077"/>
              <a:gd name="connsiteX2" fmla="*/ 0 w 10567962"/>
              <a:gd name="connsiteY2" fmla="*/ 0 h 8905077"/>
              <a:gd name="connsiteX3" fmla="*/ 6292508 w 10567962"/>
              <a:gd name="connsiteY3" fmla="*/ 0 h 8905077"/>
              <a:gd name="connsiteX4" fmla="*/ 10567962 w 10567962"/>
              <a:gd name="connsiteY4" fmla="*/ 3748201 h 8905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67962" h="8905077">
                <a:moveTo>
                  <a:pt x="6047036" y="8905077"/>
                </a:moveTo>
                <a:lnTo>
                  <a:pt x="0" y="3603767"/>
                </a:lnTo>
                <a:lnTo>
                  <a:pt x="0" y="0"/>
                </a:lnTo>
                <a:lnTo>
                  <a:pt x="6292508" y="0"/>
                </a:lnTo>
                <a:lnTo>
                  <a:pt x="10567962" y="3748201"/>
                </a:lnTo>
                <a:close/>
              </a:path>
            </a:pathLst>
          </a:custGeom>
        </p:spPr>
      </p:pic>
      <p:sp>
        <p:nvSpPr>
          <p:cNvPr id="14" name="Freeform 13">
            <a:extLst>
              <a:ext uri="{FF2B5EF4-FFF2-40B4-BE49-F238E27FC236}">
                <a16:creationId xmlns:a16="http://schemas.microsoft.com/office/drawing/2014/main" id="{FA127B08-9EC5-3FDF-B7CC-DF3587255E18}"/>
              </a:ext>
            </a:extLst>
          </p:cNvPr>
          <p:cNvSpPr/>
          <p:nvPr userDrawn="1"/>
        </p:nvSpPr>
        <p:spPr>
          <a:xfrm>
            <a:off x="925160" y="4144752"/>
            <a:ext cx="4788322" cy="2713249"/>
          </a:xfrm>
          <a:custGeom>
            <a:avLst/>
            <a:gdLst>
              <a:gd name="connsiteX0" fmla="*/ 2394161 w 4788322"/>
              <a:gd name="connsiteY0" fmla="*/ 0 h 2713249"/>
              <a:gd name="connsiteX1" fmla="*/ 4788322 w 4788322"/>
              <a:gd name="connsiteY1" fmla="*/ 2394161 h 2713249"/>
              <a:gd name="connsiteX2" fmla="*/ 4775962 w 4788322"/>
              <a:gd name="connsiteY2" fmla="*/ 2638950 h 2713249"/>
              <a:gd name="connsiteX3" fmla="*/ 4764622 w 4788322"/>
              <a:gd name="connsiteY3" fmla="*/ 2713249 h 2713249"/>
              <a:gd name="connsiteX4" fmla="*/ 23700 w 4788322"/>
              <a:gd name="connsiteY4" fmla="*/ 2713249 h 2713249"/>
              <a:gd name="connsiteX5" fmla="*/ 12361 w 4788322"/>
              <a:gd name="connsiteY5" fmla="*/ 2638950 h 2713249"/>
              <a:gd name="connsiteX6" fmla="*/ 0 w 4788322"/>
              <a:gd name="connsiteY6" fmla="*/ 2394161 h 2713249"/>
              <a:gd name="connsiteX7" fmla="*/ 2394161 w 4788322"/>
              <a:gd name="connsiteY7" fmla="*/ 0 h 27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88322" h="2713249">
                <a:moveTo>
                  <a:pt x="2394161" y="0"/>
                </a:moveTo>
                <a:cubicBezTo>
                  <a:pt x="3716420" y="0"/>
                  <a:pt x="4788322" y="1071902"/>
                  <a:pt x="4788322" y="2394161"/>
                </a:cubicBezTo>
                <a:cubicBezTo>
                  <a:pt x="4788322" y="2476803"/>
                  <a:pt x="4784135" y="2558466"/>
                  <a:pt x="4775962" y="2638950"/>
                </a:cubicBezTo>
                <a:lnTo>
                  <a:pt x="4764622" y="2713249"/>
                </a:lnTo>
                <a:lnTo>
                  <a:pt x="23700" y="2713249"/>
                </a:lnTo>
                <a:lnTo>
                  <a:pt x="12361" y="2638950"/>
                </a:lnTo>
                <a:cubicBezTo>
                  <a:pt x="4187" y="2558466"/>
                  <a:pt x="0" y="2476803"/>
                  <a:pt x="0" y="2394161"/>
                </a:cubicBezTo>
                <a:cubicBezTo>
                  <a:pt x="0" y="1071902"/>
                  <a:pt x="1071902" y="0"/>
                  <a:pt x="2394161" y="0"/>
                </a:cubicBezTo>
                <a:close/>
              </a:path>
            </a:pathLst>
          </a:custGeom>
          <a:solidFill>
            <a:schemeClr val="accent1">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1"/>
              </a:solidFill>
            </a:endParaRPr>
          </a:p>
        </p:txBody>
      </p:sp>
      <p:sp>
        <p:nvSpPr>
          <p:cNvPr id="10" name="Title 1">
            <a:extLst>
              <a:ext uri="{FF2B5EF4-FFF2-40B4-BE49-F238E27FC236}">
                <a16:creationId xmlns:a16="http://schemas.microsoft.com/office/drawing/2014/main" id="{0651D38D-DD64-4914-C669-30AA47A5AF3A}"/>
              </a:ext>
            </a:extLst>
          </p:cNvPr>
          <p:cNvSpPr>
            <a:spLocks noGrp="1"/>
          </p:cNvSpPr>
          <p:nvPr>
            <p:ph type="title" hasCustomPrompt="1"/>
          </p:nvPr>
        </p:nvSpPr>
        <p:spPr>
          <a:xfrm>
            <a:off x="6693408" y="1325880"/>
            <a:ext cx="5093208" cy="2816352"/>
          </a:xfrm>
        </p:spPr>
        <p:txBody>
          <a:bodyPr lIns="0" tIns="0" rIns="0" bIns="0" anchor="b">
            <a:noAutofit/>
          </a:bodyPr>
          <a:lstStyle>
            <a:lvl1pPr>
              <a:defRPr sz="3200" cap="all" baseline="0"/>
            </a:lvl1pPr>
          </a:lstStyle>
          <a:p>
            <a:r>
              <a:rPr lang="en-US"/>
              <a:t>CLICK TO EDIT MASTER TITLE STYLE</a:t>
            </a:r>
          </a:p>
        </p:txBody>
      </p:sp>
      <p:sp>
        <p:nvSpPr>
          <p:cNvPr id="12" name="Subtitle 2">
            <a:extLst>
              <a:ext uri="{FF2B5EF4-FFF2-40B4-BE49-F238E27FC236}">
                <a16:creationId xmlns:a16="http://schemas.microsoft.com/office/drawing/2014/main" id="{5A8DA7F4-A65E-7F16-9966-719CC1CE28D2}"/>
              </a:ext>
            </a:extLst>
          </p:cNvPr>
          <p:cNvSpPr>
            <a:spLocks noGrp="1"/>
          </p:cNvSpPr>
          <p:nvPr>
            <p:ph type="subTitle" idx="1"/>
          </p:nvPr>
        </p:nvSpPr>
        <p:spPr>
          <a:xfrm>
            <a:off x="6693408" y="4462272"/>
            <a:ext cx="3995928" cy="1956816"/>
          </a:xfrm>
        </p:spPr>
        <p:txBody>
          <a:bodyPr lIns="0" tIns="0" rIns="0" bIns="0">
            <a:noAutofit/>
          </a:bodyPr>
          <a:lstStyle>
            <a:lvl1pPr marL="0" indent="0" algn="l">
              <a:lnSpc>
                <a:spcPct val="120000"/>
              </a:lnSpc>
              <a:spcBef>
                <a:spcPts val="0"/>
              </a:spcBef>
              <a:spcAft>
                <a:spcPts val="1200"/>
              </a:spcAft>
              <a:buNone/>
              <a:defRPr sz="1800" cap="none" spc="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US"/>
          </a:p>
        </p:txBody>
      </p:sp>
      <p:sp>
        <p:nvSpPr>
          <p:cNvPr id="2" name="Rectangle 1">
            <a:extLst>
              <a:ext uri="{FF2B5EF4-FFF2-40B4-BE49-F238E27FC236}">
                <a16:creationId xmlns:a16="http://schemas.microsoft.com/office/drawing/2014/main" id="{7FD6A538-39F8-D45E-F4C1-38779C640BBC}"/>
              </a:ext>
            </a:extLst>
          </p:cNvPr>
          <p:cNvSpPr/>
          <p:nvPr userDrawn="1"/>
        </p:nvSpPr>
        <p:spPr>
          <a:xfrm>
            <a:off x="11792373" y="0"/>
            <a:ext cx="40881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1540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6696221" y="640080"/>
            <a:ext cx="5029200" cy="2157984"/>
          </a:xfrm>
        </p:spPr>
        <p:txBody>
          <a:bodyPr lIns="0" tIns="0" rIns="0" bIns="0" anchor="b">
            <a:noAutofit/>
          </a:bodyPr>
          <a:lstStyle>
            <a:lvl1pPr>
              <a:defRPr sz="3200" cap="all" baseline="0"/>
            </a:lvl1pPr>
          </a:lstStyle>
          <a:p>
            <a:r>
              <a:rPr lang="en-US"/>
              <a:t>CLICK TO EDIT MASTER TITLE STYLE</a:t>
            </a:r>
          </a:p>
        </p:txBody>
      </p:sp>
      <p:sp>
        <p:nvSpPr>
          <p:cNvPr id="5" name="Picture Placeholder 4">
            <a:extLst>
              <a:ext uri="{FF2B5EF4-FFF2-40B4-BE49-F238E27FC236}">
                <a16:creationId xmlns:a16="http://schemas.microsoft.com/office/drawing/2014/main" id="{346650F3-FE62-E3A1-C1F7-6A7E767D0045}"/>
              </a:ext>
            </a:extLst>
          </p:cNvPr>
          <p:cNvSpPr>
            <a:spLocks noGrp="1"/>
          </p:cNvSpPr>
          <p:nvPr>
            <p:ph type="pic" sz="quarter" idx="10"/>
          </p:nvPr>
        </p:nvSpPr>
        <p:spPr>
          <a:xfrm>
            <a:off x="1395412" y="653461"/>
            <a:ext cx="4597556" cy="5549900"/>
          </a:xfrm>
        </p:spPr>
        <p:txBody>
          <a:bodyPr/>
          <a:lstStyle/>
          <a:p>
            <a:endParaRPr lang="en-US"/>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6696221" y="3127248"/>
            <a:ext cx="4834517" cy="3108960"/>
          </a:xfrm>
        </p:spPr>
        <p:txBody>
          <a:bodyPr lIns="0" tIns="0" rIns="0" bIns="0">
            <a:noAutofit/>
          </a:bodyPr>
          <a:lstStyle>
            <a:lvl1pPr marL="0" indent="0">
              <a:lnSpc>
                <a:spcPct val="120000"/>
              </a:lnSpc>
              <a:spcBef>
                <a:spcPts val="0"/>
              </a:spcBef>
              <a:spcAft>
                <a:spcPts val="1200"/>
              </a:spcAft>
              <a:buNone/>
              <a:defRPr sz="1800" cap="none" baseline="0"/>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4" name="Rectangle 3">
            <a:extLst>
              <a:ext uri="{FF2B5EF4-FFF2-40B4-BE49-F238E27FC236}">
                <a16:creationId xmlns:a16="http://schemas.microsoft.com/office/drawing/2014/main" id="{6D80952A-DC24-8DFB-F8E3-1AAC5A9D5F6C}"/>
              </a:ext>
            </a:extLst>
          </p:cNvPr>
          <p:cNvSpPr/>
          <p:nvPr userDrawn="1"/>
        </p:nvSpPr>
        <p:spPr>
          <a:xfrm>
            <a:off x="11792373" y="0"/>
            <a:ext cx="40881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ooter Placeholder 1">
            <a:extLst>
              <a:ext uri="{FF2B5EF4-FFF2-40B4-BE49-F238E27FC236}">
                <a16:creationId xmlns:a16="http://schemas.microsoft.com/office/drawing/2014/main" id="{21A89689-0612-8B49-DF4A-1864B8558C5C}"/>
              </a:ext>
            </a:extLst>
          </p:cNvPr>
          <p:cNvSpPr>
            <a:spLocks noGrp="1"/>
          </p:cNvSpPr>
          <p:nvPr>
            <p:ph type="ftr" sz="quarter" idx="12"/>
          </p:nvPr>
        </p:nvSpPr>
        <p:spPr>
          <a:xfrm rot="16200000">
            <a:off x="8854442" y="2953511"/>
            <a:ext cx="6291068" cy="384048"/>
          </a:xfrm>
        </p:spPr>
        <p:txBody>
          <a:bodyPr/>
          <a:lstStyle/>
          <a:p>
            <a:r>
              <a:rPr lang="en-US"/>
              <a:t>Presentation Title</a:t>
            </a:r>
          </a:p>
        </p:txBody>
      </p:sp>
      <p:sp>
        <p:nvSpPr>
          <p:cNvPr id="13" name="Slide Number Placeholder 4">
            <a:extLst>
              <a:ext uri="{FF2B5EF4-FFF2-40B4-BE49-F238E27FC236}">
                <a16:creationId xmlns:a16="http://schemas.microsoft.com/office/drawing/2014/main" id="{2FE54DA2-6D33-7833-E646-95347EF8B9AD}"/>
              </a:ext>
            </a:extLst>
          </p:cNvPr>
          <p:cNvSpPr>
            <a:spLocks noGrp="1"/>
          </p:cNvSpPr>
          <p:nvPr>
            <p:ph type="sldNum" sz="quarter" idx="13"/>
          </p:nvPr>
        </p:nvSpPr>
        <p:spPr>
          <a:xfrm rot="16200000">
            <a:off x="11716512" y="6382510"/>
            <a:ext cx="566928" cy="384048"/>
          </a:xfrm>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24200633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299"/>
            <a:ext cx="3351329" cy="1203161"/>
          </a:xfrm>
        </p:spPr>
        <p:txBody>
          <a:bodyPr anchor="b">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244789"/>
            <a:ext cx="3351329" cy="37059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1067625" cy="328084"/>
          </a:xfrm>
          <a:prstGeom prst="rect">
            <a:avLst/>
          </a:prstGeom>
        </p:spPr>
        <p:txBody>
          <a:bodyPr/>
          <a:lstStyle/>
          <a:p>
            <a:fld id="{E2ABEC49-741E-472F-866C-AE933A56DB01}" type="datetime1">
              <a:rPr lang="en-US" smtClean="0"/>
              <a:t>5/27/2026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529916"/>
            <a:ext cx="2805405" cy="328084"/>
          </a:xfrm>
          <a:prstGeom prst="rect">
            <a:avLst/>
          </a:prstGeo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70651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5/27/2026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778508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5987AE2-5803-BA29-C76B-C9FA864D3F00}"/>
              </a:ext>
            </a:extLst>
          </p:cNvPr>
          <p:cNvSpPr>
            <a:spLocks noGrp="1"/>
          </p:cNvSpPr>
          <p:nvPr>
            <p:ph type="title" hasCustomPrompt="1"/>
          </p:nvPr>
        </p:nvSpPr>
        <p:spPr>
          <a:xfrm>
            <a:off x="850392" y="182880"/>
            <a:ext cx="10122632" cy="1307592"/>
          </a:xfrm>
        </p:spPr>
        <p:txBody>
          <a:bodyPr anchor="b">
            <a:noAutofit/>
          </a:bodyPr>
          <a:lstStyle>
            <a:lvl1pPr algn="l">
              <a:defRPr sz="3200" baseline="0"/>
            </a:lvl1pPr>
          </a:lstStyle>
          <a:p>
            <a:r>
              <a:rPr lang="en-US"/>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168" y="1828800"/>
            <a:ext cx="10126362" cy="435133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a:p>
        </p:txBody>
      </p:sp>
    </p:spTree>
    <p:extLst>
      <p:ext uri="{BB962C8B-B14F-4D97-AF65-F5344CB8AC3E}">
        <p14:creationId xmlns:p14="http://schemas.microsoft.com/office/powerpoint/2010/main" val="1432988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5/27/2026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2326391886"/>
      </p:ext>
    </p:extLst>
  </p:cSld>
  <p:clrMap bg1="lt1" tx1="dk1" bg2="lt2" tx2="dk2" accent1="accent1" accent2="accent2" accent3="accent3" accent4="accent4" accent5="accent5" accent6="accent6" hlink="hlink" folHlink="folHlink"/>
  <p:sldLayoutIdLst>
    <p:sldLayoutId id="2147483884" r:id="rId1"/>
    <p:sldLayoutId id="2147483885" r:id="rId2"/>
    <p:sldLayoutId id="2147483886" r:id="rId3"/>
    <p:sldLayoutId id="2147483887" r:id="rId4"/>
    <p:sldLayoutId id="2147483888" r:id="rId5"/>
    <p:sldLayoutId id="2147483889" r:id="rId6"/>
    <p:sldLayoutId id="2147483890" r:id="rId7"/>
    <p:sldLayoutId id="2147483891" r:id="rId8"/>
    <p:sldLayoutId id="2147483892" r:id="rId9"/>
    <p:sldLayoutId id="2147483893" r:id="rId10"/>
    <p:sldLayoutId id="2147483894" r:id="rId11"/>
    <p:sldLayoutId id="2147483895" r:id="rId12"/>
    <p:sldLayoutId id="2147483896" r:id="rId13"/>
    <p:sldLayoutId id="2147483897" r:id="rId14"/>
    <p:sldLayoutId id="2147483898" r:id="rId15"/>
    <p:sldLayoutId id="2147483899" r:id="rId1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hyperlink" Target="https://www.metoffice.gov.uk/about-us/who-we-are/accuracy" TargetMode="External"/><Relationship Id="rId2" Type="http://schemas.openxmlformats.org/officeDocument/2006/relationships/hyperlink" Target="https://www.repsol.com/en/energy-move-forward/energy/solar-trackers/index.cshtml" TargetMode="External"/><Relationship Id="rId1" Type="http://schemas.openxmlformats.org/officeDocument/2006/relationships/slideLayout" Target="../slideLayouts/slideLayout2.xml"/><Relationship Id="rId4" Type="http://schemas.openxmlformats.org/officeDocument/2006/relationships/hyperlink" Target="https://octopus.energy/press/running-on-sunshine-octopus-energy-enters-solar-installation-market/"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C5300-AC43-F396-6E83-73A31578C20E}"/>
              </a:ext>
            </a:extLst>
          </p:cNvPr>
          <p:cNvSpPr>
            <a:spLocks noGrp="1"/>
          </p:cNvSpPr>
          <p:nvPr>
            <p:ph type="title"/>
          </p:nvPr>
        </p:nvSpPr>
        <p:spPr>
          <a:xfrm>
            <a:off x="4862750" y="1400221"/>
            <a:ext cx="6868110" cy="2816352"/>
          </a:xfrm>
        </p:spPr>
        <p:txBody>
          <a:bodyPr anchor="b">
            <a:normAutofit/>
          </a:bodyPr>
          <a:lstStyle/>
          <a:p>
            <a:r>
              <a:rPr lang="en-GB" sz="6000">
                <a:latin typeface="Avenir Next LT Pro"/>
                <a:ea typeface="Calibri"/>
                <a:cs typeface="Calibri"/>
              </a:rPr>
              <a:t>Group project</a:t>
            </a:r>
            <a:br>
              <a:rPr lang="en-GB" sz="6000">
                <a:latin typeface="Avenir Next LT Pro"/>
                <a:ea typeface="Calibri"/>
                <a:cs typeface="Calibri"/>
              </a:rPr>
            </a:br>
            <a:r>
              <a:rPr lang="en-GB" sz="5400">
                <a:latin typeface="Avenir Next LT Pro"/>
                <a:ea typeface="Calibri"/>
                <a:cs typeface="Calibri"/>
              </a:rPr>
              <a:t>Final VIVA</a:t>
            </a:r>
            <a:endParaRPr lang="en-US" sz="5400">
              <a:latin typeface="Avenir Next LT Pro"/>
              <a:ea typeface="Calibri"/>
              <a:cs typeface="Calibri"/>
            </a:endParaRPr>
          </a:p>
          <a:p>
            <a:endParaRPr lang="en-US"/>
          </a:p>
        </p:txBody>
      </p:sp>
      <p:sp>
        <p:nvSpPr>
          <p:cNvPr id="3" name="Subtitle 2">
            <a:extLst>
              <a:ext uri="{FF2B5EF4-FFF2-40B4-BE49-F238E27FC236}">
                <a16:creationId xmlns:a16="http://schemas.microsoft.com/office/drawing/2014/main" id="{6A3BE460-3185-CD59-0215-356A228DF2B6}"/>
              </a:ext>
            </a:extLst>
          </p:cNvPr>
          <p:cNvSpPr>
            <a:spLocks noGrp="1"/>
          </p:cNvSpPr>
          <p:nvPr>
            <p:ph type="subTitle" idx="1"/>
          </p:nvPr>
        </p:nvSpPr>
        <p:spPr>
          <a:xfrm>
            <a:off x="5903530" y="4332174"/>
            <a:ext cx="4785806" cy="1956816"/>
          </a:xfrm>
        </p:spPr>
        <p:txBody>
          <a:bodyPr vert="horz" lIns="0" tIns="0" rIns="0" bIns="0" rtlCol="0" anchor="t">
            <a:normAutofit/>
          </a:bodyPr>
          <a:lstStyle/>
          <a:p>
            <a:r>
              <a:rPr lang="en-US">
                <a:latin typeface="Avenir Next LT Pro"/>
                <a:ea typeface="Calibri"/>
                <a:cs typeface="Calibri"/>
              </a:rPr>
              <a:t>Group 2</a:t>
            </a:r>
          </a:p>
          <a:p>
            <a:r>
              <a:rPr lang="en-US">
                <a:latin typeface="Avenir Next LT Pro"/>
                <a:ea typeface="Calibri"/>
                <a:cs typeface="Calibri"/>
              </a:rPr>
              <a:t>Craig Turner, Georgia Cox, </a:t>
            </a:r>
            <a:r>
              <a:rPr lang="en-US" err="1">
                <a:latin typeface="Avenir Next LT Pro"/>
                <a:ea typeface="Calibri"/>
                <a:cs typeface="Calibri"/>
              </a:rPr>
              <a:t>GonÇalo</a:t>
            </a:r>
            <a:r>
              <a:rPr lang="en-US">
                <a:latin typeface="Avenir Next LT Pro"/>
                <a:ea typeface="Calibri"/>
                <a:cs typeface="Calibri"/>
              </a:rPr>
              <a:t> Fonseca, James Levi, Nathan Rees, Connor Hooper</a:t>
            </a:r>
            <a:endParaRPr lang="en-US"/>
          </a:p>
        </p:txBody>
      </p:sp>
      <p:pic>
        <p:nvPicPr>
          <p:cNvPr id="6" name="Picture 5" descr="A logo with text on it&#10;&#10;AI-generated content may be incorrect.">
            <a:extLst>
              <a:ext uri="{FF2B5EF4-FFF2-40B4-BE49-F238E27FC236}">
                <a16:creationId xmlns:a16="http://schemas.microsoft.com/office/drawing/2014/main" id="{BA3BD008-A94F-925C-9476-56A3427BE63A}"/>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9556746" y="0"/>
            <a:ext cx="1984887" cy="1090184"/>
          </a:xfrm>
          <a:prstGeom prst="rect">
            <a:avLst/>
          </a:prstGeom>
        </p:spPr>
      </p:pic>
    </p:spTree>
    <p:extLst>
      <p:ext uri="{BB962C8B-B14F-4D97-AF65-F5344CB8AC3E}">
        <p14:creationId xmlns:p14="http://schemas.microsoft.com/office/powerpoint/2010/main" val="3867488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D4F54-DA82-4616-5B86-91637316C018}"/>
              </a:ext>
            </a:extLst>
          </p:cNvPr>
          <p:cNvSpPr>
            <a:spLocks noGrp="1"/>
          </p:cNvSpPr>
          <p:nvPr>
            <p:ph type="title"/>
          </p:nvPr>
        </p:nvSpPr>
        <p:spPr>
          <a:xfrm>
            <a:off x="6501075" y="-1079066"/>
            <a:ext cx="5029200" cy="2157984"/>
          </a:xfrm>
        </p:spPr>
        <p:txBody>
          <a:bodyPr/>
          <a:lstStyle/>
          <a:p>
            <a:r>
              <a:rPr lang="en-US" sz="2400"/>
              <a:t>PROJECT overview</a:t>
            </a:r>
          </a:p>
        </p:txBody>
      </p:sp>
      <p:pic>
        <p:nvPicPr>
          <p:cNvPr id="5" name="Picture Placeholder 4" descr="A hand holding a piece of paper over a square object&#10;&#10;AI-generated content may be incorrect.">
            <a:extLst>
              <a:ext uri="{FF2B5EF4-FFF2-40B4-BE49-F238E27FC236}">
                <a16:creationId xmlns:a16="http://schemas.microsoft.com/office/drawing/2014/main" id="{CBD79D95-B489-7C39-8BA1-EDA2F8F12E11}"/>
              </a:ext>
            </a:extLst>
          </p:cNvPr>
          <p:cNvPicPr>
            <a:picLocks noGrp="1" noChangeAspect="1"/>
          </p:cNvPicPr>
          <p:nvPr>
            <p:ph type="pic" sz="quarter" idx="10"/>
          </p:nvPr>
        </p:nvPicPr>
        <p:blipFill>
          <a:blip r:embed="rId3"/>
          <a:srcRect t="10" b="10"/>
          <a:stretch/>
        </p:blipFill>
        <p:spPr>
          <a:xfrm>
            <a:off x="1395412" y="653461"/>
            <a:ext cx="4597556" cy="5549900"/>
          </a:xfrm>
        </p:spPr>
      </p:pic>
      <p:sp>
        <p:nvSpPr>
          <p:cNvPr id="4" name="Content Placeholder 3">
            <a:extLst>
              <a:ext uri="{FF2B5EF4-FFF2-40B4-BE49-F238E27FC236}">
                <a16:creationId xmlns:a16="http://schemas.microsoft.com/office/drawing/2014/main" id="{1D44FF4F-87AF-081C-2A21-97173EE4A670}"/>
              </a:ext>
            </a:extLst>
          </p:cNvPr>
          <p:cNvSpPr>
            <a:spLocks noGrp="1"/>
          </p:cNvSpPr>
          <p:nvPr>
            <p:ph idx="1"/>
          </p:nvPr>
        </p:nvSpPr>
        <p:spPr>
          <a:xfrm>
            <a:off x="6398856" y="1463858"/>
            <a:ext cx="4834517" cy="3108960"/>
          </a:xfrm>
        </p:spPr>
        <p:txBody>
          <a:bodyPr vert="horz" lIns="0" tIns="0" rIns="0" bIns="0" rtlCol="0" anchor="t">
            <a:noAutofit/>
          </a:bodyPr>
          <a:lstStyle/>
          <a:p>
            <a:pPr>
              <a:lnSpc>
                <a:spcPct val="110000"/>
              </a:lnSpc>
              <a:spcBef>
                <a:spcPts val="1000"/>
              </a:spcBef>
              <a:spcAft>
                <a:spcPts val="0"/>
              </a:spcAft>
            </a:pPr>
            <a:r>
              <a:rPr lang="en-US"/>
              <a:t>Project Aim</a:t>
            </a:r>
          </a:p>
          <a:p>
            <a:pPr>
              <a:lnSpc>
                <a:spcPct val="110000"/>
              </a:lnSpc>
              <a:spcBef>
                <a:spcPts val="1000"/>
              </a:spcBef>
              <a:spcAft>
                <a:spcPts val="0"/>
              </a:spcAft>
            </a:pPr>
            <a:r>
              <a:rPr lang="en-US"/>
              <a:t>Design and Evaluate an efficient domestic solar tracking device. </a:t>
            </a:r>
          </a:p>
          <a:p>
            <a:pPr>
              <a:lnSpc>
                <a:spcPct val="110000"/>
              </a:lnSpc>
              <a:spcBef>
                <a:spcPts val="1000"/>
              </a:spcBef>
              <a:spcAft>
                <a:spcPts val="0"/>
              </a:spcAft>
            </a:pPr>
            <a:r>
              <a:rPr lang="en-US"/>
              <a:t>Project Objectives</a:t>
            </a:r>
          </a:p>
          <a:p>
            <a:pPr marL="285750" indent="-285750">
              <a:lnSpc>
                <a:spcPct val="110000"/>
              </a:lnSpc>
              <a:spcBef>
                <a:spcPts val="1000"/>
              </a:spcBef>
              <a:spcAft>
                <a:spcPts val="0"/>
              </a:spcAft>
              <a:buFont typeface="Calibri,Sans-Serif"/>
              <a:buChar char="-"/>
            </a:pPr>
            <a:r>
              <a:rPr lang="en-US"/>
              <a:t>Improved efficiency of solar panels by maximizing energy capture. </a:t>
            </a:r>
          </a:p>
          <a:p>
            <a:pPr marL="285750" indent="-285750">
              <a:lnSpc>
                <a:spcPct val="110000"/>
              </a:lnSpc>
              <a:spcBef>
                <a:spcPts val="1000"/>
              </a:spcBef>
              <a:spcAft>
                <a:spcPts val="0"/>
              </a:spcAft>
              <a:buFont typeface="Calibri,Sans-Serif"/>
              <a:buChar char="-"/>
            </a:pPr>
            <a:r>
              <a:rPr lang="en-US">
                <a:latin typeface="Avenir Next LT Pro"/>
                <a:cs typeface="Poppins Light"/>
              </a:rPr>
              <a:t>Maintain affordability for domestic users.</a:t>
            </a:r>
          </a:p>
          <a:p>
            <a:pPr marL="285750" indent="-285750">
              <a:lnSpc>
                <a:spcPct val="110000"/>
              </a:lnSpc>
              <a:spcBef>
                <a:spcPts val="1000"/>
              </a:spcBef>
              <a:spcAft>
                <a:spcPts val="0"/>
              </a:spcAft>
              <a:buFont typeface="Calibri,Sans-Serif"/>
              <a:buChar char="-"/>
            </a:pPr>
            <a:r>
              <a:rPr lang="en-US">
                <a:latin typeface="Avenir Next LT Pro"/>
                <a:cs typeface="Poppins Light"/>
              </a:rPr>
              <a:t>Compare single and dual-axis systems and </a:t>
            </a:r>
            <a:r>
              <a:rPr lang="en-US" err="1">
                <a:latin typeface="Avenir Next LT Pro"/>
                <a:cs typeface="Poppins Light"/>
              </a:rPr>
              <a:t>analyse</a:t>
            </a:r>
            <a:r>
              <a:rPr lang="en-US">
                <a:latin typeface="Avenir Next LT Pro"/>
                <a:cs typeface="Poppins Light"/>
              </a:rPr>
              <a:t> cost, performance and </a:t>
            </a:r>
            <a:r>
              <a:rPr lang="en-US" err="1">
                <a:latin typeface="Avenir Next LT Pro"/>
                <a:cs typeface="Poppins Light"/>
              </a:rPr>
              <a:t>feasability</a:t>
            </a:r>
            <a:r>
              <a:rPr lang="en-US">
                <a:latin typeface="Avenir Next LT Pro"/>
                <a:cs typeface="Poppins Light"/>
              </a:rPr>
              <a:t> of the product.</a:t>
            </a:r>
          </a:p>
          <a:p>
            <a:pPr marL="285750" indent="-285750">
              <a:lnSpc>
                <a:spcPct val="110000"/>
              </a:lnSpc>
              <a:spcBef>
                <a:spcPts val="1000"/>
              </a:spcBef>
              <a:spcAft>
                <a:spcPts val="0"/>
              </a:spcAft>
              <a:buFont typeface="Calibri,Sans-Serif"/>
              <a:buChar char="-"/>
            </a:pPr>
            <a:r>
              <a:rPr lang="en-US"/>
              <a:t>Support sustainability by using recyclable materials</a:t>
            </a:r>
            <a:r>
              <a:rPr lang="en-US" sz="1500"/>
              <a:t>. </a:t>
            </a:r>
            <a:endParaRPr lang="en-US"/>
          </a:p>
          <a:p>
            <a:endParaRPr lang="en-US"/>
          </a:p>
        </p:txBody>
      </p:sp>
      <p:sp>
        <p:nvSpPr>
          <p:cNvPr id="20" name="Slide Number Placeholder 19">
            <a:extLst>
              <a:ext uri="{FF2B5EF4-FFF2-40B4-BE49-F238E27FC236}">
                <a16:creationId xmlns:a16="http://schemas.microsoft.com/office/drawing/2014/main" id="{7D090D43-FD3C-82CE-3706-B447C067FB18}"/>
              </a:ext>
            </a:extLst>
          </p:cNvPr>
          <p:cNvSpPr>
            <a:spLocks noGrp="1"/>
          </p:cNvSpPr>
          <p:nvPr>
            <p:ph type="sldNum" sz="quarter" idx="13"/>
          </p:nvPr>
        </p:nvSpPr>
        <p:spPr/>
        <p:txBody>
          <a:bodyPr/>
          <a:lstStyle/>
          <a:p>
            <a:fld id="{09A01C0A-2BB6-49E7-91A3-DCB9F9F59583}" type="slidenum">
              <a:rPr lang="en-US" smtClean="0"/>
              <a:pPr/>
              <a:t>2</a:t>
            </a:fld>
            <a:endParaRPr lang="en-US"/>
          </a:p>
        </p:txBody>
      </p:sp>
      <p:sp>
        <p:nvSpPr>
          <p:cNvPr id="15" name="Rectangle 14">
            <a:extLst>
              <a:ext uri="{FF2B5EF4-FFF2-40B4-BE49-F238E27FC236}">
                <a16:creationId xmlns:a16="http://schemas.microsoft.com/office/drawing/2014/main" id="{8D6B33E9-5728-FA5C-0AC2-27407C4E7EF2}"/>
              </a:ext>
              <a:ext uri="{C183D7F6-B498-43B3-948B-1728B52AA6E4}">
                <adec:decorative xmlns:adec="http://schemas.microsoft.com/office/drawing/2017/decorative" val="1"/>
              </a:ext>
            </a:extLst>
          </p:cNvPr>
          <p:cNvSpPr/>
          <p:nvPr/>
        </p:nvSpPr>
        <p:spPr>
          <a:xfrm>
            <a:off x="831720" y="638594"/>
            <a:ext cx="2743200" cy="1336433"/>
          </a:xfrm>
          <a:prstGeom prst="rect">
            <a:avLst/>
          </a:prstGeom>
          <a:solidFill>
            <a:schemeClr val="accent1">
              <a:alpha val="87843"/>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solidFill>
                <a:schemeClr val="accent1"/>
              </a:solidFill>
            </a:endParaRPr>
          </a:p>
        </p:txBody>
      </p:sp>
      <p:sp>
        <p:nvSpPr>
          <p:cNvPr id="16" name="Rectangle 15">
            <a:extLst>
              <a:ext uri="{FF2B5EF4-FFF2-40B4-BE49-F238E27FC236}">
                <a16:creationId xmlns:a16="http://schemas.microsoft.com/office/drawing/2014/main" id="{59FDBA0D-C717-B16D-F1F6-BA5D8E090C9D}"/>
              </a:ext>
              <a:ext uri="{C183D7F6-B498-43B3-948B-1728B52AA6E4}">
                <adec:decorative xmlns:adec="http://schemas.microsoft.com/office/drawing/2017/decorative" val="1"/>
              </a:ext>
            </a:extLst>
          </p:cNvPr>
          <p:cNvSpPr/>
          <p:nvPr/>
        </p:nvSpPr>
        <p:spPr>
          <a:xfrm>
            <a:off x="5867073" y="3130095"/>
            <a:ext cx="228928" cy="2252610"/>
          </a:xfrm>
          <a:prstGeom prst="rect">
            <a:avLst/>
          </a:prstGeom>
          <a:solidFill>
            <a:schemeClr val="accent1">
              <a:alpha val="76078"/>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solidFill>
                <a:schemeClr val="accent1"/>
              </a:solidFill>
            </a:endParaRPr>
          </a:p>
        </p:txBody>
      </p:sp>
    </p:spTree>
    <p:extLst>
      <p:ext uri="{BB962C8B-B14F-4D97-AF65-F5344CB8AC3E}">
        <p14:creationId xmlns:p14="http://schemas.microsoft.com/office/powerpoint/2010/main" val="1151816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D4D93-71D9-6245-7E0E-00D9CABA43E4}"/>
              </a:ext>
            </a:extLst>
          </p:cNvPr>
          <p:cNvSpPr>
            <a:spLocks noGrp="1"/>
          </p:cNvSpPr>
          <p:nvPr>
            <p:ph type="title"/>
          </p:nvPr>
        </p:nvSpPr>
        <p:spPr>
          <a:xfrm>
            <a:off x="648368" y="648822"/>
            <a:ext cx="5029200" cy="1061957"/>
          </a:xfrm>
        </p:spPr>
        <p:txBody>
          <a:bodyPr/>
          <a:lstStyle/>
          <a:p>
            <a:r>
              <a:rPr lang="en-GB">
                <a:latin typeface="Avenir Next LT Pro"/>
                <a:ea typeface="Calibri"/>
                <a:cs typeface="Calibri"/>
              </a:rPr>
              <a:t>The team</a:t>
            </a:r>
          </a:p>
        </p:txBody>
      </p:sp>
      <p:sp>
        <p:nvSpPr>
          <p:cNvPr id="4" name="Content Placeholder 3">
            <a:extLst>
              <a:ext uri="{FF2B5EF4-FFF2-40B4-BE49-F238E27FC236}">
                <a16:creationId xmlns:a16="http://schemas.microsoft.com/office/drawing/2014/main" id="{1363BE56-8A16-E811-8C5F-73333CD909AC}"/>
              </a:ext>
            </a:extLst>
          </p:cNvPr>
          <p:cNvSpPr>
            <a:spLocks noGrp="1"/>
          </p:cNvSpPr>
          <p:nvPr>
            <p:ph idx="1"/>
          </p:nvPr>
        </p:nvSpPr>
        <p:spPr>
          <a:xfrm>
            <a:off x="1257446" y="2403348"/>
            <a:ext cx="9111242" cy="3108960"/>
          </a:xfrm>
        </p:spPr>
        <p:txBody>
          <a:bodyPr vert="horz" lIns="0" tIns="0" rIns="0" bIns="0" rtlCol="0" anchor="t">
            <a:noAutofit/>
          </a:bodyPr>
          <a:lstStyle/>
          <a:p>
            <a:r>
              <a:rPr lang="en-US" sz="2000"/>
              <a:t>Project Manager - Craig Turner (2320125),</a:t>
            </a:r>
            <a:endParaRPr lang="en-US" sz="2000" dirty="0"/>
          </a:p>
          <a:p>
            <a:r>
              <a:rPr lang="en-US" sz="2000"/>
              <a:t>Sustainability Specialist - Georgia Cox (2510065),</a:t>
            </a:r>
            <a:endParaRPr lang="en-US" sz="2000" dirty="0"/>
          </a:p>
          <a:p>
            <a:r>
              <a:rPr lang="en-US" sz="2000"/>
              <a:t>Materials Specialist - </a:t>
            </a:r>
            <a:r>
              <a:rPr lang="en-US" sz="2000">
                <a:latin typeface="Avenir Next LT Pro"/>
                <a:ea typeface="Calibri"/>
                <a:cs typeface="Calibri"/>
              </a:rPr>
              <a:t>Gon</a:t>
            </a:r>
            <a:r>
              <a:rPr lang="en-US" sz="2000">
                <a:solidFill>
                  <a:srgbClr val="4007A2"/>
                </a:solidFill>
                <a:highlight>
                  <a:srgbClr val="FFFFFF"/>
                </a:highlight>
                <a:latin typeface="Avenir Next LT Pro"/>
                <a:ea typeface="Calibri"/>
                <a:cs typeface="Calibri"/>
              </a:rPr>
              <a:t>ç</a:t>
            </a:r>
            <a:r>
              <a:rPr lang="en-US" sz="2000">
                <a:solidFill>
                  <a:srgbClr val="000000"/>
                </a:solidFill>
                <a:latin typeface="Avenir Next LT Pro"/>
                <a:ea typeface="Calibri"/>
                <a:cs typeface="Calibri"/>
              </a:rPr>
              <a:t>alo</a:t>
            </a:r>
            <a:r>
              <a:rPr lang="en-US" sz="2000">
                <a:latin typeface="Avenir Next LT Pro"/>
                <a:ea typeface="Calibri"/>
                <a:cs typeface="Calibri"/>
              </a:rPr>
              <a:t> Gois Fonseca</a:t>
            </a:r>
            <a:r>
              <a:rPr lang="en-US" sz="2000"/>
              <a:t> (2517833),</a:t>
            </a:r>
            <a:endParaRPr lang="en-US" sz="2000" dirty="0"/>
          </a:p>
          <a:p>
            <a:r>
              <a:rPr lang="en-US" sz="2000"/>
              <a:t>Analysis Specialist - James Levi (2416761),</a:t>
            </a:r>
            <a:endParaRPr lang="en-US" sz="2000" dirty="0"/>
          </a:p>
          <a:p>
            <a:r>
              <a:rPr lang="en-US" sz="2000"/>
              <a:t>Design Specialist - Nathan Rees (2319664),</a:t>
            </a:r>
            <a:endParaRPr lang="en-US" sz="2000" dirty="0"/>
          </a:p>
          <a:p>
            <a:endParaRPr lang="en-US" sz="2000" dirty="0"/>
          </a:p>
        </p:txBody>
      </p:sp>
      <p:sp>
        <p:nvSpPr>
          <p:cNvPr id="3" name="Slide Number Placeholder 5">
            <a:extLst>
              <a:ext uri="{FF2B5EF4-FFF2-40B4-BE49-F238E27FC236}">
                <a16:creationId xmlns:a16="http://schemas.microsoft.com/office/drawing/2014/main" id="{6B2B872A-E819-0DBF-9673-452A88EF9C68}"/>
              </a:ext>
            </a:extLst>
          </p:cNvPr>
          <p:cNvSpPr txBox="1">
            <a:spLocks/>
          </p:cNvSpPr>
          <p:nvPr/>
        </p:nvSpPr>
        <p:spPr>
          <a:xfrm>
            <a:off x="8540496" y="6356350"/>
            <a:ext cx="27432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09A01C0A-2BB6-49E7-91A3-DCB9F9F59583}" type="slidenum">
              <a:rPr lang="en-US" smtClean="0"/>
              <a:pPr algn="r"/>
              <a:t>3</a:t>
            </a:fld>
            <a:endParaRPr lang="en-US"/>
          </a:p>
        </p:txBody>
      </p:sp>
    </p:spTree>
    <p:extLst>
      <p:ext uri="{BB962C8B-B14F-4D97-AF65-F5344CB8AC3E}">
        <p14:creationId xmlns:p14="http://schemas.microsoft.com/office/powerpoint/2010/main" val="773950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C76585-5F3F-2834-CC88-3A61B401F3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BCE606-144B-ECEA-2225-4D40301FEBE5}"/>
              </a:ext>
            </a:extLst>
          </p:cNvPr>
          <p:cNvSpPr>
            <a:spLocks noGrp="1"/>
          </p:cNvSpPr>
          <p:nvPr>
            <p:ph type="title"/>
          </p:nvPr>
        </p:nvSpPr>
        <p:spPr>
          <a:xfrm>
            <a:off x="1115568" y="548640"/>
            <a:ext cx="10168128" cy="1179576"/>
          </a:xfrm>
        </p:spPr>
        <p:txBody>
          <a:bodyPr anchor="ctr">
            <a:normAutofit/>
          </a:bodyPr>
          <a:lstStyle/>
          <a:p>
            <a:r>
              <a:rPr lang="en-GB"/>
              <a:t>What makes a good Project Manager? </a:t>
            </a:r>
          </a:p>
        </p:txBody>
      </p:sp>
      <p:sp>
        <p:nvSpPr>
          <p:cNvPr id="12" name="Text Placeholder 11">
            <a:extLst>
              <a:ext uri="{FF2B5EF4-FFF2-40B4-BE49-F238E27FC236}">
                <a16:creationId xmlns:a16="http://schemas.microsoft.com/office/drawing/2014/main" id="{4FE24B8E-19B3-B4D5-92F9-575BF098FDD4}"/>
              </a:ext>
            </a:extLst>
          </p:cNvPr>
          <p:cNvSpPr>
            <a:spLocks noGrp="1"/>
          </p:cNvSpPr>
          <p:nvPr>
            <p:ph sz="half" idx="1"/>
          </p:nvPr>
        </p:nvSpPr>
        <p:spPr>
          <a:xfrm>
            <a:off x="1115568" y="2478024"/>
            <a:ext cx="4937760" cy="3694176"/>
          </a:xfrm>
        </p:spPr>
        <p:txBody>
          <a:bodyPr vert="horz" lIns="91440" tIns="45720" rIns="91440" bIns="45720" rtlCol="0" anchor="t">
            <a:normAutofit/>
          </a:bodyPr>
          <a:lstStyle/>
          <a:p>
            <a:pPr marL="342900" indent="-342900">
              <a:lnSpc>
                <a:spcPct val="100000"/>
              </a:lnSpc>
              <a:buFont typeface="Arial" panose="020B0604020202020204" pitchFamily="34" charset="0"/>
              <a:buChar char="•"/>
            </a:pPr>
            <a:r>
              <a:rPr lang="en-GB" sz="2400"/>
              <a:t>Efficiency</a:t>
            </a:r>
          </a:p>
          <a:p>
            <a:pPr marL="342900" indent="-342900">
              <a:lnSpc>
                <a:spcPct val="100000"/>
              </a:lnSpc>
              <a:buFont typeface="Arial" panose="020B0604020202020204" pitchFamily="34" charset="0"/>
              <a:buChar char="•"/>
            </a:pPr>
            <a:r>
              <a:rPr lang="en-GB" sz="2400"/>
              <a:t>Encourages Teamwork</a:t>
            </a:r>
          </a:p>
          <a:p>
            <a:pPr marL="342900" indent="-342900">
              <a:lnSpc>
                <a:spcPct val="100000"/>
              </a:lnSpc>
              <a:buFont typeface="Arial" panose="020B0604020202020204" pitchFamily="34" charset="0"/>
              <a:buChar char="•"/>
            </a:pPr>
            <a:r>
              <a:rPr lang="en-GB" sz="2400"/>
              <a:t>Sets clear deadlines and responsibilities </a:t>
            </a:r>
          </a:p>
          <a:p>
            <a:pPr marL="342900" indent="-342900">
              <a:lnSpc>
                <a:spcPct val="100000"/>
              </a:lnSpc>
              <a:buFont typeface="Arial" panose="020B0604020202020204" pitchFamily="34" charset="0"/>
              <a:buChar char="•"/>
            </a:pPr>
            <a:r>
              <a:rPr lang="en-GB" sz="2400"/>
              <a:t>Good at problem solving</a:t>
            </a:r>
          </a:p>
          <a:p>
            <a:pPr marL="342900" indent="-342900">
              <a:lnSpc>
                <a:spcPct val="100000"/>
              </a:lnSpc>
              <a:buFont typeface="Arial" panose="020B0604020202020204" pitchFamily="34" charset="0"/>
              <a:buChar char="•"/>
            </a:pPr>
            <a:r>
              <a:rPr lang="en-GB" sz="2400"/>
              <a:t>Track progress </a:t>
            </a:r>
          </a:p>
          <a:p>
            <a:pPr marL="342900" indent="-342900">
              <a:lnSpc>
                <a:spcPct val="100000"/>
              </a:lnSpc>
              <a:buFont typeface="Arial" panose="020B0604020202020204" pitchFamily="34" charset="0"/>
              <a:buChar char="•"/>
            </a:pPr>
            <a:r>
              <a:rPr lang="en-GB" sz="2400"/>
              <a:t>Good Communicator</a:t>
            </a:r>
          </a:p>
          <a:p>
            <a:pPr>
              <a:lnSpc>
                <a:spcPct val="100000"/>
              </a:lnSpc>
            </a:pPr>
            <a:endParaRPr lang="en-GB" dirty="0"/>
          </a:p>
        </p:txBody>
      </p:sp>
      <p:pic>
        <p:nvPicPr>
          <p:cNvPr id="20" name="Graphic 19" descr="Question Mark with solid fill">
            <a:extLst>
              <a:ext uri="{FF2B5EF4-FFF2-40B4-BE49-F238E27FC236}">
                <a16:creationId xmlns:a16="http://schemas.microsoft.com/office/drawing/2014/main" id="{3CDA9574-FA6F-B299-D71A-D8A615189C8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967728" y="2478024"/>
            <a:ext cx="3694176" cy="3694176"/>
          </a:xfrm>
          <a:prstGeom prst="rect">
            <a:avLst/>
          </a:prstGeom>
        </p:spPr>
      </p:pic>
      <p:sp>
        <p:nvSpPr>
          <p:cNvPr id="21" name="Slide Number Placeholder 5">
            <a:extLst>
              <a:ext uri="{FF2B5EF4-FFF2-40B4-BE49-F238E27FC236}">
                <a16:creationId xmlns:a16="http://schemas.microsoft.com/office/drawing/2014/main" id="{E019A6F4-256F-4E31-4818-1BD7217A8C4B}"/>
              </a:ext>
            </a:extLst>
          </p:cNvPr>
          <p:cNvSpPr>
            <a:spLocks noGrp="1"/>
          </p:cNvSpPr>
          <p:nvPr>
            <p:ph type="sldNum" sz="quarter" idx="12"/>
          </p:nvPr>
        </p:nvSpPr>
        <p:spPr>
          <a:xfrm>
            <a:off x="8540496" y="6356350"/>
            <a:ext cx="2743200" cy="365125"/>
          </a:xfrm>
        </p:spPr>
        <p:txBody>
          <a:bodyPr/>
          <a:lstStyle/>
          <a:p>
            <a:fld id="{09A01C0A-2BB6-49E7-91A3-DCB9F9F59583}" type="slidenum">
              <a:rPr lang="en-US" smtClean="0"/>
              <a:pPr/>
              <a:t>4</a:t>
            </a:fld>
            <a:endParaRPr lang="en-US"/>
          </a:p>
        </p:txBody>
      </p:sp>
      <p:sp>
        <p:nvSpPr>
          <p:cNvPr id="3" name="Footer Placeholder 2">
            <a:extLst>
              <a:ext uri="{FF2B5EF4-FFF2-40B4-BE49-F238E27FC236}">
                <a16:creationId xmlns:a16="http://schemas.microsoft.com/office/drawing/2014/main" id="{DF9F4C21-4DC2-8B8A-A278-D2894C41FB8F}"/>
              </a:ext>
            </a:extLst>
          </p:cNvPr>
          <p:cNvSpPr>
            <a:spLocks noGrp="1"/>
          </p:cNvSpPr>
          <p:nvPr>
            <p:ph type="ftr" sz="quarter" idx="11"/>
          </p:nvPr>
        </p:nvSpPr>
        <p:spPr/>
        <p:txBody>
          <a:bodyPr/>
          <a:lstStyle/>
          <a:p>
            <a:r>
              <a:rPr lang="en-GB"/>
              <a:t>Craig Turner </a:t>
            </a:r>
          </a:p>
        </p:txBody>
      </p:sp>
    </p:spTree>
    <p:extLst>
      <p:ext uri="{BB962C8B-B14F-4D97-AF65-F5344CB8AC3E}">
        <p14:creationId xmlns:p14="http://schemas.microsoft.com/office/powerpoint/2010/main" val="1917564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38CDF-7167-7244-23F2-F691C1BFB78E}"/>
              </a:ext>
            </a:extLst>
          </p:cNvPr>
          <p:cNvSpPr>
            <a:spLocks noGrp="1"/>
          </p:cNvSpPr>
          <p:nvPr>
            <p:ph type="title"/>
          </p:nvPr>
        </p:nvSpPr>
        <p:spPr>
          <a:xfrm>
            <a:off x="1115568" y="548640"/>
            <a:ext cx="10168128" cy="782139"/>
          </a:xfrm>
        </p:spPr>
        <p:txBody>
          <a:bodyPr/>
          <a:lstStyle/>
          <a:p>
            <a:pPr algn="ctr"/>
            <a:r>
              <a:rPr lang="en-GB">
                <a:latin typeface="Avenir Next LT Pro"/>
                <a:ea typeface="Calibri"/>
                <a:cs typeface="Calibri"/>
              </a:rPr>
              <a:t>Project Management Techniques</a:t>
            </a:r>
          </a:p>
        </p:txBody>
      </p:sp>
      <p:sp>
        <p:nvSpPr>
          <p:cNvPr id="3" name="Content Placeholder 2">
            <a:extLst>
              <a:ext uri="{FF2B5EF4-FFF2-40B4-BE49-F238E27FC236}">
                <a16:creationId xmlns:a16="http://schemas.microsoft.com/office/drawing/2014/main" id="{1BE6384C-6015-CA84-847F-E7A5E28B7C20}"/>
              </a:ext>
            </a:extLst>
          </p:cNvPr>
          <p:cNvSpPr>
            <a:spLocks noGrp="1"/>
          </p:cNvSpPr>
          <p:nvPr>
            <p:ph idx="1"/>
          </p:nvPr>
        </p:nvSpPr>
        <p:spPr>
          <a:xfrm>
            <a:off x="539093" y="1983921"/>
            <a:ext cx="10893076" cy="4460551"/>
          </a:xfrm>
        </p:spPr>
        <p:txBody>
          <a:bodyPr vert="horz" lIns="91440" tIns="45720" rIns="91440" bIns="45720" rtlCol="0" anchor="t">
            <a:normAutofit/>
          </a:bodyPr>
          <a:lstStyle/>
          <a:p>
            <a:pPr marL="0" indent="0">
              <a:buNone/>
            </a:pPr>
            <a:endParaRPr lang="en-US" altLang="en-US" sz="1200">
              <a:latin typeface="Times New Roman" panose="02020603050405020304" pitchFamily="18" charset="0"/>
              <a:cs typeface="Times New Roman" panose="02020603050405020304" pitchFamily="18" charset="0"/>
            </a:endParaRPr>
          </a:p>
          <a:p>
            <a:endParaRPr lang="en-US" altLang="en-US" sz="1800">
              <a:latin typeface="Arial" panose="020B0604020202020204" pitchFamily="34" charset="0"/>
              <a:cs typeface="Arial" panose="020B0604020202020204" pitchFamily="34" charset="0"/>
            </a:endParaRPr>
          </a:p>
          <a:p>
            <a:endParaRPr lang="en-GB" sz="120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575C2B84-9D7E-98F3-7221-9C5BE10AA968}"/>
              </a:ext>
            </a:extLst>
          </p:cNvPr>
          <p:cNvPicPr>
            <a:picLocks noChangeAspect="1"/>
          </p:cNvPicPr>
          <p:nvPr/>
        </p:nvPicPr>
        <p:blipFill>
          <a:blip r:embed="rId2"/>
          <a:stretch>
            <a:fillRect/>
          </a:stretch>
        </p:blipFill>
        <p:spPr>
          <a:xfrm>
            <a:off x="539093" y="2054429"/>
            <a:ext cx="3091294" cy="1804720"/>
          </a:xfrm>
          <a:prstGeom prst="rect">
            <a:avLst/>
          </a:prstGeom>
        </p:spPr>
      </p:pic>
      <p:sp>
        <p:nvSpPr>
          <p:cNvPr id="6" name="TextBox 5">
            <a:extLst>
              <a:ext uri="{FF2B5EF4-FFF2-40B4-BE49-F238E27FC236}">
                <a16:creationId xmlns:a16="http://schemas.microsoft.com/office/drawing/2014/main" id="{A85AA075-28F5-590D-8A47-2AA417B5434C}"/>
              </a:ext>
            </a:extLst>
          </p:cNvPr>
          <p:cNvSpPr txBox="1"/>
          <p:nvPr/>
        </p:nvSpPr>
        <p:spPr>
          <a:xfrm>
            <a:off x="539093" y="3887625"/>
            <a:ext cx="3091294" cy="2585323"/>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a:t>To do, In progress and Done sections.</a:t>
            </a:r>
          </a:p>
          <a:p>
            <a:pPr marL="285750" indent="-285750">
              <a:buFont typeface="Arial" panose="020B0604020202020204" pitchFamily="34" charset="0"/>
              <a:buChar char="•"/>
            </a:pPr>
            <a:r>
              <a:rPr lang="en-GB"/>
              <a:t>Easy to visualise.</a:t>
            </a:r>
          </a:p>
          <a:p>
            <a:pPr marL="285750" indent="-285750">
              <a:buFont typeface="Arial" panose="020B0604020202020204" pitchFamily="34" charset="0"/>
              <a:buChar char="•"/>
            </a:pPr>
            <a:r>
              <a:rPr lang="en-GB"/>
              <a:t>Improves team collaboration. </a:t>
            </a:r>
          </a:p>
          <a:p>
            <a:pPr marL="285750" indent="-285750">
              <a:buFont typeface="Arial" panose="020B0604020202020204" pitchFamily="34" charset="0"/>
              <a:buChar char="•"/>
            </a:pPr>
            <a:r>
              <a:rPr lang="en-GB"/>
              <a:t>Shows bottlenecks or delays.</a:t>
            </a:r>
          </a:p>
          <a:p>
            <a:pPr marL="285750" indent="-285750">
              <a:buFont typeface="Arial" panose="020B0604020202020204" pitchFamily="34" charset="0"/>
              <a:buChar char="•"/>
            </a:pPr>
            <a:r>
              <a:rPr lang="en-GB"/>
              <a:t>Less structured than other methods. </a:t>
            </a:r>
            <a:endParaRPr lang="en-US"/>
          </a:p>
        </p:txBody>
      </p:sp>
      <p:sp>
        <p:nvSpPr>
          <p:cNvPr id="7" name="TextBox 6">
            <a:extLst>
              <a:ext uri="{FF2B5EF4-FFF2-40B4-BE49-F238E27FC236}">
                <a16:creationId xmlns:a16="http://schemas.microsoft.com/office/drawing/2014/main" id="{D0E6D11B-0788-CEE0-03BE-2E85AA82A8AC}"/>
              </a:ext>
            </a:extLst>
          </p:cNvPr>
          <p:cNvSpPr txBox="1"/>
          <p:nvPr/>
        </p:nvSpPr>
        <p:spPr>
          <a:xfrm>
            <a:off x="996043" y="1600200"/>
            <a:ext cx="2416628" cy="369332"/>
          </a:xfrm>
          <a:prstGeom prst="rect">
            <a:avLst/>
          </a:prstGeom>
          <a:noFill/>
        </p:spPr>
        <p:txBody>
          <a:bodyPr wrap="square" rtlCol="0">
            <a:spAutoFit/>
          </a:bodyPr>
          <a:lstStyle/>
          <a:p>
            <a:pPr algn="ctr"/>
            <a:r>
              <a:rPr lang="en-GB" b="1"/>
              <a:t>Kanban </a:t>
            </a:r>
            <a:endParaRPr lang="en-US" b="1"/>
          </a:p>
        </p:txBody>
      </p:sp>
      <p:pic>
        <p:nvPicPr>
          <p:cNvPr id="9" name="Picture 8">
            <a:extLst>
              <a:ext uri="{FF2B5EF4-FFF2-40B4-BE49-F238E27FC236}">
                <a16:creationId xmlns:a16="http://schemas.microsoft.com/office/drawing/2014/main" id="{DEC33643-9B80-05F9-D0B6-2B625D8038C2}"/>
              </a:ext>
            </a:extLst>
          </p:cNvPr>
          <p:cNvPicPr>
            <a:picLocks noChangeAspect="1"/>
          </p:cNvPicPr>
          <p:nvPr/>
        </p:nvPicPr>
        <p:blipFill>
          <a:blip r:embed="rId3"/>
          <a:stretch>
            <a:fillRect/>
          </a:stretch>
        </p:blipFill>
        <p:spPr>
          <a:xfrm>
            <a:off x="4072769" y="2082905"/>
            <a:ext cx="3585331" cy="1804720"/>
          </a:xfrm>
          <a:prstGeom prst="rect">
            <a:avLst/>
          </a:prstGeom>
        </p:spPr>
      </p:pic>
      <p:sp>
        <p:nvSpPr>
          <p:cNvPr id="10" name="TextBox 9">
            <a:extLst>
              <a:ext uri="{FF2B5EF4-FFF2-40B4-BE49-F238E27FC236}">
                <a16:creationId xmlns:a16="http://schemas.microsoft.com/office/drawing/2014/main" id="{DD4914BF-6B05-4B1C-A06B-FCCABC981583}"/>
              </a:ext>
            </a:extLst>
          </p:cNvPr>
          <p:cNvSpPr txBox="1"/>
          <p:nvPr/>
        </p:nvSpPr>
        <p:spPr>
          <a:xfrm>
            <a:off x="4718957" y="1619642"/>
            <a:ext cx="2057400" cy="369332"/>
          </a:xfrm>
          <a:prstGeom prst="rect">
            <a:avLst/>
          </a:prstGeom>
          <a:noFill/>
        </p:spPr>
        <p:txBody>
          <a:bodyPr wrap="square" rtlCol="0">
            <a:spAutoFit/>
          </a:bodyPr>
          <a:lstStyle/>
          <a:p>
            <a:pPr algn="ctr"/>
            <a:r>
              <a:rPr lang="en-GB" b="1"/>
              <a:t>Scrum</a:t>
            </a:r>
            <a:endParaRPr lang="en-US" b="1"/>
          </a:p>
        </p:txBody>
      </p:sp>
      <p:sp>
        <p:nvSpPr>
          <p:cNvPr id="13" name="TextBox 12">
            <a:extLst>
              <a:ext uri="{FF2B5EF4-FFF2-40B4-BE49-F238E27FC236}">
                <a16:creationId xmlns:a16="http://schemas.microsoft.com/office/drawing/2014/main" id="{E3320C72-0542-D6D1-1FCB-693AADE92097}"/>
              </a:ext>
            </a:extLst>
          </p:cNvPr>
          <p:cNvSpPr txBox="1"/>
          <p:nvPr/>
        </p:nvSpPr>
        <p:spPr>
          <a:xfrm>
            <a:off x="4072769" y="3971703"/>
            <a:ext cx="3585330" cy="2308324"/>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a:t>Product owner, Scrum master and development team. </a:t>
            </a:r>
          </a:p>
          <a:p>
            <a:pPr marL="285750" indent="-285750">
              <a:buFont typeface="Arial" panose="020B0604020202020204" pitchFamily="34" charset="0"/>
              <a:buChar char="•"/>
            </a:pPr>
            <a:r>
              <a:rPr lang="en-US"/>
              <a:t>Daily team meetings.</a:t>
            </a:r>
          </a:p>
          <a:p>
            <a:pPr marL="285750" indent="-285750">
              <a:buFont typeface="Arial" panose="020B0604020202020204" pitchFamily="34" charset="0"/>
              <a:buChar char="•"/>
            </a:pPr>
            <a:r>
              <a:rPr lang="en-US"/>
              <a:t>Strong collaboration.</a:t>
            </a:r>
          </a:p>
          <a:p>
            <a:pPr marL="285750" indent="-285750">
              <a:buFont typeface="Arial" panose="020B0604020202020204" pitchFamily="34" charset="0"/>
              <a:buChar char="•"/>
            </a:pPr>
            <a:r>
              <a:rPr lang="en-US"/>
              <a:t>Flexible and fast delivery.</a:t>
            </a:r>
          </a:p>
          <a:p>
            <a:pPr marL="285750" indent="-285750">
              <a:buFont typeface="Arial" panose="020B0604020202020204" pitchFamily="34" charset="0"/>
              <a:buChar char="•"/>
            </a:pPr>
            <a:r>
              <a:rPr lang="en-US"/>
              <a:t>Difficult with large teams </a:t>
            </a:r>
          </a:p>
          <a:p>
            <a:pPr marL="285750" indent="-285750">
              <a:buFont typeface="Arial" panose="020B0604020202020204" pitchFamily="34" charset="0"/>
              <a:buChar char="•"/>
            </a:pPr>
            <a:r>
              <a:rPr lang="en-US"/>
              <a:t>Requires active participants. </a:t>
            </a:r>
          </a:p>
          <a:p>
            <a:pPr marL="285750" indent="-285750">
              <a:buFont typeface="Arial" panose="020B0604020202020204" pitchFamily="34" charset="0"/>
              <a:buChar char="•"/>
            </a:pPr>
            <a:r>
              <a:rPr lang="en-US"/>
              <a:t>Good with Team projects. </a:t>
            </a:r>
          </a:p>
        </p:txBody>
      </p:sp>
      <p:pic>
        <p:nvPicPr>
          <p:cNvPr id="15" name="Picture 14">
            <a:extLst>
              <a:ext uri="{FF2B5EF4-FFF2-40B4-BE49-F238E27FC236}">
                <a16:creationId xmlns:a16="http://schemas.microsoft.com/office/drawing/2014/main" id="{BE1B6EE6-6836-A368-A845-F87EF6B49F17}"/>
              </a:ext>
            </a:extLst>
          </p:cNvPr>
          <p:cNvPicPr>
            <a:picLocks noChangeAspect="1"/>
          </p:cNvPicPr>
          <p:nvPr/>
        </p:nvPicPr>
        <p:blipFill>
          <a:blip r:embed="rId4"/>
          <a:stretch>
            <a:fillRect/>
          </a:stretch>
        </p:blipFill>
        <p:spPr>
          <a:xfrm>
            <a:off x="8229601" y="2223652"/>
            <a:ext cx="3282042" cy="1748051"/>
          </a:xfrm>
          <a:prstGeom prst="rect">
            <a:avLst/>
          </a:prstGeom>
        </p:spPr>
      </p:pic>
      <p:sp>
        <p:nvSpPr>
          <p:cNvPr id="16" name="TextBox 15">
            <a:extLst>
              <a:ext uri="{FF2B5EF4-FFF2-40B4-BE49-F238E27FC236}">
                <a16:creationId xmlns:a16="http://schemas.microsoft.com/office/drawing/2014/main" id="{CF05A805-C228-C5A4-8C48-842CDE556BC3}"/>
              </a:ext>
            </a:extLst>
          </p:cNvPr>
          <p:cNvSpPr txBox="1"/>
          <p:nvPr/>
        </p:nvSpPr>
        <p:spPr>
          <a:xfrm>
            <a:off x="8458199" y="1619642"/>
            <a:ext cx="1967593" cy="369332"/>
          </a:xfrm>
          <a:prstGeom prst="rect">
            <a:avLst/>
          </a:prstGeom>
          <a:noFill/>
        </p:spPr>
        <p:txBody>
          <a:bodyPr wrap="square" rtlCol="0">
            <a:spAutoFit/>
          </a:bodyPr>
          <a:lstStyle/>
          <a:p>
            <a:pPr algn="ctr"/>
            <a:r>
              <a:rPr lang="en-GB" b="1"/>
              <a:t>Waterfall</a:t>
            </a:r>
            <a:endParaRPr lang="en-US" b="1"/>
          </a:p>
        </p:txBody>
      </p:sp>
      <p:sp>
        <p:nvSpPr>
          <p:cNvPr id="17" name="TextBox 16">
            <a:extLst>
              <a:ext uri="{FF2B5EF4-FFF2-40B4-BE49-F238E27FC236}">
                <a16:creationId xmlns:a16="http://schemas.microsoft.com/office/drawing/2014/main" id="{467258E4-D947-DCB1-8E0A-E4582CB9004C}"/>
              </a:ext>
            </a:extLst>
          </p:cNvPr>
          <p:cNvSpPr txBox="1"/>
          <p:nvPr/>
        </p:nvSpPr>
        <p:spPr>
          <a:xfrm>
            <a:off x="8380637" y="4029530"/>
            <a:ext cx="3051531" cy="2862322"/>
          </a:xfrm>
          <a:prstGeom prst="rect">
            <a:avLst/>
          </a:prstGeom>
          <a:noFill/>
        </p:spPr>
        <p:txBody>
          <a:bodyPr wrap="square" rtlCol="0">
            <a:spAutoFit/>
          </a:bodyPr>
          <a:lstStyle/>
          <a:p>
            <a:pPr marL="285750" indent="-285750">
              <a:buFont typeface="Arial" panose="020B0604020202020204" pitchFamily="34" charset="0"/>
              <a:buChar char="•"/>
            </a:pPr>
            <a:r>
              <a:rPr lang="en-GB"/>
              <a:t>A sequential approach.</a:t>
            </a:r>
          </a:p>
          <a:p>
            <a:pPr marL="285750" indent="-285750">
              <a:buFont typeface="Arial" panose="020B0604020202020204" pitchFamily="34" charset="0"/>
              <a:buChar char="•"/>
            </a:pPr>
            <a:r>
              <a:rPr lang="en-GB"/>
              <a:t>5 stages complete one before moving on.</a:t>
            </a:r>
          </a:p>
          <a:p>
            <a:pPr marL="285750" indent="-285750">
              <a:buFont typeface="Arial" panose="020B0604020202020204" pitchFamily="34" charset="0"/>
              <a:buChar char="•"/>
            </a:pPr>
            <a:r>
              <a:rPr lang="en-GB"/>
              <a:t>Simple and easy to manage.</a:t>
            </a:r>
          </a:p>
          <a:p>
            <a:pPr marL="285750" indent="-285750">
              <a:buFont typeface="Arial" panose="020B0604020202020204" pitchFamily="34" charset="0"/>
              <a:buChar char="•"/>
            </a:pPr>
            <a:r>
              <a:rPr lang="en-US"/>
              <a:t>Not as flexible as others and difficult to make changes further into the project.</a:t>
            </a:r>
          </a:p>
          <a:p>
            <a:endParaRPr lang="en-US"/>
          </a:p>
        </p:txBody>
      </p:sp>
      <p:sp>
        <p:nvSpPr>
          <p:cNvPr id="4" name="Slide Number Placeholder 5">
            <a:extLst>
              <a:ext uri="{FF2B5EF4-FFF2-40B4-BE49-F238E27FC236}">
                <a16:creationId xmlns:a16="http://schemas.microsoft.com/office/drawing/2014/main" id="{4C190E3C-61B7-71B6-2BF4-19299326CCB2}"/>
              </a:ext>
            </a:extLst>
          </p:cNvPr>
          <p:cNvSpPr>
            <a:spLocks noGrp="1"/>
          </p:cNvSpPr>
          <p:nvPr>
            <p:ph type="sldNum" sz="quarter" idx="12"/>
          </p:nvPr>
        </p:nvSpPr>
        <p:spPr>
          <a:xfrm>
            <a:off x="8540496" y="6356350"/>
            <a:ext cx="2743200" cy="365125"/>
          </a:xfrm>
        </p:spPr>
        <p:txBody>
          <a:bodyPr/>
          <a:lstStyle/>
          <a:p>
            <a:fld id="{09A01C0A-2BB6-49E7-91A3-DCB9F9F59583}" type="slidenum">
              <a:rPr lang="en-US" smtClean="0"/>
              <a:pPr/>
              <a:t>5</a:t>
            </a:fld>
            <a:endParaRPr lang="en-US"/>
          </a:p>
        </p:txBody>
      </p:sp>
      <p:sp>
        <p:nvSpPr>
          <p:cNvPr id="8" name="Footer Placeholder 7">
            <a:extLst>
              <a:ext uri="{FF2B5EF4-FFF2-40B4-BE49-F238E27FC236}">
                <a16:creationId xmlns:a16="http://schemas.microsoft.com/office/drawing/2014/main" id="{04D926CE-1262-9BF4-BACD-15B5F288146E}"/>
              </a:ext>
            </a:extLst>
          </p:cNvPr>
          <p:cNvSpPr>
            <a:spLocks noGrp="1"/>
          </p:cNvSpPr>
          <p:nvPr>
            <p:ph type="ftr" sz="quarter" idx="11"/>
          </p:nvPr>
        </p:nvSpPr>
        <p:spPr/>
        <p:txBody>
          <a:bodyPr/>
          <a:lstStyle/>
          <a:p>
            <a:r>
              <a:rPr lang="en-GB"/>
              <a:t>Craig Turner </a:t>
            </a:r>
          </a:p>
        </p:txBody>
      </p:sp>
    </p:spTree>
    <p:extLst>
      <p:ext uri="{BB962C8B-B14F-4D97-AF65-F5344CB8AC3E}">
        <p14:creationId xmlns:p14="http://schemas.microsoft.com/office/powerpoint/2010/main" val="3803705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2D309-E9F8-7EE1-095C-ECC5A0BC92F7}"/>
              </a:ext>
            </a:extLst>
          </p:cNvPr>
          <p:cNvSpPr>
            <a:spLocks noGrp="1"/>
          </p:cNvSpPr>
          <p:nvPr>
            <p:ph type="title"/>
          </p:nvPr>
        </p:nvSpPr>
        <p:spPr/>
        <p:txBody>
          <a:bodyPr/>
          <a:lstStyle/>
          <a:p>
            <a:r>
              <a:rPr lang="en-GB"/>
              <a:t>Project Planning and Methodology</a:t>
            </a:r>
          </a:p>
        </p:txBody>
      </p:sp>
      <p:sp>
        <p:nvSpPr>
          <p:cNvPr id="3" name="Text Placeholder 2">
            <a:extLst>
              <a:ext uri="{FF2B5EF4-FFF2-40B4-BE49-F238E27FC236}">
                <a16:creationId xmlns:a16="http://schemas.microsoft.com/office/drawing/2014/main" id="{55E469EC-0730-741A-BC8E-68E489C75235}"/>
              </a:ext>
            </a:extLst>
          </p:cNvPr>
          <p:cNvSpPr>
            <a:spLocks noGrp="1"/>
          </p:cNvSpPr>
          <p:nvPr>
            <p:ph type="body" idx="1"/>
          </p:nvPr>
        </p:nvSpPr>
        <p:spPr>
          <a:xfrm>
            <a:off x="1115568" y="2179855"/>
            <a:ext cx="4983663" cy="502587"/>
          </a:xfrm>
        </p:spPr>
        <p:txBody>
          <a:bodyPr>
            <a:normAutofit/>
          </a:bodyPr>
          <a:lstStyle/>
          <a:p>
            <a:pPr algn="ctr"/>
            <a:r>
              <a:rPr lang="en-US"/>
              <a:t>Project planning </a:t>
            </a:r>
          </a:p>
        </p:txBody>
      </p:sp>
      <p:sp>
        <p:nvSpPr>
          <p:cNvPr id="4" name="Content Placeholder 3">
            <a:extLst>
              <a:ext uri="{FF2B5EF4-FFF2-40B4-BE49-F238E27FC236}">
                <a16:creationId xmlns:a16="http://schemas.microsoft.com/office/drawing/2014/main" id="{6C9F61A4-164C-A32F-382B-B4DDBD6B53B2}"/>
              </a:ext>
            </a:extLst>
          </p:cNvPr>
          <p:cNvSpPr>
            <a:spLocks noGrp="1"/>
          </p:cNvSpPr>
          <p:nvPr>
            <p:ph sz="half" idx="2"/>
          </p:nvPr>
        </p:nvSpPr>
        <p:spPr>
          <a:xfrm>
            <a:off x="1115568" y="2689568"/>
            <a:ext cx="5396794" cy="3142946"/>
          </a:xfrm>
        </p:spPr>
        <p:txBody>
          <a:bodyPr vert="horz" lIns="91440" tIns="45720" rIns="91440" bIns="45720" rtlCol="0" anchor="t">
            <a:normAutofit/>
          </a:bodyPr>
          <a:lstStyle/>
          <a:p>
            <a:r>
              <a:rPr lang="en-GB" sz="2000"/>
              <a:t>Gantt chart - manage timeline/tasks.</a:t>
            </a:r>
            <a:endParaRPr lang="en-GB" sz="2000" dirty="0"/>
          </a:p>
          <a:p>
            <a:r>
              <a:rPr lang="en-GB" sz="2000"/>
              <a:t>Weekly team meetings.</a:t>
            </a:r>
            <a:endParaRPr lang="en-GB" sz="2000" dirty="0"/>
          </a:p>
          <a:p>
            <a:r>
              <a:rPr lang="en-GB" sz="2000" dirty="0"/>
              <a:t>Project milestones and deadlines monitored.</a:t>
            </a:r>
          </a:p>
          <a:p>
            <a:r>
              <a:rPr lang="en-GB" sz="2000"/>
              <a:t>All Teams meetings were recorded and reviewed with minutes taken.</a:t>
            </a:r>
            <a:endParaRPr lang="en-GB" sz="2000" dirty="0"/>
          </a:p>
        </p:txBody>
      </p:sp>
      <p:sp>
        <p:nvSpPr>
          <p:cNvPr id="7" name="Text Placeholder 6">
            <a:extLst>
              <a:ext uri="{FF2B5EF4-FFF2-40B4-BE49-F238E27FC236}">
                <a16:creationId xmlns:a16="http://schemas.microsoft.com/office/drawing/2014/main" id="{751A919D-FAF3-7B28-0BED-56A77CB5BBC5}"/>
              </a:ext>
            </a:extLst>
          </p:cNvPr>
          <p:cNvSpPr>
            <a:spLocks noGrp="1"/>
          </p:cNvSpPr>
          <p:nvPr>
            <p:ph type="body" sz="quarter" idx="3"/>
          </p:nvPr>
        </p:nvSpPr>
        <p:spPr>
          <a:xfrm>
            <a:off x="6345936" y="2179855"/>
            <a:ext cx="4928580" cy="502588"/>
          </a:xfrm>
        </p:spPr>
        <p:txBody>
          <a:bodyPr>
            <a:normAutofit/>
          </a:bodyPr>
          <a:lstStyle/>
          <a:p>
            <a:pPr algn="ctr"/>
            <a:r>
              <a:rPr lang="en-US"/>
              <a:t>Methodology </a:t>
            </a:r>
          </a:p>
        </p:txBody>
      </p:sp>
      <p:sp>
        <p:nvSpPr>
          <p:cNvPr id="10" name="TextBox 9">
            <a:extLst>
              <a:ext uri="{FF2B5EF4-FFF2-40B4-BE49-F238E27FC236}">
                <a16:creationId xmlns:a16="http://schemas.microsoft.com/office/drawing/2014/main" id="{3F44A4E0-2A06-CC80-3CFD-6C966F895B29}"/>
              </a:ext>
            </a:extLst>
          </p:cNvPr>
          <p:cNvSpPr txBox="1"/>
          <p:nvPr/>
        </p:nvSpPr>
        <p:spPr>
          <a:xfrm>
            <a:off x="7925016" y="2796132"/>
            <a:ext cx="1542965" cy="461665"/>
          </a:xfrm>
          <a:prstGeom prst="rect">
            <a:avLst/>
          </a:prstGeom>
          <a:solidFill>
            <a:srgbClr val="00B0F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a:t>Research</a:t>
            </a:r>
            <a:endParaRPr lang="en-US"/>
          </a:p>
        </p:txBody>
      </p:sp>
      <p:sp>
        <p:nvSpPr>
          <p:cNvPr id="13" name="TextBox 12">
            <a:extLst>
              <a:ext uri="{FF2B5EF4-FFF2-40B4-BE49-F238E27FC236}">
                <a16:creationId xmlns:a16="http://schemas.microsoft.com/office/drawing/2014/main" id="{A407F8F1-7A82-3469-1020-460AA10B2306}"/>
              </a:ext>
            </a:extLst>
          </p:cNvPr>
          <p:cNvSpPr txBox="1"/>
          <p:nvPr/>
        </p:nvSpPr>
        <p:spPr>
          <a:xfrm>
            <a:off x="7925015" y="4320133"/>
            <a:ext cx="1542965" cy="461665"/>
          </a:xfrm>
          <a:prstGeom prst="rect">
            <a:avLst/>
          </a:prstGeom>
          <a:solidFill>
            <a:srgbClr val="00B0F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t>Design</a:t>
            </a:r>
            <a:endParaRPr lang="en-US"/>
          </a:p>
        </p:txBody>
      </p:sp>
      <p:sp>
        <p:nvSpPr>
          <p:cNvPr id="15" name="TextBox 14">
            <a:extLst>
              <a:ext uri="{FF2B5EF4-FFF2-40B4-BE49-F238E27FC236}">
                <a16:creationId xmlns:a16="http://schemas.microsoft.com/office/drawing/2014/main" id="{1448E59F-458F-3729-7533-647A76B933D0}"/>
              </a:ext>
            </a:extLst>
          </p:cNvPr>
          <p:cNvSpPr txBox="1"/>
          <p:nvPr/>
        </p:nvSpPr>
        <p:spPr>
          <a:xfrm>
            <a:off x="7602845" y="5805959"/>
            <a:ext cx="2405951" cy="461665"/>
          </a:xfrm>
          <a:prstGeom prst="rect">
            <a:avLst/>
          </a:prstGeom>
          <a:solidFill>
            <a:srgbClr val="00B0F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Final Evaluation</a:t>
            </a:r>
          </a:p>
        </p:txBody>
      </p:sp>
      <p:sp>
        <p:nvSpPr>
          <p:cNvPr id="16" name="TextBox 15">
            <a:extLst>
              <a:ext uri="{FF2B5EF4-FFF2-40B4-BE49-F238E27FC236}">
                <a16:creationId xmlns:a16="http://schemas.microsoft.com/office/drawing/2014/main" id="{F79453CD-8E77-259D-39E4-D56C3BF3D91D}"/>
              </a:ext>
            </a:extLst>
          </p:cNvPr>
          <p:cNvSpPr txBox="1"/>
          <p:nvPr/>
        </p:nvSpPr>
        <p:spPr>
          <a:xfrm>
            <a:off x="7925015" y="5058818"/>
            <a:ext cx="1542965" cy="461665"/>
          </a:xfrm>
          <a:prstGeom prst="rect">
            <a:avLst/>
          </a:prstGeom>
          <a:solidFill>
            <a:srgbClr val="00B0F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t>Analysis</a:t>
            </a:r>
          </a:p>
        </p:txBody>
      </p:sp>
      <p:sp>
        <p:nvSpPr>
          <p:cNvPr id="17" name="TextBox 16">
            <a:extLst>
              <a:ext uri="{FF2B5EF4-FFF2-40B4-BE49-F238E27FC236}">
                <a16:creationId xmlns:a16="http://schemas.microsoft.com/office/drawing/2014/main" id="{F5FF8230-B17F-BE85-0A40-1C476D9FCF05}"/>
              </a:ext>
            </a:extLst>
          </p:cNvPr>
          <p:cNvSpPr txBox="1"/>
          <p:nvPr/>
        </p:nvSpPr>
        <p:spPr>
          <a:xfrm>
            <a:off x="7925015" y="3567313"/>
            <a:ext cx="1542965" cy="461665"/>
          </a:xfrm>
          <a:prstGeom prst="rect">
            <a:avLst/>
          </a:prstGeom>
          <a:solidFill>
            <a:srgbClr val="00B0F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t>Concept</a:t>
            </a:r>
          </a:p>
        </p:txBody>
      </p:sp>
      <p:cxnSp>
        <p:nvCxnSpPr>
          <p:cNvPr id="38" name="Straight Arrow Connector 37">
            <a:extLst>
              <a:ext uri="{FF2B5EF4-FFF2-40B4-BE49-F238E27FC236}">
                <a16:creationId xmlns:a16="http://schemas.microsoft.com/office/drawing/2014/main" id="{55FB8E6B-2822-47B7-73E9-6634E5D207E7}"/>
              </a:ext>
            </a:extLst>
          </p:cNvPr>
          <p:cNvCxnSpPr>
            <a:cxnSpLocks/>
          </p:cNvCxnSpPr>
          <p:nvPr/>
        </p:nvCxnSpPr>
        <p:spPr>
          <a:xfrm>
            <a:off x="8742946" y="5524500"/>
            <a:ext cx="0" cy="300789"/>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F6622358-5F4D-E1E0-9EDD-44F37CB70EDC}"/>
              </a:ext>
            </a:extLst>
          </p:cNvPr>
          <p:cNvCxnSpPr>
            <a:cxnSpLocks/>
          </p:cNvCxnSpPr>
          <p:nvPr/>
        </p:nvCxnSpPr>
        <p:spPr>
          <a:xfrm>
            <a:off x="8742946" y="4782552"/>
            <a:ext cx="10026" cy="27071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40CD2CE6-84EB-AC4E-A0F1-76F1246F39C9}"/>
              </a:ext>
            </a:extLst>
          </p:cNvPr>
          <p:cNvCxnSpPr>
            <a:cxnSpLocks/>
          </p:cNvCxnSpPr>
          <p:nvPr/>
        </p:nvCxnSpPr>
        <p:spPr>
          <a:xfrm>
            <a:off x="8742946" y="4030579"/>
            <a:ext cx="10026" cy="29076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24756E6D-1CEB-9B51-3978-5AA8397C9489}"/>
              </a:ext>
            </a:extLst>
          </p:cNvPr>
          <p:cNvCxnSpPr>
            <a:cxnSpLocks/>
          </p:cNvCxnSpPr>
          <p:nvPr/>
        </p:nvCxnSpPr>
        <p:spPr>
          <a:xfrm>
            <a:off x="8742945" y="3268578"/>
            <a:ext cx="0" cy="29076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11" name="Slide Number Placeholder 5">
            <a:extLst>
              <a:ext uri="{FF2B5EF4-FFF2-40B4-BE49-F238E27FC236}">
                <a16:creationId xmlns:a16="http://schemas.microsoft.com/office/drawing/2014/main" id="{62FA5B04-2558-C818-B5A9-71F94964B09C}"/>
              </a:ext>
            </a:extLst>
          </p:cNvPr>
          <p:cNvSpPr>
            <a:spLocks noGrp="1"/>
          </p:cNvSpPr>
          <p:nvPr>
            <p:ph type="sldNum" sz="quarter" idx="12"/>
          </p:nvPr>
        </p:nvSpPr>
        <p:spPr>
          <a:xfrm>
            <a:off x="8540496" y="6356350"/>
            <a:ext cx="2743200" cy="365125"/>
          </a:xfrm>
        </p:spPr>
        <p:txBody>
          <a:bodyPr/>
          <a:lstStyle/>
          <a:p>
            <a:fld id="{09A01C0A-2BB6-49E7-91A3-DCB9F9F59583}" type="slidenum">
              <a:rPr lang="en-US" smtClean="0"/>
              <a:pPr/>
              <a:t>6</a:t>
            </a:fld>
            <a:endParaRPr lang="en-US"/>
          </a:p>
        </p:txBody>
      </p:sp>
      <p:sp>
        <p:nvSpPr>
          <p:cNvPr id="5" name="Footer Placeholder 4">
            <a:extLst>
              <a:ext uri="{FF2B5EF4-FFF2-40B4-BE49-F238E27FC236}">
                <a16:creationId xmlns:a16="http://schemas.microsoft.com/office/drawing/2014/main" id="{4C151720-7BAF-90F0-733B-C609E4825CCE}"/>
              </a:ext>
            </a:extLst>
          </p:cNvPr>
          <p:cNvSpPr>
            <a:spLocks noGrp="1"/>
          </p:cNvSpPr>
          <p:nvPr>
            <p:ph type="ftr" sz="quarter" idx="11"/>
          </p:nvPr>
        </p:nvSpPr>
        <p:spPr/>
        <p:txBody>
          <a:bodyPr/>
          <a:lstStyle/>
          <a:p>
            <a:r>
              <a:rPr lang="en-GB"/>
              <a:t>Craig Turner</a:t>
            </a:r>
          </a:p>
        </p:txBody>
      </p:sp>
    </p:spTree>
    <p:extLst>
      <p:ext uri="{BB962C8B-B14F-4D97-AF65-F5344CB8AC3E}">
        <p14:creationId xmlns:p14="http://schemas.microsoft.com/office/powerpoint/2010/main" val="4244675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2D309-E9F8-7EE1-095C-ECC5A0BC92F7}"/>
              </a:ext>
            </a:extLst>
          </p:cNvPr>
          <p:cNvSpPr>
            <a:spLocks noGrp="1"/>
          </p:cNvSpPr>
          <p:nvPr>
            <p:ph type="title"/>
          </p:nvPr>
        </p:nvSpPr>
        <p:spPr>
          <a:xfrm>
            <a:off x="1115568" y="548640"/>
            <a:ext cx="10168128" cy="831124"/>
          </a:xfrm>
        </p:spPr>
        <p:txBody>
          <a:bodyPr/>
          <a:lstStyle/>
          <a:p>
            <a:r>
              <a:rPr lang="en-GB"/>
              <a:t>Gantt Chart</a:t>
            </a:r>
          </a:p>
        </p:txBody>
      </p:sp>
      <p:sp>
        <p:nvSpPr>
          <p:cNvPr id="6" name="Slide Number Placeholder 5">
            <a:extLst>
              <a:ext uri="{FF2B5EF4-FFF2-40B4-BE49-F238E27FC236}">
                <a16:creationId xmlns:a16="http://schemas.microsoft.com/office/drawing/2014/main" id="{00B2F422-7871-CC52-A62B-0A3C802F0A39}"/>
              </a:ext>
            </a:extLst>
          </p:cNvPr>
          <p:cNvSpPr>
            <a:spLocks noGrp="1"/>
          </p:cNvSpPr>
          <p:nvPr>
            <p:ph type="sldNum" sz="quarter" idx="12"/>
          </p:nvPr>
        </p:nvSpPr>
        <p:spPr>
          <a:xfrm>
            <a:off x="8540496" y="6336686"/>
            <a:ext cx="2743200" cy="365125"/>
          </a:xfrm>
        </p:spPr>
        <p:txBody>
          <a:bodyPr/>
          <a:lstStyle/>
          <a:p>
            <a:fld id="{09A01C0A-2BB6-49E7-91A3-DCB9F9F59583}" type="slidenum">
              <a:rPr lang="en-US" smtClean="0"/>
              <a:pPr/>
              <a:t>7</a:t>
            </a:fld>
            <a:endParaRPr lang="en-US"/>
          </a:p>
        </p:txBody>
      </p:sp>
      <p:pic>
        <p:nvPicPr>
          <p:cNvPr id="18" name="Picture 17">
            <a:extLst>
              <a:ext uri="{FF2B5EF4-FFF2-40B4-BE49-F238E27FC236}">
                <a16:creationId xmlns:a16="http://schemas.microsoft.com/office/drawing/2014/main" id="{7C201E1E-6180-9ED8-A72D-1D037375469A}"/>
              </a:ext>
            </a:extLst>
          </p:cNvPr>
          <p:cNvPicPr>
            <a:picLocks noChangeAspect="1"/>
          </p:cNvPicPr>
          <p:nvPr/>
        </p:nvPicPr>
        <p:blipFill>
          <a:blip r:embed="rId2"/>
          <a:stretch>
            <a:fillRect/>
          </a:stretch>
        </p:blipFill>
        <p:spPr>
          <a:xfrm>
            <a:off x="759279" y="1275624"/>
            <a:ext cx="10168127" cy="5080725"/>
          </a:xfrm>
          <a:prstGeom prst="rect">
            <a:avLst/>
          </a:prstGeom>
        </p:spPr>
      </p:pic>
      <p:sp>
        <p:nvSpPr>
          <p:cNvPr id="3" name="Footer Placeholder 2">
            <a:extLst>
              <a:ext uri="{FF2B5EF4-FFF2-40B4-BE49-F238E27FC236}">
                <a16:creationId xmlns:a16="http://schemas.microsoft.com/office/drawing/2014/main" id="{99E57175-EA23-5614-02A7-898BC9AF0CB8}"/>
              </a:ext>
            </a:extLst>
          </p:cNvPr>
          <p:cNvSpPr>
            <a:spLocks noGrp="1"/>
          </p:cNvSpPr>
          <p:nvPr>
            <p:ph type="ftr" sz="quarter" idx="11"/>
          </p:nvPr>
        </p:nvSpPr>
        <p:spPr/>
        <p:txBody>
          <a:bodyPr/>
          <a:lstStyle/>
          <a:p>
            <a:r>
              <a:rPr lang="en-GB"/>
              <a:t>Craig Turner </a:t>
            </a:r>
          </a:p>
        </p:txBody>
      </p:sp>
    </p:spTree>
    <p:extLst>
      <p:ext uri="{BB962C8B-B14F-4D97-AF65-F5344CB8AC3E}">
        <p14:creationId xmlns:p14="http://schemas.microsoft.com/office/powerpoint/2010/main" val="365017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70A70-9173-A352-DF97-B91DC903D6C1}"/>
              </a:ext>
            </a:extLst>
          </p:cNvPr>
          <p:cNvSpPr>
            <a:spLocks noGrp="1"/>
          </p:cNvSpPr>
          <p:nvPr>
            <p:ph type="title"/>
          </p:nvPr>
        </p:nvSpPr>
        <p:spPr>
          <a:xfrm>
            <a:off x="1115568" y="548640"/>
            <a:ext cx="10168128" cy="692331"/>
          </a:xfrm>
        </p:spPr>
        <p:txBody>
          <a:bodyPr/>
          <a:lstStyle/>
          <a:p>
            <a:r>
              <a:rPr lang="en-GB"/>
              <a:t>Meeting Minutes </a:t>
            </a:r>
          </a:p>
        </p:txBody>
      </p:sp>
      <p:pic>
        <p:nvPicPr>
          <p:cNvPr id="4" name="Picture 3">
            <a:extLst>
              <a:ext uri="{FF2B5EF4-FFF2-40B4-BE49-F238E27FC236}">
                <a16:creationId xmlns:a16="http://schemas.microsoft.com/office/drawing/2014/main" id="{90F1C422-8BDE-CCBF-91DB-1B5FFDCD3616}"/>
              </a:ext>
            </a:extLst>
          </p:cNvPr>
          <p:cNvPicPr>
            <a:picLocks noChangeAspect="1"/>
          </p:cNvPicPr>
          <p:nvPr/>
        </p:nvPicPr>
        <p:blipFill>
          <a:blip r:embed="rId2"/>
          <a:stretch>
            <a:fillRect/>
          </a:stretch>
        </p:blipFill>
        <p:spPr>
          <a:xfrm>
            <a:off x="1115568" y="1240970"/>
            <a:ext cx="9609983" cy="5072449"/>
          </a:xfrm>
          <a:prstGeom prst="rect">
            <a:avLst/>
          </a:prstGeom>
          <a:ln>
            <a:solidFill>
              <a:schemeClr val="tx1"/>
            </a:solidFill>
          </a:ln>
        </p:spPr>
      </p:pic>
      <p:sp>
        <p:nvSpPr>
          <p:cNvPr id="3" name="Footer Placeholder 2">
            <a:extLst>
              <a:ext uri="{FF2B5EF4-FFF2-40B4-BE49-F238E27FC236}">
                <a16:creationId xmlns:a16="http://schemas.microsoft.com/office/drawing/2014/main" id="{3858EEBC-5E52-29AB-67A1-7CFE307E38BD}"/>
              </a:ext>
            </a:extLst>
          </p:cNvPr>
          <p:cNvSpPr>
            <a:spLocks noGrp="1"/>
          </p:cNvSpPr>
          <p:nvPr>
            <p:ph type="ftr" sz="quarter" idx="11"/>
          </p:nvPr>
        </p:nvSpPr>
        <p:spPr/>
        <p:txBody>
          <a:bodyPr/>
          <a:lstStyle/>
          <a:p>
            <a:r>
              <a:rPr lang="en-GB"/>
              <a:t>Craig Turner </a:t>
            </a:r>
          </a:p>
        </p:txBody>
      </p:sp>
      <p:sp>
        <p:nvSpPr>
          <p:cNvPr id="5" name="Slide Number Placeholder 4">
            <a:extLst>
              <a:ext uri="{FF2B5EF4-FFF2-40B4-BE49-F238E27FC236}">
                <a16:creationId xmlns:a16="http://schemas.microsoft.com/office/drawing/2014/main" id="{75E92845-DC0B-4840-122A-36D38A137D3B}"/>
              </a:ext>
            </a:extLst>
          </p:cNvPr>
          <p:cNvSpPr>
            <a:spLocks noGrp="1"/>
          </p:cNvSpPr>
          <p:nvPr>
            <p:ph type="sldNum" sz="quarter" idx="12"/>
          </p:nvPr>
        </p:nvSpPr>
        <p:spPr/>
        <p:txBody>
          <a:bodyPr/>
          <a:lstStyle/>
          <a:p>
            <a:fld id="{A65A5C87-DF58-40C8-B092-1DE63DB4547E}" type="slidenum">
              <a:rPr lang="en-US" dirty="0"/>
              <a:t>8</a:t>
            </a:fld>
            <a:endParaRPr lang="en-GB"/>
          </a:p>
        </p:txBody>
      </p:sp>
    </p:spTree>
    <p:extLst>
      <p:ext uri="{BB962C8B-B14F-4D97-AF65-F5344CB8AC3E}">
        <p14:creationId xmlns:p14="http://schemas.microsoft.com/office/powerpoint/2010/main" val="3380290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71887-D792-C9BF-E427-36BC4440ACBE}"/>
              </a:ext>
            </a:extLst>
          </p:cNvPr>
          <p:cNvSpPr>
            <a:spLocks noGrp="1"/>
          </p:cNvSpPr>
          <p:nvPr>
            <p:ph type="title"/>
          </p:nvPr>
        </p:nvSpPr>
        <p:spPr/>
        <p:txBody>
          <a:bodyPr/>
          <a:lstStyle/>
          <a:p>
            <a:r>
              <a:rPr lang="en-GB"/>
              <a:t>Concept Refresh</a:t>
            </a:r>
          </a:p>
        </p:txBody>
      </p:sp>
      <p:pic>
        <p:nvPicPr>
          <p:cNvPr id="10" name="Content Placeholder 9" descr="A drawing of a roof&#10;&#10;AI-generated content may be incorrect.">
            <a:extLst>
              <a:ext uri="{FF2B5EF4-FFF2-40B4-BE49-F238E27FC236}">
                <a16:creationId xmlns:a16="http://schemas.microsoft.com/office/drawing/2014/main" id="{95FFDCCE-91FB-101E-2092-A49076088E12}"/>
              </a:ext>
            </a:extLst>
          </p:cNvPr>
          <p:cNvPicPr>
            <a:picLocks noGrp="1" noChangeAspect="1"/>
          </p:cNvPicPr>
          <p:nvPr>
            <p:ph sz="half" idx="2"/>
          </p:nvPr>
        </p:nvPicPr>
        <p:blipFill>
          <a:blip r:embed="rId2"/>
          <a:stretch>
            <a:fillRect/>
          </a:stretch>
        </p:blipFill>
        <p:spPr>
          <a:xfrm>
            <a:off x="8153236" y="2965580"/>
            <a:ext cx="3267075" cy="2257425"/>
          </a:xfrm>
          <a:prstGeom prst="rect">
            <a:avLst/>
          </a:prstGeom>
        </p:spPr>
      </p:pic>
      <p:sp>
        <p:nvSpPr>
          <p:cNvPr id="9" name="Slide Number Placeholder 8">
            <a:extLst>
              <a:ext uri="{FF2B5EF4-FFF2-40B4-BE49-F238E27FC236}">
                <a16:creationId xmlns:a16="http://schemas.microsoft.com/office/drawing/2014/main" id="{D6949A97-7698-960B-454F-E27A0AA02EF2}"/>
              </a:ext>
            </a:extLst>
          </p:cNvPr>
          <p:cNvSpPr>
            <a:spLocks noGrp="1"/>
          </p:cNvSpPr>
          <p:nvPr>
            <p:ph type="sldNum" sz="quarter" idx="12"/>
          </p:nvPr>
        </p:nvSpPr>
        <p:spPr/>
        <p:txBody>
          <a:bodyPr/>
          <a:lstStyle/>
          <a:p>
            <a:fld id="{A65A5C87-DF58-40C8-B092-1DE63DB4547E}" type="slidenum">
              <a:rPr lang="en-US" dirty="0"/>
              <a:t>9</a:t>
            </a:fld>
            <a:endParaRPr lang="en-US"/>
          </a:p>
        </p:txBody>
      </p:sp>
      <p:pic>
        <p:nvPicPr>
          <p:cNvPr id="11" name="Picture 10" descr="A white paper with writing on it&#10;&#10;AI-generated content may be incorrect.">
            <a:extLst>
              <a:ext uri="{FF2B5EF4-FFF2-40B4-BE49-F238E27FC236}">
                <a16:creationId xmlns:a16="http://schemas.microsoft.com/office/drawing/2014/main" id="{2345DFC5-3CEF-DB07-3817-CB604C05FA9E}"/>
              </a:ext>
            </a:extLst>
          </p:cNvPr>
          <p:cNvPicPr>
            <a:picLocks noChangeAspect="1"/>
          </p:cNvPicPr>
          <p:nvPr/>
        </p:nvPicPr>
        <p:blipFill>
          <a:blip r:embed="rId3"/>
          <a:stretch>
            <a:fillRect/>
          </a:stretch>
        </p:blipFill>
        <p:spPr>
          <a:xfrm>
            <a:off x="4492589" y="2966152"/>
            <a:ext cx="3209925" cy="2219325"/>
          </a:xfrm>
          <a:prstGeom prst="rect">
            <a:avLst/>
          </a:prstGeom>
        </p:spPr>
      </p:pic>
      <p:pic>
        <p:nvPicPr>
          <p:cNvPr id="12" name="Picture 11" descr="A drawing of a roof&#10;&#10;AI-generated content may be incorrect.">
            <a:extLst>
              <a:ext uri="{FF2B5EF4-FFF2-40B4-BE49-F238E27FC236}">
                <a16:creationId xmlns:a16="http://schemas.microsoft.com/office/drawing/2014/main" id="{CDD8CDED-129D-EB04-FEBC-8E241E092A14}"/>
              </a:ext>
            </a:extLst>
          </p:cNvPr>
          <p:cNvPicPr>
            <a:picLocks noChangeAspect="1"/>
          </p:cNvPicPr>
          <p:nvPr/>
        </p:nvPicPr>
        <p:blipFill>
          <a:blip r:embed="rId4"/>
          <a:stretch>
            <a:fillRect/>
          </a:stretch>
        </p:blipFill>
        <p:spPr>
          <a:xfrm>
            <a:off x="888262" y="2961499"/>
            <a:ext cx="3149896" cy="2219769"/>
          </a:xfrm>
          <a:prstGeom prst="rect">
            <a:avLst/>
          </a:prstGeom>
        </p:spPr>
      </p:pic>
      <p:sp>
        <p:nvSpPr>
          <p:cNvPr id="13" name="TextBox 12">
            <a:extLst>
              <a:ext uri="{FF2B5EF4-FFF2-40B4-BE49-F238E27FC236}">
                <a16:creationId xmlns:a16="http://schemas.microsoft.com/office/drawing/2014/main" id="{C0EAFD7F-5F6D-D7FE-D885-2DEC7353282E}"/>
              </a:ext>
            </a:extLst>
          </p:cNvPr>
          <p:cNvSpPr txBox="1"/>
          <p:nvPr/>
        </p:nvSpPr>
        <p:spPr>
          <a:xfrm>
            <a:off x="988218" y="2524125"/>
            <a:ext cx="296465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t>Concept 1</a:t>
            </a:r>
            <a:endParaRPr lang="en-US" sz="2000"/>
          </a:p>
        </p:txBody>
      </p:sp>
      <p:sp>
        <p:nvSpPr>
          <p:cNvPr id="14" name="TextBox 13">
            <a:extLst>
              <a:ext uri="{FF2B5EF4-FFF2-40B4-BE49-F238E27FC236}">
                <a16:creationId xmlns:a16="http://schemas.microsoft.com/office/drawing/2014/main" id="{E9DED966-B096-8FC4-3D26-53BD4C13A3E0}"/>
              </a:ext>
            </a:extLst>
          </p:cNvPr>
          <p:cNvSpPr txBox="1"/>
          <p:nvPr/>
        </p:nvSpPr>
        <p:spPr>
          <a:xfrm>
            <a:off x="4617242" y="2524124"/>
            <a:ext cx="296465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t>Concept 2</a:t>
            </a:r>
            <a:endParaRPr lang="en-US" sz="2000"/>
          </a:p>
        </p:txBody>
      </p:sp>
      <p:sp>
        <p:nvSpPr>
          <p:cNvPr id="15" name="TextBox 14">
            <a:extLst>
              <a:ext uri="{FF2B5EF4-FFF2-40B4-BE49-F238E27FC236}">
                <a16:creationId xmlns:a16="http://schemas.microsoft.com/office/drawing/2014/main" id="{17DEFB68-EBAA-8C8E-CC45-422796188BD6}"/>
              </a:ext>
            </a:extLst>
          </p:cNvPr>
          <p:cNvSpPr txBox="1"/>
          <p:nvPr/>
        </p:nvSpPr>
        <p:spPr>
          <a:xfrm>
            <a:off x="8322467" y="2524124"/>
            <a:ext cx="296465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t>Concept 3</a:t>
            </a:r>
            <a:endParaRPr lang="en-US" sz="2000"/>
          </a:p>
        </p:txBody>
      </p:sp>
      <p:sp>
        <p:nvSpPr>
          <p:cNvPr id="4" name="Footer Placeholder 7">
            <a:extLst>
              <a:ext uri="{FF2B5EF4-FFF2-40B4-BE49-F238E27FC236}">
                <a16:creationId xmlns:a16="http://schemas.microsoft.com/office/drawing/2014/main" id="{7E580B31-89A4-2A91-6516-F110FDC1316E}"/>
              </a:ext>
            </a:extLst>
          </p:cNvPr>
          <p:cNvSpPr>
            <a:spLocks noGrp="1"/>
          </p:cNvSpPr>
          <p:nvPr>
            <p:ph type="ftr" sz="quarter" idx="11"/>
          </p:nvPr>
        </p:nvSpPr>
        <p:spPr>
          <a:xfrm>
            <a:off x="4038600" y="6356350"/>
            <a:ext cx="4114800" cy="365125"/>
          </a:xfrm>
        </p:spPr>
        <p:txBody>
          <a:bodyPr/>
          <a:lstStyle/>
          <a:p>
            <a:r>
              <a:rPr lang="en-US"/>
              <a:t>Nathan Rees</a:t>
            </a:r>
          </a:p>
        </p:txBody>
      </p:sp>
      <p:sp>
        <p:nvSpPr>
          <p:cNvPr id="5" name="TextBox 4">
            <a:extLst>
              <a:ext uri="{FF2B5EF4-FFF2-40B4-BE49-F238E27FC236}">
                <a16:creationId xmlns:a16="http://schemas.microsoft.com/office/drawing/2014/main" id="{32957A36-AF0A-4D9D-7A49-8578D05EB707}"/>
              </a:ext>
            </a:extLst>
          </p:cNvPr>
          <p:cNvSpPr txBox="1"/>
          <p:nvPr/>
        </p:nvSpPr>
        <p:spPr>
          <a:xfrm>
            <a:off x="1345209" y="5425440"/>
            <a:ext cx="2235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Track and Chain</a:t>
            </a:r>
            <a:endParaRPr lang="en-US"/>
          </a:p>
        </p:txBody>
      </p:sp>
      <p:sp>
        <p:nvSpPr>
          <p:cNvPr id="6" name="TextBox 5">
            <a:extLst>
              <a:ext uri="{FF2B5EF4-FFF2-40B4-BE49-F238E27FC236}">
                <a16:creationId xmlns:a16="http://schemas.microsoft.com/office/drawing/2014/main" id="{6F78D3B7-C12F-1F2C-58A8-12D22C3B39E6}"/>
              </a:ext>
            </a:extLst>
          </p:cNvPr>
          <p:cNvSpPr txBox="1"/>
          <p:nvPr/>
        </p:nvSpPr>
        <p:spPr>
          <a:xfrm>
            <a:off x="4987940" y="5425440"/>
            <a:ext cx="2235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Single Axis</a:t>
            </a:r>
            <a:endParaRPr lang="en-US"/>
          </a:p>
        </p:txBody>
      </p:sp>
      <p:sp>
        <p:nvSpPr>
          <p:cNvPr id="7" name="TextBox 6">
            <a:extLst>
              <a:ext uri="{FF2B5EF4-FFF2-40B4-BE49-F238E27FC236}">
                <a16:creationId xmlns:a16="http://schemas.microsoft.com/office/drawing/2014/main" id="{571CCFCA-DE2A-C150-C9DE-EC5ED06116D4}"/>
              </a:ext>
            </a:extLst>
          </p:cNvPr>
          <p:cNvSpPr txBox="1"/>
          <p:nvPr/>
        </p:nvSpPr>
        <p:spPr>
          <a:xfrm>
            <a:off x="8686428" y="5425440"/>
            <a:ext cx="2235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Dual Axis</a:t>
            </a:r>
            <a:endParaRPr lang="en-US"/>
          </a:p>
        </p:txBody>
      </p:sp>
    </p:spTree>
    <p:extLst>
      <p:ext uri="{BB962C8B-B14F-4D97-AF65-F5344CB8AC3E}">
        <p14:creationId xmlns:p14="http://schemas.microsoft.com/office/powerpoint/2010/main" val="1435216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3378F-441E-1150-0178-785F7A881EC3}"/>
              </a:ext>
            </a:extLst>
          </p:cNvPr>
          <p:cNvSpPr>
            <a:spLocks noGrp="1"/>
          </p:cNvSpPr>
          <p:nvPr>
            <p:ph type="title"/>
          </p:nvPr>
        </p:nvSpPr>
        <p:spPr/>
        <p:txBody>
          <a:bodyPr/>
          <a:lstStyle/>
          <a:p>
            <a:r>
              <a:rPr lang="en-GB"/>
              <a:t>Concept Ranking </a:t>
            </a:r>
          </a:p>
        </p:txBody>
      </p:sp>
      <p:pic>
        <p:nvPicPr>
          <p:cNvPr id="10" name="Content Placeholder 9" descr="A green and white table with text&#10;&#10;AI-generated content may be incorrect.">
            <a:extLst>
              <a:ext uri="{FF2B5EF4-FFF2-40B4-BE49-F238E27FC236}">
                <a16:creationId xmlns:a16="http://schemas.microsoft.com/office/drawing/2014/main" id="{5009E48D-87C6-5AEC-6C0C-1EC4F069CD90}"/>
              </a:ext>
            </a:extLst>
          </p:cNvPr>
          <p:cNvPicPr>
            <a:picLocks noGrp="1" noChangeAspect="1"/>
          </p:cNvPicPr>
          <p:nvPr>
            <p:ph sz="half" idx="2"/>
          </p:nvPr>
        </p:nvPicPr>
        <p:blipFill>
          <a:blip r:embed="rId2"/>
          <a:stretch>
            <a:fillRect/>
          </a:stretch>
        </p:blipFill>
        <p:spPr>
          <a:xfrm>
            <a:off x="574438" y="2376845"/>
            <a:ext cx="5766020" cy="3252805"/>
          </a:xfrm>
          <a:prstGeom prst="rect">
            <a:avLst/>
          </a:prstGeom>
        </p:spPr>
      </p:pic>
      <p:sp>
        <p:nvSpPr>
          <p:cNvPr id="6" name="Content Placeholder 5">
            <a:extLst>
              <a:ext uri="{FF2B5EF4-FFF2-40B4-BE49-F238E27FC236}">
                <a16:creationId xmlns:a16="http://schemas.microsoft.com/office/drawing/2014/main" id="{4ABAFD17-0AFC-F66C-3536-BBF793ABBA4D}"/>
              </a:ext>
            </a:extLst>
          </p:cNvPr>
          <p:cNvSpPr>
            <a:spLocks noGrp="1"/>
          </p:cNvSpPr>
          <p:nvPr>
            <p:ph sz="quarter" idx="4"/>
          </p:nvPr>
        </p:nvSpPr>
        <p:spPr>
          <a:xfrm>
            <a:off x="6522632" y="2518991"/>
            <a:ext cx="4937760" cy="2968511"/>
          </a:xfrm>
        </p:spPr>
        <p:txBody>
          <a:bodyPr vert="horz" lIns="91440" tIns="45720" rIns="91440" bIns="45720" rtlCol="0" anchor="t">
            <a:normAutofit/>
          </a:bodyPr>
          <a:lstStyle/>
          <a:p>
            <a:r>
              <a:rPr lang="en-GB" sz="1800"/>
              <a:t>Concept 1 achieved the highest overall score.</a:t>
            </a:r>
          </a:p>
          <a:p>
            <a:r>
              <a:rPr lang="en-GB" sz="1800"/>
              <a:t>Concept 2 is the most balanced.</a:t>
            </a:r>
          </a:p>
          <a:p>
            <a:r>
              <a:rPr lang="en-GB" sz="1800"/>
              <a:t>Concept 3 scored the lowest.</a:t>
            </a:r>
          </a:p>
        </p:txBody>
      </p:sp>
      <p:sp>
        <p:nvSpPr>
          <p:cNvPr id="7" name="Date Placeholder 6">
            <a:extLst>
              <a:ext uri="{FF2B5EF4-FFF2-40B4-BE49-F238E27FC236}">
                <a16:creationId xmlns:a16="http://schemas.microsoft.com/office/drawing/2014/main" id="{72484390-84EB-C74A-E269-CB37EA0576C2}"/>
              </a:ext>
            </a:extLst>
          </p:cNvPr>
          <p:cNvSpPr>
            <a:spLocks noGrp="1"/>
          </p:cNvSpPr>
          <p:nvPr>
            <p:ph type="dt" sz="half" idx="10"/>
          </p:nvPr>
        </p:nvSpPr>
        <p:spPr/>
        <p:txBody>
          <a:bodyPr/>
          <a:lstStyle/>
          <a:p>
            <a:fld id="{895FFB48-F18D-4B1F-9E03-7F63F06591BE}" type="datetime1">
              <a:rPr lang="en-GB"/>
              <a:t>27/05/2026</a:t>
            </a:fld>
            <a:endParaRPr lang="en-GB"/>
          </a:p>
        </p:txBody>
      </p:sp>
      <p:sp>
        <p:nvSpPr>
          <p:cNvPr id="8" name="Footer Placeholder 7">
            <a:extLst>
              <a:ext uri="{FF2B5EF4-FFF2-40B4-BE49-F238E27FC236}">
                <a16:creationId xmlns:a16="http://schemas.microsoft.com/office/drawing/2014/main" id="{ECB5A82D-B460-51E1-43A1-C10A64D6C231}"/>
              </a:ext>
            </a:extLst>
          </p:cNvPr>
          <p:cNvSpPr>
            <a:spLocks noGrp="1"/>
          </p:cNvSpPr>
          <p:nvPr>
            <p:ph type="ftr" sz="quarter" idx="11"/>
          </p:nvPr>
        </p:nvSpPr>
        <p:spPr/>
        <p:txBody>
          <a:bodyPr/>
          <a:lstStyle/>
          <a:p>
            <a:r>
              <a:rPr lang="en-US"/>
              <a:t>Nathan Rees</a:t>
            </a:r>
          </a:p>
        </p:txBody>
      </p:sp>
      <p:sp>
        <p:nvSpPr>
          <p:cNvPr id="9" name="Slide Number Placeholder 8">
            <a:extLst>
              <a:ext uri="{FF2B5EF4-FFF2-40B4-BE49-F238E27FC236}">
                <a16:creationId xmlns:a16="http://schemas.microsoft.com/office/drawing/2014/main" id="{64C39690-E698-68F5-700A-F14E9D0277AA}"/>
              </a:ext>
            </a:extLst>
          </p:cNvPr>
          <p:cNvSpPr>
            <a:spLocks noGrp="1"/>
          </p:cNvSpPr>
          <p:nvPr>
            <p:ph type="sldNum" sz="quarter" idx="12"/>
          </p:nvPr>
        </p:nvSpPr>
        <p:spPr/>
        <p:txBody>
          <a:bodyPr/>
          <a:lstStyle/>
          <a:p>
            <a:fld id="{A65A5C87-DF58-40C8-B092-1DE63DB4547E}" type="slidenum">
              <a:rPr lang="en-US" dirty="0"/>
              <a:t>10</a:t>
            </a:fld>
            <a:endParaRPr lang="en-US"/>
          </a:p>
        </p:txBody>
      </p:sp>
      <p:sp>
        <p:nvSpPr>
          <p:cNvPr id="4" name="TextBox 3">
            <a:extLst>
              <a:ext uri="{FF2B5EF4-FFF2-40B4-BE49-F238E27FC236}">
                <a16:creationId xmlns:a16="http://schemas.microsoft.com/office/drawing/2014/main" id="{EB8C924D-CDE3-8DE5-7D0D-FADE77635AC7}"/>
              </a:ext>
            </a:extLst>
          </p:cNvPr>
          <p:cNvSpPr txBox="1"/>
          <p:nvPr/>
        </p:nvSpPr>
        <p:spPr>
          <a:xfrm>
            <a:off x="774736" y="5773700"/>
            <a:ext cx="250031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Calibri"/>
                <a:ea typeface="Calibri"/>
                <a:cs typeface="Calibri"/>
              </a:rPr>
              <a:t> (</a:t>
            </a:r>
            <a:r>
              <a:rPr lang="en-GB" sz="1100" err="1">
                <a:latin typeface="Calibri"/>
                <a:ea typeface="Calibri"/>
                <a:cs typeface="Calibri"/>
              </a:rPr>
              <a:t>Olabanji</a:t>
            </a:r>
            <a:r>
              <a:rPr lang="en-GB" sz="1100">
                <a:latin typeface="Calibri"/>
                <a:ea typeface="Calibri"/>
                <a:cs typeface="Calibri"/>
              </a:rPr>
              <a:t> &amp; Mpofu, 2014).</a:t>
            </a:r>
            <a:endParaRPr lang="en-US"/>
          </a:p>
        </p:txBody>
      </p:sp>
    </p:spTree>
    <p:extLst>
      <p:ext uri="{BB962C8B-B14F-4D97-AF65-F5344CB8AC3E}">
        <p14:creationId xmlns:p14="http://schemas.microsoft.com/office/powerpoint/2010/main" val="40736600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DB228-1193-62AA-8501-5BE3947DFC66}"/>
              </a:ext>
            </a:extLst>
          </p:cNvPr>
          <p:cNvSpPr>
            <a:spLocks noGrp="1"/>
          </p:cNvSpPr>
          <p:nvPr>
            <p:ph type="title"/>
          </p:nvPr>
        </p:nvSpPr>
        <p:spPr>
          <a:xfrm>
            <a:off x="1115568" y="548640"/>
            <a:ext cx="10168128" cy="1179576"/>
          </a:xfrm>
        </p:spPr>
        <p:txBody>
          <a:bodyPr anchor="ctr">
            <a:normAutofit/>
          </a:bodyPr>
          <a:lstStyle/>
          <a:p>
            <a:r>
              <a:rPr lang="en-GB"/>
              <a:t>Final Design Configuration</a:t>
            </a:r>
          </a:p>
        </p:txBody>
      </p:sp>
      <p:pic>
        <p:nvPicPr>
          <p:cNvPr id="10" name="Content Placeholder 9">
            <a:extLst>
              <a:ext uri="{FF2B5EF4-FFF2-40B4-BE49-F238E27FC236}">
                <a16:creationId xmlns:a16="http://schemas.microsoft.com/office/drawing/2014/main" id="{BC45FE69-0558-611F-7F6C-08E5516F4B0C}"/>
              </a:ext>
            </a:extLst>
          </p:cNvPr>
          <p:cNvPicPr>
            <a:picLocks noGrp="1" noChangeAspect="1"/>
          </p:cNvPicPr>
          <p:nvPr>
            <p:ph sz="half" idx="1"/>
          </p:nvPr>
        </p:nvPicPr>
        <p:blipFill>
          <a:blip r:embed="rId2"/>
          <a:stretch>
            <a:fillRect/>
          </a:stretch>
        </p:blipFill>
        <p:spPr>
          <a:xfrm>
            <a:off x="353568" y="2473604"/>
            <a:ext cx="4937760" cy="3493466"/>
          </a:xfrm>
          <a:prstGeom prst="rect">
            <a:avLst/>
          </a:prstGeom>
          <a:noFill/>
        </p:spPr>
      </p:pic>
      <p:sp>
        <p:nvSpPr>
          <p:cNvPr id="15" name="Content Placeholder 3">
            <a:extLst>
              <a:ext uri="{FF2B5EF4-FFF2-40B4-BE49-F238E27FC236}">
                <a16:creationId xmlns:a16="http://schemas.microsoft.com/office/drawing/2014/main" id="{9F7588A6-0C04-7ACB-8661-2123DAA1B546}"/>
              </a:ext>
            </a:extLst>
          </p:cNvPr>
          <p:cNvSpPr>
            <a:spLocks noGrp="1"/>
          </p:cNvSpPr>
          <p:nvPr>
            <p:ph sz="half" idx="2"/>
          </p:nvPr>
        </p:nvSpPr>
        <p:spPr>
          <a:xfrm>
            <a:off x="5469636" y="2478024"/>
            <a:ext cx="4025133" cy="3694176"/>
          </a:xfrm>
        </p:spPr>
        <p:txBody>
          <a:bodyPr vert="horz" lIns="91440" tIns="45720" rIns="91440" bIns="45720" rtlCol="0" anchor="t">
            <a:normAutofit/>
          </a:bodyPr>
          <a:lstStyle/>
          <a:p>
            <a:pPr marL="0" indent="0">
              <a:buNone/>
            </a:pPr>
            <a:r>
              <a:rPr lang="en-US" sz="2000" u="sng"/>
              <a:t>Final Design Components</a:t>
            </a:r>
          </a:p>
          <a:p>
            <a:pPr marL="0" indent="0">
              <a:buNone/>
            </a:pPr>
            <a:r>
              <a:rPr lang="en-US" sz="1800"/>
              <a:t>Linear Actuator </a:t>
            </a:r>
          </a:p>
          <a:p>
            <a:pPr marL="0" indent="0">
              <a:buNone/>
            </a:pPr>
            <a:r>
              <a:rPr lang="en-US" sz="1800"/>
              <a:t>Spreader Bars</a:t>
            </a:r>
          </a:p>
          <a:p>
            <a:pPr marL="0" indent="0">
              <a:buNone/>
            </a:pPr>
            <a:r>
              <a:rPr lang="en-US" sz="1800"/>
              <a:t>Support Feet</a:t>
            </a:r>
          </a:p>
          <a:p>
            <a:pPr marL="0" indent="0">
              <a:buNone/>
            </a:pPr>
            <a:r>
              <a:rPr lang="en-US" sz="1800"/>
              <a:t>Pillow Block Bearings</a:t>
            </a:r>
          </a:p>
          <a:p>
            <a:pPr marL="0" indent="0">
              <a:buNone/>
            </a:pPr>
            <a:r>
              <a:rPr lang="en-US" sz="1800"/>
              <a:t>Solar Panel</a:t>
            </a:r>
          </a:p>
          <a:p>
            <a:pPr marL="0" indent="0">
              <a:buNone/>
            </a:pPr>
            <a:r>
              <a:rPr lang="en-US" sz="1800"/>
              <a:t>Rotational Shaft</a:t>
            </a:r>
          </a:p>
          <a:p>
            <a:pPr marL="0" indent="0">
              <a:buNone/>
            </a:pPr>
            <a:endParaRPr lang="en-US"/>
          </a:p>
        </p:txBody>
      </p:sp>
      <p:sp>
        <p:nvSpPr>
          <p:cNvPr id="7" name="Date Placeholder 6">
            <a:extLst>
              <a:ext uri="{FF2B5EF4-FFF2-40B4-BE49-F238E27FC236}">
                <a16:creationId xmlns:a16="http://schemas.microsoft.com/office/drawing/2014/main" id="{24C176C6-96D7-A61D-5318-518F948AA467}"/>
              </a:ext>
            </a:extLst>
          </p:cNvPr>
          <p:cNvSpPr>
            <a:spLocks noGrp="1"/>
          </p:cNvSpPr>
          <p:nvPr>
            <p:ph type="dt" sz="half" idx="10"/>
          </p:nvPr>
        </p:nvSpPr>
        <p:spPr>
          <a:xfrm>
            <a:off x="1115568" y="6356350"/>
            <a:ext cx="2743200" cy="365125"/>
          </a:xfrm>
        </p:spPr>
        <p:txBody>
          <a:bodyPr anchor="ctr">
            <a:normAutofit/>
          </a:bodyPr>
          <a:lstStyle/>
          <a:p>
            <a:pPr>
              <a:spcAft>
                <a:spcPts val="600"/>
              </a:spcAft>
            </a:pPr>
            <a:fld id="{3B247BAE-B6B8-4890-9548-12FB9EFB8DAF}" type="datetime1">
              <a:rPr lang="en-US"/>
              <a:pPr>
                <a:spcAft>
                  <a:spcPts val="600"/>
                </a:spcAft>
              </a:pPr>
              <a:t>5/27/2026</a:t>
            </a:fld>
            <a:endParaRPr lang="en-US"/>
          </a:p>
        </p:txBody>
      </p:sp>
      <p:sp>
        <p:nvSpPr>
          <p:cNvPr id="17" name="Footer Placeholder 5">
            <a:extLst>
              <a:ext uri="{FF2B5EF4-FFF2-40B4-BE49-F238E27FC236}">
                <a16:creationId xmlns:a16="http://schemas.microsoft.com/office/drawing/2014/main" id="{4C96D1B0-DF12-D69A-D573-F88A0C4B50C0}"/>
              </a:ext>
            </a:extLst>
          </p:cNvPr>
          <p:cNvSpPr>
            <a:spLocks noGrp="1"/>
          </p:cNvSpPr>
          <p:nvPr>
            <p:ph type="ftr" sz="quarter" idx="11"/>
          </p:nvPr>
        </p:nvSpPr>
        <p:spPr>
          <a:xfrm>
            <a:off x="4038600" y="6356350"/>
            <a:ext cx="4114800" cy="365125"/>
          </a:xfrm>
        </p:spPr>
        <p:txBody>
          <a:bodyPr/>
          <a:lstStyle/>
          <a:p>
            <a:r>
              <a:rPr lang="en-US"/>
              <a:t>Nathan Rees</a:t>
            </a:r>
          </a:p>
        </p:txBody>
      </p:sp>
      <p:sp>
        <p:nvSpPr>
          <p:cNvPr id="9" name="Slide Number Placeholder 8">
            <a:extLst>
              <a:ext uri="{FF2B5EF4-FFF2-40B4-BE49-F238E27FC236}">
                <a16:creationId xmlns:a16="http://schemas.microsoft.com/office/drawing/2014/main" id="{E7C13B96-CD8D-AB45-A4F2-44D2702EDFBF}"/>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11</a:t>
            </a:fld>
            <a:endParaRPr lang="en-US"/>
          </a:p>
        </p:txBody>
      </p:sp>
      <p:sp>
        <p:nvSpPr>
          <p:cNvPr id="16" name="TextBox 15">
            <a:extLst>
              <a:ext uri="{FF2B5EF4-FFF2-40B4-BE49-F238E27FC236}">
                <a16:creationId xmlns:a16="http://schemas.microsoft.com/office/drawing/2014/main" id="{59076B78-52C3-97BF-CD75-F338FF4F1616}"/>
              </a:ext>
            </a:extLst>
          </p:cNvPr>
          <p:cNvSpPr txBox="1"/>
          <p:nvPr/>
        </p:nvSpPr>
        <p:spPr>
          <a:xfrm>
            <a:off x="8540401" y="4085143"/>
            <a:ext cx="2736499"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u="sng"/>
              <a:t>Design Features</a:t>
            </a:r>
          </a:p>
          <a:p>
            <a:r>
              <a:rPr lang="en-GB"/>
              <a:t>35° Movement</a:t>
            </a:r>
          </a:p>
          <a:p>
            <a:r>
              <a:rPr lang="en-GB"/>
              <a:t>200mm from Apex</a:t>
            </a:r>
          </a:p>
          <a:p>
            <a:r>
              <a:rPr lang="en-GB"/>
              <a:t>Minimal Design Complexity</a:t>
            </a:r>
          </a:p>
        </p:txBody>
      </p:sp>
    </p:spTree>
    <p:extLst>
      <p:ext uri="{BB962C8B-B14F-4D97-AF65-F5344CB8AC3E}">
        <p14:creationId xmlns:p14="http://schemas.microsoft.com/office/powerpoint/2010/main" val="1769858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917BB-DD80-3974-1E78-291668981207}"/>
              </a:ext>
            </a:extLst>
          </p:cNvPr>
          <p:cNvSpPr>
            <a:spLocks noGrp="1"/>
          </p:cNvSpPr>
          <p:nvPr>
            <p:ph type="title"/>
          </p:nvPr>
        </p:nvSpPr>
        <p:spPr/>
        <p:txBody>
          <a:bodyPr/>
          <a:lstStyle/>
          <a:p>
            <a:r>
              <a:rPr lang="en-GB"/>
              <a:t>Design Evaluation</a:t>
            </a:r>
          </a:p>
        </p:txBody>
      </p:sp>
      <p:sp>
        <p:nvSpPr>
          <p:cNvPr id="3" name="Text Placeholder 2">
            <a:extLst>
              <a:ext uri="{FF2B5EF4-FFF2-40B4-BE49-F238E27FC236}">
                <a16:creationId xmlns:a16="http://schemas.microsoft.com/office/drawing/2014/main" id="{0EC8C733-A756-2DB7-2EEF-2AF45AFDD2C9}"/>
              </a:ext>
            </a:extLst>
          </p:cNvPr>
          <p:cNvSpPr>
            <a:spLocks noGrp="1"/>
          </p:cNvSpPr>
          <p:nvPr>
            <p:ph type="body" idx="1"/>
          </p:nvPr>
        </p:nvSpPr>
        <p:spPr>
          <a:xfrm>
            <a:off x="433312" y="2372650"/>
            <a:ext cx="4937760" cy="823912"/>
          </a:xfrm>
        </p:spPr>
        <p:txBody>
          <a:bodyPr/>
          <a:lstStyle/>
          <a:p>
            <a:r>
              <a:rPr lang="en-GB"/>
              <a:t>Pros</a:t>
            </a:r>
          </a:p>
        </p:txBody>
      </p:sp>
      <p:sp>
        <p:nvSpPr>
          <p:cNvPr id="4" name="Content Placeholder 3">
            <a:extLst>
              <a:ext uri="{FF2B5EF4-FFF2-40B4-BE49-F238E27FC236}">
                <a16:creationId xmlns:a16="http://schemas.microsoft.com/office/drawing/2014/main" id="{155BB19D-44AE-B2D4-B626-AC0C16D66E61}"/>
              </a:ext>
            </a:extLst>
          </p:cNvPr>
          <p:cNvSpPr>
            <a:spLocks noGrp="1"/>
          </p:cNvSpPr>
          <p:nvPr>
            <p:ph sz="half" idx="2"/>
          </p:nvPr>
        </p:nvSpPr>
        <p:spPr>
          <a:xfrm>
            <a:off x="433312" y="3194828"/>
            <a:ext cx="3874504" cy="2977372"/>
          </a:xfrm>
        </p:spPr>
        <p:txBody>
          <a:bodyPr vert="horz" lIns="91440" tIns="45720" rIns="91440" bIns="45720" rtlCol="0" anchor="t">
            <a:noAutofit/>
          </a:bodyPr>
          <a:lstStyle/>
          <a:p>
            <a:r>
              <a:rPr lang="en-GB" sz="1800"/>
              <a:t>Reduced Mechanical complexity,</a:t>
            </a:r>
          </a:p>
          <a:p>
            <a:r>
              <a:rPr lang="en-GB" sz="1800"/>
              <a:t>Compact and modular design,</a:t>
            </a:r>
          </a:p>
          <a:p>
            <a:r>
              <a:rPr lang="en-GB" sz="1800"/>
              <a:t>Reduced Maintenance,</a:t>
            </a:r>
          </a:p>
          <a:p>
            <a:r>
              <a:rPr lang="en-GB" sz="1800"/>
              <a:t>Controlled angular movement.</a:t>
            </a:r>
          </a:p>
          <a:p>
            <a:r>
              <a:rPr lang="en-GB" sz="1800"/>
              <a:t>Mostly Standard Parts.</a:t>
            </a:r>
          </a:p>
        </p:txBody>
      </p:sp>
      <p:sp>
        <p:nvSpPr>
          <p:cNvPr id="5" name="Text Placeholder 4">
            <a:extLst>
              <a:ext uri="{FF2B5EF4-FFF2-40B4-BE49-F238E27FC236}">
                <a16:creationId xmlns:a16="http://schemas.microsoft.com/office/drawing/2014/main" id="{DDE8AD43-DB5E-645E-7B53-F228B90FD44F}"/>
              </a:ext>
            </a:extLst>
          </p:cNvPr>
          <p:cNvSpPr>
            <a:spLocks noGrp="1"/>
          </p:cNvSpPr>
          <p:nvPr>
            <p:ph type="body" sz="quarter" idx="3"/>
          </p:nvPr>
        </p:nvSpPr>
        <p:spPr>
          <a:xfrm>
            <a:off x="4308029" y="2372650"/>
            <a:ext cx="3555528" cy="823912"/>
          </a:xfrm>
        </p:spPr>
        <p:txBody>
          <a:bodyPr/>
          <a:lstStyle/>
          <a:p>
            <a:r>
              <a:rPr lang="en-GB"/>
              <a:t>Cons</a:t>
            </a:r>
          </a:p>
        </p:txBody>
      </p:sp>
      <p:sp>
        <p:nvSpPr>
          <p:cNvPr id="6" name="Content Placeholder 5">
            <a:extLst>
              <a:ext uri="{FF2B5EF4-FFF2-40B4-BE49-F238E27FC236}">
                <a16:creationId xmlns:a16="http://schemas.microsoft.com/office/drawing/2014/main" id="{2212AEC4-7BC5-FCD1-969D-63072525C696}"/>
              </a:ext>
            </a:extLst>
          </p:cNvPr>
          <p:cNvSpPr>
            <a:spLocks noGrp="1"/>
          </p:cNvSpPr>
          <p:nvPr>
            <p:ph sz="quarter" idx="4"/>
          </p:nvPr>
        </p:nvSpPr>
        <p:spPr>
          <a:xfrm>
            <a:off x="4308029" y="3194827"/>
            <a:ext cx="3546667" cy="2977371"/>
          </a:xfrm>
        </p:spPr>
        <p:txBody>
          <a:bodyPr vert="horz" lIns="91440" tIns="45720" rIns="91440" bIns="45720" rtlCol="0" anchor="t">
            <a:normAutofit/>
          </a:bodyPr>
          <a:lstStyle/>
          <a:p>
            <a:r>
              <a:rPr lang="en-GB" sz="1800"/>
              <a:t>Lower tracking capability compared to dual axis.</a:t>
            </a:r>
          </a:p>
          <a:p>
            <a:r>
              <a:rPr lang="en-GB" sz="1800"/>
              <a:t>Single point of failure.</a:t>
            </a:r>
          </a:p>
          <a:p>
            <a:endParaRPr lang="en-GB" sz="1800" dirty="0"/>
          </a:p>
        </p:txBody>
      </p:sp>
      <p:sp>
        <p:nvSpPr>
          <p:cNvPr id="7" name="Date Placeholder 6">
            <a:extLst>
              <a:ext uri="{FF2B5EF4-FFF2-40B4-BE49-F238E27FC236}">
                <a16:creationId xmlns:a16="http://schemas.microsoft.com/office/drawing/2014/main" id="{F65A1B44-984C-EC85-9E6B-5A12D48FC5F1}"/>
              </a:ext>
            </a:extLst>
          </p:cNvPr>
          <p:cNvSpPr>
            <a:spLocks noGrp="1"/>
          </p:cNvSpPr>
          <p:nvPr>
            <p:ph type="dt" sz="half" idx="10"/>
          </p:nvPr>
        </p:nvSpPr>
        <p:spPr/>
        <p:txBody>
          <a:bodyPr/>
          <a:lstStyle/>
          <a:p>
            <a:fld id="{780EBE55-5086-4F02-B36D-4C8C03D15D59}" type="datetime1">
              <a:rPr lang="en-US"/>
              <a:t>5/27/2026</a:t>
            </a:fld>
            <a:endParaRPr lang="en-US"/>
          </a:p>
        </p:txBody>
      </p:sp>
      <p:sp>
        <p:nvSpPr>
          <p:cNvPr id="8" name="Footer Placeholder 7">
            <a:extLst>
              <a:ext uri="{FF2B5EF4-FFF2-40B4-BE49-F238E27FC236}">
                <a16:creationId xmlns:a16="http://schemas.microsoft.com/office/drawing/2014/main" id="{3A5F49D9-FE25-4AC0-F021-C4873CBEEDAD}"/>
              </a:ext>
            </a:extLst>
          </p:cNvPr>
          <p:cNvSpPr>
            <a:spLocks noGrp="1"/>
          </p:cNvSpPr>
          <p:nvPr>
            <p:ph type="ftr" sz="quarter" idx="11"/>
          </p:nvPr>
        </p:nvSpPr>
        <p:spPr/>
        <p:txBody>
          <a:bodyPr/>
          <a:lstStyle/>
          <a:p>
            <a:r>
              <a:rPr lang="en-US"/>
              <a:t>Nathan Rees</a:t>
            </a:r>
          </a:p>
        </p:txBody>
      </p:sp>
      <p:sp>
        <p:nvSpPr>
          <p:cNvPr id="9" name="Slide Number Placeholder 8">
            <a:extLst>
              <a:ext uri="{FF2B5EF4-FFF2-40B4-BE49-F238E27FC236}">
                <a16:creationId xmlns:a16="http://schemas.microsoft.com/office/drawing/2014/main" id="{54C1F8CB-37B9-97F9-B90D-6DBC91263CEA}"/>
              </a:ext>
            </a:extLst>
          </p:cNvPr>
          <p:cNvSpPr>
            <a:spLocks noGrp="1"/>
          </p:cNvSpPr>
          <p:nvPr>
            <p:ph type="sldNum" sz="quarter" idx="12"/>
          </p:nvPr>
        </p:nvSpPr>
        <p:spPr/>
        <p:txBody>
          <a:bodyPr/>
          <a:lstStyle/>
          <a:p>
            <a:fld id="{A65A5C87-DF58-40C8-B092-1DE63DB4547E}" type="slidenum">
              <a:rPr lang="en-US" dirty="0"/>
              <a:t>12</a:t>
            </a:fld>
            <a:endParaRPr lang="en-US"/>
          </a:p>
        </p:txBody>
      </p:sp>
      <p:sp>
        <p:nvSpPr>
          <p:cNvPr id="11" name="Text Placeholder 4">
            <a:extLst>
              <a:ext uri="{FF2B5EF4-FFF2-40B4-BE49-F238E27FC236}">
                <a16:creationId xmlns:a16="http://schemas.microsoft.com/office/drawing/2014/main" id="{A9E5EC0A-E7DC-0B62-7D7C-4633E6E9408C}"/>
              </a:ext>
            </a:extLst>
          </p:cNvPr>
          <p:cNvSpPr txBox="1">
            <a:spLocks/>
          </p:cNvSpPr>
          <p:nvPr/>
        </p:nvSpPr>
        <p:spPr>
          <a:xfrm>
            <a:off x="8359034" y="2374422"/>
            <a:ext cx="3555528" cy="823912"/>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400" b="1" kern="1200" cap="none" baseline="0">
                <a:solidFill>
                  <a:schemeClr val="tx1"/>
                </a:solidFill>
                <a:latin typeface="+mn-lt"/>
                <a:ea typeface="+mn-ea"/>
                <a:cs typeface="+mn-cs"/>
              </a:defRPr>
            </a:lvl1pPr>
            <a:lvl2pPr marL="457200" indent="0" algn="l" defTabSz="914400" rtl="0" eaLnBrk="1" latinLnBrk="0" hangingPunct="1">
              <a:lnSpc>
                <a:spcPct val="11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11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11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11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a:t>Future Improvements</a:t>
            </a:r>
          </a:p>
        </p:txBody>
      </p:sp>
      <p:sp>
        <p:nvSpPr>
          <p:cNvPr id="13" name="Content Placeholder 5">
            <a:extLst>
              <a:ext uri="{FF2B5EF4-FFF2-40B4-BE49-F238E27FC236}">
                <a16:creationId xmlns:a16="http://schemas.microsoft.com/office/drawing/2014/main" id="{F446465C-1089-E44B-E5CC-55F5918BB3DE}"/>
              </a:ext>
            </a:extLst>
          </p:cNvPr>
          <p:cNvSpPr txBox="1">
            <a:spLocks/>
          </p:cNvSpPr>
          <p:nvPr/>
        </p:nvSpPr>
        <p:spPr>
          <a:xfrm>
            <a:off x="8359034" y="3196599"/>
            <a:ext cx="3546667" cy="2977371"/>
          </a:xfrm>
          <a:prstGeom prst="rect">
            <a:avLst/>
          </a:prstGeom>
        </p:spPr>
        <p:txBody>
          <a:bodyPr vert="horz" lIns="91440" tIns="45720" rIns="91440" bIns="45720" rtlCol="0" anchor="t">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Improving range of motion,</a:t>
            </a:r>
          </a:p>
          <a:p>
            <a:r>
              <a:rPr lang="en-GB" sz="1800"/>
              <a:t>Repositioned or Sliding Actuator,</a:t>
            </a:r>
          </a:p>
          <a:p>
            <a:r>
              <a:rPr lang="en-GB" sz="1800"/>
              <a:t>Support Frame Optimisation.</a:t>
            </a:r>
          </a:p>
        </p:txBody>
      </p:sp>
    </p:spTree>
    <p:extLst>
      <p:ext uri="{BB962C8B-B14F-4D97-AF65-F5344CB8AC3E}">
        <p14:creationId xmlns:p14="http://schemas.microsoft.com/office/powerpoint/2010/main" val="4230483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67DF1BB3-30C8-6762-7DEE-1F289488496A}"/>
              </a:ext>
            </a:extLst>
          </p:cNvPr>
          <p:cNvSpPr>
            <a:spLocks noGrp="1"/>
          </p:cNvSpPr>
          <p:nvPr>
            <p:ph type="title"/>
          </p:nvPr>
        </p:nvSpPr>
        <p:spPr>
          <a:xfrm>
            <a:off x="1115568" y="548640"/>
            <a:ext cx="10168128" cy="1179576"/>
          </a:xfrm>
        </p:spPr>
        <p:txBody>
          <a:bodyPr>
            <a:normAutofit/>
          </a:bodyPr>
          <a:lstStyle/>
          <a:p>
            <a:r>
              <a:rPr lang="en-GB" sz="3200">
                <a:latin typeface="Avenir Next LT Pro"/>
                <a:cs typeface="Segoe UI"/>
              </a:rPr>
              <a:t>LCA-Integrated Design Development</a:t>
            </a:r>
            <a:endParaRPr lang="en-US"/>
          </a:p>
          <a:p>
            <a:endParaRPr lang="en-GB" sz="3200" dirty="0">
              <a:cs typeface="Segoe UI"/>
            </a:endParaRPr>
          </a:p>
        </p:txBody>
      </p:sp>
      <p:pic>
        <p:nvPicPr>
          <p:cNvPr id="8" name="Content Placeholder 7" descr="A drawing of a roof&#10;&#10;AI-generated content may be incorrect.">
            <a:extLst>
              <a:ext uri="{FF2B5EF4-FFF2-40B4-BE49-F238E27FC236}">
                <a16:creationId xmlns:a16="http://schemas.microsoft.com/office/drawing/2014/main" id="{08F965D3-610B-D368-EB9F-A119BB9A4E09}"/>
              </a:ext>
            </a:extLst>
          </p:cNvPr>
          <p:cNvPicPr>
            <a:picLocks noGrp="1" noChangeAspect="1"/>
          </p:cNvPicPr>
          <p:nvPr>
            <p:ph sz="half" idx="1"/>
          </p:nvPr>
        </p:nvPicPr>
        <p:blipFill>
          <a:blip r:embed="rId3"/>
          <a:srcRect r="3" b="873"/>
          <a:stretch>
            <a:fillRect/>
          </a:stretch>
        </p:blipFill>
        <p:spPr>
          <a:xfrm>
            <a:off x="280155" y="2135356"/>
            <a:ext cx="4118610" cy="3084576"/>
          </a:xfrm>
          <a:prstGeom prst="rect">
            <a:avLst/>
          </a:prstGeom>
          <a:solidFill>
            <a:srgbClr val="FFFFFF">
              <a:shade val="85000"/>
            </a:srgbClr>
          </a:solidFill>
          <a:ln w="88900" cap="sq">
            <a:solidFill>
              <a:srgbClr val="FFC000"/>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a:extLst>
              <a:ext uri="{FF2B5EF4-FFF2-40B4-BE49-F238E27FC236}">
                <a16:creationId xmlns:a16="http://schemas.microsoft.com/office/drawing/2014/main" id="{507FDF48-1A84-9E87-76F6-C28FB2BB6716}"/>
              </a:ext>
            </a:extLst>
          </p:cNvPr>
          <p:cNvPicPr>
            <a:picLocks noChangeAspect="1"/>
          </p:cNvPicPr>
          <p:nvPr/>
        </p:nvPicPr>
        <p:blipFill>
          <a:blip r:embed="rId4"/>
          <a:srcRect r="-3" b="7917"/>
          <a:stretch>
            <a:fillRect/>
          </a:stretch>
        </p:blipFill>
        <p:spPr>
          <a:xfrm>
            <a:off x="5606006" y="2135356"/>
            <a:ext cx="4118610" cy="3084576"/>
          </a:xfrm>
          <a:prstGeom prst="rect">
            <a:avLst/>
          </a:prstGeom>
          <a:solidFill>
            <a:srgbClr val="FFFFFF">
              <a:shade val="85000"/>
            </a:srgbClr>
          </a:solidFill>
          <a:ln w="88900" cap="sq">
            <a:solidFill>
              <a:srgbClr val="FFC000"/>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Date Placeholder 4">
            <a:extLst>
              <a:ext uri="{FF2B5EF4-FFF2-40B4-BE49-F238E27FC236}">
                <a16:creationId xmlns:a16="http://schemas.microsoft.com/office/drawing/2014/main" id="{F3FB8262-BA38-BD74-BBB3-A04708CBEF3F}"/>
              </a:ext>
            </a:extLst>
          </p:cNvPr>
          <p:cNvSpPr>
            <a:spLocks noGrp="1"/>
          </p:cNvSpPr>
          <p:nvPr>
            <p:ph type="dt" sz="half" idx="10"/>
          </p:nvPr>
        </p:nvSpPr>
        <p:spPr>
          <a:xfrm>
            <a:off x="1115568" y="6356350"/>
            <a:ext cx="2743200" cy="365125"/>
          </a:xfrm>
        </p:spPr>
        <p:txBody>
          <a:bodyPr anchor="ctr">
            <a:normAutofit/>
          </a:bodyPr>
          <a:lstStyle/>
          <a:p>
            <a:pPr>
              <a:spcAft>
                <a:spcPts val="600"/>
              </a:spcAft>
            </a:pPr>
            <a:fld id="{6CF081DC-80D4-44B3-9FE6-2B5102FF00AB}" type="datetime1">
              <a:rPr lang="en-GB"/>
              <a:pPr>
                <a:spcAft>
                  <a:spcPts val="600"/>
                </a:spcAft>
              </a:pPr>
              <a:t>5/27/2026</a:t>
            </a:fld>
            <a:endParaRPr lang="en-US"/>
          </a:p>
        </p:txBody>
      </p:sp>
      <p:sp>
        <p:nvSpPr>
          <p:cNvPr id="16" name="Footer Placeholder 5">
            <a:extLst>
              <a:ext uri="{FF2B5EF4-FFF2-40B4-BE49-F238E27FC236}">
                <a16:creationId xmlns:a16="http://schemas.microsoft.com/office/drawing/2014/main" id="{34B339A2-0D04-85A4-B6CB-0BCB22ADD8E1}"/>
              </a:ext>
            </a:extLst>
          </p:cNvPr>
          <p:cNvSpPr>
            <a:spLocks noGrp="1"/>
          </p:cNvSpPr>
          <p:nvPr>
            <p:ph type="ftr" sz="quarter" idx="11"/>
          </p:nvPr>
        </p:nvSpPr>
        <p:spPr>
          <a:xfrm>
            <a:off x="4038600" y="6356350"/>
            <a:ext cx="4114800" cy="365125"/>
          </a:xfrm>
        </p:spPr>
        <p:txBody>
          <a:bodyPr/>
          <a:lstStyle/>
          <a:p>
            <a:r>
              <a:rPr lang="en-US"/>
              <a:t>Georgia Cox</a:t>
            </a:r>
          </a:p>
        </p:txBody>
      </p:sp>
      <p:sp>
        <p:nvSpPr>
          <p:cNvPr id="7" name="Slide Number Placeholder 6">
            <a:extLst>
              <a:ext uri="{FF2B5EF4-FFF2-40B4-BE49-F238E27FC236}">
                <a16:creationId xmlns:a16="http://schemas.microsoft.com/office/drawing/2014/main" id="{1D3C5D2A-5907-4EE9-507E-66A15CE215DB}"/>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13</a:t>
            </a:fld>
            <a:endParaRPr lang="en-US"/>
          </a:p>
        </p:txBody>
      </p:sp>
      <p:sp>
        <p:nvSpPr>
          <p:cNvPr id="11" name="Arrow: Right 10">
            <a:extLst>
              <a:ext uri="{FF2B5EF4-FFF2-40B4-BE49-F238E27FC236}">
                <a16:creationId xmlns:a16="http://schemas.microsoft.com/office/drawing/2014/main" id="{DDBD3DB9-019D-8069-4CAE-F24C29A3BC27}"/>
              </a:ext>
            </a:extLst>
          </p:cNvPr>
          <p:cNvSpPr/>
          <p:nvPr/>
        </p:nvSpPr>
        <p:spPr>
          <a:xfrm>
            <a:off x="4540868" y="3629257"/>
            <a:ext cx="981075" cy="447675"/>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BCE8FC1F-0AC4-DE89-F045-85FA81C9F160}"/>
              </a:ext>
            </a:extLst>
          </p:cNvPr>
          <p:cNvSpPr/>
          <p:nvPr/>
        </p:nvSpPr>
        <p:spPr>
          <a:xfrm rot="9120000">
            <a:off x="7429267" y="2675131"/>
            <a:ext cx="971550" cy="209550"/>
          </a:xfrm>
          <a:prstGeom prst="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67506260-0FFE-0C1D-087D-8C8AEB9F8A99}"/>
              </a:ext>
            </a:extLst>
          </p:cNvPr>
          <p:cNvSpPr txBox="1"/>
          <p:nvPr/>
        </p:nvSpPr>
        <p:spPr>
          <a:xfrm>
            <a:off x="8395475" y="2313644"/>
            <a:ext cx="10352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Grade A Solar Panel</a:t>
            </a:r>
          </a:p>
        </p:txBody>
      </p:sp>
      <p:sp>
        <p:nvSpPr>
          <p:cNvPr id="15" name="Arrow: Right 14">
            <a:extLst>
              <a:ext uri="{FF2B5EF4-FFF2-40B4-BE49-F238E27FC236}">
                <a16:creationId xmlns:a16="http://schemas.microsoft.com/office/drawing/2014/main" id="{7614B2A5-A099-6EA2-15F7-2340AFFD1479}"/>
              </a:ext>
            </a:extLst>
          </p:cNvPr>
          <p:cNvSpPr/>
          <p:nvPr/>
        </p:nvSpPr>
        <p:spPr>
          <a:xfrm rot="9120000">
            <a:off x="7903194" y="3632277"/>
            <a:ext cx="971550" cy="209550"/>
          </a:xfrm>
          <a:prstGeom prst="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EEB7AE1-AFEC-9AD9-3AE9-391EAE43C43B}"/>
              </a:ext>
            </a:extLst>
          </p:cNvPr>
          <p:cNvSpPr txBox="1"/>
          <p:nvPr/>
        </p:nvSpPr>
        <p:spPr>
          <a:xfrm>
            <a:off x="8534864" y="2954839"/>
            <a:ext cx="118388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Standard components</a:t>
            </a:r>
          </a:p>
        </p:txBody>
      </p:sp>
      <p:sp>
        <p:nvSpPr>
          <p:cNvPr id="18" name="Arrow: Right 17">
            <a:extLst>
              <a:ext uri="{FF2B5EF4-FFF2-40B4-BE49-F238E27FC236}">
                <a16:creationId xmlns:a16="http://schemas.microsoft.com/office/drawing/2014/main" id="{9AB4A9C2-E7A1-59C5-D372-8386336042D0}"/>
              </a:ext>
            </a:extLst>
          </p:cNvPr>
          <p:cNvSpPr/>
          <p:nvPr/>
        </p:nvSpPr>
        <p:spPr>
          <a:xfrm rot="4500000">
            <a:off x="5736515" y="3656238"/>
            <a:ext cx="776404" cy="163088"/>
          </a:xfrm>
          <a:prstGeom prst="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1B4E141B-BA3C-F9BB-371C-3AD40C1C5814}"/>
              </a:ext>
            </a:extLst>
          </p:cNvPr>
          <p:cNvSpPr txBox="1"/>
          <p:nvPr/>
        </p:nvSpPr>
        <p:spPr>
          <a:xfrm>
            <a:off x="5709888" y="2871204"/>
            <a:ext cx="118388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Linear Actuator</a:t>
            </a:r>
          </a:p>
        </p:txBody>
      </p:sp>
      <p:sp>
        <p:nvSpPr>
          <p:cNvPr id="3" name="TextBox 2">
            <a:extLst>
              <a:ext uri="{FF2B5EF4-FFF2-40B4-BE49-F238E27FC236}">
                <a16:creationId xmlns:a16="http://schemas.microsoft.com/office/drawing/2014/main" id="{0F04FC1A-C92D-5ECA-8943-F46961265373}"/>
              </a:ext>
            </a:extLst>
          </p:cNvPr>
          <p:cNvSpPr txBox="1"/>
          <p:nvPr/>
        </p:nvSpPr>
        <p:spPr>
          <a:xfrm>
            <a:off x="5520782" y="5301939"/>
            <a:ext cx="317321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C00000"/>
                </a:solidFill>
              </a:rPr>
              <a:t>X Bespoke rails</a:t>
            </a:r>
          </a:p>
          <a:p>
            <a:r>
              <a:rPr lang="en-GB" sz="1400">
                <a:solidFill>
                  <a:srgbClr val="C00000"/>
                </a:solidFill>
              </a:rPr>
              <a:t>X Polypropylene wear </a:t>
            </a:r>
            <a:r>
              <a:rPr lang="en-GB" sz="1400" err="1">
                <a:solidFill>
                  <a:srgbClr val="C00000"/>
                </a:solidFill>
              </a:rPr>
              <a:t>stip</a:t>
            </a:r>
            <a:r>
              <a:rPr lang="en-GB" sz="1400">
                <a:solidFill>
                  <a:srgbClr val="C00000"/>
                </a:solidFill>
              </a:rPr>
              <a:t> </a:t>
            </a:r>
          </a:p>
          <a:p>
            <a:r>
              <a:rPr lang="en-GB" sz="1400">
                <a:solidFill>
                  <a:srgbClr val="C00000"/>
                </a:solidFill>
              </a:rPr>
              <a:t>X </a:t>
            </a:r>
            <a:r>
              <a:rPr lang="en-GB" sz="1400" err="1">
                <a:solidFill>
                  <a:srgbClr val="C00000"/>
                </a:solidFill>
              </a:rPr>
              <a:t>Complex r</a:t>
            </a:r>
            <a:r>
              <a:rPr lang="en-GB" sz="1400">
                <a:solidFill>
                  <a:srgbClr val="C00000"/>
                </a:solidFill>
              </a:rPr>
              <a:t>otating mechanism</a:t>
            </a:r>
          </a:p>
          <a:p>
            <a:r>
              <a:rPr lang="en-GB" sz="1400">
                <a:solidFill>
                  <a:srgbClr val="C00000"/>
                </a:solidFill>
              </a:rPr>
              <a:t>X Sliding wear interface</a:t>
            </a:r>
          </a:p>
        </p:txBody>
      </p:sp>
      <p:sp>
        <p:nvSpPr>
          <p:cNvPr id="10" name="TextBox 9">
            <a:extLst>
              <a:ext uri="{FF2B5EF4-FFF2-40B4-BE49-F238E27FC236}">
                <a16:creationId xmlns:a16="http://schemas.microsoft.com/office/drawing/2014/main" id="{1D908C9C-6BCD-C8BD-429F-DCDA385FC7A1}"/>
              </a:ext>
            </a:extLst>
          </p:cNvPr>
          <p:cNvSpPr txBox="1"/>
          <p:nvPr/>
        </p:nvSpPr>
        <p:spPr>
          <a:xfrm>
            <a:off x="9803780" y="3103756"/>
            <a:ext cx="2824976"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0" i="0">
                <a:solidFill>
                  <a:srgbClr val="597512"/>
                </a:solidFill>
                <a:latin typeface="Segoe UI"/>
                <a:ea typeface="Segoe UI"/>
                <a:cs typeface="Segoe UI"/>
              </a:rPr>
              <a:t>↓ Maintenance </a:t>
            </a:r>
            <a:endParaRPr lang="en-US" sz="1400">
              <a:solidFill>
                <a:srgbClr val="597512"/>
              </a:solidFill>
            </a:endParaRPr>
          </a:p>
          <a:p>
            <a:r>
              <a:rPr lang="en-US" sz="1400" b="0" i="0">
                <a:solidFill>
                  <a:srgbClr val="597512"/>
                </a:solidFill>
                <a:latin typeface="Segoe UI"/>
                <a:ea typeface="Segoe UI"/>
                <a:cs typeface="Segoe UI"/>
              </a:rPr>
              <a:t>↓</a:t>
            </a:r>
            <a:r>
              <a:rPr lang="en-US" sz="1400">
                <a:solidFill>
                  <a:srgbClr val="597512"/>
                </a:solidFill>
                <a:latin typeface="Segoe UI"/>
                <a:ea typeface="Segoe UI"/>
                <a:cs typeface="Segoe UI"/>
              </a:rPr>
              <a:t> </a:t>
            </a:r>
            <a:r>
              <a:rPr lang="en-US" sz="1400" b="0" i="0">
                <a:solidFill>
                  <a:srgbClr val="597512"/>
                </a:solidFill>
                <a:latin typeface="Segoe UI"/>
                <a:ea typeface="Segoe UI"/>
                <a:cs typeface="Segoe UI"/>
              </a:rPr>
              <a:t>Replacement</a:t>
            </a:r>
            <a:endParaRPr lang="en-US" sz="1400">
              <a:solidFill>
                <a:srgbClr val="597512"/>
              </a:solidFill>
              <a:latin typeface="Segoe UI"/>
              <a:ea typeface="Segoe UI"/>
              <a:cs typeface="Segoe UI"/>
            </a:endParaRPr>
          </a:p>
          <a:p>
            <a:r>
              <a:rPr lang="en-US" sz="1400">
                <a:solidFill>
                  <a:srgbClr val="597512"/>
                </a:solidFill>
                <a:latin typeface="Segoe UI"/>
                <a:cs typeface="Segoe UI"/>
              </a:rPr>
              <a:t>↓ Manufacturing complexity</a:t>
            </a:r>
            <a:endParaRPr lang="en-US" sz="1400">
              <a:solidFill>
                <a:srgbClr val="597512"/>
              </a:solidFill>
            </a:endParaRPr>
          </a:p>
          <a:p>
            <a:r>
              <a:rPr lang="en-US" sz="1400">
                <a:solidFill>
                  <a:srgbClr val="597512"/>
                </a:solidFill>
                <a:latin typeface="Segoe UI"/>
                <a:ea typeface="Segoe UI"/>
                <a:cs typeface="Segoe UI"/>
              </a:rPr>
              <a:t>↓ Wear Interfaces</a:t>
            </a:r>
            <a:endParaRPr lang="en-US" sz="1400">
              <a:solidFill>
                <a:srgbClr val="000000"/>
              </a:solidFill>
              <a:latin typeface="Segoe UI"/>
              <a:ea typeface="Segoe UI"/>
              <a:cs typeface="Segoe UI"/>
            </a:endParaRPr>
          </a:p>
          <a:p>
            <a:r>
              <a:rPr lang="en-US" sz="1400" b="0" i="0">
                <a:solidFill>
                  <a:srgbClr val="597512"/>
                </a:solidFill>
                <a:latin typeface="Segoe UI"/>
                <a:ea typeface="Segoe UI"/>
                <a:cs typeface="Segoe UI"/>
              </a:rPr>
              <a:t>↑ System Lifespan</a:t>
            </a:r>
            <a:endParaRPr lang="en-US" sz="1400">
              <a:solidFill>
                <a:srgbClr val="597512"/>
              </a:solidFill>
            </a:endParaRPr>
          </a:p>
          <a:p>
            <a:endParaRPr lang="en-US">
              <a:latin typeface="Segoe UI"/>
              <a:cs typeface="Segoe UI"/>
            </a:endParaRPr>
          </a:p>
          <a:p>
            <a:pPr algn="ctr"/>
            <a:endParaRPr lang="en-GB"/>
          </a:p>
        </p:txBody>
      </p:sp>
      <p:sp>
        <p:nvSpPr>
          <p:cNvPr id="2" name="TextBox 1">
            <a:extLst>
              <a:ext uri="{FF2B5EF4-FFF2-40B4-BE49-F238E27FC236}">
                <a16:creationId xmlns:a16="http://schemas.microsoft.com/office/drawing/2014/main" id="{20618B15-E96A-9ACC-914D-76C128145A59}"/>
              </a:ext>
            </a:extLst>
          </p:cNvPr>
          <p:cNvSpPr txBox="1"/>
          <p:nvPr/>
        </p:nvSpPr>
        <p:spPr>
          <a:xfrm>
            <a:off x="1449372" y="1724006"/>
            <a:ext cx="87202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Initial Design                                                                       Final Design</a:t>
            </a:r>
          </a:p>
        </p:txBody>
      </p:sp>
    </p:spTree>
    <p:extLst>
      <p:ext uri="{BB962C8B-B14F-4D97-AF65-F5344CB8AC3E}">
        <p14:creationId xmlns:p14="http://schemas.microsoft.com/office/powerpoint/2010/main" val="9919790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A40DCE20-63EB-7CB3-C076-E86E174A29B6}"/>
              </a:ext>
            </a:extLst>
          </p:cNvPr>
          <p:cNvSpPr>
            <a:spLocks noGrp="1"/>
          </p:cNvSpPr>
          <p:nvPr>
            <p:ph type="title"/>
          </p:nvPr>
        </p:nvSpPr>
        <p:spPr>
          <a:xfrm>
            <a:off x="1115568" y="548640"/>
            <a:ext cx="10168128" cy="1179576"/>
          </a:xfrm>
        </p:spPr>
        <p:txBody>
          <a:bodyPr/>
          <a:lstStyle/>
          <a:p>
            <a:r>
              <a:rPr lang="en-GB" sz="3700">
                <a:latin typeface="Avenir Next LT Pro"/>
                <a:cs typeface="Segoe UI"/>
              </a:rPr>
              <a:t>Lifecycle Hotspot Identification</a:t>
            </a:r>
            <a:endParaRPr lang="en-US"/>
          </a:p>
        </p:txBody>
      </p:sp>
      <p:sp>
        <p:nvSpPr>
          <p:cNvPr id="4" name="Date Placeholder 3">
            <a:extLst>
              <a:ext uri="{FF2B5EF4-FFF2-40B4-BE49-F238E27FC236}">
                <a16:creationId xmlns:a16="http://schemas.microsoft.com/office/drawing/2014/main" id="{FDB58049-B41A-0A73-4B01-75A456EB1950}"/>
              </a:ext>
            </a:extLst>
          </p:cNvPr>
          <p:cNvSpPr>
            <a:spLocks noGrp="1"/>
          </p:cNvSpPr>
          <p:nvPr>
            <p:ph type="dt" sz="half" idx="10"/>
          </p:nvPr>
        </p:nvSpPr>
        <p:spPr>
          <a:xfrm>
            <a:off x="1115568" y="6356350"/>
            <a:ext cx="2743200" cy="365125"/>
          </a:xfrm>
        </p:spPr>
        <p:txBody>
          <a:bodyPr anchor="ctr">
            <a:normAutofit/>
          </a:bodyPr>
          <a:lstStyle/>
          <a:p>
            <a:pPr>
              <a:spcAft>
                <a:spcPts val="600"/>
              </a:spcAft>
            </a:pPr>
            <a:fld id="{ED608095-A41D-4C78-BF37-7EB02F20AFF4}" type="datetime1">
              <a:rPr lang="en-US"/>
              <a:pPr>
                <a:spcAft>
                  <a:spcPts val="600"/>
                </a:spcAft>
              </a:pPr>
              <a:t>5/27/2026</a:t>
            </a:fld>
            <a:endParaRPr lang="en-US"/>
          </a:p>
        </p:txBody>
      </p:sp>
      <p:sp>
        <p:nvSpPr>
          <p:cNvPr id="21" name="Footer Placeholder 5">
            <a:extLst>
              <a:ext uri="{FF2B5EF4-FFF2-40B4-BE49-F238E27FC236}">
                <a16:creationId xmlns:a16="http://schemas.microsoft.com/office/drawing/2014/main" id="{060E7B03-F18E-683D-FFD9-A5CB8F0FC59B}"/>
              </a:ext>
            </a:extLst>
          </p:cNvPr>
          <p:cNvSpPr>
            <a:spLocks noGrp="1"/>
          </p:cNvSpPr>
          <p:nvPr>
            <p:ph type="ftr" sz="quarter" idx="11"/>
          </p:nvPr>
        </p:nvSpPr>
        <p:spPr>
          <a:xfrm>
            <a:off x="4038600" y="6345912"/>
            <a:ext cx="4114800" cy="365125"/>
          </a:xfrm>
        </p:spPr>
        <p:txBody>
          <a:bodyPr/>
          <a:lstStyle/>
          <a:p>
            <a:r>
              <a:rPr lang="en-US"/>
              <a:t>Georgia Cox</a:t>
            </a:r>
          </a:p>
        </p:txBody>
      </p:sp>
      <p:sp>
        <p:nvSpPr>
          <p:cNvPr id="6" name="Slide Number Placeholder 5">
            <a:extLst>
              <a:ext uri="{FF2B5EF4-FFF2-40B4-BE49-F238E27FC236}">
                <a16:creationId xmlns:a16="http://schemas.microsoft.com/office/drawing/2014/main" id="{DA1757A2-DEF0-72EC-E905-9B7DE203488E}"/>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14</a:t>
            </a:fld>
            <a:endParaRPr lang="en-US"/>
          </a:p>
        </p:txBody>
      </p:sp>
      <p:sp>
        <p:nvSpPr>
          <p:cNvPr id="2" name="TextBox 1">
            <a:extLst>
              <a:ext uri="{FF2B5EF4-FFF2-40B4-BE49-F238E27FC236}">
                <a16:creationId xmlns:a16="http://schemas.microsoft.com/office/drawing/2014/main" id="{99C7C056-BEB8-E03F-CE7B-66F57FAA5CAE}"/>
              </a:ext>
            </a:extLst>
          </p:cNvPr>
          <p:cNvSpPr txBox="1"/>
          <p:nvPr/>
        </p:nvSpPr>
        <p:spPr>
          <a:xfrm>
            <a:off x="244853" y="5543270"/>
            <a:ext cx="7577846"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ptos"/>
                <a:cs typeface="Segoe UI"/>
              </a:rPr>
              <a:t>Manufacturing dominates lifecycle impact → Focus on system longevity and lifetime energy generation</a:t>
            </a:r>
            <a:endParaRPr lang="en-US"/>
          </a:p>
          <a:p>
            <a:endParaRPr lang="en-US" sz="1200">
              <a:latin typeface="Aptos"/>
              <a:cs typeface="Segoe UI"/>
            </a:endParaRPr>
          </a:p>
          <a:p>
            <a:endParaRPr lang="en-GB" sz="1100">
              <a:latin typeface="Segoe UI"/>
              <a:cs typeface="Segoe UI"/>
            </a:endParaRPr>
          </a:p>
        </p:txBody>
      </p:sp>
      <p:sp>
        <p:nvSpPr>
          <p:cNvPr id="3" name="TextBox 2">
            <a:extLst>
              <a:ext uri="{FF2B5EF4-FFF2-40B4-BE49-F238E27FC236}">
                <a16:creationId xmlns:a16="http://schemas.microsoft.com/office/drawing/2014/main" id="{84C9F859-44C8-AA61-6724-C26D733B259C}"/>
              </a:ext>
            </a:extLst>
          </p:cNvPr>
          <p:cNvSpPr txBox="1"/>
          <p:nvPr/>
        </p:nvSpPr>
        <p:spPr>
          <a:xfrm>
            <a:off x="8855927" y="6077415"/>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(Antonanzas, Arbeloa-Ibero and Quinn, 2019)</a:t>
            </a:r>
            <a:endParaRPr lang="en-US"/>
          </a:p>
          <a:p>
            <a:pPr algn="ctr"/>
            <a:endParaRPr lang="en-GB"/>
          </a:p>
        </p:txBody>
      </p:sp>
      <p:pic>
        <p:nvPicPr>
          <p:cNvPr id="5" name="Picture 4" descr="A graph of a number of different colored bars&#10;&#10;AI-generated content may be incorrect.">
            <a:extLst>
              <a:ext uri="{FF2B5EF4-FFF2-40B4-BE49-F238E27FC236}">
                <a16:creationId xmlns:a16="http://schemas.microsoft.com/office/drawing/2014/main" id="{34F11DB0-D968-FE62-7AE3-00625F66E6B8}"/>
              </a:ext>
            </a:extLst>
          </p:cNvPr>
          <p:cNvPicPr>
            <a:picLocks noChangeAspect="1"/>
          </p:cNvPicPr>
          <p:nvPr/>
        </p:nvPicPr>
        <p:blipFill>
          <a:blip r:embed="rId3"/>
          <a:stretch>
            <a:fillRect/>
          </a:stretch>
        </p:blipFill>
        <p:spPr>
          <a:xfrm>
            <a:off x="6086824" y="1732388"/>
            <a:ext cx="5956379" cy="3662712"/>
          </a:xfrm>
          <a:prstGeom prst="rect">
            <a:avLst/>
          </a:prstGeom>
        </p:spPr>
      </p:pic>
      <p:pic>
        <p:nvPicPr>
          <p:cNvPr id="14" name="Content Placeholder 13" descr="A graph of a graph showing different colored bars&#10;&#10;AI-generated content may be incorrect.">
            <a:extLst>
              <a:ext uri="{FF2B5EF4-FFF2-40B4-BE49-F238E27FC236}">
                <a16:creationId xmlns:a16="http://schemas.microsoft.com/office/drawing/2014/main" id="{9E789AC9-EFF2-C9ED-33C4-C56968D03B78}"/>
              </a:ext>
            </a:extLst>
          </p:cNvPr>
          <p:cNvPicPr>
            <a:picLocks noGrp="1" noChangeAspect="1"/>
          </p:cNvPicPr>
          <p:nvPr>
            <p:ph sz="half" idx="1"/>
          </p:nvPr>
        </p:nvPicPr>
        <p:blipFill>
          <a:blip r:embed="rId4"/>
          <a:srcRect t="179" r="9122" b="-301"/>
          <a:stretch>
            <a:fillRect/>
          </a:stretch>
        </p:blipFill>
        <p:spPr>
          <a:xfrm>
            <a:off x="195593" y="1848168"/>
            <a:ext cx="5699455" cy="3556235"/>
          </a:xfrm>
          <a:prstGeom prst="rect">
            <a:avLst/>
          </a:prstGeom>
        </p:spPr>
      </p:pic>
    </p:spTree>
    <p:extLst>
      <p:ext uri="{BB962C8B-B14F-4D97-AF65-F5344CB8AC3E}">
        <p14:creationId xmlns:p14="http://schemas.microsoft.com/office/powerpoint/2010/main" val="19826829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2653E-66DB-7AE1-A5C3-A4CF47928F96}"/>
              </a:ext>
            </a:extLst>
          </p:cNvPr>
          <p:cNvSpPr>
            <a:spLocks noGrp="1"/>
          </p:cNvSpPr>
          <p:nvPr>
            <p:ph type="title"/>
          </p:nvPr>
        </p:nvSpPr>
        <p:spPr>
          <a:xfrm>
            <a:off x="841099" y="-458315"/>
            <a:ext cx="10122632" cy="1307592"/>
          </a:xfrm>
        </p:spPr>
        <p:txBody>
          <a:bodyPr anchor="b">
            <a:normAutofit/>
          </a:bodyPr>
          <a:lstStyle/>
          <a:p>
            <a:r>
              <a:rPr lang="en-GB"/>
              <a:t>Justifying the Sustainability of the Design</a:t>
            </a:r>
            <a:endParaRPr lang="en-US"/>
          </a:p>
        </p:txBody>
      </p:sp>
      <p:sp>
        <p:nvSpPr>
          <p:cNvPr id="15" name="Footer Placeholder 5">
            <a:extLst>
              <a:ext uri="{FF2B5EF4-FFF2-40B4-BE49-F238E27FC236}">
                <a16:creationId xmlns:a16="http://schemas.microsoft.com/office/drawing/2014/main" id="{063FF375-B0BF-ACBB-88AE-EF43E7F82C6E}"/>
              </a:ext>
            </a:extLst>
          </p:cNvPr>
          <p:cNvSpPr>
            <a:spLocks noGrp="1"/>
          </p:cNvSpPr>
          <p:nvPr>
            <p:ph type="ftr" sz="quarter" idx="10"/>
          </p:nvPr>
        </p:nvSpPr>
        <p:spPr>
          <a:xfrm>
            <a:off x="4038600" y="6356350"/>
            <a:ext cx="4114800" cy="365125"/>
          </a:xfrm>
        </p:spPr>
        <p:txBody>
          <a:bodyPr anchor="ctr">
            <a:normAutofit/>
          </a:bodyPr>
          <a:lstStyle/>
          <a:p>
            <a:pPr>
              <a:spcAft>
                <a:spcPts val="600"/>
              </a:spcAft>
            </a:pPr>
            <a:r>
              <a:rPr lang="en-US"/>
              <a:t>Georgia Cox</a:t>
            </a:r>
          </a:p>
        </p:txBody>
      </p:sp>
      <p:sp>
        <p:nvSpPr>
          <p:cNvPr id="7" name="Slide Number Placeholder 6">
            <a:extLst>
              <a:ext uri="{FF2B5EF4-FFF2-40B4-BE49-F238E27FC236}">
                <a16:creationId xmlns:a16="http://schemas.microsoft.com/office/drawing/2014/main" id="{BF7F33A9-5C60-6A93-6BB8-51379A220B92}"/>
              </a:ext>
            </a:extLst>
          </p:cNvPr>
          <p:cNvSpPr>
            <a:spLocks noGrp="1"/>
          </p:cNvSpPr>
          <p:nvPr>
            <p:ph type="sldNum" sz="quarter" idx="11"/>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15</a:t>
            </a:fld>
            <a:endParaRPr lang="en-US"/>
          </a:p>
        </p:txBody>
      </p:sp>
      <p:sp>
        <p:nvSpPr>
          <p:cNvPr id="5" name="Date Placeholder 4" hidden="1">
            <a:extLst>
              <a:ext uri="{FF2B5EF4-FFF2-40B4-BE49-F238E27FC236}">
                <a16:creationId xmlns:a16="http://schemas.microsoft.com/office/drawing/2014/main" id="{8B8247F0-4A8E-5615-524A-2420A1B7045C}"/>
              </a:ext>
            </a:extLst>
          </p:cNvPr>
          <p:cNvSpPr>
            <a:spLocks noGrp="1"/>
          </p:cNvSpPr>
          <p:nvPr>
            <p:ph type="dt" sz="half" idx="4294967295"/>
          </p:nvPr>
        </p:nvSpPr>
        <p:spPr>
          <a:xfrm>
            <a:off x="1115568" y="6356350"/>
            <a:ext cx="2743200" cy="365125"/>
          </a:xfrm>
        </p:spPr>
        <p:txBody>
          <a:bodyPr anchor="ctr">
            <a:normAutofit/>
          </a:bodyPr>
          <a:lstStyle/>
          <a:p>
            <a:pPr>
              <a:spcAft>
                <a:spcPts val="600"/>
              </a:spcAft>
            </a:pPr>
            <a:fld id="{1F8FADAF-FC96-4C26-9215-91982359D642}" type="datetime1">
              <a:rPr lang="en-US"/>
              <a:pPr>
                <a:spcAft>
                  <a:spcPts val="600"/>
                </a:spcAft>
              </a:pPr>
              <a:t>5/27/2026</a:t>
            </a:fld>
            <a:endParaRPr lang="en-US"/>
          </a:p>
        </p:txBody>
      </p:sp>
      <p:sp>
        <p:nvSpPr>
          <p:cNvPr id="22" name="Date Placeholder 4" hidden="1">
            <a:extLst>
              <a:ext uri="{FF2B5EF4-FFF2-40B4-BE49-F238E27FC236}">
                <a16:creationId xmlns:a16="http://schemas.microsoft.com/office/drawing/2014/main" id="{BFCFA542-29B9-BEDA-C857-EB281FC92E32}"/>
              </a:ext>
            </a:extLst>
          </p:cNvPr>
          <p:cNvSpPr>
            <a:spLocks noGrp="1"/>
          </p:cNvSpPr>
          <p:nvPr>
            <p:ph type="dt" sz="half" idx="4294967295"/>
          </p:nvPr>
        </p:nvSpPr>
        <p:spPr>
          <a:xfrm>
            <a:off x="1115568" y="6356350"/>
            <a:ext cx="2743200" cy="365125"/>
          </a:xfrm>
        </p:spPr>
        <p:txBody>
          <a:bodyPr/>
          <a:lstStyle/>
          <a:p>
            <a:pPr>
              <a:spcAft>
                <a:spcPts val="600"/>
              </a:spcAft>
            </a:pPr>
            <a:fld id="{D5433458-0F63-45A6-940A-4FD46B2A8D46}" type="datetime1">
              <a:rPr lang="en-GB"/>
              <a:pPr>
                <a:spcAft>
                  <a:spcPts val="600"/>
                </a:spcAft>
              </a:pPr>
              <a:t>27/05/2026</a:t>
            </a:fld>
            <a:endParaRPr lang="en-US"/>
          </a:p>
        </p:txBody>
      </p:sp>
      <p:sp>
        <p:nvSpPr>
          <p:cNvPr id="6" name="TextBox 5">
            <a:extLst>
              <a:ext uri="{FF2B5EF4-FFF2-40B4-BE49-F238E27FC236}">
                <a16:creationId xmlns:a16="http://schemas.microsoft.com/office/drawing/2014/main" id="{771B92B1-0BC1-D8D5-CE1F-C7A5E377810C}"/>
              </a:ext>
            </a:extLst>
          </p:cNvPr>
          <p:cNvSpPr txBox="1"/>
          <p:nvPr/>
        </p:nvSpPr>
        <p:spPr>
          <a:xfrm>
            <a:off x="8753135" y="3135923"/>
            <a:ext cx="550984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Segoe UI"/>
                <a:ea typeface="Segoe UI"/>
                <a:cs typeface="Segoe UI"/>
              </a:rPr>
              <a:t>8-10</a:t>
            </a:r>
            <a:r>
              <a:rPr lang="en-US" sz="1400" b="0" i="0">
                <a:latin typeface="Segoe UI"/>
                <a:ea typeface="Segoe UI"/>
                <a:cs typeface="Segoe UI"/>
              </a:rPr>
              <a:t>× net positive energy over lifecycle</a:t>
            </a:r>
          </a:p>
          <a:p>
            <a:pPr algn="ctr"/>
            <a:endParaRPr lang="en-GB"/>
          </a:p>
        </p:txBody>
      </p:sp>
      <p:sp>
        <p:nvSpPr>
          <p:cNvPr id="3" name="TextBox 2">
            <a:extLst>
              <a:ext uri="{FF2B5EF4-FFF2-40B4-BE49-F238E27FC236}">
                <a16:creationId xmlns:a16="http://schemas.microsoft.com/office/drawing/2014/main" id="{EB855368-2DB3-CB8F-C052-C6523ACF42C3}"/>
              </a:ext>
            </a:extLst>
          </p:cNvPr>
          <p:cNvSpPr txBox="1"/>
          <p:nvPr/>
        </p:nvSpPr>
        <p:spPr>
          <a:xfrm>
            <a:off x="539261" y="6441831"/>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Segoe UI"/>
                <a:cs typeface="Segoe UI"/>
              </a:rPr>
              <a:t>(Paliyal et al., 2024; Baker and Ghosh, 2026; IEA, 2020)</a:t>
            </a:r>
            <a:endParaRPr lang="en-US">
              <a:latin typeface="Segoe UI"/>
              <a:cs typeface="Segoe UI"/>
            </a:endParaRPr>
          </a:p>
          <a:p>
            <a:pPr algn="ctr"/>
            <a:endParaRPr lang="en-GB"/>
          </a:p>
        </p:txBody>
      </p:sp>
      <p:pic>
        <p:nvPicPr>
          <p:cNvPr id="10" name="Picture 9" descr="A graph of a graph showing different colored bars&#10;&#10;AI-generated content may be incorrect.">
            <a:extLst>
              <a:ext uri="{FF2B5EF4-FFF2-40B4-BE49-F238E27FC236}">
                <a16:creationId xmlns:a16="http://schemas.microsoft.com/office/drawing/2014/main" id="{CE9D96A6-8F5C-CF67-C143-8DE2E0D469A1}"/>
              </a:ext>
            </a:extLst>
          </p:cNvPr>
          <p:cNvPicPr>
            <a:picLocks noChangeAspect="1"/>
          </p:cNvPicPr>
          <p:nvPr/>
        </p:nvPicPr>
        <p:blipFill>
          <a:blip r:embed="rId3"/>
          <a:stretch>
            <a:fillRect/>
          </a:stretch>
        </p:blipFill>
        <p:spPr>
          <a:xfrm>
            <a:off x="170717" y="1024671"/>
            <a:ext cx="8591550" cy="5324475"/>
          </a:xfrm>
          <a:prstGeom prst="rect">
            <a:avLst/>
          </a:prstGeom>
        </p:spPr>
      </p:pic>
    </p:spTree>
    <p:extLst>
      <p:ext uri="{BB962C8B-B14F-4D97-AF65-F5344CB8AC3E}">
        <p14:creationId xmlns:p14="http://schemas.microsoft.com/office/powerpoint/2010/main" val="329432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BF4572-5B73-1D65-33E2-16BD6B1749E1}"/>
            </a:ext>
          </a:extLst>
        </p:cNvPr>
        <p:cNvGrpSpPr/>
        <p:nvPr/>
      </p:nvGrpSpPr>
      <p:grpSpPr>
        <a:xfrm>
          <a:off x="0" y="0"/>
          <a:ext cx="0" cy="0"/>
          <a:chOff x="0" y="0"/>
          <a:chExt cx="0" cy="0"/>
        </a:xfrm>
      </p:grpSpPr>
      <p:sp>
        <p:nvSpPr>
          <p:cNvPr id="19" name="Title 1">
            <a:extLst>
              <a:ext uri="{FF2B5EF4-FFF2-40B4-BE49-F238E27FC236}">
                <a16:creationId xmlns:a16="http://schemas.microsoft.com/office/drawing/2014/main" id="{9CBC6568-A713-8303-B971-1BD274547EE2}"/>
              </a:ext>
            </a:extLst>
          </p:cNvPr>
          <p:cNvSpPr>
            <a:spLocks noGrp="1"/>
          </p:cNvSpPr>
          <p:nvPr>
            <p:ph type="title"/>
          </p:nvPr>
        </p:nvSpPr>
        <p:spPr>
          <a:xfrm>
            <a:off x="1115568" y="548640"/>
            <a:ext cx="10168128" cy="1179576"/>
          </a:xfrm>
        </p:spPr>
        <p:txBody>
          <a:bodyPr/>
          <a:lstStyle/>
          <a:p>
            <a:r>
              <a:rPr lang="en-GB" sz="3700">
                <a:latin typeface="Avenir Next LT Pro"/>
                <a:cs typeface="Segoe UI"/>
              </a:rPr>
              <a:t>Materials – </a:t>
            </a:r>
            <a:r>
              <a:rPr lang="en-GB" sz="3700">
                <a:ea typeface="+mj-lt"/>
                <a:cs typeface="+mj-lt"/>
              </a:rPr>
              <a:t>Gonçalo Fonseca</a:t>
            </a:r>
            <a:endParaRPr lang="en-GB" sz="3700">
              <a:cs typeface="Segoe UI"/>
            </a:endParaRPr>
          </a:p>
        </p:txBody>
      </p:sp>
      <p:sp>
        <p:nvSpPr>
          <p:cNvPr id="4" name="Date Placeholder 3">
            <a:extLst>
              <a:ext uri="{FF2B5EF4-FFF2-40B4-BE49-F238E27FC236}">
                <a16:creationId xmlns:a16="http://schemas.microsoft.com/office/drawing/2014/main" id="{5E43DE80-8E72-1238-5E0C-D538F7BC1BD7}"/>
              </a:ext>
            </a:extLst>
          </p:cNvPr>
          <p:cNvSpPr>
            <a:spLocks noGrp="1"/>
          </p:cNvSpPr>
          <p:nvPr>
            <p:ph type="dt" sz="half" idx="10"/>
          </p:nvPr>
        </p:nvSpPr>
        <p:spPr>
          <a:xfrm>
            <a:off x="1115568" y="6356350"/>
            <a:ext cx="2743200" cy="365125"/>
          </a:xfrm>
        </p:spPr>
        <p:txBody>
          <a:bodyPr anchor="ctr">
            <a:normAutofit/>
          </a:bodyPr>
          <a:lstStyle/>
          <a:p>
            <a:pPr>
              <a:spcAft>
                <a:spcPts val="600"/>
              </a:spcAft>
            </a:pPr>
            <a:fld id="{ED608095-A41D-4C78-BF37-7EB02F20AFF4}" type="datetime1">
              <a:rPr lang="en-US"/>
              <a:pPr>
                <a:spcAft>
                  <a:spcPts val="600"/>
                </a:spcAft>
              </a:pPr>
              <a:t>5/27/2026</a:t>
            </a:fld>
            <a:endParaRPr lang="en-US"/>
          </a:p>
        </p:txBody>
      </p:sp>
      <p:sp>
        <p:nvSpPr>
          <p:cNvPr id="21" name="Footer Placeholder 5">
            <a:extLst>
              <a:ext uri="{FF2B5EF4-FFF2-40B4-BE49-F238E27FC236}">
                <a16:creationId xmlns:a16="http://schemas.microsoft.com/office/drawing/2014/main" id="{66A73A5A-EC66-0F51-C1F2-6C33514927AD}"/>
              </a:ext>
            </a:extLst>
          </p:cNvPr>
          <p:cNvSpPr>
            <a:spLocks noGrp="1"/>
          </p:cNvSpPr>
          <p:nvPr>
            <p:ph type="ftr" sz="quarter" idx="11"/>
          </p:nvPr>
        </p:nvSpPr>
        <p:spPr>
          <a:xfrm>
            <a:off x="4038600" y="6356350"/>
            <a:ext cx="4114800" cy="365125"/>
          </a:xfrm>
        </p:spPr>
        <p:txBody>
          <a:bodyPr/>
          <a:lstStyle/>
          <a:p>
            <a:r>
              <a:rPr lang="en-GB">
                <a:solidFill>
                  <a:schemeClr val="bg1">
                    <a:lumMod val="76000"/>
                  </a:schemeClr>
                </a:solidFill>
              </a:rPr>
              <a:t>Gonçalo Fonseca</a:t>
            </a:r>
            <a:endParaRPr lang="en-US">
              <a:solidFill>
                <a:schemeClr val="bg1">
                  <a:lumMod val="76000"/>
                </a:schemeClr>
              </a:solidFill>
            </a:endParaRPr>
          </a:p>
        </p:txBody>
      </p:sp>
      <p:sp>
        <p:nvSpPr>
          <p:cNvPr id="6" name="Slide Number Placeholder 5">
            <a:extLst>
              <a:ext uri="{FF2B5EF4-FFF2-40B4-BE49-F238E27FC236}">
                <a16:creationId xmlns:a16="http://schemas.microsoft.com/office/drawing/2014/main" id="{FC346AF6-C0CB-2828-E74E-4F8E1493C37D}"/>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16</a:t>
            </a:fld>
            <a:endParaRPr lang="en-US"/>
          </a:p>
        </p:txBody>
      </p:sp>
      <p:graphicFrame>
        <p:nvGraphicFramePr>
          <p:cNvPr id="10" name="Content Placeholder 9">
            <a:extLst>
              <a:ext uri="{FF2B5EF4-FFF2-40B4-BE49-F238E27FC236}">
                <a16:creationId xmlns:a16="http://schemas.microsoft.com/office/drawing/2014/main" id="{FABE2CB7-7476-9804-536D-6D20D3A414AD}"/>
              </a:ext>
            </a:extLst>
          </p:cNvPr>
          <p:cNvGraphicFramePr>
            <a:graphicFrameLocks noGrp="1"/>
          </p:cNvGraphicFramePr>
          <p:nvPr>
            <p:ph sz="half" idx="1"/>
            <p:extLst>
              <p:ext uri="{D42A27DB-BD31-4B8C-83A1-F6EECF244321}">
                <p14:modId xmlns:p14="http://schemas.microsoft.com/office/powerpoint/2010/main" val="1444760422"/>
              </p:ext>
            </p:extLst>
          </p:nvPr>
        </p:nvGraphicFramePr>
        <p:xfrm>
          <a:off x="518136" y="2173288"/>
          <a:ext cx="11361684" cy="3840480"/>
        </p:xfrm>
        <a:graphic>
          <a:graphicData uri="http://schemas.openxmlformats.org/drawingml/2006/table">
            <a:tbl>
              <a:tblPr firstRow="1" firstCol="1" bandRow="1">
                <a:tableStyleId>{5C22544A-7EE6-4342-B048-85BDC9FD1C3A}</a:tableStyleId>
              </a:tblPr>
              <a:tblGrid>
                <a:gridCol w="1893614">
                  <a:extLst>
                    <a:ext uri="{9D8B030D-6E8A-4147-A177-3AD203B41FA5}">
                      <a16:colId xmlns:a16="http://schemas.microsoft.com/office/drawing/2014/main" val="3718531535"/>
                    </a:ext>
                  </a:extLst>
                </a:gridCol>
                <a:gridCol w="1893614">
                  <a:extLst>
                    <a:ext uri="{9D8B030D-6E8A-4147-A177-3AD203B41FA5}">
                      <a16:colId xmlns:a16="http://schemas.microsoft.com/office/drawing/2014/main" val="354952118"/>
                    </a:ext>
                  </a:extLst>
                </a:gridCol>
                <a:gridCol w="1893614">
                  <a:extLst>
                    <a:ext uri="{9D8B030D-6E8A-4147-A177-3AD203B41FA5}">
                      <a16:colId xmlns:a16="http://schemas.microsoft.com/office/drawing/2014/main" val="4294514751"/>
                    </a:ext>
                  </a:extLst>
                </a:gridCol>
                <a:gridCol w="1893614">
                  <a:extLst>
                    <a:ext uri="{9D8B030D-6E8A-4147-A177-3AD203B41FA5}">
                      <a16:colId xmlns:a16="http://schemas.microsoft.com/office/drawing/2014/main" val="2898721586"/>
                    </a:ext>
                  </a:extLst>
                </a:gridCol>
                <a:gridCol w="1893614">
                  <a:extLst>
                    <a:ext uri="{9D8B030D-6E8A-4147-A177-3AD203B41FA5}">
                      <a16:colId xmlns:a16="http://schemas.microsoft.com/office/drawing/2014/main" val="2202628599"/>
                    </a:ext>
                  </a:extLst>
                </a:gridCol>
                <a:gridCol w="1893614">
                  <a:extLst>
                    <a:ext uri="{9D8B030D-6E8A-4147-A177-3AD203B41FA5}">
                      <a16:colId xmlns:a16="http://schemas.microsoft.com/office/drawing/2014/main" val="1597050962"/>
                    </a:ext>
                  </a:extLst>
                </a:gridCol>
              </a:tblGrid>
              <a:tr h="0">
                <a:tc>
                  <a:txBody>
                    <a:bodyPr/>
                    <a:lstStyle/>
                    <a:p>
                      <a:pPr>
                        <a:buNone/>
                      </a:pPr>
                      <a:r>
                        <a:rPr lang="en-GB">
                          <a:solidFill>
                            <a:srgbClr val="FFFFFF"/>
                          </a:solidFill>
                          <a:effectLst/>
                        </a:rPr>
                        <a:t>Material option</a:t>
                      </a:r>
                      <a:endParaRPr lang="en-GB">
                        <a:effectLst/>
                      </a:endParaRPr>
                    </a:p>
                  </a:txBody>
                  <a:tcPr marL="68580" marR="68580" marT="0" marB="0"/>
                </a:tc>
                <a:tc>
                  <a:txBody>
                    <a:bodyPr/>
                    <a:lstStyle/>
                    <a:p>
                      <a:pPr>
                        <a:buNone/>
                      </a:pPr>
                      <a:r>
                        <a:rPr lang="en-GB">
                          <a:solidFill>
                            <a:srgbClr val="FFFFFF"/>
                          </a:solidFill>
                          <a:effectLst/>
                        </a:rPr>
                        <a:t>Density (kg/m³)</a:t>
                      </a:r>
                      <a:endParaRPr lang="en-GB">
                        <a:effectLst/>
                      </a:endParaRPr>
                    </a:p>
                  </a:txBody>
                  <a:tcPr marL="68580" marR="68580" marT="0" marB="0"/>
                </a:tc>
                <a:tc>
                  <a:txBody>
                    <a:bodyPr/>
                    <a:lstStyle/>
                    <a:p>
                      <a:pPr>
                        <a:buNone/>
                      </a:pPr>
                      <a:r>
                        <a:rPr lang="en-GB">
                          <a:solidFill>
                            <a:srgbClr val="FFFFFF"/>
                          </a:solidFill>
                          <a:effectLst/>
                        </a:rPr>
                        <a:t>Typical tensile/yield strength</a:t>
                      </a:r>
                      <a:endParaRPr lang="en-GB">
                        <a:effectLst/>
                      </a:endParaRPr>
                    </a:p>
                  </a:txBody>
                  <a:tcPr marL="68580" marR="68580" marT="0" marB="0"/>
                </a:tc>
                <a:tc>
                  <a:txBody>
                    <a:bodyPr/>
                    <a:lstStyle/>
                    <a:p>
                      <a:pPr>
                        <a:buNone/>
                      </a:pPr>
                      <a:r>
                        <a:rPr lang="en-GB">
                          <a:solidFill>
                            <a:srgbClr val="FFFFFF"/>
                          </a:solidFill>
                          <a:effectLst/>
                        </a:rPr>
                        <a:t>Young’s modulus</a:t>
                      </a:r>
                      <a:endParaRPr lang="en-GB">
                        <a:effectLst/>
                      </a:endParaRPr>
                    </a:p>
                  </a:txBody>
                  <a:tcPr marL="68580" marR="68580" marT="0" marB="0"/>
                </a:tc>
                <a:tc>
                  <a:txBody>
                    <a:bodyPr/>
                    <a:lstStyle/>
                    <a:p>
                      <a:pPr>
                        <a:buNone/>
                      </a:pPr>
                      <a:r>
                        <a:rPr lang="en-GB">
                          <a:solidFill>
                            <a:srgbClr val="FFFFFF"/>
                          </a:solidFill>
                          <a:effectLst/>
                        </a:rPr>
                        <a:t>Main advantage</a:t>
                      </a:r>
                      <a:endParaRPr lang="en-GB">
                        <a:effectLst/>
                      </a:endParaRPr>
                    </a:p>
                  </a:txBody>
                  <a:tcPr marL="68580" marR="68580" marT="0" marB="0"/>
                </a:tc>
                <a:tc>
                  <a:txBody>
                    <a:bodyPr/>
                    <a:lstStyle/>
                    <a:p>
                      <a:pPr>
                        <a:buNone/>
                      </a:pPr>
                      <a:r>
                        <a:rPr lang="en-GB">
                          <a:solidFill>
                            <a:srgbClr val="FFFFFF"/>
                          </a:solidFill>
                          <a:effectLst/>
                        </a:rPr>
                        <a:t>Main limitation</a:t>
                      </a:r>
                      <a:endParaRPr lang="en-GB">
                        <a:effectLst/>
                      </a:endParaRPr>
                    </a:p>
                  </a:txBody>
                  <a:tcPr marL="68580" marR="68580" marT="0" marB="0"/>
                </a:tc>
                <a:extLst>
                  <a:ext uri="{0D108BD9-81ED-4DB2-BD59-A6C34878D82A}">
                    <a16:rowId xmlns:a16="http://schemas.microsoft.com/office/drawing/2014/main" val="1126502171"/>
                  </a:ext>
                </a:extLst>
              </a:tr>
              <a:tr h="0">
                <a:tc>
                  <a:txBody>
                    <a:bodyPr/>
                    <a:lstStyle/>
                    <a:p>
                      <a:pPr>
                        <a:buNone/>
                      </a:pPr>
                      <a:r>
                        <a:rPr lang="en-GB">
                          <a:solidFill>
                            <a:srgbClr val="FFFFFF"/>
                          </a:solidFill>
                          <a:effectLst/>
                        </a:rPr>
                        <a:t>Aluminium alloy 6061-T6</a:t>
                      </a:r>
                      <a:endParaRPr lang="en-GB">
                        <a:effectLst/>
                      </a:endParaRPr>
                    </a:p>
                  </a:txBody>
                  <a:tcPr marL="68580" marR="68580" marT="0" marB="0"/>
                </a:tc>
                <a:tc>
                  <a:txBody>
                    <a:bodyPr/>
                    <a:lstStyle/>
                    <a:p>
                      <a:pPr>
                        <a:buNone/>
                      </a:pPr>
                      <a:r>
                        <a:rPr lang="en-GB">
                          <a:effectLst/>
                        </a:rPr>
                        <a:t>2700</a:t>
                      </a:r>
                    </a:p>
                  </a:txBody>
                  <a:tcPr marL="68580" marR="68580" marT="0" marB="0"/>
                </a:tc>
                <a:tc>
                  <a:txBody>
                    <a:bodyPr/>
                    <a:lstStyle/>
                    <a:p>
                      <a:pPr>
                        <a:buNone/>
                      </a:pPr>
                      <a:r>
                        <a:rPr lang="en-GB">
                          <a:effectLst/>
                        </a:rPr>
                        <a:t>UTS 267–310 MPa; yield 253–276 MPa</a:t>
                      </a:r>
                    </a:p>
                  </a:txBody>
                  <a:tcPr marL="68580" marR="68580" marT="0" marB="0"/>
                </a:tc>
                <a:tc>
                  <a:txBody>
                    <a:bodyPr/>
                    <a:lstStyle/>
                    <a:p>
                      <a:pPr>
                        <a:buNone/>
                      </a:pPr>
                      <a:r>
                        <a:rPr lang="en-GB">
                          <a:effectLst/>
                        </a:rPr>
                        <a:t>69 GPa</a:t>
                      </a:r>
                    </a:p>
                  </a:txBody>
                  <a:tcPr marL="68580" marR="68580" marT="0" marB="0"/>
                </a:tc>
                <a:tc>
                  <a:txBody>
                    <a:bodyPr/>
                    <a:lstStyle/>
                    <a:p>
                      <a:pPr>
                        <a:buNone/>
                      </a:pPr>
                      <a:r>
                        <a:rPr lang="en-GB">
                          <a:effectLst/>
                        </a:rPr>
                        <a:t>Lightweight and corrosion resistant</a:t>
                      </a:r>
                    </a:p>
                  </a:txBody>
                  <a:tcPr marL="68580" marR="68580" marT="0" marB="0"/>
                </a:tc>
                <a:tc>
                  <a:txBody>
                    <a:bodyPr/>
                    <a:lstStyle/>
                    <a:p>
                      <a:pPr>
                        <a:buNone/>
                      </a:pPr>
                      <a:r>
                        <a:rPr lang="en-GB">
                          <a:effectLst/>
                        </a:rPr>
                        <a:t>Lower stiffness than steel</a:t>
                      </a:r>
                    </a:p>
                  </a:txBody>
                  <a:tcPr marL="68580" marR="68580" marT="0" marB="0"/>
                </a:tc>
                <a:extLst>
                  <a:ext uri="{0D108BD9-81ED-4DB2-BD59-A6C34878D82A}">
                    <a16:rowId xmlns:a16="http://schemas.microsoft.com/office/drawing/2014/main" val="3602530498"/>
                  </a:ext>
                </a:extLst>
              </a:tr>
              <a:tr h="0">
                <a:tc>
                  <a:txBody>
                    <a:bodyPr/>
                    <a:lstStyle/>
                    <a:p>
                      <a:pPr>
                        <a:buNone/>
                      </a:pPr>
                      <a:r>
                        <a:rPr lang="en-GB">
                          <a:solidFill>
                            <a:srgbClr val="FFFFFF"/>
                          </a:solidFill>
                          <a:effectLst/>
                        </a:rPr>
                        <a:t>Mild steel</a:t>
                      </a:r>
                      <a:endParaRPr lang="en-GB">
                        <a:effectLst/>
                      </a:endParaRPr>
                    </a:p>
                  </a:txBody>
                  <a:tcPr marL="68580" marR="68580" marT="0" marB="0"/>
                </a:tc>
                <a:tc>
                  <a:txBody>
                    <a:bodyPr/>
                    <a:lstStyle/>
                    <a:p>
                      <a:pPr>
                        <a:buNone/>
                      </a:pPr>
                      <a:r>
                        <a:rPr lang="en-GB">
                          <a:effectLst/>
                        </a:rPr>
                        <a:t>7850</a:t>
                      </a:r>
                    </a:p>
                  </a:txBody>
                  <a:tcPr marL="68580" marR="68580" marT="0" marB="0"/>
                </a:tc>
                <a:tc>
                  <a:txBody>
                    <a:bodyPr/>
                    <a:lstStyle/>
                    <a:p>
                      <a:pPr>
                        <a:buNone/>
                      </a:pPr>
                      <a:r>
                        <a:rPr lang="en-GB">
                          <a:effectLst/>
                        </a:rPr>
                        <a:t>Yield 250 MPa</a:t>
                      </a:r>
                    </a:p>
                  </a:txBody>
                  <a:tcPr marL="68580" marR="68580" marT="0" marB="0"/>
                </a:tc>
                <a:tc>
                  <a:txBody>
                    <a:bodyPr/>
                    <a:lstStyle/>
                    <a:p>
                      <a:pPr>
                        <a:buNone/>
                      </a:pPr>
                      <a:r>
                        <a:rPr lang="en-GB">
                          <a:effectLst/>
                        </a:rPr>
                        <a:t>200 GPa</a:t>
                      </a:r>
                    </a:p>
                  </a:txBody>
                  <a:tcPr marL="68580" marR="68580" marT="0" marB="0"/>
                </a:tc>
                <a:tc>
                  <a:txBody>
                    <a:bodyPr/>
                    <a:lstStyle/>
                    <a:p>
                      <a:pPr>
                        <a:buNone/>
                      </a:pPr>
                      <a:r>
                        <a:rPr lang="en-GB">
                          <a:effectLst/>
                        </a:rPr>
                        <a:t>High stiffness and low cost</a:t>
                      </a:r>
                    </a:p>
                  </a:txBody>
                  <a:tcPr marL="68580" marR="68580" marT="0" marB="0"/>
                </a:tc>
                <a:tc>
                  <a:txBody>
                    <a:bodyPr/>
                    <a:lstStyle/>
                    <a:p>
                      <a:pPr>
                        <a:buNone/>
                      </a:pPr>
                      <a:r>
                        <a:rPr lang="en-GB">
                          <a:effectLst/>
                        </a:rPr>
                        <a:t>Heavy and corrosion prone</a:t>
                      </a:r>
                    </a:p>
                  </a:txBody>
                  <a:tcPr marL="68580" marR="68580" marT="0" marB="0"/>
                </a:tc>
                <a:extLst>
                  <a:ext uri="{0D108BD9-81ED-4DB2-BD59-A6C34878D82A}">
                    <a16:rowId xmlns:a16="http://schemas.microsoft.com/office/drawing/2014/main" val="3997830732"/>
                  </a:ext>
                </a:extLst>
              </a:tr>
              <a:tr h="0">
                <a:tc>
                  <a:txBody>
                    <a:bodyPr/>
                    <a:lstStyle/>
                    <a:p>
                      <a:pPr>
                        <a:buNone/>
                      </a:pPr>
                      <a:r>
                        <a:rPr lang="en-GB">
                          <a:solidFill>
                            <a:srgbClr val="FFFFFF"/>
                          </a:solidFill>
                          <a:effectLst/>
                        </a:rPr>
                        <a:t>Stainless steel 304/304L</a:t>
                      </a:r>
                      <a:endParaRPr lang="en-GB">
                        <a:effectLst/>
                      </a:endParaRPr>
                    </a:p>
                  </a:txBody>
                  <a:tcPr marL="68580" marR="68580" marT="0" marB="0"/>
                </a:tc>
                <a:tc>
                  <a:txBody>
                    <a:bodyPr/>
                    <a:lstStyle/>
                    <a:p>
                      <a:pPr>
                        <a:buNone/>
                      </a:pPr>
                      <a:r>
                        <a:rPr lang="en-GB">
                          <a:effectLst/>
                        </a:rPr>
                        <a:t>7900–8000</a:t>
                      </a:r>
                    </a:p>
                  </a:txBody>
                  <a:tcPr marL="68580" marR="68580" marT="0" marB="0"/>
                </a:tc>
                <a:tc>
                  <a:txBody>
                    <a:bodyPr/>
                    <a:lstStyle/>
                    <a:p>
                      <a:pPr>
                        <a:buNone/>
                      </a:pPr>
                      <a:r>
                        <a:rPr lang="en-GB">
                          <a:effectLst/>
                        </a:rPr>
                        <a:t>Yield ~200–300 MPa</a:t>
                      </a:r>
                    </a:p>
                  </a:txBody>
                  <a:tcPr marL="68580" marR="68580" marT="0" marB="0"/>
                </a:tc>
                <a:tc>
                  <a:txBody>
                    <a:bodyPr/>
                    <a:lstStyle/>
                    <a:p>
                      <a:pPr>
                        <a:buNone/>
                      </a:pPr>
                      <a:r>
                        <a:rPr lang="en-GB">
                          <a:effectLst/>
                        </a:rPr>
                        <a:t>190–200 GPa</a:t>
                      </a:r>
                    </a:p>
                  </a:txBody>
                  <a:tcPr marL="68580" marR="68580" marT="0" marB="0"/>
                </a:tc>
                <a:tc>
                  <a:txBody>
                    <a:bodyPr/>
                    <a:lstStyle/>
                    <a:p>
                      <a:pPr>
                        <a:buNone/>
                      </a:pPr>
                      <a:r>
                        <a:rPr lang="en-GB">
                          <a:effectLst/>
                        </a:rPr>
                        <a:t>Excellent corrosion resistance</a:t>
                      </a:r>
                    </a:p>
                  </a:txBody>
                  <a:tcPr marL="68580" marR="68580" marT="0" marB="0"/>
                </a:tc>
                <a:tc>
                  <a:txBody>
                    <a:bodyPr/>
                    <a:lstStyle/>
                    <a:p>
                      <a:pPr>
                        <a:buNone/>
                      </a:pPr>
                      <a:r>
                        <a:rPr lang="en-GB">
                          <a:effectLst/>
                        </a:rPr>
                        <a:t>Heavy and expensive</a:t>
                      </a:r>
                    </a:p>
                  </a:txBody>
                  <a:tcPr marL="68580" marR="68580" marT="0" marB="0"/>
                </a:tc>
                <a:extLst>
                  <a:ext uri="{0D108BD9-81ED-4DB2-BD59-A6C34878D82A}">
                    <a16:rowId xmlns:a16="http://schemas.microsoft.com/office/drawing/2014/main" val="2016024116"/>
                  </a:ext>
                </a:extLst>
              </a:tr>
              <a:tr h="0">
                <a:tc>
                  <a:txBody>
                    <a:bodyPr/>
                    <a:lstStyle/>
                    <a:p>
                      <a:pPr>
                        <a:buNone/>
                      </a:pPr>
                      <a:r>
                        <a:rPr lang="en-GB">
                          <a:solidFill>
                            <a:srgbClr val="FFFFFF"/>
                          </a:solidFill>
                          <a:effectLst/>
                        </a:rPr>
                        <a:t>Glass </a:t>
                      </a:r>
                      <a:r>
                        <a:rPr lang="en-GB" err="1">
                          <a:solidFill>
                            <a:srgbClr val="FFFFFF"/>
                          </a:solidFill>
                          <a:effectLst/>
                        </a:rPr>
                        <a:t>fiber</a:t>
                      </a:r>
                      <a:r>
                        <a:rPr lang="en-GB">
                          <a:solidFill>
                            <a:srgbClr val="FFFFFF"/>
                          </a:solidFill>
                          <a:effectLst/>
                        </a:rPr>
                        <a:t> (GFRP) composite</a:t>
                      </a:r>
                      <a:endParaRPr lang="en-GB">
                        <a:effectLst/>
                      </a:endParaRPr>
                    </a:p>
                  </a:txBody>
                  <a:tcPr marL="68580" marR="68580" marT="0" marB="0"/>
                </a:tc>
                <a:tc>
                  <a:txBody>
                    <a:bodyPr/>
                    <a:lstStyle/>
                    <a:p>
                      <a:pPr>
                        <a:buNone/>
                      </a:pPr>
                      <a:r>
                        <a:rPr lang="en-GB">
                          <a:effectLst/>
                        </a:rPr>
                        <a:t>1800–2200</a:t>
                      </a:r>
                    </a:p>
                  </a:txBody>
                  <a:tcPr marL="68580" marR="68580" marT="0" marB="0"/>
                </a:tc>
                <a:tc>
                  <a:txBody>
                    <a:bodyPr/>
                    <a:lstStyle/>
                    <a:p>
                      <a:pPr>
                        <a:buNone/>
                      </a:pPr>
                      <a:r>
                        <a:rPr lang="en-GB">
                          <a:effectLst/>
                        </a:rPr>
                        <a:t>&gt;300 MPa </a:t>
                      </a:r>
                    </a:p>
                  </a:txBody>
                  <a:tcPr marL="68580" marR="68580" marT="0" marB="0"/>
                </a:tc>
                <a:tc>
                  <a:txBody>
                    <a:bodyPr/>
                    <a:lstStyle/>
                    <a:p>
                      <a:pPr>
                        <a:buNone/>
                      </a:pPr>
                      <a:r>
                        <a:rPr lang="en-GB">
                          <a:effectLst/>
                        </a:rPr>
                        <a:t>20–50 GPa</a:t>
                      </a:r>
                    </a:p>
                  </a:txBody>
                  <a:tcPr marL="68580" marR="68580" marT="0" marB="0"/>
                </a:tc>
                <a:tc>
                  <a:txBody>
                    <a:bodyPr/>
                    <a:lstStyle/>
                    <a:p>
                      <a:pPr>
                        <a:buNone/>
                      </a:pPr>
                      <a:r>
                        <a:rPr lang="en-GB">
                          <a:effectLst/>
                        </a:rPr>
                        <a:t>Very lightweight</a:t>
                      </a:r>
                    </a:p>
                  </a:txBody>
                  <a:tcPr marL="68580" marR="68580" marT="0" marB="0"/>
                </a:tc>
                <a:tc>
                  <a:txBody>
                    <a:bodyPr/>
                    <a:lstStyle/>
                    <a:p>
                      <a:pPr>
                        <a:buNone/>
                      </a:pPr>
                      <a:r>
                        <a:rPr lang="en-GB">
                          <a:effectLst/>
                        </a:rPr>
                        <a:t>Difficult manufacture and repair</a:t>
                      </a:r>
                    </a:p>
                  </a:txBody>
                  <a:tcPr marL="68580" marR="68580" marT="0" marB="0"/>
                </a:tc>
                <a:extLst>
                  <a:ext uri="{0D108BD9-81ED-4DB2-BD59-A6C34878D82A}">
                    <a16:rowId xmlns:a16="http://schemas.microsoft.com/office/drawing/2014/main" val="11392350"/>
                  </a:ext>
                </a:extLst>
              </a:tr>
            </a:tbl>
          </a:graphicData>
        </a:graphic>
      </p:graphicFrame>
    </p:spTree>
    <p:extLst>
      <p:ext uri="{BB962C8B-B14F-4D97-AF65-F5344CB8AC3E}">
        <p14:creationId xmlns:p14="http://schemas.microsoft.com/office/powerpoint/2010/main" val="3662275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C80C14-97E8-F1D8-AF03-C74BDD7CFD1A}"/>
            </a:ext>
          </a:extLst>
        </p:cNvPr>
        <p:cNvGrpSpPr/>
        <p:nvPr/>
      </p:nvGrpSpPr>
      <p:grpSpPr>
        <a:xfrm>
          <a:off x="0" y="0"/>
          <a:ext cx="0" cy="0"/>
          <a:chOff x="0" y="0"/>
          <a:chExt cx="0" cy="0"/>
        </a:xfrm>
      </p:grpSpPr>
      <p:sp>
        <p:nvSpPr>
          <p:cNvPr id="19" name="Title 1">
            <a:extLst>
              <a:ext uri="{FF2B5EF4-FFF2-40B4-BE49-F238E27FC236}">
                <a16:creationId xmlns:a16="http://schemas.microsoft.com/office/drawing/2014/main" id="{509CC645-5EE3-EF46-54F5-223110F67D8B}"/>
              </a:ext>
            </a:extLst>
          </p:cNvPr>
          <p:cNvSpPr>
            <a:spLocks noGrp="1"/>
          </p:cNvSpPr>
          <p:nvPr>
            <p:ph type="title"/>
          </p:nvPr>
        </p:nvSpPr>
        <p:spPr>
          <a:xfrm>
            <a:off x="1115568" y="548640"/>
            <a:ext cx="10168128" cy="1179576"/>
          </a:xfrm>
        </p:spPr>
        <p:txBody>
          <a:bodyPr/>
          <a:lstStyle/>
          <a:p>
            <a:r>
              <a:rPr lang="en-GB" sz="3700">
                <a:latin typeface="Avenir Next LT Pro"/>
                <a:cs typeface="Segoe UI"/>
              </a:rPr>
              <a:t>Materials – Gonçalo Fonseca</a:t>
            </a:r>
          </a:p>
        </p:txBody>
      </p:sp>
      <p:sp>
        <p:nvSpPr>
          <p:cNvPr id="4" name="Date Placeholder 3">
            <a:extLst>
              <a:ext uri="{FF2B5EF4-FFF2-40B4-BE49-F238E27FC236}">
                <a16:creationId xmlns:a16="http://schemas.microsoft.com/office/drawing/2014/main" id="{ECF10DD7-C130-058D-266C-D6576ECC9A19}"/>
              </a:ext>
            </a:extLst>
          </p:cNvPr>
          <p:cNvSpPr>
            <a:spLocks noGrp="1"/>
          </p:cNvSpPr>
          <p:nvPr>
            <p:ph type="dt" sz="half" idx="10"/>
          </p:nvPr>
        </p:nvSpPr>
        <p:spPr>
          <a:xfrm>
            <a:off x="1115568" y="6356350"/>
            <a:ext cx="2743200" cy="365125"/>
          </a:xfrm>
        </p:spPr>
        <p:txBody>
          <a:bodyPr anchor="ctr">
            <a:normAutofit/>
          </a:bodyPr>
          <a:lstStyle/>
          <a:p>
            <a:pPr>
              <a:spcAft>
                <a:spcPts val="600"/>
              </a:spcAft>
            </a:pPr>
            <a:fld id="{ED608095-A41D-4C78-BF37-7EB02F20AFF4}" type="datetime1">
              <a:rPr lang="en-US"/>
              <a:pPr>
                <a:spcAft>
                  <a:spcPts val="600"/>
                </a:spcAft>
              </a:pPr>
              <a:t>5/27/2026</a:t>
            </a:fld>
            <a:endParaRPr lang="en-US"/>
          </a:p>
        </p:txBody>
      </p:sp>
      <p:sp>
        <p:nvSpPr>
          <p:cNvPr id="21" name="Footer Placeholder 5">
            <a:extLst>
              <a:ext uri="{FF2B5EF4-FFF2-40B4-BE49-F238E27FC236}">
                <a16:creationId xmlns:a16="http://schemas.microsoft.com/office/drawing/2014/main" id="{6785910E-E212-055A-FEC3-10D423C48C74}"/>
              </a:ext>
            </a:extLst>
          </p:cNvPr>
          <p:cNvSpPr>
            <a:spLocks noGrp="1"/>
          </p:cNvSpPr>
          <p:nvPr>
            <p:ph type="ftr" sz="quarter" idx="11"/>
          </p:nvPr>
        </p:nvSpPr>
        <p:spPr>
          <a:xfrm>
            <a:off x="4038600" y="6356350"/>
            <a:ext cx="4114800" cy="365125"/>
          </a:xfrm>
        </p:spPr>
        <p:txBody>
          <a:bodyPr/>
          <a:lstStyle/>
          <a:p>
            <a:r>
              <a:rPr lang="en-GB">
                <a:solidFill>
                  <a:schemeClr val="bg1">
                    <a:lumMod val="76000"/>
                  </a:schemeClr>
                </a:solidFill>
              </a:rPr>
              <a:t>Gonçalo Fonseca</a:t>
            </a:r>
            <a:endParaRPr lang="en-US">
              <a:solidFill>
                <a:srgbClr val="000000"/>
              </a:solidFill>
            </a:endParaRPr>
          </a:p>
        </p:txBody>
      </p:sp>
      <p:sp>
        <p:nvSpPr>
          <p:cNvPr id="6" name="Slide Number Placeholder 5">
            <a:extLst>
              <a:ext uri="{FF2B5EF4-FFF2-40B4-BE49-F238E27FC236}">
                <a16:creationId xmlns:a16="http://schemas.microsoft.com/office/drawing/2014/main" id="{23665022-15B4-0D71-D0E4-2362FADAA2CB}"/>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17</a:t>
            </a:fld>
            <a:endParaRPr lang="en-US"/>
          </a:p>
        </p:txBody>
      </p:sp>
      <p:graphicFrame>
        <p:nvGraphicFramePr>
          <p:cNvPr id="10" name="Content Placeholder 9">
            <a:extLst>
              <a:ext uri="{FF2B5EF4-FFF2-40B4-BE49-F238E27FC236}">
                <a16:creationId xmlns:a16="http://schemas.microsoft.com/office/drawing/2014/main" id="{1297AE41-8D30-D6FA-38FA-28E010B0D520}"/>
              </a:ext>
            </a:extLst>
          </p:cNvPr>
          <p:cNvGraphicFramePr>
            <a:graphicFrameLocks noGrp="1"/>
          </p:cNvGraphicFramePr>
          <p:nvPr>
            <p:ph sz="half" idx="1"/>
            <p:extLst>
              <p:ext uri="{D42A27DB-BD31-4B8C-83A1-F6EECF244321}">
                <p14:modId xmlns:p14="http://schemas.microsoft.com/office/powerpoint/2010/main" val="1547803827"/>
              </p:ext>
            </p:extLst>
          </p:nvPr>
        </p:nvGraphicFramePr>
        <p:xfrm>
          <a:off x="764321" y="2735995"/>
          <a:ext cx="10869735" cy="3017520"/>
        </p:xfrm>
        <a:graphic>
          <a:graphicData uri="http://schemas.openxmlformats.org/drawingml/2006/table">
            <a:tbl>
              <a:tblPr firstRow="1" firstCol="1" bandRow="1">
                <a:tableStyleId>{5C22544A-7EE6-4342-B048-85BDC9FD1C3A}</a:tableStyleId>
              </a:tblPr>
              <a:tblGrid>
                <a:gridCol w="2173947">
                  <a:extLst>
                    <a:ext uri="{9D8B030D-6E8A-4147-A177-3AD203B41FA5}">
                      <a16:colId xmlns:a16="http://schemas.microsoft.com/office/drawing/2014/main" val="3853206474"/>
                    </a:ext>
                  </a:extLst>
                </a:gridCol>
                <a:gridCol w="2173947">
                  <a:extLst>
                    <a:ext uri="{9D8B030D-6E8A-4147-A177-3AD203B41FA5}">
                      <a16:colId xmlns:a16="http://schemas.microsoft.com/office/drawing/2014/main" val="808032761"/>
                    </a:ext>
                  </a:extLst>
                </a:gridCol>
                <a:gridCol w="2173947">
                  <a:extLst>
                    <a:ext uri="{9D8B030D-6E8A-4147-A177-3AD203B41FA5}">
                      <a16:colId xmlns:a16="http://schemas.microsoft.com/office/drawing/2014/main" val="3169815912"/>
                    </a:ext>
                  </a:extLst>
                </a:gridCol>
                <a:gridCol w="2173947">
                  <a:extLst>
                    <a:ext uri="{9D8B030D-6E8A-4147-A177-3AD203B41FA5}">
                      <a16:colId xmlns:a16="http://schemas.microsoft.com/office/drawing/2014/main" val="3334554775"/>
                    </a:ext>
                  </a:extLst>
                </a:gridCol>
                <a:gridCol w="2173947">
                  <a:extLst>
                    <a:ext uri="{9D8B030D-6E8A-4147-A177-3AD203B41FA5}">
                      <a16:colId xmlns:a16="http://schemas.microsoft.com/office/drawing/2014/main" val="1621294329"/>
                    </a:ext>
                  </a:extLst>
                </a:gridCol>
              </a:tblGrid>
              <a:tr h="0">
                <a:tc>
                  <a:txBody>
                    <a:bodyPr/>
                    <a:lstStyle/>
                    <a:p>
                      <a:pPr>
                        <a:buNone/>
                      </a:pPr>
                      <a:r>
                        <a:rPr lang="en-GB">
                          <a:solidFill>
                            <a:srgbClr val="FFFFFF"/>
                          </a:solidFill>
                          <a:effectLst/>
                        </a:rPr>
                        <a:t>Solar Panel Grade</a:t>
                      </a:r>
                      <a:endParaRPr lang="en-GB">
                        <a:effectLst/>
                      </a:endParaRPr>
                    </a:p>
                  </a:txBody>
                  <a:tcPr marL="68580" marR="68580" marT="0" marB="0"/>
                </a:tc>
                <a:tc>
                  <a:txBody>
                    <a:bodyPr/>
                    <a:lstStyle/>
                    <a:p>
                      <a:pPr>
                        <a:buNone/>
                      </a:pPr>
                      <a:r>
                        <a:rPr lang="en-GB">
                          <a:solidFill>
                            <a:srgbClr val="FFFFFF"/>
                          </a:solidFill>
                          <a:effectLst/>
                        </a:rPr>
                        <a:t>Cell Quality</a:t>
                      </a:r>
                      <a:endParaRPr lang="en-GB">
                        <a:effectLst/>
                      </a:endParaRPr>
                    </a:p>
                  </a:txBody>
                  <a:tcPr marL="68580" marR="68580" marT="0" marB="0"/>
                </a:tc>
                <a:tc>
                  <a:txBody>
                    <a:bodyPr/>
                    <a:lstStyle/>
                    <a:p>
                      <a:pPr>
                        <a:buNone/>
                      </a:pPr>
                      <a:r>
                        <a:rPr lang="en-GB">
                          <a:solidFill>
                            <a:srgbClr val="FFFFFF"/>
                          </a:solidFill>
                          <a:effectLst/>
                        </a:rPr>
                        <a:t>Typical Efficiency</a:t>
                      </a:r>
                      <a:endParaRPr lang="en-GB">
                        <a:effectLst/>
                      </a:endParaRPr>
                    </a:p>
                  </a:txBody>
                  <a:tcPr marL="68580" marR="68580" marT="0" marB="0"/>
                </a:tc>
                <a:tc>
                  <a:txBody>
                    <a:bodyPr/>
                    <a:lstStyle/>
                    <a:p>
                      <a:pPr>
                        <a:buNone/>
                      </a:pPr>
                      <a:r>
                        <a:rPr lang="en-GB">
                          <a:solidFill>
                            <a:srgbClr val="FFFFFF"/>
                          </a:solidFill>
                          <a:effectLst/>
                        </a:rPr>
                        <a:t>Main Advantages</a:t>
                      </a:r>
                      <a:endParaRPr lang="en-GB">
                        <a:effectLst/>
                      </a:endParaRPr>
                    </a:p>
                  </a:txBody>
                  <a:tcPr marL="68580" marR="68580" marT="0" marB="0"/>
                </a:tc>
                <a:tc>
                  <a:txBody>
                    <a:bodyPr/>
                    <a:lstStyle/>
                    <a:p>
                      <a:pPr>
                        <a:buNone/>
                      </a:pPr>
                      <a:r>
                        <a:rPr lang="en-GB">
                          <a:solidFill>
                            <a:srgbClr val="FFFFFF"/>
                          </a:solidFill>
                          <a:effectLst/>
                        </a:rPr>
                        <a:t>Main Limitations</a:t>
                      </a:r>
                      <a:endParaRPr lang="en-GB">
                        <a:effectLst/>
                      </a:endParaRPr>
                    </a:p>
                  </a:txBody>
                  <a:tcPr marL="68580" marR="68580" marT="0" marB="0"/>
                </a:tc>
                <a:extLst>
                  <a:ext uri="{0D108BD9-81ED-4DB2-BD59-A6C34878D82A}">
                    <a16:rowId xmlns:a16="http://schemas.microsoft.com/office/drawing/2014/main" val="1861138620"/>
                  </a:ext>
                </a:extLst>
              </a:tr>
              <a:tr h="0">
                <a:tc>
                  <a:txBody>
                    <a:bodyPr/>
                    <a:lstStyle/>
                    <a:p>
                      <a:pPr>
                        <a:buNone/>
                      </a:pPr>
                      <a:r>
                        <a:rPr lang="en-GB">
                          <a:solidFill>
                            <a:srgbClr val="FFFFFF"/>
                          </a:solidFill>
                          <a:effectLst/>
                        </a:rPr>
                        <a:t>Grade A</a:t>
                      </a:r>
                      <a:endParaRPr lang="en-GB">
                        <a:effectLst/>
                      </a:endParaRPr>
                    </a:p>
                  </a:txBody>
                  <a:tcPr marL="68580" marR="68580" marT="0" marB="0"/>
                </a:tc>
                <a:tc>
                  <a:txBody>
                    <a:bodyPr/>
                    <a:lstStyle/>
                    <a:p>
                      <a:pPr>
                        <a:buNone/>
                      </a:pPr>
                      <a:r>
                        <a:rPr lang="en-GB">
                          <a:effectLst/>
                        </a:rPr>
                        <a:t>Defect-free cells</a:t>
                      </a:r>
                    </a:p>
                  </a:txBody>
                  <a:tcPr marL="68580" marR="68580" marT="0" marB="0"/>
                </a:tc>
                <a:tc>
                  <a:txBody>
                    <a:bodyPr/>
                    <a:lstStyle/>
                    <a:p>
                      <a:pPr>
                        <a:buNone/>
                      </a:pPr>
                      <a:r>
                        <a:rPr lang="en-GB">
                          <a:effectLst/>
                        </a:rPr>
                        <a:t>18–22%</a:t>
                      </a:r>
                    </a:p>
                  </a:txBody>
                  <a:tcPr marL="68580" marR="68580" marT="0" marB="0"/>
                </a:tc>
                <a:tc>
                  <a:txBody>
                    <a:bodyPr/>
                    <a:lstStyle/>
                    <a:p>
                      <a:pPr>
                        <a:buNone/>
                      </a:pPr>
                      <a:r>
                        <a:rPr lang="en-GB">
                          <a:effectLst/>
                        </a:rPr>
                        <a:t>Highest reliability, lower degradation, improved lifespan</a:t>
                      </a:r>
                    </a:p>
                  </a:txBody>
                  <a:tcPr marL="68580" marR="68580" marT="0" marB="0"/>
                </a:tc>
                <a:tc>
                  <a:txBody>
                    <a:bodyPr/>
                    <a:lstStyle/>
                    <a:p>
                      <a:pPr>
                        <a:buNone/>
                      </a:pPr>
                      <a:r>
                        <a:rPr lang="en-GB">
                          <a:effectLst/>
                        </a:rPr>
                        <a:t>Higher initial cost</a:t>
                      </a:r>
                    </a:p>
                  </a:txBody>
                  <a:tcPr marL="68580" marR="68580" marT="0" marB="0"/>
                </a:tc>
                <a:extLst>
                  <a:ext uri="{0D108BD9-81ED-4DB2-BD59-A6C34878D82A}">
                    <a16:rowId xmlns:a16="http://schemas.microsoft.com/office/drawing/2014/main" val="42348957"/>
                  </a:ext>
                </a:extLst>
              </a:tr>
              <a:tr h="0">
                <a:tc>
                  <a:txBody>
                    <a:bodyPr/>
                    <a:lstStyle/>
                    <a:p>
                      <a:pPr>
                        <a:buNone/>
                      </a:pPr>
                      <a:r>
                        <a:rPr lang="en-GB">
                          <a:solidFill>
                            <a:srgbClr val="FFFFFF"/>
                          </a:solidFill>
                          <a:effectLst/>
                        </a:rPr>
                        <a:t>Grade B</a:t>
                      </a:r>
                      <a:endParaRPr lang="en-GB">
                        <a:effectLst/>
                      </a:endParaRPr>
                    </a:p>
                  </a:txBody>
                  <a:tcPr marL="68580" marR="68580" marT="0" marB="0"/>
                </a:tc>
                <a:tc>
                  <a:txBody>
                    <a:bodyPr/>
                    <a:lstStyle/>
                    <a:p>
                      <a:pPr>
                        <a:buNone/>
                      </a:pPr>
                      <a:r>
                        <a:rPr lang="en-GB">
                          <a:effectLst/>
                        </a:rPr>
                        <a:t>Minor visual or manufacturing defects on cells</a:t>
                      </a:r>
                    </a:p>
                  </a:txBody>
                  <a:tcPr marL="68580" marR="68580" marT="0" marB="0"/>
                </a:tc>
                <a:tc>
                  <a:txBody>
                    <a:bodyPr/>
                    <a:lstStyle/>
                    <a:p>
                      <a:pPr>
                        <a:buNone/>
                      </a:pPr>
                      <a:r>
                        <a:rPr lang="en-GB">
                          <a:effectLst/>
                        </a:rPr>
                        <a:t>15–18%</a:t>
                      </a:r>
                    </a:p>
                  </a:txBody>
                  <a:tcPr marL="68580" marR="68580" marT="0" marB="0"/>
                </a:tc>
                <a:tc>
                  <a:txBody>
                    <a:bodyPr/>
                    <a:lstStyle/>
                    <a:p>
                      <a:pPr>
                        <a:buNone/>
                      </a:pPr>
                      <a:r>
                        <a:rPr lang="en-GB">
                          <a:effectLst/>
                        </a:rPr>
                        <a:t>Lower purchase cost</a:t>
                      </a:r>
                    </a:p>
                  </a:txBody>
                  <a:tcPr marL="68580" marR="68580" marT="0" marB="0"/>
                </a:tc>
                <a:tc>
                  <a:txBody>
                    <a:bodyPr/>
                    <a:lstStyle/>
                    <a:p>
                      <a:pPr>
                        <a:buNone/>
                      </a:pPr>
                      <a:r>
                        <a:rPr lang="en-GB">
                          <a:effectLst/>
                        </a:rPr>
                        <a:t>Reduced efficiency and lifespan</a:t>
                      </a:r>
                    </a:p>
                  </a:txBody>
                  <a:tcPr marL="68580" marR="68580" marT="0" marB="0"/>
                </a:tc>
                <a:extLst>
                  <a:ext uri="{0D108BD9-81ED-4DB2-BD59-A6C34878D82A}">
                    <a16:rowId xmlns:a16="http://schemas.microsoft.com/office/drawing/2014/main" val="2146732914"/>
                  </a:ext>
                </a:extLst>
              </a:tr>
              <a:tr h="0">
                <a:tc>
                  <a:txBody>
                    <a:bodyPr/>
                    <a:lstStyle/>
                    <a:p>
                      <a:pPr>
                        <a:buNone/>
                      </a:pPr>
                      <a:r>
                        <a:rPr lang="en-GB">
                          <a:solidFill>
                            <a:srgbClr val="FFFFFF"/>
                          </a:solidFill>
                          <a:effectLst/>
                        </a:rPr>
                        <a:t>Grade C</a:t>
                      </a:r>
                      <a:endParaRPr lang="en-GB">
                        <a:effectLst/>
                      </a:endParaRPr>
                    </a:p>
                  </a:txBody>
                  <a:tcPr marL="68580" marR="68580" marT="0" marB="0"/>
                </a:tc>
                <a:tc>
                  <a:txBody>
                    <a:bodyPr/>
                    <a:lstStyle/>
                    <a:p>
                      <a:pPr>
                        <a:buNone/>
                      </a:pPr>
                      <a:r>
                        <a:rPr lang="en-GB">
                          <a:effectLst/>
                        </a:rPr>
                        <a:t>Visible defects or recycled/reworked cells</a:t>
                      </a:r>
                    </a:p>
                  </a:txBody>
                  <a:tcPr marL="68580" marR="68580" marT="0" marB="0"/>
                </a:tc>
                <a:tc>
                  <a:txBody>
                    <a:bodyPr/>
                    <a:lstStyle/>
                    <a:p>
                      <a:pPr>
                        <a:buNone/>
                      </a:pPr>
                      <a:r>
                        <a:rPr lang="en-GB">
                          <a:effectLst/>
                        </a:rPr>
                        <a:t>&lt;15%</a:t>
                      </a:r>
                    </a:p>
                  </a:txBody>
                  <a:tcPr marL="68580" marR="68580" marT="0" marB="0"/>
                </a:tc>
                <a:tc>
                  <a:txBody>
                    <a:bodyPr/>
                    <a:lstStyle/>
                    <a:p>
                      <a:pPr>
                        <a:buNone/>
                      </a:pPr>
                      <a:r>
                        <a:rPr lang="en-GB">
                          <a:effectLst/>
                        </a:rPr>
                        <a:t>Very low cost</a:t>
                      </a:r>
                    </a:p>
                  </a:txBody>
                  <a:tcPr marL="68580" marR="68580" marT="0" marB="0"/>
                </a:tc>
                <a:tc>
                  <a:txBody>
                    <a:bodyPr/>
                    <a:lstStyle/>
                    <a:p>
                      <a:pPr>
                        <a:buNone/>
                      </a:pPr>
                      <a:r>
                        <a:rPr lang="en-GB">
                          <a:effectLst/>
                        </a:rPr>
                        <a:t>Poor reliability and reduced operational performance</a:t>
                      </a:r>
                    </a:p>
                  </a:txBody>
                  <a:tcPr marL="68580" marR="68580" marT="0" marB="0"/>
                </a:tc>
                <a:extLst>
                  <a:ext uri="{0D108BD9-81ED-4DB2-BD59-A6C34878D82A}">
                    <a16:rowId xmlns:a16="http://schemas.microsoft.com/office/drawing/2014/main" val="748550253"/>
                  </a:ext>
                </a:extLst>
              </a:tr>
            </a:tbl>
          </a:graphicData>
        </a:graphic>
      </p:graphicFrame>
    </p:spTree>
    <p:extLst>
      <p:ext uri="{BB962C8B-B14F-4D97-AF65-F5344CB8AC3E}">
        <p14:creationId xmlns:p14="http://schemas.microsoft.com/office/powerpoint/2010/main" val="34769332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25123-8CF4-8973-9FCD-EE6E6468F9C8}"/>
              </a:ext>
            </a:extLst>
          </p:cNvPr>
          <p:cNvSpPr>
            <a:spLocks noGrp="1"/>
          </p:cNvSpPr>
          <p:nvPr>
            <p:ph type="title"/>
          </p:nvPr>
        </p:nvSpPr>
        <p:spPr/>
        <p:txBody>
          <a:bodyPr/>
          <a:lstStyle/>
          <a:p>
            <a:r>
              <a:rPr lang="en-GB"/>
              <a:t>Risk Assessment - </a:t>
            </a:r>
            <a:r>
              <a:rPr lang="en-GB" sz="3700"/>
              <a:t>Gonçalo Fonseca</a:t>
            </a:r>
            <a:endParaRPr lang="en-GB"/>
          </a:p>
        </p:txBody>
      </p:sp>
      <p:graphicFrame>
        <p:nvGraphicFramePr>
          <p:cNvPr id="9" name="Content Placeholder 8">
            <a:extLst>
              <a:ext uri="{FF2B5EF4-FFF2-40B4-BE49-F238E27FC236}">
                <a16:creationId xmlns:a16="http://schemas.microsoft.com/office/drawing/2014/main" id="{14477F2C-F8C8-6B03-A198-DD973993A82B}"/>
              </a:ext>
            </a:extLst>
          </p:cNvPr>
          <p:cNvGraphicFramePr>
            <a:graphicFrameLocks noGrp="1"/>
          </p:cNvGraphicFramePr>
          <p:nvPr>
            <p:ph sz="half" idx="1"/>
            <p:extLst>
              <p:ext uri="{D42A27DB-BD31-4B8C-83A1-F6EECF244321}">
                <p14:modId xmlns:p14="http://schemas.microsoft.com/office/powerpoint/2010/main" val="422628160"/>
              </p:ext>
            </p:extLst>
          </p:nvPr>
        </p:nvGraphicFramePr>
        <p:xfrm>
          <a:off x="883505" y="2341319"/>
          <a:ext cx="10928791" cy="3185160"/>
        </p:xfrm>
        <a:graphic>
          <a:graphicData uri="http://schemas.openxmlformats.org/drawingml/2006/table">
            <a:tbl>
              <a:tblPr firstRow="1" firstCol="1" bandRow="1">
                <a:tableStyleId>{5940675A-B579-460E-94D1-54222C63F5DA}</a:tableStyleId>
              </a:tblPr>
              <a:tblGrid>
                <a:gridCol w="843132">
                  <a:extLst>
                    <a:ext uri="{9D8B030D-6E8A-4147-A177-3AD203B41FA5}">
                      <a16:colId xmlns:a16="http://schemas.microsoft.com/office/drawing/2014/main" val="2663085499"/>
                    </a:ext>
                  </a:extLst>
                </a:gridCol>
                <a:gridCol w="1455776">
                  <a:extLst>
                    <a:ext uri="{9D8B030D-6E8A-4147-A177-3AD203B41FA5}">
                      <a16:colId xmlns:a16="http://schemas.microsoft.com/office/drawing/2014/main" val="201556035"/>
                    </a:ext>
                  </a:extLst>
                </a:gridCol>
                <a:gridCol w="2628181">
                  <a:extLst>
                    <a:ext uri="{9D8B030D-6E8A-4147-A177-3AD203B41FA5}">
                      <a16:colId xmlns:a16="http://schemas.microsoft.com/office/drawing/2014/main" val="2827967974"/>
                    </a:ext>
                  </a:extLst>
                </a:gridCol>
                <a:gridCol w="517850">
                  <a:extLst>
                    <a:ext uri="{9D8B030D-6E8A-4147-A177-3AD203B41FA5}">
                      <a16:colId xmlns:a16="http://schemas.microsoft.com/office/drawing/2014/main" val="2320201008"/>
                    </a:ext>
                  </a:extLst>
                </a:gridCol>
                <a:gridCol w="614638">
                  <a:extLst>
                    <a:ext uri="{9D8B030D-6E8A-4147-A177-3AD203B41FA5}">
                      <a16:colId xmlns:a16="http://schemas.microsoft.com/office/drawing/2014/main" val="2880644623"/>
                    </a:ext>
                  </a:extLst>
                </a:gridCol>
                <a:gridCol w="614638">
                  <a:extLst>
                    <a:ext uri="{9D8B030D-6E8A-4147-A177-3AD203B41FA5}">
                      <a16:colId xmlns:a16="http://schemas.microsoft.com/office/drawing/2014/main" val="4262899102"/>
                    </a:ext>
                  </a:extLst>
                </a:gridCol>
                <a:gridCol w="2572303">
                  <a:extLst>
                    <a:ext uri="{9D8B030D-6E8A-4147-A177-3AD203B41FA5}">
                      <a16:colId xmlns:a16="http://schemas.microsoft.com/office/drawing/2014/main" val="278967496"/>
                    </a:ext>
                  </a:extLst>
                </a:gridCol>
                <a:gridCol w="452997">
                  <a:extLst>
                    <a:ext uri="{9D8B030D-6E8A-4147-A177-3AD203B41FA5}">
                      <a16:colId xmlns:a16="http://schemas.microsoft.com/office/drawing/2014/main" val="363690940"/>
                    </a:ext>
                  </a:extLst>
                </a:gridCol>
                <a:gridCol w="614638">
                  <a:extLst>
                    <a:ext uri="{9D8B030D-6E8A-4147-A177-3AD203B41FA5}">
                      <a16:colId xmlns:a16="http://schemas.microsoft.com/office/drawing/2014/main" val="340388703"/>
                    </a:ext>
                  </a:extLst>
                </a:gridCol>
                <a:gridCol w="614638">
                  <a:extLst>
                    <a:ext uri="{9D8B030D-6E8A-4147-A177-3AD203B41FA5}">
                      <a16:colId xmlns:a16="http://schemas.microsoft.com/office/drawing/2014/main" val="2766795088"/>
                    </a:ext>
                  </a:extLst>
                </a:gridCol>
              </a:tblGrid>
              <a:tr h="0">
                <a:tc rowSpan="2">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Action No.</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2">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Area of Design</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2">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Issue Identified</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Initial Risk Score (5x5)</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rowSpan="2">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Corrective Action Implemented</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Residual Risk Score</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854090665"/>
                  </a:ext>
                </a:extLst>
              </a:tr>
              <a:tr h="0">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Sr</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L</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Risk</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vMerge="1">
                  <a:txBody>
                    <a:bodyPr/>
                    <a:lstStyle/>
                    <a:p>
                      <a:endParaRPr lang="en-GB"/>
                    </a:p>
                  </a:txBody>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Sr</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L</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Risk</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88517062"/>
                  </a:ext>
                </a:extLst>
              </a:tr>
              <a:tr h="0">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1</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Support Frame</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Excessive roof loading caused by structural mass</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5</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20</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0000"/>
                    </a:solid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Use of lightweight anodized aluminum frame to reduce dead load</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5</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2</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10</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4012081748"/>
                  </a:ext>
                </a:extLst>
              </a:tr>
              <a:tr h="0">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2</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Support Frame</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Corrosion caused by continuous environmental exposure </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3</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12</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Anodized aluminum and IP65 material selected.</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3</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1</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3</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extLst>
                  <a:ext uri="{0D108BD9-81ED-4DB2-BD59-A6C34878D82A}">
                    <a16:rowId xmlns:a16="http://schemas.microsoft.com/office/drawing/2014/main" val="3365923909"/>
                  </a:ext>
                </a:extLst>
              </a:tr>
              <a:tr h="0">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3</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Rotating Assembly</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Bearing wear caused by repetitive pivoting movement</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3</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3</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9</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Use of pillow block bearings to reduce rotational friction and wear</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3</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1</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3</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extLst>
                  <a:ext uri="{0D108BD9-81ED-4DB2-BD59-A6C34878D82A}">
                    <a16:rowId xmlns:a16="http://schemas.microsoft.com/office/drawing/2014/main" val="1426749355"/>
                  </a:ext>
                </a:extLst>
              </a:tr>
              <a:tr h="0">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Linear Actuator</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Mechanical failure due to continuous operational cycling</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3</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12</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Commercially rated actuator selected with suitable load capacity</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3</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3</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9</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674807455"/>
                  </a:ext>
                </a:extLst>
              </a:tr>
              <a:tr h="0">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5</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Electrical Components</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Water ingress causing Linear actuator failure and solar sensor malfunction</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5</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20</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0000"/>
                    </a:solid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Use of IP rated equipment and electrical enclosures to protect from water/ moisture ingress</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1</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extLst>
                  <a:ext uri="{0D108BD9-81ED-4DB2-BD59-A6C34878D82A}">
                    <a16:rowId xmlns:a16="http://schemas.microsoft.com/office/drawing/2014/main" val="2480752841"/>
                  </a:ext>
                </a:extLst>
              </a:tr>
              <a:tr h="0">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6</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Roof Mounting System</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Fastener loosening caused by vibration and wind loading</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3</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12</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Nylock nuts to be used with spring washers.</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1</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extLst>
                  <a:ext uri="{0D108BD9-81ED-4DB2-BD59-A6C34878D82A}">
                    <a16:rowId xmlns:a16="http://schemas.microsoft.com/office/drawing/2014/main" val="2078274815"/>
                  </a:ext>
                </a:extLst>
              </a:tr>
              <a:tr h="0">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7</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Solar Panel Operation</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Excessive wind loading during movement operation</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5</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20</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0000"/>
                    </a:solid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Rigid aluminum support structure and reduced system mass</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5</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2</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10</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2715335482"/>
                  </a:ext>
                </a:extLst>
              </a:tr>
              <a:tr h="0">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8</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Maintenance Access</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Difficulty replacing damaged or worn components</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3</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12</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Use of standard off-the-shelf components for easy replacement</a:t>
                      </a:r>
                      <a:endParaRPr lang="en-GB">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effectLst/>
                          <a:latin typeface="Aptos" panose="020B0004020202020204" pitchFamily="34" charset="0"/>
                          <a:ea typeface="Times New Roman" panose="02020603050405020304" pitchFamily="18" charset="0"/>
                          <a:cs typeface="Times New Roman" panose="02020603050405020304" pitchFamily="18" charset="0"/>
                        </a:rPr>
                        <a:t>1</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extLst>
                  <a:ext uri="{0D108BD9-81ED-4DB2-BD59-A6C34878D82A}">
                    <a16:rowId xmlns:a16="http://schemas.microsoft.com/office/drawing/2014/main" val="2718590910"/>
                  </a:ext>
                </a:extLst>
              </a:tr>
            </a:tbl>
          </a:graphicData>
        </a:graphic>
      </p:graphicFrame>
      <p:sp>
        <p:nvSpPr>
          <p:cNvPr id="5" name="Date Placeholder 4">
            <a:extLst>
              <a:ext uri="{FF2B5EF4-FFF2-40B4-BE49-F238E27FC236}">
                <a16:creationId xmlns:a16="http://schemas.microsoft.com/office/drawing/2014/main" id="{12CE396F-98BA-F54C-B545-533F54FB2912}"/>
              </a:ext>
            </a:extLst>
          </p:cNvPr>
          <p:cNvSpPr>
            <a:spLocks noGrp="1"/>
          </p:cNvSpPr>
          <p:nvPr>
            <p:ph type="dt" sz="half" idx="10"/>
          </p:nvPr>
        </p:nvSpPr>
        <p:spPr/>
        <p:txBody>
          <a:bodyPr/>
          <a:lstStyle/>
          <a:p>
            <a:fld id="{846589E1-D85D-42F2-BAB8-B271A7F719A4}" type="datetime1">
              <a:rPr lang="en-US"/>
              <a:t>5/27/2026</a:t>
            </a:fld>
            <a:endParaRPr lang="en-US"/>
          </a:p>
        </p:txBody>
      </p:sp>
      <p:sp>
        <p:nvSpPr>
          <p:cNvPr id="6" name="Footer Placeholder 5">
            <a:extLst>
              <a:ext uri="{FF2B5EF4-FFF2-40B4-BE49-F238E27FC236}">
                <a16:creationId xmlns:a16="http://schemas.microsoft.com/office/drawing/2014/main" id="{1796C295-A089-8A0E-5102-3E9FDD5B4DA2}"/>
              </a:ext>
            </a:extLst>
          </p:cNvPr>
          <p:cNvSpPr>
            <a:spLocks noGrp="1"/>
          </p:cNvSpPr>
          <p:nvPr>
            <p:ph type="ftr" sz="quarter" idx="11"/>
          </p:nvPr>
        </p:nvSpPr>
        <p:spPr/>
        <p:txBody>
          <a:bodyPr/>
          <a:lstStyle/>
          <a:p>
            <a:r>
              <a:rPr lang="en-GB">
                <a:solidFill>
                  <a:schemeClr val="bg1">
                    <a:lumMod val="76000"/>
                  </a:schemeClr>
                </a:solidFill>
              </a:rPr>
              <a:t>Gonçalo Fonseca</a:t>
            </a:r>
            <a:endParaRPr lang="en-US">
              <a:solidFill>
                <a:srgbClr val="000000"/>
              </a:solidFill>
            </a:endParaRPr>
          </a:p>
        </p:txBody>
      </p:sp>
      <p:sp>
        <p:nvSpPr>
          <p:cNvPr id="7" name="Slide Number Placeholder 6">
            <a:extLst>
              <a:ext uri="{FF2B5EF4-FFF2-40B4-BE49-F238E27FC236}">
                <a16:creationId xmlns:a16="http://schemas.microsoft.com/office/drawing/2014/main" id="{30939349-71C2-44D5-7977-2EF866FE893A}"/>
              </a:ext>
            </a:extLst>
          </p:cNvPr>
          <p:cNvSpPr>
            <a:spLocks noGrp="1"/>
          </p:cNvSpPr>
          <p:nvPr>
            <p:ph type="sldNum" sz="quarter" idx="12"/>
          </p:nvPr>
        </p:nvSpPr>
        <p:spPr/>
        <p:txBody>
          <a:bodyPr/>
          <a:lstStyle/>
          <a:p>
            <a:fld id="{A65A5C87-DF58-40C8-B092-1DE63DB4547E}" type="slidenum">
              <a:rPr lang="en-US" dirty="0"/>
              <a:t>18</a:t>
            </a:fld>
            <a:endParaRPr lang="en-US"/>
          </a:p>
        </p:txBody>
      </p:sp>
    </p:spTree>
    <p:extLst>
      <p:ext uri="{BB962C8B-B14F-4D97-AF65-F5344CB8AC3E}">
        <p14:creationId xmlns:p14="http://schemas.microsoft.com/office/powerpoint/2010/main" val="35942951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20DC7-DDC2-7208-9230-FD9A725A327D}"/>
              </a:ext>
            </a:extLst>
          </p:cNvPr>
          <p:cNvSpPr>
            <a:spLocks noGrp="1"/>
          </p:cNvSpPr>
          <p:nvPr>
            <p:ph type="title"/>
          </p:nvPr>
        </p:nvSpPr>
        <p:spPr/>
        <p:txBody>
          <a:bodyPr/>
          <a:lstStyle/>
          <a:p>
            <a:r>
              <a:rPr lang="en-GB"/>
              <a:t>Analysis – James Levi</a:t>
            </a:r>
          </a:p>
        </p:txBody>
      </p:sp>
      <p:graphicFrame>
        <p:nvGraphicFramePr>
          <p:cNvPr id="9" name="Content Placeholder 8">
            <a:extLst>
              <a:ext uri="{FF2B5EF4-FFF2-40B4-BE49-F238E27FC236}">
                <a16:creationId xmlns:a16="http://schemas.microsoft.com/office/drawing/2014/main" id="{9F9ED69E-901A-51A9-3F7D-C914110B0E02}"/>
              </a:ext>
            </a:extLst>
          </p:cNvPr>
          <p:cNvGraphicFramePr>
            <a:graphicFrameLocks noGrp="1"/>
          </p:cNvGraphicFramePr>
          <p:nvPr>
            <p:ph sz="half" idx="2"/>
            <p:extLst>
              <p:ext uri="{D42A27DB-BD31-4B8C-83A1-F6EECF244321}">
                <p14:modId xmlns:p14="http://schemas.microsoft.com/office/powerpoint/2010/main" val="1623623533"/>
              </p:ext>
            </p:extLst>
          </p:nvPr>
        </p:nvGraphicFramePr>
        <p:xfrm>
          <a:off x="1263315" y="2456447"/>
          <a:ext cx="9665415" cy="3485993"/>
        </p:xfrm>
        <a:graphic>
          <a:graphicData uri="http://schemas.openxmlformats.org/drawingml/2006/table">
            <a:tbl>
              <a:tblPr firstRow="1" firstCol="1" bandRow="1">
                <a:tableStyleId>{5940675A-B579-460E-94D1-54222C63F5DA}</a:tableStyleId>
              </a:tblPr>
              <a:tblGrid>
                <a:gridCol w="2761547">
                  <a:extLst>
                    <a:ext uri="{9D8B030D-6E8A-4147-A177-3AD203B41FA5}">
                      <a16:colId xmlns:a16="http://schemas.microsoft.com/office/drawing/2014/main" val="2133189121"/>
                    </a:ext>
                  </a:extLst>
                </a:gridCol>
                <a:gridCol w="1367361">
                  <a:extLst>
                    <a:ext uri="{9D8B030D-6E8A-4147-A177-3AD203B41FA5}">
                      <a16:colId xmlns:a16="http://schemas.microsoft.com/office/drawing/2014/main" val="3601190445"/>
                    </a:ext>
                  </a:extLst>
                </a:gridCol>
                <a:gridCol w="5536507">
                  <a:extLst>
                    <a:ext uri="{9D8B030D-6E8A-4147-A177-3AD203B41FA5}">
                      <a16:colId xmlns:a16="http://schemas.microsoft.com/office/drawing/2014/main" val="2602941445"/>
                    </a:ext>
                  </a:extLst>
                </a:gridCol>
              </a:tblGrid>
              <a:tr h="669029">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Customer Need</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7D359"/>
                    </a:solidFill>
                  </a:tcPr>
                </a:tc>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Importance</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7D359"/>
                    </a:solidFill>
                  </a:tcPr>
                </a:tc>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Engineering Requirement</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7D359"/>
                    </a:solidFill>
                  </a:tcPr>
                </a:tc>
                <a:extLst>
                  <a:ext uri="{0D108BD9-81ED-4DB2-BD59-A6C34878D82A}">
                    <a16:rowId xmlns:a16="http://schemas.microsoft.com/office/drawing/2014/main" val="1817057804"/>
                  </a:ext>
                </a:extLst>
              </a:tr>
              <a:tr h="563393">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Low Complexity</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5</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System must be as simple as possible, use of standardised parts etc.</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4006110864"/>
                  </a:ext>
                </a:extLst>
              </a:tr>
              <a:tr h="563393">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Customer ROI</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F2D0"/>
                    </a:solid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F2D0"/>
                    </a:solidFill>
                  </a:tcPr>
                </a:tc>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Affordable installation and maintenance with notable return</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F2D0"/>
                    </a:solidFill>
                  </a:tcPr>
                </a:tc>
                <a:extLst>
                  <a:ext uri="{0D108BD9-81ED-4DB2-BD59-A6C34878D82A}">
                    <a16:rowId xmlns:a16="http://schemas.microsoft.com/office/drawing/2014/main" val="3214538415"/>
                  </a:ext>
                </a:extLst>
              </a:tr>
              <a:tr h="375595">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Solar Tracking Accuracy</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5</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Accurate solar tracking to maximise energy output</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2004841528"/>
                  </a:ext>
                </a:extLst>
              </a:tr>
              <a:tr h="375595">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Durability</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F2D0"/>
                    </a:solid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3</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F2D0"/>
                    </a:solidFill>
                  </a:tcPr>
                </a:tc>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Must withstand weather and last lifetime of solar panels</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F2D0"/>
                    </a:solidFill>
                  </a:tcPr>
                </a:tc>
                <a:extLst>
                  <a:ext uri="{0D108BD9-81ED-4DB2-BD59-A6C34878D82A}">
                    <a16:rowId xmlns:a16="http://schemas.microsoft.com/office/drawing/2014/main" val="1488646403"/>
                  </a:ext>
                </a:extLst>
              </a:tr>
              <a:tr h="563393">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Maintenance</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2</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tc>
                  <a:txBody>
                    <a:bodyPr/>
                    <a:lstStyle/>
                    <a:p>
                      <a:pPr>
                        <a:buNone/>
                      </a:pPr>
                      <a:r>
                        <a:rPr lang="en-GB">
                          <a:solidFill>
                            <a:srgbClr val="000000"/>
                          </a:solidFill>
                          <a:effectLst/>
                          <a:latin typeface="Aptos Narrow"/>
                          <a:ea typeface="Times New Roman" panose="02020603050405020304" pitchFamily="18" charset="0"/>
                          <a:cs typeface="Times New Roman"/>
                        </a:rPr>
                        <a:t>Maintenance requirements must be similar to standard solar panels</a:t>
                      </a:r>
                      <a:endParaRPr lang="en-GB">
                        <a:effectLst/>
                        <a:latin typeface="Aptos Narrow"/>
                        <a:cs typeface="Times New Roman"/>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391538736"/>
                  </a:ext>
                </a:extLst>
              </a:tr>
              <a:tr h="375595">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Efficiency improvement</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F2D0"/>
                    </a:solid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5</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F2D0"/>
                    </a:solidFill>
                  </a:tcPr>
                </a:tc>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Justifiable improvement on energy harvesting </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F2D0"/>
                    </a:solidFill>
                  </a:tcPr>
                </a:tc>
                <a:extLst>
                  <a:ext uri="{0D108BD9-81ED-4DB2-BD59-A6C34878D82A}">
                    <a16:rowId xmlns:a16="http://schemas.microsoft.com/office/drawing/2014/main" val="2693302285"/>
                  </a:ext>
                </a:extLst>
              </a:tr>
            </a:tbl>
          </a:graphicData>
        </a:graphic>
      </p:graphicFrame>
      <p:sp>
        <p:nvSpPr>
          <p:cNvPr id="5" name="Date Placeholder 4">
            <a:extLst>
              <a:ext uri="{FF2B5EF4-FFF2-40B4-BE49-F238E27FC236}">
                <a16:creationId xmlns:a16="http://schemas.microsoft.com/office/drawing/2014/main" id="{75E849D4-E780-F310-65AD-DE7C22CAF7BB}"/>
              </a:ext>
            </a:extLst>
          </p:cNvPr>
          <p:cNvSpPr>
            <a:spLocks noGrp="1"/>
          </p:cNvSpPr>
          <p:nvPr>
            <p:ph type="dt" sz="half" idx="10"/>
          </p:nvPr>
        </p:nvSpPr>
        <p:spPr/>
        <p:txBody>
          <a:bodyPr/>
          <a:lstStyle/>
          <a:p>
            <a:fld id="{FAD50ACF-5356-4EFA-BC48-E96AEE90DC62}" type="datetime1">
              <a:rPr lang="en-US"/>
              <a:t>5/27/2026</a:t>
            </a:fld>
            <a:endParaRPr lang="en-US"/>
          </a:p>
        </p:txBody>
      </p:sp>
      <p:sp>
        <p:nvSpPr>
          <p:cNvPr id="6" name="Footer Placeholder 5">
            <a:extLst>
              <a:ext uri="{FF2B5EF4-FFF2-40B4-BE49-F238E27FC236}">
                <a16:creationId xmlns:a16="http://schemas.microsoft.com/office/drawing/2014/main" id="{028F4D2B-913D-D31C-2EFD-564B2A85CD14}"/>
              </a:ext>
            </a:extLst>
          </p:cNvPr>
          <p:cNvSpPr>
            <a:spLocks noGrp="1"/>
          </p:cNvSpPr>
          <p:nvPr>
            <p:ph type="ftr" sz="quarter" idx="11"/>
          </p:nvPr>
        </p:nvSpPr>
        <p:spPr/>
        <p:txBody>
          <a:bodyPr/>
          <a:lstStyle/>
          <a:p>
            <a:r>
              <a:rPr lang="en-US"/>
              <a:t>James Levi</a:t>
            </a:r>
          </a:p>
        </p:txBody>
      </p:sp>
      <p:sp>
        <p:nvSpPr>
          <p:cNvPr id="7" name="Slide Number Placeholder 6">
            <a:extLst>
              <a:ext uri="{FF2B5EF4-FFF2-40B4-BE49-F238E27FC236}">
                <a16:creationId xmlns:a16="http://schemas.microsoft.com/office/drawing/2014/main" id="{2A523A1B-3C39-2F0A-267F-C5E9DE315E00}"/>
              </a:ext>
            </a:extLst>
          </p:cNvPr>
          <p:cNvSpPr>
            <a:spLocks noGrp="1"/>
          </p:cNvSpPr>
          <p:nvPr>
            <p:ph type="sldNum" sz="quarter" idx="12"/>
          </p:nvPr>
        </p:nvSpPr>
        <p:spPr/>
        <p:txBody>
          <a:bodyPr/>
          <a:lstStyle/>
          <a:p>
            <a:fld id="{A65A5C87-DF58-40C8-B092-1DE63DB4547E}" type="slidenum">
              <a:rPr lang="en-US" dirty="0"/>
              <a:t>19</a:t>
            </a:fld>
            <a:endParaRPr lang="en-US"/>
          </a:p>
        </p:txBody>
      </p:sp>
    </p:spTree>
    <p:extLst>
      <p:ext uri="{BB962C8B-B14F-4D97-AF65-F5344CB8AC3E}">
        <p14:creationId xmlns:p14="http://schemas.microsoft.com/office/powerpoint/2010/main" val="6473913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CCBC0-1FF8-8C97-823B-DA3E7E2359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A1A475-1DC3-2D26-E899-4B8E8C125272}"/>
              </a:ext>
            </a:extLst>
          </p:cNvPr>
          <p:cNvSpPr>
            <a:spLocks noGrp="1"/>
          </p:cNvSpPr>
          <p:nvPr>
            <p:ph type="title"/>
          </p:nvPr>
        </p:nvSpPr>
        <p:spPr/>
        <p:txBody>
          <a:bodyPr/>
          <a:lstStyle/>
          <a:p>
            <a:r>
              <a:rPr lang="en-GB"/>
              <a:t>Why Single Axis? – James Levi</a:t>
            </a:r>
          </a:p>
        </p:txBody>
      </p:sp>
      <p:sp>
        <p:nvSpPr>
          <p:cNvPr id="5" name="Date Placeholder 4">
            <a:extLst>
              <a:ext uri="{FF2B5EF4-FFF2-40B4-BE49-F238E27FC236}">
                <a16:creationId xmlns:a16="http://schemas.microsoft.com/office/drawing/2014/main" id="{72D6E671-1928-63CE-BB68-A5ACEFF000C1}"/>
              </a:ext>
            </a:extLst>
          </p:cNvPr>
          <p:cNvSpPr>
            <a:spLocks noGrp="1"/>
          </p:cNvSpPr>
          <p:nvPr>
            <p:ph type="dt" sz="half" idx="10"/>
          </p:nvPr>
        </p:nvSpPr>
        <p:spPr/>
        <p:txBody>
          <a:bodyPr/>
          <a:lstStyle/>
          <a:p>
            <a:fld id="{FAD50ACF-5356-4EFA-BC48-E96AEE90DC62}" type="datetime1">
              <a:rPr lang="en-US"/>
              <a:t>5/27/2026</a:t>
            </a:fld>
            <a:endParaRPr lang="en-US"/>
          </a:p>
        </p:txBody>
      </p:sp>
      <p:sp>
        <p:nvSpPr>
          <p:cNvPr id="6" name="Footer Placeholder 5">
            <a:extLst>
              <a:ext uri="{FF2B5EF4-FFF2-40B4-BE49-F238E27FC236}">
                <a16:creationId xmlns:a16="http://schemas.microsoft.com/office/drawing/2014/main" id="{852B3D09-EF64-0113-94C8-C1E918BE97F0}"/>
              </a:ext>
            </a:extLst>
          </p:cNvPr>
          <p:cNvSpPr>
            <a:spLocks noGrp="1"/>
          </p:cNvSpPr>
          <p:nvPr>
            <p:ph type="ftr" sz="quarter" idx="11"/>
          </p:nvPr>
        </p:nvSpPr>
        <p:spPr/>
        <p:txBody>
          <a:bodyPr/>
          <a:lstStyle/>
          <a:p>
            <a:r>
              <a:rPr lang="en-US"/>
              <a:t>James Levi</a:t>
            </a:r>
          </a:p>
        </p:txBody>
      </p:sp>
      <p:sp>
        <p:nvSpPr>
          <p:cNvPr id="7" name="Slide Number Placeholder 6">
            <a:extLst>
              <a:ext uri="{FF2B5EF4-FFF2-40B4-BE49-F238E27FC236}">
                <a16:creationId xmlns:a16="http://schemas.microsoft.com/office/drawing/2014/main" id="{0A09E695-AD98-6208-A3B3-4AAAEF550F44}"/>
              </a:ext>
            </a:extLst>
          </p:cNvPr>
          <p:cNvSpPr>
            <a:spLocks noGrp="1"/>
          </p:cNvSpPr>
          <p:nvPr>
            <p:ph type="sldNum" sz="quarter" idx="12"/>
          </p:nvPr>
        </p:nvSpPr>
        <p:spPr/>
        <p:txBody>
          <a:bodyPr/>
          <a:lstStyle/>
          <a:p>
            <a:fld id="{A65A5C87-DF58-40C8-B092-1DE63DB4547E}" type="slidenum">
              <a:rPr lang="en-US" dirty="0"/>
              <a:t>20</a:t>
            </a:fld>
            <a:endParaRPr lang="en-US"/>
          </a:p>
        </p:txBody>
      </p:sp>
      <p:graphicFrame>
        <p:nvGraphicFramePr>
          <p:cNvPr id="10" name="Content Placeholder 9">
            <a:extLst>
              <a:ext uri="{FF2B5EF4-FFF2-40B4-BE49-F238E27FC236}">
                <a16:creationId xmlns:a16="http://schemas.microsoft.com/office/drawing/2014/main" id="{7843C954-DD02-09F7-A2EA-AFCA0B76CFF4}"/>
              </a:ext>
            </a:extLst>
          </p:cNvPr>
          <p:cNvGraphicFramePr>
            <a:graphicFrameLocks noGrp="1"/>
          </p:cNvGraphicFramePr>
          <p:nvPr>
            <p:ph sz="half" idx="2"/>
            <p:extLst>
              <p:ext uri="{D42A27DB-BD31-4B8C-83A1-F6EECF244321}">
                <p14:modId xmlns:p14="http://schemas.microsoft.com/office/powerpoint/2010/main" val="1416752183"/>
              </p:ext>
            </p:extLst>
          </p:nvPr>
        </p:nvGraphicFramePr>
        <p:xfrm>
          <a:off x="546434" y="2511592"/>
          <a:ext cx="7168284" cy="3646743"/>
        </p:xfrm>
        <a:graphic>
          <a:graphicData uri="http://schemas.openxmlformats.org/drawingml/2006/table">
            <a:tbl>
              <a:tblPr firstRow="1" firstCol="1" bandRow="1">
                <a:tableStyleId>{5940675A-B579-460E-94D1-54222C63F5DA}</a:tableStyleId>
              </a:tblPr>
              <a:tblGrid>
                <a:gridCol w="3115839">
                  <a:extLst>
                    <a:ext uri="{9D8B030D-6E8A-4147-A177-3AD203B41FA5}">
                      <a16:colId xmlns:a16="http://schemas.microsoft.com/office/drawing/2014/main" val="767650377"/>
                    </a:ext>
                  </a:extLst>
                </a:gridCol>
                <a:gridCol w="1406026">
                  <a:extLst>
                    <a:ext uri="{9D8B030D-6E8A-4147-A177-3AD203B41FA5}">
                      <a16:colId xmlns:a16="http://schemas.microsoft.com/office/drawing/2014/main" val="3424948099"/>
                    </a:ext>
                  </a:extLst>
                </a:gridCol>
                <a:gridCol w="1413454">
                  <a:extLst>
                    <a:ext uri="{9D8B030D-6E8A-4147-A177-3AD203B41FA5}">
                      <a16:colId xmlns:a16="http://schemas.microsoft.com/office/drawing/2014/main" val="3570015063"/>
                    </a:ext>
                  </a:extLst>
                </a:gridCol>
                <a:gridCol w="1232965">
                  <a:extLst>
                    <a:ext uri="{9D8B030D-6E8A-4147-A177-3AD203B41FA5}">
                      <a16:colId xmlns:a16="http://schemas.microsoft.com/office/drawing/2014/main" val="4191980950"/>
                    </a:ext>
                  </a:extLst>
                </a:gridCol>
              </a:tblGrid>
              <a:tr h="476250">
                <a:tc gridSpan="4">
                  <a:txBody>
                    <a:bodyPr/>
                    <a:lstStyle/>
                    <a:p>
                      <a:pPr algn="ct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Dual VS Single Axis Solar Tracking – Decision Table</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E8"/>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2626415"/>
                  </a:ext>
                </a:extLst>
              </a:tr>
              <a:tr h="446752">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Characteristic</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a:solidFill>
                            <a:srgbClr val="000000"/>
                          </a:solidFill>
                          <a:effectLst/>
                          <a:latin typeface="Aptos Narrow"/>
                          <a:cs typeface="Times New Roman"/>
                        </a:rPr>
                        <a:t>Weight</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Single Axis</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Dual Axis</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82226969"/>
                  </a:ext>
                </a:extLst>
              </a:tr>
              <a:tr h="403517">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Low Complexity</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5</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5</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1</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45433814"/>
                  </a:ext>
                </a:extLst>
              </a:tr>
              <a:tr h="403517">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Customer ROI</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3</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1</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18295186"/>
                  </a:ext>
                </a:extLst>
              </a:tr>
              <a:tr h="345872">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Solar Tracking Accuracy</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5</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3</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5</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83677591"/>
                  </a:ext>
                </a:extLst>
              </a:tr>
              <a:tr h="403517">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Durability</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3</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2</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96629529"/>
                  </a:ext>
                </a:extLst>
              </a:tr>
              <a:tr h="403517">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Maintenance</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2</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5</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2</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68714376"/>
                  </a:ext>
                </a:extLst>
              </a:tr>
              <a:tr h="360284">
                <a:tc>
                  <a:txBody>
                    <a:bodyPr/>
                    <a:lstStyle/>
                    <a:p>
                      <a:pP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Efficiency improvement</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5</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4</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5</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16546500"/>
                  </a:ext>
                </a:extLst>
              </a:tr>
              <a:tr h="403517">
                <a:tc gridSpan="2">
                  <a:txBody>
                    <a:bodyPr/>
                    <a:lstStyle/>
                    <a:p>
                      <a:pPr algn="ct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Total Marks</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E8"/>
                    </a:solidFill>
                  </a:tcPr>
                </a:tc>
                <a:tc hMerge="1">
                  <a:txBody>
                    <a:bodyPr/>
                    <a:lstStyle/>
                    <a:p>
                      <a:endParaRPr lang="en-GB"/>
                    </a:p>
                  </a:txBody>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94</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DD873"/>
                    </a:solidFill>
                  </a:tcPr>
                </a:tc>
                <a:tc>
                  <a:txBody>
                    <a:bodyPr/>
                    <a:lstStyle/>
                    <a:p>
                      <a:pPr algn="r">
                        <a:buNone/>
                      </a:pPr>
                      <a:r>
                        <a:rPr lang="en-GB">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69</a:t>
                      </a:r>
                      <a:endParaRPr lang="en-GB">
                        <a:effectLst/>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extLst>
                  <a:ext uri="{0D108BD9-81ED-4DB2-BD59-A6C34878D82A}">
                    <a16:rowId xmlns:a16="http://schemas.microsoft.com/office/drawing/2014/main" val="4292336936"/>
                  </a:ext>
                </a:extLst>
              </a:tr>
            </a:tbl>
          </a:graphicData>
        </a:graphic>
      </p:graphicFrame>
      <p:sp>
        <p:nvSpPr>
          <p:cNvPr id="11" name="TextBox 10">
            <a:extLst>
              <a:ext uri="{FF2B5EF4-FFF2-40B4-BE49-F238E27FC236}">
                <a16:creationId xmlns:a16="http://schemas.microsoft.com/office/drawing/2014/main" id="{B6E3B103-160E-353C-89B6-931744549573}"/>
              </a:ext>
            </a:extLst>
          </p:cNvPr>
          <p:cNvSpPr txBox="1"/>
          <p:nvPr/>
        </p:nvSpPr>
        <p:spPr>
          <a:xfrm>
            <a:off x="8318591" y="2509602"/>
            <a:ext cx="3184009"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Deciding Qualities</a:t>
            </a:r>
          </a:p>
          <a:p>
            <a:pPr marL="285750" indent="-285750">
              <a:buFont typeface="Arial"/>
              <a:buChar char="•"/>
            </a:pPr>
            <a:endParaRPr lang="en-GB"/>
          </a:p>
          <a:p>
            <a:pPr marL="285750" indent="-285750">
              <a:buFont typeface="Arial"/>
              <a:buChar char="•"/>
            </a:pPr>
            <a:r>
              <a:rPr lang="en-GB"/>
              <a:t>Dual Axis Tracking improves efficiency by extra 5% -10% to Single Axis (Repsol, 2023)</a:t>
            </a:r>
          </a:p>
          <a:p>
            <a:pPr marL="285750" indent="-285750">
              <a:buFont typeface="Arial"/>
              <a:buChar char="•"/>
            </a:pPr>
            <a:endParaRPr lang="en-GB"/>
          </a:p>
          <a:p>
            <a:pPr marL="285750" indent="-285750">
              <a:buFont typeface="Arial"/>
              <a:buChar char="•"/>
            </a:pPr>
            <a:r>
              <a:rPr lang="en-GB"/>
              <a:t>Significantly more complex system with several failure points</a:t>
            </a:r>
          </a:p>
          <a:p>
            <a:pPr marL="285750" indent="-285750">
              <a:buFont typeface="Arial"/>
              <a:buChar char="•"/>
            </a:pPr>
            <a:endParaRPr lang="en-GB"/>
          </a:p>
          <a:p>
            <a:pPr marL="285750" indent="-285750">
              <a:buFont typeface="Arial"/>
              <a:buChar char="•"/>
            </a:pPr>
            <a:r>
              <a:rPr lang="en-GB"/>
              <a:t>Single axis tracking better suits customers' needs</a:t>
            </a:r>
          </a:p>
        </p:txBody>
      </p:sp>
    </p:spTree>
    <p:extLst>
      <p:ext uri="{BB962C8B-B14F-4D97-AF65-F5344CB8AC3E}">
        <p14:creationId xmlns:p14="http://schemas.microsoft.com/office/powerpoint/2010/main" val="20112924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2B6786-CD35-7BCA-65CF-43A7D05E29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7EA468-4FA6-2C84-5A94-E0A929BFC328}"/>
              </a:ext>
            </a:extLst>
          </p:cNvPr>
          <p:cNvSpPr>
            <a:spLocks noGrp="1"/>
          </p:cNvSpPr>
          <p:nvPr>
            <p:ph type="title"/>
          </p:nvPr>
        </p:nvSpPr>
        <p:spPr/>
        <p:txBody>
          <a:bodyPr/>
          <a:lstStyle/>
          <a:p>
            <a:r>
              <a:rPr lang="en-GB"/>
              <a:t>Solar Tracking System – James Levi</a:t>
            </a:r>
          </a:p>
        </p:txBody>
      </p:sp>
      <p:sp>
        <p:nvSpPr>
          <p:cNvPr id="5" name="Date Placeholder 4">
            <a:extLst>
              <a:ext uri="{FF2B5EF4-FFF2-40B4-BE49-F238E27FC236}">
                <a16:creationId xmlns:a16="http://schemas.microsoft.com/office/drawing/2014/main" id="{8283301B-EDDD-BA7B-6937-C09BD17275D9}"/>
              </a:ext>
            </a:extLst>
          </p:cNvPr>
          <p:cNvSpPr>
            <a:spLocks noGrp="1"/>
          </p:cNvSpPr>
          <p:nvPr>
            <p:ph type="dt" sz="half" idx="10"/>
          </p:nvPr>
        </p:nvSpPr>
        <p:spPr/>
        <p:txBody>
          <a:bodyPr/>
          <a:lstStyle/>
          <a:p>
            <a:fld id="{FAD50ACF-5356-4EFA-BC48-E96AEE90DC62}" type="datetime1">
              <a:rPr lang="en-US"/>
              <a:t>5/27/2026</a:t>
            </a:fld>
            <a:endParaRPr lang="en-US"/>
          </a:p>
        </p:txBody>
      </p:sp>
      <p:sp>
        <p:nvSpPr>
          <p:cNvPr id="6" name="Footer Placeholder 5">
            <a:extLst>
              <a:ext uri="{FF2B5EF4-FFF2-40B4-BE49-F238E27FC236}">
                <a16:creationId xmlns:a16="http://schemas.microsoft.com/office/drawing/2014/main" id="{D1C8C555-A1B2-DB2C-E6F0-465D27353B9E}"/>
              </a:ext>
            </a:extLst>
          </p:cNvPr>
          <p:cNvSpPr>
            <a:spLocks noGrp="1"/>
          </p:cNvSpPr>
          <p:nvPr>
            <p:ph type="ftr" sz="quarter" idx="11"/>
          </p:nvPr>
        </p:nvSpPr>
        <p:spPr/>
        <p:txBody>
          <a:bodyPr/>
          <a:lstStyle/>
          <a:p>
            <a:r>
              <a:rPr lang="en-US"/>
              <a:t>James Levi</a:t>
            </a:r>
          </a:p>
        </p:txBody>
      </p:sp>
      <p:sp>
        <p:nvSpPr>
          <p:cNvPr id="7" name="Slide Number Placeholder 6">
            <a:extLst>
              <a:ext uri="{FF2B5EF4-FFF2-40B4-BE49-F238E27FC236}">
                <a16:creationId xmlns:a16="http://schemas.microsoft.com/office/drawing/2014/main" id="{234F6DEE-2ED8-3F21-2B4F-B8637A0178FC}"/>
              </a:ext>
            </a:extLst>
          </p:cNvPr>
          <p:cNvSpPr>
            <a:spLocks noGrp="1"/>
          </p:cNvSpPr>
          <p:nvPr>
            <p:ph type="sldNum" sz="quarter" idx="12"/>
          </p:nvPr>
        </p:nvSpPr>
        <p:spPr/>
        <p:txBody>
          <a:bodyPr/>
          <a:lstStyle/>
          <a:p>
            <a:fld id="{A65A5C87-DF58-40C8-B092-1DE63DB4547E}" type="slidenum">
              <a:rPr lang="en-US" dirty="0"/>
              <a:t>21</a:t>
            </a:fld>
            <a:endParaRPr lang="en-US"/>
          </a:p>
        </p:txBody>
      </p:sp>
      <p:sp>
        <p:nvSpPr>
          <p:cNvPr id="8" name="TextBox 7">
            <a:extLst>
              <a:ext uri="{FF2B5EF4-FFF2-40B4-BE49-F238E27FC236}">
                <a16:creationId xmlns:a16="http://schemas.microsoft.com/office/drawing/2014/main" id="{8FCE5C42-0BC7-8351-1F46-71422DB6A32B}"/>
              </a:ext>
            </a:extLst>
          </p:cNvPr>
          <p:cNvSpPr txBox="1"/>
          <p:nvPr/>
        </p:nvSpPr>
        <p:spPr>
          <a:xfrm>
            <a:off x="7830481" y="2723399"/>
            <a:ext cx="402445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Tracking system utilizes live data from Met Office, highly accurate data to ensure reliable tracking of sun throughout day, along with safe operation in adverse weather conditions.</a:t>
            </a:r>
          </a:p>
          <a:p>
            <a:pPr marL="285750" indent="-285750">
              <a:buFont typeface="Arial"/>
              <a:buChar char="•"/>
            </a:pPr>
            <a:endParaRPr lang="en-GB"/>
          </a:p>
          <a:p>
            <a:pPr marL="285750" indent="-285750">
              <a:buFont typeface="Arial"/>
              <a:buChar char="•"/>
            </a:pPr>
            <a:r>
              <a:rPr lang="en-GB"/>
              <a:t>Earn additional £4220 per panel over products lifespan. (</a:t>
            </a:r>
            <a:r>
              <a:rPr lang="en-GB" err="1"/>
              <a:t>Ocotopus</a:t>
            </a:r>
            <a:r>
              <a:rPr lang="en-GB"/>
              <a:t> Energy, 2023)</a:t>
            </a:r>
          </a:p>
          <a:p>
            <a:pPr marL="285750" indent="-285750">
              <a:buFont typeface="Arial"/>
              <a:buChar char="•"/>
            </a:pPr>
            <a:endParaRPr lang="en-GB"/>
          </a:p>
          <a:p>
            <a:endParaRPr lang="en-GB"/>
          </a:p>
        </p:txBody>
      </p:sp>
      <p:graphicFrame>
        <p:nvGraphicFramePr>
          <p:cNvPr id="4" name="Chart 3">
            <a:extLst>
              <a:ext uri="{FF2B5EF4-FFF2-40B4-BE49-F238E27FC236}">
                <a16:creationId xmlns:a16="http://schemas.microsoft.com/office/drawing/2014/main" id="{6FC178A1-AEFF-2816-5FAE-6A4794DDCC9C}"/>
              </a:ext>
            </a:extLst>
          </p:cNvPr>
          <p:cNvGraphicFramePr>
            <a:graphicFrameLocks/>
          </p:cNvGraphicFramePr>
          <p:nvPr>
            <p:extLst>
              <p:ext uri="{D42A27DB-BD31-4B8C-83A1-F6EECF244321}">
                <p14:modId xmlns:p14="http://schemas.microsoft.com/office/powerpoint/2010/main" val="527432992"/>
              </p:ext>
            </p:extLst>
          </p:nvPr>
        </p:nvGraphicFramePr>
        <p:xfrm>
          <a:off x="912584" y="2530018"/>
          <a:ext cx="6252031" cy="317069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860272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03F4D-DFEE-AD51-5D61-81406E1283B3}"/>
              </a:ext>
            </a:extLst>
          </p:cNvPr>
          <p:cNvSpPr>
            <a:spLocks noGrp="1"/>
          </p:cNvSpPr>
          <p:nvPr>
            <p:ph type="title"/>
          </p:nvPr>
        </p:nvSpPr>
        <p:spPr>
          <a:xfrm>
            <a:off x="557784" y="640080"/>
            <a:ext cx="10890504" cy="4114800"/>
          </a:xfrm>
        </p:spPr>
        <p:txBody>
          <a:bodyPr anchor="b">
            <a:normAutofit/>
          </a:bodyPr>
          <a:lstStyle/>
          <a:p>
            <a:r>
              <a:rPr lang="en-GB"/>
              <a:t>Q&amp;A</a:t>
            </a:r>
          </a:p>
        </p:txBody>
      </p:sp>
      <p:sp>
        <p:nvSpPr>
          <p:cNvPr id="3" name="Content Placeholder 2">
            <a:extLst>
              <a:ext uri="{FF2B5EF4-FFF2-40B4-BE49-F238E27FC236}">
                <a16:creationId xmlns:a16="http://schemas.microsoft.com/office/drawing/2014/main" id="{2C0CD9B8-D943-8131-E9DA-23023DE85175}"/>
              </a:ext>
            </a:extLst>
          </p:cNvPr>
          <p:cNvSpPr>
            <a:spLocks noGrp="1"/>
          </p:cNvSpPr>
          <p:nvPr>
            <p:ph type="body" idx="1"/>
          </p:nvPr>
        </p:nvSpPr>
        <p:spPr>
          <a:xfrm>
            <a:off x="841248" y="5102352"/>
            <a:ext cx="10607040" cy="585216"/>
          </a:xfrm>
        </p:spPr>
        <p:txBody>
          <a:bodyPr vert="horz" lIns="91440" tIns="45720" rIns="91440" bIns="45720" rtlCol="0" anchor="ctr">
            <a:normAutofit/>
          </a:bodyPr>
          <a:lstStyle/>
          <a:p>
            <a:r>
              <a:rPr lang="en-GB">
                <a:latin typeface="Calibri"/>
                <a:ea typeface="Calibri"/>
                <a:cs typeface="Calibri"/>
              </a:rPr>
              <a:t>Any questions please?</a:t>
            </a:r>
          </a:p>
        </p:txBody>
      </p:sp>
      <p:sp>
        <p:nvSpPr>
          <p:cNvPr id="4" name="Date Placeholder 3">
            <a:extLst>
              <a:ext uri="{FF2B5EF4-FFF2-40B4-BE49-F238E27FC236}">
                <a16:creationId xmlns:a16="http://schemas.microsoft.com/office/drawing/2014/main" id="{086FE258-D705-B335-F884-5BB9A0B01BEC}"/>
              </a:ext>
            </a:extLst>
          </p:cNvPr>
          <p:cNvSpPr>
            <a:spLocks noGrp="1"/>
          </p:cNvSpPr>
          <p:nvPr>
            <p:ph type="dt" sz="half" idx="10"/>
          </p:nvPr>
        </p:nvSpPr>
        <p:spPr>
          <a:xfrm>
            <a:off x="838200" y="6356350"/>
            <a:ext cx="2743200" cy="365125"/>
          </a:xfrm>
        </p:spPr>
        <p:txBody>
          <a:bodyPr anchor="ctr">
            <a:normAutofit/>
          </a:bodyPr>
          <a:lstStyle/>
          <a:p>
            <a:pPr>
              <a:spcAft>
                <a:spcPts val="600"/>
              </a:spcAft>
            </a:pPr>
            <a:fld id="{0F3464FD-776B-4224-94C2-78AF153A8718}" type="datetime1">
              <a:rPr lang="en-US"/>
              <a:pPr>
                <a:spcAft>
                  <a:spcPts val="600"/>
                </a:spcAft>
              </a:pPr>
              <a:t>5/27/2026</a:t>
            </a:fld>
            <a:endParaRPr lang="en-US"/>
          </a:p>
        </p:txBody>
      </p:sp>
      <p:sp>
        <p:nvSpPr>
          <p:cNvPr id="6" name="Slide Number Placeholder 5">
            <a:extLst>
              <a:ext uri="{FF2B5EF4-FFF2-40B4-BE49-F238E27FC236}">
                <a16:creationId xmlns:a16="http://schemas.microsoft.com/office/drawing/2014/main" id="{6B948E62-C214-8170-D0A6-7913821EE710}"/>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22</a:t>
            </a:fld>
            <a:endParaRPr lang="en-US"/>
          </a:p>
        </p:txBody>
      </p:sp>
    </p:spTree>
    <p:extLst>
      <p:ext uri="{BB962C8B-B14F-4D97-AF65-F5344CB8AC3E}">
        <p14:creationId xmlns:p14="http://schemas.microsoft.com/office/powerpoint/2010/main" val="195824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38CDF-7167-7244-23F2-F691C1BFB78E}"/>
              </a:ext>
            </a:extLst>
          </p:cNvPr>
          <p:cNvSpPr>
            <a:spLocks noGrp="1"/>
          </p:cNvSpPr>
          <p:nvPr>
            <p:ph type="title"/>
          </p:nvPr>
        </p:nvSpPr>
        <p:spPr/>
        <p:txBody>
          <a:bodyPr/>
          <a:lstStyle/>
          <a:p>
            <a:r>
              <a:rPr lang="en-GB">
                <a:latin typeface="Calibri"/>
                <a:ea typeface="Calibri"/>
                <a:cs typeface="Calibri"/>
              </a:rPr>
              <a:t>References</a:t>
            </a:r>
          </a:p>
        </p:txBody>
      </p:sp>
      <p:sp>
        <p:nvSpPr>
          <p:cNvPr id="3" name="Content Placeholder 2">
            <a:extLst>
              <a:ext uri="{FF2B5EF4-FFF2-40B4-BE49-F238E27FC236}">
                <a16:creationId xmlns:a16="http://schemas.microsoft.com/office/drawing/2014/main" id="{1BE6384C-6015-CA84-847F-E7A5E28B7C20}"/>
              </a:ext>
            </a:extLst>
          </p:cNvPr>
          <p:cNvSpPr>
            <a:spLocks noGrp="1"/>
          </p:cNvSpPr>
          <p:nvPr>
            <p:ph idx="1"/>
          </p:nvPr>
        </p:nvSpPr>
        <p:spPr>
          <a:xfrm>
            <a:off x="967095" y="2212690"/>
            <a:ext cx="10465073" cy="4231782"/>
          </a:xfrm>
        </p:spPr>
        <p:txBody>
          <a:bodyPr vert="horz" lIns="91440" tIns="45720" rIns="91440" bIns="45720" rtlCol="0" anchor="t">
            <a:normAutofit/>
          </a:bodyPr>
          <a:lstStyle/>
          <a:p>
            <a:endParaRPr lang="en-US" altLang="en-US" sz="1800">
              <a:latin typeface="Arial" panose="020B0604020202020204" pitchFamily="34" charset="0"/>
              <a:cs typeface="Arial" panose="020B0604020202020204" pitchFamily="34" charset="0"/>
            </a:endParaRPr>
          </a:p>
          <a:p>
            <a:endParaRPr lang="en-US" altLang="en-US" sz="1200">
              <a:latin typeface="Times New Roman" panose="02020603050405020304" pitchFamily="18" charset="0"/>
              <a:cs typeface="Times New Roman" panose="02020603050405020304" pitchFamily="18" charset="0"/>
            </a:endParaRPr>
          </a:p>
          <a:p>
            <a:endParaRPr lang="en-US" altLang="en-US" sz="1800">
              <a:latin typeface="Arial" panose="020B0604020202020204" pitchFamily="34" charset="0"/>
              <a:cs typeface="Arial" panose="020B0604020202020204" pitchFamily="34" charset="0"/>
            </a:endParaRPr>
          </a:p>
          <a:p>
            <a:endParaRPr lang="en-GB" sz="120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3C6F480-69EB-5225-BF6F-523343B0E873}"/>
              </a:ext>
            </a:extLst>
          </p:cNvPr>
          <p:cNvSpPr txBox="1"/>
          <p:nvPr/>
        </p:nvSpPr>
        <p:spPr>
          <a:xfrm>
            <a:off x="5638107" y="2957252"/>
            <a:ext cx="914400" cy="914400"/>
          </a:xfrm>
          <a:prstGeom prst="rect">
            <a:avLst/>
          </a:prstGeom>
          <a:noFill/>
        </p:spPr>
        <p:txBody>
          <a:bodyPr wrap="square" rtlCol="0">
            <a:spAutoFit/>
          </a:bodyPr>
          <a:lstStyle/>
          <a:p>
            <a:endParaRPr lang="en-GB"/>
          </a:p>
        </p:txBody>
      </p:sp>
      <p:sp>
        <p:nvSpPr>
          <p:cNvPr id="5" name="TextBox 4">
            <a:extLst>
              <a:ext uri="{FF2B5EF4-FFF2-40B4-BE49-F238E27FC236}">
                <a16:creationId xmlns:a16="http://schemas.microsoft.com/office/drawing/2014/main" id="{707B7B88-09FA-F680-0631-41BD9328BFF5}"/>
              </a:ext>
            </a:extLst>
          </p:cNvPr>
          <p:cNvSpPr txBox="1"/>
          <p:nvPr/>
        </p:nvSpPr>
        <p:spPr>
          <a:xfrm>
            <a:off x="631766" y="2212689"/>
            <a:ext cx="11296997" cy="3416320"/>
          </a:xfrm>
          <a:prstGeom prst="rect">
            <a:avLst/>
          </a:prstGeom>
          <a:noFill/>
        </p:spPr>
        <p:txBody>
          <a:bodyPr wrap="square" lIns="91440" tIns="45720" rIns="91440" bIns="45720" rtlCol="0" anchor="t">
            <a:spAutoFit/>
          </a:bodyPr>
          <a:lstStyle/>
          <a:p>
            <a:r>
              <a:rPr lang="en-GB"/>
              <a:t>Repsol (2023). </a:t>
            </a:r>
            <a:r>
              <a:rPr lang="en-GB" i="1"/>
              <a:t>Solar trackers: What they are, types, and advantages | Repsol</a:t>
            </a:r>
            <a:r>
              <a:rPr lang="en-GB"/>
              <a:t>. [online] REPSOL. Available at: </a:t>
            </a:r>
            <a:r>
              <a:rPr lang="en-GB" u="sng">
                <a:hlinkClick r:id="rId2"/>
              </a:rPr>
              <a:t>https://www.repsol.com/en/energy-move-forward/energy/solar-trackers/index.cshtml</a:t>
            </a:r>
            <a:endParaRPr lang="en-GB" u="sng"/>
          </a:p>
          <a:p>
            <a:endParaRPr lang="en-GB" u="sng"/>
          </a:p>
          <a:p>
            <a:r>
              <a:rPr lang="en-GB"/>
              <a:t>Met Office (n.d.). </a:t>
            </a:r>
            <a:r>
              <a:rPr lang="en-GB" i="1"/>
              <a:t>How accurate are our public forecasts?</a:t>
            </a:r>
            <a:r>
              <a:rPr lang="en-GB"/>
              <a:t> [online] Met Office. Available at: </a:t>
            </a:r>
            <a:r>
              <a:rPr lang="en-GB" u="sng">
                <a:hlinkClick r:id="rId3"/>
              </a:rPr>
              <a:t>https://www.metoffice.gov.uk/about-us/who-we-are/accuracy</a:t>
            </a:r>
            <a:r>
              <a:rPr lang="en-GB"/>
              <a:t> </a:t>
            </a:r>
          </a:p>
          <a:p>
            <a:endParaRPr lang="en-GB"/>
          </a:p>
          <a:p>
            <a:r>
              <a:rPr lang="en-GB"/>
              <a:t>Octopus Energy (2023). </a:t>
            </a:r>
            <a:r>
              <a:rPr lang="en-GB" i="1"/>
              <a:t>Running on Sunshine: Octopus Energy enters solar installation market</a:t>
            </a:r>
            <a:r>
              <a:rPr lang="en-GB"/>
              <a:t>. [online] Octopus Energy. Available at: </a:t>
            </a:r>
            <a:r>
              <a:rPr lang="en-GB" u="sng">
                <a:hlinkClick r:id="rId4"/>
              </a:rPr>
              <a:t>https://octopus.energy/press/running-on-sunshine-octopus-energy-enters-solar-installation-market/</a:t>
            </a:r>
          </a:p>
          <a:p>
            <a:endParaRPr lang="en-GB" u="sng"/>
          </a:p>
          <a:p>
            <a:r>
              <a:rPr lang="en-GB" err="1">
                <a:latin typeface="Avenir Next LT Pro"/>
                <a:ea typeface="Calibri"/>
                <a:cs typeface="Calibri"/>
              </a:rPr>
              <a:t>Olabanji</a:t>
            </a:r>
            <a:r>
              <a:rPr lang="en-GB">
                <a:latin typeface="Avenir Next LT Pro"/>
                <a:ea typeface="Calibri"/>
                <a:cs typeface="Calibri"/>
              </a:rPr>
              <a:t>, M. O. &amp; Mpofu, K., 2014. Comparison of Weighted Decision Matrix, And Analytical Hierarchy Process for CAD design of Reconfigurable Assembly Fixture. </a:t>
            </a:r>
            <a:r>
              <a:rPr lang="en-GB" i="1">
                <a:latin typeface="Avenir Next LT Pro"/>
                <a:ea typeface="Calibri"/>
                <a:cs typeface="Calibri"/>
              </a:rPr>
              <a:t>Procedia CIRP, </a:t>
            </a:r>
            <a:r>
              <a:rPr lang="en-GB">
                <a:latin typeface="Avenir Next LT Pro"/>
                <a:ea typeface="Calibri"/>
                <a:cs typeface="Calibri"/>
              </a:rPr>
              <a:t>Volume 23, pp. 264-269</a:t>
            </a:r>
            <a:endParaRPr lang="en-GB">
              <a:latin typeface="Avenir Next LT Pro"/>
            </a:endParaRPr>
          </a:p>
        </p:txBody>
      </p:sp>
    </p:spTree>
    <p:extLst>
      <p:ext uri="{BB962C8B-B14F-4D97-AF65-F5344CB8AC3E}">
        <p14:creationId xmlns:p14="http://schemas.microsoft.com/office/powerpoint/2010/main" val="19093732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FB8D4-1D96-2245-3224-FDCB5940EB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1D1D05-2BAC-179A-1D9A-B0F9E261CD85}"/>
              </a:ext>
            </a:extLst>
          </p:cNvPr>
          <p:cNvSpPr>
            <a:spLocks noGrp="1"/>
          </p:cNvSpPr>
          <p:nvPr>
            <p:ph type="title"/>
          </p:nvPr>
        </p:nvSpPr>
        <p:spPr/>
        <p:txBody>
          <a:bodyPr/>
          <a:lstStyle/>
          <a:p>
            <a:r>
              <a:rPr lang="en-GB">
                <a:latin typeface="Calibri"/>
                <a:ea typeface="Calibri"/>
                <a:cs typeface="Calibri"/>
              </a:rPr>
              <a:t>References</a:t>
            </a:r>
          </a:p>
        </p:txBody>
      </p:sp>
      <p:sp>
        <p:nvSpPr>
          <p:cNvPr id="3" name="Content Placeholder 2">
            <a:extLst>
              <a:ext uri="{FF2B5EF4-FFF2-40B4-BE49-F238E27FC236}">
                <a16:creationId xmlns:a16="http://schemas.microsoft.com/office/drawing/2014/main" id="{C619A0F2-BEB5-8667-2E2B-89CDE4361589}"/>
              </a:ext>
            </a:extLst>
          </p:cNvPr>
          <p:cNvSpPr>
            <a:spLocks noGrp="1"/>
          </p:cNvSpPr>
          <p:nvPr>
            <p:ph idx="1"/>
          </p:nvPr>
        </p:nvSpPr>
        <p:spPr>
          <a:xfrm>
            <a:off x="967095" y="2212690"/>
            <a:ext cx="10465073" cy="4231782"/>
          </a:xfrm>
        </p:spPr>
        <p:txBody>
          <a:bodyPr vert="horz" lIns="91440" tIns="45720" rIns="91440" bIns="45720" rtlCol="0" anchor="t">
            <a:normAutofit/>
          </a:bodyPr>
          <a:lstStyle/>
          <a:p>
            <a:endParaRPr lang="en-US" altLang="en-US" sz="1800">
              <a:latin typeface="Arial" panose="020B0604020202020204" pitchFamily="34" charset="0"/>
              <a:cs typeface="Arial" panose="020B0604020202020204" pitchFamily="34" charset="0"/>
            </a:endParaRPr>
          </a:p>
          <a:p>
            <a:endParaRPr lang="en-US" altLang="en-US" sz="1200">
              <a:latin typeface="Times New Roman" panose="02020603050405020304" pitchFamily="18" charset="0"/>
              <a:cs typeface="Times New Roman" panose="02020603050405020304" pitchFamily="18" charset="0"/>
            </a:endParaRPr>
          </a:p>
          <a:p>
            <a:endParaRPr lang="en-US" altLang="en-US" sz="1800">
              <a:latin typeface="Arial" panose="020B0604020202020204" pitchFamily="34" charset="0"/>
              <a:cs typeface="Arial" panose="020B0604020202020204" pitchFamily="34" charset="0"/>
            </a:endParaRPr>
          </a:p>
          <a:p>
            <a:endParaRPr lang="en-GB" sz="120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301E7631-22D2-3522-233F-8C5F1F31BD3E}"/>
              </a:ext>
            </a:extLst>
          </p:cNvPr>
          <p:cNvSpPr txBox="1"/>
          <p:nvPr/>
        </p:nvSpPr>
        <p:spPr>
          <a:xfrm>
            <a:off x="5638107" y="2957252"/>
            <a:ext cx="914400" cy="914400"/>
          </a:xfrm>
          <a:prstGeom prst="rect">
            <a:avLst/>
          </a:prstGeom>
          <a:noFill/>
        </p:spPr>
        <p:txBody>
          <a:bodyPr wrap="square" rtlCol="0">
            <a:spAutoFit/>
          </a:bodyPr>
          <a:lstStyle/>
          <a:p>
            <a:endParaRPr lang="en-GB"/>
          </a:p>
        </p:txBody>
      </p:sp>
      <p:sp>
        <p:nvSpPr>
          <p:cNvPr id="9" name="TextBox 8">
            <a:extLst>
              <a:ext uri="{FF2B5EF4-FFF2-40B4-BE49-F238E27FC236}">
                <a16:creationId xmlns:a16="http://schemas.microsoft.com/office/drawing/2014/main" id="{85DBAE89-CBE3-2DB4-B8C1-72350449D6FC}"/>
              </a:ext>
            </a:extLst>
          </p:cNvPr>
          <p:cNvSpPr txBox="1"/>
          <p:nvPr/>
        </p:nvSpPr>
        <p:spPr>
          <a:xfrm>
            <a:off x="631766" y="2212689"/>
            <a:ext cx="11296997" cy="4247317"/>
          </a:xfrm>
          <a:prstGeom prst="rect">
            <a:avLst/>
          </a:prstGeom>
          <a:noFill/>
        </p:spPr>
        <p:txBody>
          <a:bodyPr wrap="square" lIns="91440" tIns="45720" rIns="91440" bIns="45720" rtlCol="0" anchor="t">
            <a:spAutoFit/>
          </a:bodyPr>
          <a:lstStyle/>
          <a:p>
            <a:r>
              <a:rPr lang="en-GB" dirty="0">
                <a:ea typeface="+mn-lt"/>
                <a:cs typeface="+mn-lt"/>
              </a:rPr>
              <a:t>Callister, W.D. and Rethwisch, D.G. (2020) </a:t>
            </a:r>
            <a:r>
              <a:rPr lang="en-GB" i="1" dirty="0">
                <a:ea typeface="+mn-lt"/>
                <a:cs typeface="+mn-lt"/>
              </a:rPr>
              <a:t>Materials Science and Engineering: An Introduction</a:t>
            </a:r>
            <a:r>
              <a:rPr lang="en-GB" dirty="0">
                <a:ea typeface="+mn-lt"/>
                <a:cs typeface="+mn-lt"/>
              </a:rPr>
              <a:t>. 10th </a:t>
            </a:r>
            <a:r>
              <a:rPr lang="en-GB" dirty="0" err="1">
                <a:ea typeface="+mn-lt"/>
                <a:cs typeface="+mn-lt"/>
              </a:rPr>
              <a:t>edn</a:t>
            </a:r>
            <a:r>
              <a:rPr lang="en-GB" dirty="0">
                <a:ea typeface="+mn-lt"/>
                <a:cs typeface="+mn-lt"/>
              </a:rPr>
              <a:t>. Hoboken: Wiley.</a:t>
            </a:r>
            <a:endParaRPr lang="en-US" dirty="0">
              <a:ea typeface="+mn-lt"/>
              <a:cs typeface="+mn-lt"/>
            </a:endParaRPr>
          </a:p>
          <a:p>
            <a:endParaRPr lang="en-GB" dirty="0">
              <a:ea typeface="+mn-lt"/>
              <a:cs typeface="+mn-lt"/>
            </a:endParaRPr>
          </a:p>
          <a:p>
            <a:r>
              <a:rPr lang="en-GB">
                <a:ea typeface="+mn-lt"/>
                <a:cs typeface="+mn-lt"/>
              </a:rPr>
              <a:t>Davis, J.R. (1994) </a:t>
            </a:r>
            <a:r>
              <a:rPr lang="en-GB" i="1">
                <a:ea typeface="+mn-lt"/>
                <a:cs typeface="+mn-lt"/>
              </a:rPr>
              <a:t>Stainless Steels</a:t>
            </a:r>
            <a:r>
              <a:rPr lang="en-GB">
                <a:ea typeface="+mn-lt"/>
                <a:cs typeface="+mn-lt"/>
              </a:rPr>
              <a:t>. ASM Specialty Handbook. Materials Park, Ohio: ASM International.</a:t>
            </a:r>
            <a:endParaRPr lang="en-GB"/>
          </a:p>
          <a:p>
            <a:endParaRPr lang="en-GB" dirty="0">
              <a:ea typeface="+mn-lt"/>
              <a:cs typeface="+mn-lt"/>
            </a:endParaRPr>
          </a:p>
          <a:p>
            <a:r>
              <a:rPr lang="en-GB" dirty="0">
                <a:ea typeface="+mn-lt"/>
                <a:cs typeface="+mn-lt"/>
              </a:rPr>
              <a:t>Stanciu, M.D., Ursache, M. and </a:t>
            </a:r>
            <a:r>
              <a:rPr lang="en-GB" dirty="0" err="1">
                <a:ea typeface="+mn-lt"/>
                <a:cs typeface="+mn-lt"/>
              </a:rPr>
              <a:t>Teaca</a:t>
            </a:r>
            <a:r>
              <a:rPr lang="en-GB" dirty="0">
                <a:ea typeface="+mn-lt"/>
                <a:cs typeface="+mn-lt"/>
              </a:rPr>
              <a:t>, C.A. (2021) ‘Mechanical Properties of GFRP Composites Exposed to Tensile Loading’, </a:t>
            </a:r>
            <a:r>
              <a:rPr lang="en-GB" i="1" dirty="0">
                <a:ea typeface="+mn-lt"/>
                <a:cs typeface="+mn-lt"/>
              </a:rPr>
              <a:t>Materials</a:t>
            </a:r>
            <a:r>
              <a:rPr lang="en-GB" dirty="0">
                <a:ea typeface="+mn-lt"/>
                <a:cs typeface="+mn-lt"/>
              </a:rPr>
              <a:t>, 14(18), p. 5358.</a:t>
            </a:r>
            <a:br>
              <a:rPr lang="en-US" dirty="0"/>
            </a:br>
            <a:endParaRPr lang="en-US"/>
          </a:p>
          <a:p>
            <a:r>
              <a:rPr lang="en-GB">
                <a:ea typeface="+mn-lt"/>
                <a:cs typeface="+mn-lt"/>
              </a:rPr>
              <a:t>Green, M.A. (2019) </a:t>
            </a:r>
            <a:r>
              <a:rPr lang="en-GB" i="1">
                <a:ea typeface="+mn-lt"/>
                <a:cs typeface="+mn-lt"/>
              </a:rPr>
              <a:t>Solar Cells: Operating Principles, Technology and System Applications</a:t>
            </a:r>
            <a:r>
              <a:rPr lang="en-GB">
                <a:ea typeface="+mn-lt"/>
                <a:cs typeface="+mn-lt"/>
              </a:rPr>
              <a:t>. UNSW Sydney.</a:t>
            </a:r>
            <a:endParaRPr lang="en-GB"/>
          </a:p>
          <a:p>
            <a:endParaRPr lang="en-GB" dirty="0">
              <a:ea typeface="+mn-lt"/>
              <a:cs typeface="+mn-lt"/>
            </a:endParaRPr>
          </a:p>
          <a:p>
            <a:r>
              <a:rPr lang="en-GB" dirty="0">
                <a:ea typeface="+mn-lt"/>
                <a:cs typeface="+mn-lt"/>
              </a:rPr>
              <a:t>Jordan, D.C. and Kurtz, S.R. (2013) ‘Photovoltaic Degradation Rates—An Analytical Review’, </a:t>
            </a:r>
            <a:r>
              <a:rPr lang="en-GB" i="1" dirty="0">
                <a:ea typeface="+mn-lt"/>
                <a:cs typeface="+mn-lt"/>
              </a:rPr>
              <a:t>Progress in Photovoltaics: Research and Applications</a:t>
            </a:r>
            <a:r>
              <a:rPr lang="en-GB" dirty="0">
                <a:ea typeface="+mn-lt"/>
                <a:cs typeface="+mn-lt"/>
              </a:rPr>
              <a:t>, 21(1), pp. 12–29.</a:t>
            </a:r>
            <a:endParaRPr lang="en-GB" dirty="0"/>
          </a:p>
          <a:p>
            <a:endParaRPr lang="en-GB" dirty="0">
              <a:ea typeface="+mn-lt"/>
              <a:cs typeface="+mn-lt"/>
            </a:endParaRPr>
          </a:p>
          <a:p>
            <a:r>
              <a:rPr lang="en-GB" dirty="0">
                <a:ea typeface="+mn-lt"/>
                <a:cs typeface="+mn-lt"/>
              </a:rPr>
              <a:t>Messenger, R.A. and </a:t>
            </a:r>
            <a:r>
              <a:rPr lang="en-GB" dirty="0" err="1">
                <a:ea typeface="+mn-lt"/>
                <a:cs typeface="+mn-lt"/>
              </a:rPr>
              <a:t>Ventre</a:t>
            </a:r>
            <a:r>
              <a:rPr lang="en-GB" dirty="0">
                <a:ea typeface="+mn-lt"/>
                <a:cs typeface="+mn-lt"/>
              </a:rPr>
              <a:t>, J. (2010) </a:t>
            </a:r>
            <a:r>
              <a:rPr lang="en-GB" i="1" dirty="0">
                <a:ea typeface="+mn-lt"/>
                <a:cs typeface="+mn-lt"/>
              </a:rPr>
              <a:t>Photovoltaic Systems Engineering</a:t>
            </a:r>
            <a:r>
              <a:rPr lang="en-GB" dirty="0">
                <a:ea typeface="+mn-lt"/>
                <a:cs typeface="+mn-lt"/>
              </a:rPr>
              <a:t>. 3rd </a:t>
            </a:r>
            <a:r>
              <a:rPr lang="en-GB" dirty="0" err="1">
                <a:ea typeface="+mn-lt"/>
                <a:cs typeface="+mn-lt"/>
              </a:rPr>
              <a:t>edn</a:t>
            </a:r>
            <a:r>
              <a:rPr lang="en-GB" dirty="0">
                <a:ea typeface="+mn-lt"/>
                <a:cs typeface="+mn-lt"/>
              </a:rPr>
              <a:t>. Boca Raton: CRC Press.</a:t>
            </a:r>
            <a:endParaRPr lang="en-GB" dirty="0"/>
          </a:p>
          <a:p>
            <a:endParaRPr lang="en-GB" u="sng" dirty="0">
              <a:latin typeface="Avenir Next LT Pro"/>
            </a:endParaRPr>
          </a:p>
        </p:txBody>
      </p:sp>
    </p:spTree>
    <p:extLst>
      <p:ext uri="{BB962C8B-B14F-4D97-AF65-F5344CB8AC3E}">
        <p14:creationId xmlns:p14="http://schemas.microsoft.com/office/powerpoint/2010/main" val="1586863937"/>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c8467a35-94cf-4991-95b1-62d23d6ef9da">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1F53251F9C1224FB2C56D3FC3F5AEBD" ma:contentTypeVersion="10" ma:contentTypeDescription="Create a new document." ma:contentTypeScope="" ma:versionID="bc604c890ecd8018afeddce955425d35">
  <xsd:schema xmlns:xsd="http://www.w3.org/2001/XMLSchema" xmlns:xs="http://www.w3.org/2001/XMLSchema" xmlns:p="http://schemas.microsoft.com/office/2006/metadata/properties" xmlns:ns2="c8467a35-94cf-4991-95b1-62d23d6ef9da" targetNamespace="http://schemas.microsoft.com/office/2006/metadata/properties" ma:root="true" ma:fieldsID="957d8041842d3afce74cb1c2c0bbf3f9" ns2:_="">
    <xsd:import namespace="c8467a35-94cf-4991-95b1-62d23d6ef9d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2:MediaServiceGenerationTime" minOccurs="0"/>
                <xsd:element ref="ns2:MediaServiceEventHashCode"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467a35-94cf-4991-95b1-62d23d6ef9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782DA7-86C0-4A84-A860-11A1E6E3FB6B}">
  <ds:schemaRefs>
    <ds:schemaRef ds:uri="http://schemas.microsoft.com/office/infopath/2007/PartnerControls"/>
    <ds:schemaRef ds:uri="http://purl.org/dc/elements/1.1/"/>
    <ds:schemaRef ds:uri="http://purl.org/dc/terms/"/>
    <ds:schemaRef ds:uri="http://schemas.microsoft.com/office/2006/documentManagement/types"/>
    <ds:schemaRef ds:uri="http://www.w3.org/XML/1998/namespace"/>
    <ds:schemaRef ds:uri="http://schemas.microsoft.com/office/2006/metadata/properties"/>
    <ds:schemaRef ds:uri="http://purl.org/dc/dcmitype/"/>
    <ds:schemaRef ds:uri="http://schemas.openxmlformats.org/package/2006/metadata/core-properties"/>
    <ds:schemaRef ds:uri="c8467a35-94cf-4991-95b1-62d23d6ef9da"/>
  </ds:schemaRefs>
</ds:datastoreItem>
</file>

<file path=customXml/itemProps2.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3.xml><?xml version="1.0" encoding="utf-8"?>
<ds:datastoreItem xmlns:ds="http://schemas.openxmlformats.org/officeDocument/2006/customXml" ds:itemID="{AAB8D1C1-C9DA-4EB2-9696-10F98676764C}">
  <ds:schemaRefs>
    <ds:schemaRef ds:uri="c8467a35-94cf-4991-95b1-62d23d6ef9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73aa366c-74b9-492b-a1b9-5472c41e7d31}" enabled="1" method="Standard" siteId="{44bbd632-fe04-42d7-933e-2649dcd22649}" removed="0"/>
</clbl:labelList>
</file>

<file path=docProps/app.xml><?xml version="1.0" encoding="utf-8"?>
<Properties xmlns="http://schemas.openxmlformats.org/officeDocument/2006/extended-properties" xmlns:vt="http://schemas.openxmlformats.org/officeDocument/2006/docPropsVTypes">
  <Template/>
  <TotalTime>0</TotalTime>
  <Words>2271</Words>
  <Application>Microsoft Office PowerPoint</Application>
  <PresentationFormat>Widescreen</PresentationFormat>
  <Paragraphs>438</Paragraphs>
  <Slides>24</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Aptos</vt:lpstr>
      <vt:lpstr>Aptos Narrow</vt:lpstr>
      <vt:lpstr>Arial</vt:lpstr>
      <vt:lpstr>Avenir Next LT Pro</vt:lpstr>
      <vt:lpstr>Calibri</vt:lpstr>
      <vt:lpstr>Calibri,Sans-Serif</vt:lpstr>
      <vt:lpstr>Segoe UI</vt:lpstr>
      <vt:lpstr>Times New Roman</vt:lpstr>
      <vt:lpstr>AccentBoxVTI</vt:lpstr>
      <vt:lpstr>Group project Final VIVA </vt:lpstr>
      <vt:lpstr>PROJECT overview</vt:lpstr>
      <vt:lpstr>The team</vt:lpstr>
      <vt:lpstr>What makes a good Project Manager? </vt:lpstr>
      <vt:lpstr>Project Management Techniques</vt:lpstr>
      <vt:lpstr>Project Planning and Methodology</vt:lpstr>
      <vt:lpstr>Gantt Chart</vt:lpstr>
      <vt:lpstr>Meeting Minutes </vt:lpstr>
      <vt:lpstr>Concept Refresh</vt:lpstr>
      <vt:lpstr>Concept Ranking </vt:lpstr>
      <vt:lpstr>Final Design Configuration</vt:lpstr>
      <vt:lpstr>Design Evaluation</vt:lpstr>
      <vt:lpstr>LCA-Integrated Design Development </vt:lpstr>
      <vt:lpstr>Lifecycle Hotspot Identification</vt:lpstr>
      <vt:lpstr>Justifying the Sustainability of the Design</vt:lpstr>
      <vt:lpstr>Materials – Gonçalo Fonseca</vt:lpstr>
      <vt:lpstr>Materials – Gonçalo Fonseca</vt:lpstr>
      <vt:lpstr>Risk Assessment - Gonçalo Fonseca</vt:lpstr>
      <vt:lpstr>Analysis – James Levi</vt:lpstr>
      <vt:lpstr>Why Single Axis? – James Levi</vt:lpstr>
      <vt:lpstr>Solar Tracking System – James Levi</vt:lpstr>
      <vt:lpstr>Q&amp;A</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Cox, Georgia</dc:creator>
  <cp:lastModifiedBy>Craig Turner (2320125)</cp:lastModifiedBy>
  <cp:revision>1</cp:revision>
  <dcterms:created xsi:type="dcterms:W3CDTF">2026-02-11T09:38:56Z</dcterms:created>
  <dcterms:modified xsi:type="dcterms:W3CDTF">2026-05-27T19:02:33Z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0x01010091F53251F9C1224FB2C56D3FC3F5AEBD</vt:lpwstr>
  </property>
  <property fmtid="{D5CDD505-2E9C-101B-9397-08002B2CF9AE}" pid="3" name="MediaServiceImageTags">
    <vt:lpwstr/>
  </property>
  <property fmtid="{D5CDD505-2E9C-101B-9397-08002B2CF9AE}" pid="4" name="ClassificationContentMarkingFooterLocations">
    <vt:lpwstr>Gradient Circle:8</vt:lpwstr>
  </property>
  <property fmtid="{D5CDD505-2E9C-101B-9397-08002B2CF9AE}" pid="5" name="ClassificationContentMarkingFooterText">
    <vt:lpwstr>Sensitivity: general</vt:lpwstr>
  </property>
</Properties>
</file>