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notesMasterIdLst>
    <p:notesMasterId r:id="rId43"/>
  </p:notesMasterIdLst>
  <p:sldIdLst>
    <p:sldId id="256" r:id="rId2"/>
    <p:sldId id="277" r:id="rId3"/>
    <p:sldId id="295" r:id="rId4"/>
    <p:sldId id="296" r:id="rId5"/>
    <p:sldId id="297" r:id="rId6"/>
    <p:sldId id="298" r:id="rId7"/>
    <p:sldId id="299" r:id="rId8"/>
    <p:sldId id="300" r:id="rId9"/>
    <p:sldId id="301" r:id="rId10"/>
    <p:sldId id="302" r:id="rId11"/>
    <p:sldId id="285" r:id="rId12"/>
    <p:sldId id="303" r:id="rId13"/>
    <p:sldId id="304" r:id="rId14"/>
    <p:sldId id="305" r:id="rId15"/>
    <p:sldId id="306" r:id="rId16"/>
    <p:sldId id="307" r:id="rId17"/>
    <p:sldId id="309" r:id="rId18"/>
    <p:sldId id="310" r:id="rId19"/>
    <p:sldId id="311" r:id="rId20"/>
    <p:sldId id="312" r:id="rId21"/>
    <p:sldId id="314" r:id="rId22"/>
    <p:sldId id="315" r:id="rId23"/>
    <p:sldId id="316" r:id="rId24"/>
    <p:sldId id="317" r:id="rId25"/>
    <p:sldId id="318" r:id="rId26"/>
    <p:sldId id="319" r:id="rId27"/>
    <p:sldId id="332" r:id="rId28"/>
    <p:sldId id="320" r:id="rId29"/>
    <p:sldId id="282" r:id="rId30"/>
    <p:sldId id="283" r:id="rId31"/>
    <p:sldId id="280" r:id="rId32"/>
    <p:sldId id="293" r:id="rId33"/>
    <p:sldId id="321" r:id="rId34"/>
    <p:sldId id="322" r:id="rId35"/>
    <p:sldId id="323" r:id="rId36"/>
    <p:sldId id="324" r:id="rId37"/>
    <p:sldId id="325" r:id="rId38"/>
    <p:sldId id="326" r:id="rId39"/>
    <p:sldId id="327" r:id="rId40"/>
    <p:sldId id="328" r:id="rId41"/>
    <p:sldId id="28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A6F64A-D2D5-479A-B85C-33CA6580E14B}" v="9" dt="2022-02-11T14:50:52.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5230" autoAdjust="0"/>
  </p:normalViewPr>
  <p:slideViewPr>
    <p:cSldViewPr snapToGrid="0">
      <p:cViewPr varScale="1">
        <p:scale>
          <a:sx n="79" d="100"/>
          <a:sy n="79" d="100"/>
        </p:scale>
        <p:origin x="411"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A51772-9B10-43A6-BFE8-746503EA8994}" type="datetimeFigureOut">
              <a:rPr lang="en-GB" smtClean="0"/>
              <a:t>12/02/2022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1D7BFA-777E-4306-BC73-CA3D5A391BC7}" type="slidenum">
              <a:rPr lang="en-GB" smtClean="0"/>
              <a:t>‹#›</a:t>
            </a:fld>
            <a:endParaRPr lang="en-GB"/>
          </a:p>
        </p:txBody>
      </p:sp>
    </p:spTree>
    <p:extLst>
      <p:ext uri="{BB962C8B-B14F-4D97-AF65-F5344CB8AC3E}">
        <p14:creationId xmlns:p14="http://schemas.microsoft.com/office/powerpoint/2010/main" val="3400473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importance of these principles cant be overstated because they determine the use, and therefore, the practical importance of the key EU rights granted to individuals.  They also reflect the principles of supremacy of EU law and the importance of market integration.</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a:t>
            </a:fld>
            <a:endParaRPr lang="en-GB" dirty="0"/>
          </a:p>
        </p:txBody>
      </p:sp>
    </p:spTree>
    <p:extLst>
      <p:ext uri="{BB962C8B-B14F-4D97-AF65-F5344CB8AC3E}">
        <p14:creationId xmlns:p14="http://schemas.microsoft.com/office/powerpoint/2010/main" val="165046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4</a:t>
            </a:fld>
            <a:endParaRPr lang="en-GB" dirty="0"/>
          </a:p>
        </p:txBody>
      </p:sp>
    </p:spTree>
    <p:extLst>
      <p:ext uri="{BB962C8B-B14F-4D97-AF65-F5344CB8AC3E}">
        <p14:creationId xmlns:p14="http://schemas.microsoft.com/office/powerpoint/2010/main" val="1390072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1D7BFA-777E-4306-BC73-CA3D5A391BC7}" type="slidenum">
              <a:rPr lang="en-GB" smtClean="0"/>
              <a:t>7</a:t>
            </a:fld>
            <a:endParaRPr lang="en-GB"/>
          </a:p>
        </p:txBody>
      </p:sp>
    </p:spTree>
    <p:extLst>
      <p:ext uri="{BB962C8B-B14F-4D97-AF65-F5344CB8AC3E}">
        <p14:creationId xmlns:p14="http://schemas.microsoft.com/office/powerpoint/2010/main" val="1174085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period = from notification until the deadline for implementation</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8</a:t>
            </a:fld>
            <a:endParaRPr lang="en-GB" dirty="0"/>
          </a:p>
        </p:txBody>
      </p:sp>
    </p:spTree>
    <p:extLst>
      <p:ext uri="{BB962C8B-B14F-4D97-AF65-F5344CB8AC3E}">
        <p14:creationId xmlns:p14="http://schemas.microsoft.com/office/powerpoint/2010/main" val="1182783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case Belgium introduced rules covering the noise levels of </a:t>
            </a:r>
            <a:r>
              <a:rPr lang="en-US" dirty="0" err="1"/>
              <a:t>aeroplanes</a:t>
            </a:r>
            <a:r>
              <a:rPr lang="en-US" dirty="0"/>
              <a:t> but these rules weren’t consistent with those contained in a Directive that had been issued and the Commission took action under the enforcement procedure in (what is now) </a:t>
            </a:r>
            <a:r>
              <a:rPr lang="en-US" b="1" dirty="0"/>
              <a:t>Art 258 TFEU.  </a:t>
            </a:r>
          </a:p>
          <a:p>
            <a:endParaRPr lang="en-US" b="1" dirty="0"/>
          </a:p>
          <a:p>
            <a:r>
              <a:rPr lang="en-US" b="0" dirty="0"/>
              <a:t>The reasoning for this limited direct applicability is supported by the policy of </a:t>
            </a:r>
            <a:r>
              <a:rPr lang="en-US" b="1" dirty="0"/>
              <a:t>market integration.  </a:t>
            </a:r>
            <a:r>
              <a:rPr lang="en-US" b="0" dirty="0"/>
              <a:t>If a MS takes steps to compromise the implementation of a Directive by the deadline, then the rules across the EU wont be consistent which could fragment the market.</a:t>
            </a:r>
          </a:p>
          <a:p>
            <a:r>
              <a:rPr lang="en-US" b="0" dirty="0"/>
              <a:t>This approach by the CJ is also supported by the principle of legal certainty because the Directive itself will raise expectations of certain rules being in force once the deadline has passed.  National rules that serve to undermine the objectives of the Directive will result in uncertainty for those who are meant to acquire rights or obligations under the Directive.</a:t>
            </a:r>
            <a:endParaRPr lang="en-GB" b="0" dirty="0"/>
          </a:p>
        </p:txBody>
      </p:sp>
      <p:sp>
        <p:nvSpPr>
          <p:cNvPr id="4" name="Slide Number Placeholder 3"/>
          <p:cNvSpPr>
            <a:spLocks noGrp="1"/>
          </p:cNvSpPr>
          <p:nvPr>
            <p:ph type="sldNum" sz="quarter" idx="5"/>
          </p:nvPr>
        </p:nvSpPr>
        <p:spPr/>
        <p:txBody>
          <a:bodyPr/>
          <a:lstStyle/>
          <a:p>
            <a:fld id="{8710F154-298A-4EFA-86A4-87C99FF03EB9}" type="slidenum">
              <a:rPr lang="en-GB" smtClean="0"/>
              <a:t>9</a:t>
            </a:fld>
            <a:endParaRPr lang="en-GB" dirty="0"/>
          </a:p>
        </p:txBody>
      </p:sp>
    </p:spTree>
    <p:extLst>
      <p:ext uri="{BB962C8B-B14F-4D97-AF65-F5344CB8AC3E}">
        <p14:creationId xmlns:p14="http://schemas.microsoft.com/office/powerpoint/2010/main" val="4129506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a:t>
            </a:r>
            <a:r>
              <a:rPr lang="en-GB" baseline="0" dirty="0"/>
              <a:t> law is part of our legal system and is directly applicable if it becomes part of UK law without the need for transposition </a:t>
            </a:r>
            <a:r>
              <a:rPr lang="en-GB" baseline="0"/>
              <a:t>into national law.</a:t>
            </a:r>
            <a:endParaRPr lang="en-GB"/>
          </a:p>
        </p:txBody>
      </p:sp>
      <p:sp>
        <p:nvSpPr>
          <p:cNvPr id="4" name="Slide Number Placeholder 3"/>
          <p:cNvSpPr>
            <a:spLocks noGrp="1"/>
          </p:cNvSpPr>
          <p:nvPr>
            <p:ph type="sldNum" sz="quarter" idx="10"/>
          </p:nvPr>
        </p:nvSpPr>
        <p:spPr/>
        <p:txBody>
          <a:bodyPr/>
          <a:lstStyle/>
          <a:p>
            <a:fld id="{8710F154-298A-4EFA-86A4-87C99FF03EB9}" type="slidenum">
              <a:rPr lang="en-GB" smtClean="0"/>
              <a:t>10</a:t>
            </a:fld>
            <a:endParaRPr lang="en-GB"/>
          </a:p>
        </p:txBody>
      </p:sp>
    </p:spTree>
    <p:extLst>
      <p:ext uri="{BB962C8B-B14F-4D97-AF65-F5344CB8AC3E}">
        <p14:creationId xmlns:p14="http://schemas.microsoft.com/office/powerpoint/2010/main" val="4105687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“state” is an authority above individuals – so when individuals enforce their rights against the state, the action goes up and so it is </a:t>
            </a:r>
            <a:r>
              <a:rPr lang="en-US" b="1" dirty="0"/>
              <a:t>vertical.</a:t>
            </a:r>
          </a:p>
          <a:p>
            <a:r>
              <a:rPr lang="en-US" b="0" dirty="0"/>
              <a:t>Since individuals are on the same level, if they enforce rights against each other, the action is </a:t>
            </a:r>
            <a:r>
              <a:rPr lang="en-US" b="1" dirty="0"/>
              <a:t>horizontal.</a:t>
            </a:r>
            <a:endParaRPr lang="en-GB" b="0" dirty="0"/>
          </a:p>
        </p:txBody>
      </p:sp>
      <p:sp>
        <p:nvSpPr>
          <p:cNvPr id="4" name="Slide Number Placeholder 3"/>
          <p:cNvSpPr>
            <a:spLocks noGrp="1"/>
          </p:cNvSpPr>
          <p:nvPr>
            <p:ph type="sldNum" sz="quarter" idx="5"/>
          </p:nvPr>
        </p:nvSpPr>
        <p:spPr/>
        <p:txBody>
          <a:bodyPr/>
          <a:lstStyle/>
          <a:p>
            <a:fld id="{8710F154-298A-4EFA-86A4-87C99FF03EB9}" type="slidenum">
              <a:rPr lang="en-GB" smtClean="0"/>
              <a:t>12</a:t>
            </a:fld>
            <a:endParaRPr lang="en-GB" dirty="0"/>
          </a:p>
        </p:txBody>
      </p:sp>
    </p:spTree>
    <p:extLst>
      <p:ext uri="{BB962C8B-B14F-4D97-AF65-F5344CB8AC3E}">
        <p14:creationId xmlns:p14="http://schemas.microsoft.com/office/powerpoint/2010/main" val="3954929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Van </a:t>
            </a:r>
            <a:r>
              <a:rPr lang="en-GB" dirty="0" err="1"/>
              <a:t>Gend</a:t>
            </a:r>
            <a:r>
              <a:rPr lang="en-GB" baseline="0" dirty="0"/>
              <a:t> </a:t>
            </a:r>
            <a:r>
              <a:rPr lang="en-GB" baseline="0" dirty="0" err="1"/>
              <a:t>en</a:t>
            </a:r>
            <a:r>
              <a:rPr lang="en-GB" baseline="0" dirty="0"/>
              <a:t> Loos [1963]: In order for rights under EU law to be effective, they must be capable of DIRECT EFFECT. </a:t>
            </a:r>
          </a:p>
          <a:p>
            <a:endParaRPr lang="en-GB" baseline="0" dirty="0"/>
          </a:p>
          <a:p>
            <a:r>
              <a:rPr lang="en-GB" dirty="0"/>
              <a:t>This is the case which</a:t>
            </a:r>
            <a:r>
              <a:rPr lang="en-GB" baseline="0" dirty="0"/>
              <a:t> established the principle of direct effect.</a:t>
            </a:r>
          </a:p>
          <a:p>
            <a:r>
              <a:rPr lang="en-GB" baseline="0" dirty="0"/>
              <a:t>Case concerned a Treaty article.</a:t>
            </a:r>
          </a:p>
          <a:p>
            <a:r>
              <a:rPr lang="en-GB" baseline="0" dirty="0"/>
              <a:t>Van </a:t>
            </a:r>
            <a:r>
              <a:rPr lang="en-GB" baseline="0" dirty="0" err="1"/>
              <a:t>Gend</a:t>
            </a:r>
            <a:r>
              <a:rPr lang="en-GB" baseline="0" dirty="0"/>
              <a:t> </a:t>
            </a:r>
            <a:r>
              <a:rPr lang="en-GB" baseline="0" dirty="0" err="1"/>
              <a:t>en</a:t>
            </a:r>
            <a:r>
              <a:rPr lang="en-GB" baseline="0" dirty="0"/>
              <a:t> Loos was required by Dutch Law to pay an increased customs duty on imports. It argued in Dutch Courts that this is a violation of what is now Article 30 TFEU which provided, inter alia (among other things), that Member States should not increase such charges.</a:t>
            </a:r>
          </a:p>
          <a:p>
            <a:r>
              <a:rPr lang="en-GB" baseline="0" dirty="0"/>
              <a:t>The Dutch Court referred to the Court of Justice the question of whether a litigant before the national court could rely directly on provisions of an EU Treaty, in this case Article 30 TFEU.</a:t>
            </a:r>
          </a:p>
          <a:p>
            <a:endParaRPr lang="en-GB" baseline="0" dirty="0"/>
          </a:p>
          <a:p>
            <a:r>
              <a:rPr lang="en-GB" baseline="0" dirty="0"/>
              <a:t>DECISION: Treaty enforceable as EU law intends to confer rights on individuals and therefore, these rights must be enforceable.</a:t>
            </a:r>
          </a:p>
          <a:p>
            <a:endParaRPr lang="en-GB" baseline="0" dirty="0"/>
          </a:p>
          <a:p>
            <a:r>
              <a:rPr lang="en-GB" baseline="0" dirty="0"/>
              <a:t>After its ruling in Van </a:t>
            </a:r>
            <a:r>
              <a:rPr lang="en-GB" baseline="0" dirty="0" err="1"/>
              <a:t>Gend</a:t>
            </a:r>
            <a:r>
              <a:rPr lang="en-GB" baseline="0" dirty="0"/>
              <a:t> </a:t>
            </a:r>
            <a:r>
              <a:rPr lang="en-GB" baseline="0" dirty="0" err="1"/>
              <a:t>en</a:t>
            </a:r>
            <a:r>
              <a:rPr lang="en-GB" baseline="0" dirty="0"/>
              <a:t> Loos, the Court of Justice went on in other cases to extend the principle of direct effect to other types of measure.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13</a:t>
            </a:fld>
            <a:endParaRPr lang="en-GB"/>
          </a:p>
        </p:txBody>
      </p:sp>
    </p:spTree>
    <p:extLst>
      <p:ext uri="{BB962C8B-B14F-4D97-AF65-F5344CB8AC3E}">
        <p14:creationId xmlns:p14="http://schemas.microsoft.com/office/powerpoint/2010/main" val="819290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conditions</a:t>
            </a:r>
            <a:r>
              <a:rPr lang="en-GB" baseline="0" dirty="0"/>
              <a:t> which must be satisfied in order for a particular piece of EU law to have direct effect vary according to the types of EU law at issue.</a:t>
            </a:r>
          </a:p>
          <a:p>
            <a:r>
              <a:rPr lang="en-GB" baseline="0" dirty="0"/>
              <a:t>The position in relation to Treaty Articles is relatively simple.</a:t>
            </a:r>
          </a:p>
          <a:p>
            <a:r>
              <a:rPr lang="en-GB" baseline="0" dirty="0"/>
              <a:t>The only precondition is that</a:t>
            </a:r>
          </a:p>
          <a:p>
            <a:r>
              <a:rPr lang="en-GB" baseline="0" dirty="0"/>
              <a:t>THE PROVISION IN QUESTION MUST BE SUFFICIENTLY CLEAR, PRECISE, AND UNCONDITIONAL, FOR RELIANCE TO BE PLACED ON IT IN THE NATIONAL COURTS.</a:t>
            </a:r>
          </a:p>
          <a:p>
            <a:endParaRPr lang="en-GB" baseline="0" dirty="0"/>
          </a:p>
          <a:p>
            <a:r>
              <a:rPr lang="en-GB" baseline="0" dirty="0"/>
              <a:t>It is not necessary for an EU law to be clear in its entirety for direct effect to apply, but only the rights that are sufficiently clear will be capable of having direct effect.</a:t>
            </a:r>
          </a:p>
          <a:p>
            <a:r>
              <a:rPr lang="en-GB" baseline="0" dirty="0"/>
              <a:t>An example of this is provided by </a:t>
            </a:r>
            <a:r>
              <a:rPr lang="en-GB" baseline="0" dirty="0" err="1"/>
              <a:t>Defrenne</a:t>
            </a:r>
            <a:r>
              <a:rPr lang="en-GB" baseline="0" dirty="0"/>
              <a:t> v SABENA [1976]</a:t>
            </a:r>
          </a:p>
          <a:p>
            <a:r>
              <a:rPr lang="en-GB" baseline="0" dirty="0"/>
              <a:t>Involved a dispute over the policy of the Belgian airline, SABENA, to compulsorily retire its female air hostesses, but not its male crew at age 40. Belgian legislation concerning the provision of retirement pensions for civil aviation air crews excluded air hostesses from the pension scheme in question. </a:t>
            </a:r>
            <a:r>
              <a:rPr lang="en-GB" baseline="0" dirty="0" err="1"/>
              <a:t>Defrenne</a:t>
            </a:r>
            <a:r>
              <a:rPr lang="en-GB" baseline="0" dirty="0"/>
              <a:t>, an air hostess employed by the SABENA airline, claimed that its exclusion infringed the principle of equality contained in what now is Art 157 TFEU.</a:t>
            </a:r>
          </a:p>
          <a:p>
            <a:r>
              <a:rPr lang="en-GB" baseline="0" dirty="0"/>
              <a:t>The Court of Justice held that what is now Art 157 TFEU imposed a clear and unconditional prohibition on direct discrimination (discrimination based directly on grounds of sex) and was directly effective to this extent. </a:t>
            </a:r>
          </a:p>
          <a:p>
            <a:r>
              <a:rPr lang="en-GB" baseline="0" dirty="0"/>
              <a:t>It noted, however, that it was not sufficiently clear in respect of more indirect discrimination (factors other than sex that still results in discrimination between men and women) since it did not identify what might constitute such discrimination. </a:t>
            </a:r>
          </a:p>
        </p:txBody>
      </p:sp>
      <p:sp>
        <p:nvSpPr>
          <p:cNvPr id="4" name="Slide Number Placeholder 3"/>
          <p:cNvSpPr>
            <a:spLocks noGrp="1"/>
          </p:cNvSpPr>
          <p:nvPr>
            <p:ph type="sldNum" sz="quarter" idx="10"/>
          </p:nvPr>
        </p:nvSpPr>
        <p:spPr/>
        <p:txBody>
          <a:bodyPr/>
          <a:lstStyle/>
          <a:p>
            <a:fld id="{8710F154-298A-4EFA-86A4-87C99FF03EB9}" type="slidenum">
              <a:rPr lang="en-GB" smtClean="0"/>
              <a:t>14</a:t>
            </a:fld>
            <a:endParaRPr lang="en-GB"/>
          </a:p>
        </p:txBody>
      </p:sp>
    </p:spTree>
    <p:extLst>
      <p:ext uri="{BB962C8B-B14F-4D97-AF65-F5344CB8AC3E}">
        <p14:creationId xmlns:p14="http://schemas.microsoft.com/office/powerpoint/2010/main" val="2813340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cases like the 2 above made it clear that Regulations could be directly effective.</a:t>
            </a:r>
          </a:p>
          <a:p>
            <a:r>
              <a:rPr lang="en-GB" dirty="0" err="1"/>
              <a:t>Leonesio</a:t>
            </a:r>
            <a:r>
              <a:rPr lang="en-GB" dirty="0"/>
              <a:t> – the CJ made it clear that Regulations could be directly effective.  To address the surplus of milk and milk products, a Regulation was issued to introduce a system of subsidies for those who slaughtered their milk cows.  National authorities ran the system and payment was to be made within 2m of proof of slaughter.  The Italian Government thought that the system of subsidies required national law to authorise the funding for the scheme.  In the absence of such national laws, the Italian authority refused to pay </a:t>
            </a:r>
            <a:r>
              <a:rPr lang="en-GB" dirty="0" err="1"/>
              <a:t>Leonesie</a:t>
            </a:r>
            <a:r>
              <a:rPr lang="en-GB" dirty="0"/>
              <a:t> for slaughtering 5 cows so he sued them in the Italian courts for payment and the case was referred to CJ which ruled that </a:t>
            </a:r>
            <a:r>
              <a:rPr lang="en-GB" dirty="0" err="1"/>
              <a:t>Leonesio</a:t>
            </a:r>
            <a:r>
              <a:rPr lang="en-GB" dirty="0"/>
              <a:t> could enforce the Regulation in the national courts and recover payment.  Thus showing that Regulations have vertical direct effect.  All that is required is that the provisions satisfy the </a:t>
            </a:r>
            <a:r>
              <a:rPr lang="en-GB" b="1" i="1" dirty="0"/>
              <a:t>Van </a:t>
            </a:r>
            <a:r>
              <a:rPr lang="en-GB" b="1" i="1" dirty="0" err="1"/>
              <a:t>Gend</a:t>
            </a:r>
            <a:r>
              <a:rPr lang="en-GB" b="1" i="1" dirty="0"/>
              <a:t> </a:t>
            </a:r>
            <a:r>
              <a:rPr lang="en-GB" b="1" i="1" dirty="0" err="1"/>
              <a:t>en</a:t>
            </a:r>
            <a:r>
              <a:rPr lang="en-GB" b="1" i="1" dirty="0"/>
              <a:t> Loos </a:t>
            </a:r>
            <a:r>
              <a:rPr lang="en-GB" b="0" i="0" dirty="0"/>
              <a:t>test to ensure that direct effect is realistically possible.  The CJ also stated that a MS cannot impose conditions for the application of a Regulation unless required by the Regulation.</a:t>
            </a:r>
            <a:endParaRPr lang="en-GB" dirty="0"/>
          </a:p>
          <a:p>
            <a:r>
              <a:rPr lang="en-GB" dirty="0" err="1"/>
              <a:t>Politi</a:t>
            </a:r>
            <a:r>
              <a:rPr lang="en-GB" dirty="0"/>
              <a:t> SAS v </a:t>
            </a:r>
            <a:r>
              <a:rPr lang="en-GB" dirty="0" err="1"/>
              <a:t>Ministero</a:t>
            </a:r>
            <a:r>
              <a:rPr lang="en-GB" dirty="0"/>
              <a:t> </a:t>
            </a:r>
            <a:r>
              <a:rPr lang="en-GB" dirty="0" err="1"/>
              <a:t>delle</a:t>
            </a:r>
            <a:r>
              <a:rPr lang="en-GB" dirty="0"/>
              <a:t> </a:t>
            </a:r>
            <a:r>
              <a:rPr lang="en-GB" dirty="0" err="1"/>
              <a:t>Finanze</a:t>
            </a:r>
            <a:r>
              <a:rPr lang="en-GB" dirty="0"/>
              <a:t> [1973</a:t>
            </a:r>
          </a:p>
          <a:p>
            <a:r>
              <a:rPr lang="en-GB" dirty="0"/>
              <a:t>Italy</a:t>
            </a:r>
            <a:r>
              <a:rPr lang="en-GB" baseline="0" dirty="0"/>
              <a:t> had levied (imposed) taxes on pork, contrary to the provisions of a Regulation. An importer </a:t>
            </a:r>
            <a:r>
              <a:rPr lang="en-GB" baseline="0" dirty="0" err="1"/>
              <a:t>Politi</a:t>
            </a:r>
            <a:r>
              <a:rPr lang="en-GB" baseline="0" dirty="0"/>
              <a:t> sought to rely on the regulation to challenge the Italian taxes.</a:t>
            </a:r>
          </a:p>
          <a:p>
            <a:r>
              <a:rPr lang="en-GB" baseline="0" dirty="0"/>
              <a:t>The Italian Court made a reference to the Court of Justice under Article 267 TFEU (on the preliminary reference procedure). </a:t>
            </a:r>
          </a:p>
          <a:p>
            <a:r>
              <a:rPr lang="en-GB" baseline="0" dirty="0"/>
              <a:t>The Court of Justice ruled that EU regulations could be directly effective because, by reason of their nature and function within the EU legal system, they created individual rights that national courts must protect.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Just like Treaty Articles, Regulations must be sufficiently clear and unconditional if they are to have direct effect. – SABENA case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Advocate</a:t>
            </a:r>
            <a:r>
              <a:rPr lang="en-GB" baseline="0" dirty="0"/>
              <a:t> General Warner stated, in R v Secretary of State for Home Affairs, ex p. </a:t>
            </a:r>
            <a:r>
              <a:rPr lang="en-GB" baseline="0" dirty="0" err="1"/>
              <a:t>Santillo</a:t>
            </a:r>
            <a:r>
              <a:rPr lang="en-GB" baseline="0" dirty="0"/>
              <a:t> [1980]: ‘Unquestionably every provision of every regulation is directly applicable, but not every provision of every regulation has direct effect, in the sense of conferring on private persons rights enforceable by them in national courts’,</a:t>
            </a:r>
            <a:endParaRPr lang="en-GB"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16</a:t>
            </a:fld>
            <a:endParaRPr lang="en-GB"/>
          </a:p>
        </p:txBody>
      </p:sp>
    </p:spTree>
    <p:extLst>
      <p:ext uri="{BB962C8B-B14F-4D97-AF65-F5344CB8AC3E}">
        <p14:creationId xmlns:p14="http://schemas.microsoft.com/office/powerpoint/2010/main" val="1057662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regulation</a:t>
            </a:r>
            <a:r>
              <a:rPr lang="en-GB" baseline="0" dirty="0"/>
              <a:t> will have direct effect and thus be directly enforceable in the national courts if the Regulation is sufficiently clear, precise and unconditional (</a:t>
            </a:r>
            <a:r>
              <a:rPr lang="en-GB" baseline="0" dirty="0" err="1"/>
              <a:t>Politi</a:t>
            </a:r>
            <a:r>
              <a:rPr lang="en-GB" baseline="0" dirty="0"/>
              <a:t>). </a:t>
            </a:r>
          </a:p>
          <a:p>
            <a:r>
              <a:rPr lang="en-GB" baseline="0" dirty="0"/>
              <a:t>The Regulation in this question is clear as to the prohibition, over a specified level, of a specified substance. It also appears to be clear that compensation must be provided. However, it is not clear on the facts, as to the amount or source of the compensation and it therefore cannot have direct effect.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17</a:t>
            </a:fld>
            <a:endParaRPr lang="en-GB"/>
          </a:p>
        </p:txBody>
      </p:sp>
    </p:spTree>
    <p:extLst>
      <p:ext uri="{BB962C8B-B14F-4D97-AF65-F5344CB8AC3E}">
        <p14:creationId xmlns:p14="http://schemas.microsoft.com/office/powerpoint/2010/main" val="131700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 </a:t>
            </a:r>
            <a:r>
              <a:rPr lang="en-GB" b="1" dirty="0"/>
              <a:t>Art 288 TEU </a:t>
            </a:r>
            <a:r>
              <a:rPr lang="en-GB" b="0" dirty="0"/>
              <a:t>a Decision by an EU institution is </a:t>
            </a:r>
            <a:r>
              <a:rPr lang="en-GB" b="0" i="1" dirty="0"/>
              <a:t>binding in its entirety upon those to whom it is addressed.  </a:t>
            </a:r>
            <a:r>
              <a:rPr lang="en-GB" b="0" i="0" dirty="0"/>
              <a:t>As such there is no reason to prevent individuals enforcing a decision against its addressees because the addressees are under an immediate obligation.  Of course the test for direct effect from </a:t>
            </a:r>
            <a:r>
              <a:rPr lang="en-GB" b="1" i="1" dirty="0"/>
              <a:t>Van </a:t>
            </a:r>
            <a:r>
              <a:rPr lang="en-GB" b="1" i="1" dirty="0" err="1"/>
              <a:t>Gend</a:t>
            </a:r>
            <a:r>
              <a:rPr lang="en-GB" b="1" i="1" dirty="0"/>
              <a:t> </a:t>
            </a:r>
            <a:r>
              <a:rPr lang="en-GB" b="1" i="1" dirty="0" err="1"/>
              <a:t>en</a:t>
            </a:r>
            <a:r>
              <a:rPr lang="en-GB" b="1" i="1" dirty="0"/>
              <a:t> Loos </a:t>
            </a:r>
            <a:r>
              <a:rPr lang="en-GB" b="0" i="0" dirty="0"/>
              <a:t>would have to be satisfied.  The direct effect of decisions was confirmed in:-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Grad v </a:t>
            </a:r>
            <a:r>
              <a:rPr lang="en-GB" dirty="0" err="1"/>
              <a:t>Finanzamt</a:t>
            </a:r>
            <a:r>
              <a:rPr lang="en-GB" dirty="0"/>
              <a:t> </a:t>
            </a:r>
            <a:r>
              <a:rPr lang="en-GB" dirty="0" err="1"/>
              <a:t>Traunstein</a:t>
            </a:r>
            <a:r>
              <a:rPr lang="en-GB" dirty="0"/>
              <a:t> [1970]</a:t>
            </a:r>
          </a:p>
          <a:p>
            <a:r>
              <a:rPr lang="en-GB" dirty="0"/>
              <a:t>A decision provided for the replacement of national</a:t>
            </a:r>
            <a:r>
              <a:rPr lang="en-GB" baseline="0" dirty="0"/>
              <a:t> freight taxes by a common EU freight tax. A freight transporter sought to rely on the Decision to challenge a German freight tax. The German Court made reference to the Court of Justice under Article 267 TFEU. The Court of Justice ruled that since Decisions had binding effect, they must be capable of enforcement by those who were affected by them.</a:t>
            </a:r>
          </a:p>
          <a:p>
            <a:r>
              <a:rPr lang="en-GB" baseline="0" dirty="0"/>
              <a:t>The Court also adduced (cited as evidence) the argument that since Article 267 TFEU allowed national courts to refer to the Court of Justice questions concerning ‘all acts’ of the EU institutions.</a:t>
            </a:r>
          </a:p>
          <a:p>
            <a:r>
              <a:rPr lang="en-GB" baseline="0" dirty="0"/>
              <a:t>Grad lost because the date for the Decision to come into effect had not yet passed and therefore it had not yet become directly effective. </a:t>
            </a:r>
          </a:p>
          <a:p>
            <a:endParaRPr lang="en-GB" baseline="0" dirty="0"/>
          </a:p>
          <a:p>
            <a:endParaRPr lang="en-GB" baseline="0" dirty="0"/>
          </a:p>
          <a:p>
            <a:r>
              <a:rPr lang="en-GB" u="sng" baseline="0" dirty="0"/>
              <a:t>THE CONDITIONS FOR THE DIRECT EFFECT OF DECISIONS</a:t>
            </a:r>
          </a:p>
          <a:p>
            <a:pPr marL="171450" indent="-171450">
              <a:buFontTx/>
              <a:buChar char="-"/>
            </a:pPr>
            <a:r>
              <a:rPr lang="en-GB" dirty="0"/>
              <a:t>Grad</a:t>
            </a:r>
            <a:r>
              <a:rPr lang="en-GB" baseline="0" dirty="0"/>
              <a:t> [1970] </a:t>
            </a:r>
            <a:r>
              <a:rPr lang="en-GB" dirty="0"/>
              <a:t>A Decision could have direct effect if it was ‘unconditional and sufficiently clear and precise to be capable of creating direct effects (same as Treaty Articles and Regulations.</a:t>
            </a:r>
          </a:p>
          <a:p>
            <a:pPr marL="171450" indent="-171450">
              <a:buFontTx/>
              <a:buChar char="-"/>
            </a:pPr>
            <a:endParaRPr lang="en-GB" dirty="0"/>
          </a:p>
          <a:p>
            <a:pPr marL="0" indent="0">
              <a:buFontTx/>
              <a:buNone/>
            </a:pPr>
            <a:r>
              <a:rPr lang="en-GB" dirty="0"/>
              <a:t>At the time of the judgement in Grad, what is now</a:t>
            </a:r>
            <a:r>
              <a:rPr lang="en-GB" baseline="0" dirty="0"/>
              <a:t> Article 288 TFEU only provided for one type of decision; those which had one or more addressee.</a:t>
            </a:r>
          </a:p>
          <a:p>
            <a:pPr marL="0" indent="0">
              <a:buFontTx/>
              <a:buNone/>
            </a:pPr>
            <a:r>
              <a:rPr lang="en-GB" baseline="0" dirty="0"/>
              <a:t>H/E as a result of the amendments made in the Treaty of Lisbon [2007] Article 288 TFEU now provides for decisions that do not have an addressee as well as those that do. These decisions which do not have an addressee are treaty in the same way as Treaty Articles and Regulations (i.e. IF THEY ARE SUFFICIENTLY CLEAR AND PRECISE THEY WILL BE CAPABLE OF DIRECT EFFECT).</a:t>
            </a:r>
          </a:p>
          <a:p>
            <a:pPr marL="0" indent="0">
              <a:buFontTx/>
              <a:buNone/>
            </a:pPr>
            <a:endParaRPr lang="en-GB" baseline="0" dirty="0"/>
          </a:p>
          <a:p>
            <a:pPr marL="0" indent="0">
              <a:buFontTx/>
              <a:buNone/>
            </a:pPr>
            <a:r>
              <a:rPr lang="en-GB" b="1" u="sng" baseline="0" dirty="0"/>
              <a:t>EXCEPTION to the rule that a Decision, like a Treaty Article or Regulation will be directly effective if it is clear and precise.</a:t>
            </a:r>
          </a:p>
          <a:p>
            <a:pPr marL="0" indent="0">
              <a:buFontTx/>
              <a:buNone/>
            </a:pPr>
            <a:r>
              <a:rPr lang="en-GB" b="1" u="sng" baseline="0" dirty="0"/>
              <a:t>A decision which is addressed to the Member States will only have direct effect if a second condition is satisfied.</a:t>
            </a:r>
          </a:p>
          <a:p>
            <a:pPr marL="0" indent="0">
              <a:buFontTx/>
              <a:buNone/>
            </a:pPr>
            <a:endParaRPr lang="en-GB" b="1" u="sng" baseline="0" dirty="0"/>
          </a:p>
          <a:p>
            <a:pPr marL="0" indent="0">
              <a:buFontTx/>
              <a:buNone/>
            </a:pPr>
            <a:r>
              <a:rPr lang="en-GB" b="0" u="sng" baseline="0" dirty="0"/>
              <a:t>Carp v </a:t>
            </a:r>
            <a:r>
              <a:rPr lang="en-GB" b="0" u="sng" baseline="0" dirty="0" err="1"/>
              <a:t>Ecorad</a:t>
            </a:r>
            <a:r>
              <a:rPr lang="en-GB" b="0" u="sng" baseline="0" dirty="0"/>
              <a:t> [2007]</a:t>
            </a:r>
          </a:p>
          <a:p>
            <a:pPr marL="0" indent="0">
              <a:buFontTx/>
              <a:buNone/>
            </a:pPr>
            <a:r>
              <a:rPr lang="en-GB" b="0" u="none" baseline="0" dirty="0"/>
              <a:t>The Court of Justice held that a decision which was addressed to the Member States was binding only on them, and could not be relied upon against individual or a business. It justified this ruling by reference to the same arguments that had been previously developed in relation to Directives, since Directives are always addressed to the Member States. The case was about a Commission Decision permitted France to grant heavy goods vehicles a tax exemption.  Because the decision gave a choice to France, it meant that it was conditional and therefore not directly effective.  When the decision is addressed to the MS it cannot have horizontal direct effect since it is only binding on the addressee.  However, a decision addressed to an individual can be enforced by another individual.  The common example is a binding Decision by the Commission addressed to a company found to be in breach of competition law.  It is then possible for another individual to enforce the Decision in a national court.</a:t>
            </a:r>
          </a:p>
          <a:p>
            <a:pPr marL="0" indent="0">
              <a:buFontTx/>
              <a:buNone/>
            </a:pPr>
            <a:endParaRPr lang="en-GB" b="0" u="none" baseline="0" dirty="0"/>
          </a:p>
          <a:p>
            <a:pPr marL="0" indent="0">
              <a:buFontTx/>
              <a:buNone/>
            </a:pPr>
            <a:r>
              <a:rPr lang="en-GB" b="0" u="none" baseline="0" dirty="0"/>
              <a:t>A decision addressed to the Member States therefore only has direct effect if the following conditions are satisfied:</a:t>
            </a:r>
          </a:p>
          <a:p>
            <a:pPr marL="0" indent="0">
              <a:buFontTx/>
              <a:buNone/>
            </a:pPr>
            <a:endParaRPr lang="en-GB" b="0" u="none" baseline="0" dirty="0"/>
          </a:p>
          <a:p>
            <a:pPr marL="0" indent="0">
              <a:buFontTx/>
              <a:buNone/>
            </a:pPr>
            <a:r>
              <a:rPr lang="en-GB" b="0" u="none" baseline="0" dirty="0"/>
              <a:t>1. It is sufficiently clear and precise </a:t>
            </a:r>
          </a:p>
          <a:p>
            <a:pPr marL="0" indent="0">
              <a:buFontTx/>
              <a:buNone/>
            </a:pPr>
            <a:endParaRPr lang="en-GB" b="0" u="none" baseline="0" dirty="0"/>
          </a:p>
          <a:p>
            <a:pPr marL="0" indent="0">
              <a:buFontTx/>
              <a:buNone/>
            </a:pPr>
            <a:r>
              <a:rPr lang="en-GB" b="0" u="none" baseline="0" dirty="0"/>
              <a:t>2. </a:t>
            </a:r>
            <a:r>
              <a:rPr lang="en-GB" dirty="0"/>
              <a:t>The defendant against whom it is being enforced is a Member State or an emanation of the State (as explained in the context of Directives). </a:t>
            </a:r>
            <a:endParaRPr lang="en-GB" b="0" u="none" dirty="0"/>
          </a:p>
          <a:p>
            <a:pPr marL="0" indent="0">
              <a:buFontTx/>
              <a:buNone/>
            </a:pP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18</a:t>
            </a:fld>
            <a:endParaRPr lang="en-GB"/>
          </a:p>
        </p:txBody>
      </p:sp>
    </p:spTree>
    <p:extLst>
      <p:ext uri="{BB962C8B-B14F-4D97-AF65-F5344CB8AC3E}">
        <p14:creationId xmlns:p14="http://schemas.microsoft.com/office/powerpoint/2010/main" val="2366323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the facts of </a:t>
            </a:r>
            <a:r>
              <a:rPr lang="en-US" b="1" i="1" dirty="0"/>
              <a:t>Van </a:t>
            </a:r>
            <a:r>
              <a:rPr lang="en-US" b="1" i="1" dirty="0" err="1"/>
              <a:t>Duyn</a:t>
            </a:r>
            <a:r>
              <a:rPr lang="en-US" b="0" i="0" dirty="0"/>
              <a:t>, the UK refused to recognize the rights given by a Directive because the UK had not made them enforceable by passing legislation to implement them.  If this argument was accepted, then MS would always benefit from their own wrongdoing, in this instance the failure to implement the Directive as required by the Treaty.  However, allowing Directives to have direct effect prevents (estops) MSs benefiting from their own failure.  This is known as the estoppel reasoning.  </a:t>
            </a:r>
          </a:p>
          <a:p>
            <a:r>
              <a:rPr lang="en-US" b="0" i="0" dirty="0"/>
              <a:t>It has become the main reason relied upon by CJ to justify direct effect for Directives.  It was first relied upon by CJ on Case 1478/78, </a:t>
            </a:r>
            <a:r>
              <a:rPr lang="en-US" b="1" i="1" dirty="0" err="1"/>
              <a:t>Ratti</a:t>
            </a:r>
            <a:r>
              <a:rPr lang="en-US" b="1" i="1" dirty="0"/>
              <a:t> [1979]</a:t>
            </a:r>
            <a:r>
              <a:rPr lang="en-US" b="0" i="0" dirty="0"/>
              <a:t> as well as C-91/92 </a:t>
            </a:r>
            <a:r>
              <a:rPr lang="en-US" b="1" i="1" dirty="0"/>
              <a:t>Faccini Dori v </a:t>
            </a:r>
            <a:r>
              <a:rPr lang="en-US" b="1" i="1" dirty="0" err="1"/>
              <a:t>Recreb</a:t>
            </a:r>
            <a:r>
              <a:rPr lang="en-US" b="1" i="1" dirty="0"/>
              <a:t> [1994] </a:t>
            </a:r>
            <a:r>
              <a:rPr lang="en-US" b="0" i="0" dirty="0"/>
              <a:t>and Case C-165/95, </a:t>
            </a:r>
            <a:r>
              <a:rPr lang="en-US" b="1" i="1" dirty="0"/>
              <a:t>Arcaro [1996] </a:t>
            </a:r>
            <a:r>
              <a:rPr lang="en-US" b="0" i="0" dirty="0"/>
              <a:t>and many others.</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22</a:t>
            </a:fld>
            <a:endParaRPr lang="en-GB" dirty="0"/>
          </a:p>
        </p:txBody>
      </p:sp>
    </p:spTree>
    <p:extLst>
      <p:ext uri="{BB962C8B-B14F-4D97-AF65-F5344CB8AC3E}">
        <p14:creationId xmlns:p14="http://schemas.microsoft.com/office/powerpoint/2010/main" val="29670176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concerned 2 Directives: 1 imposed packaging and labelling standards for varnishes and the other did the same for solvents.  </a:t>
            </a:r>
            <a:r>
              <a:rPr lang="en-US" dirty="0" err="1"/>
              <a:t>Ratti</a:t>
            </a:r>
            <a:r>
              <a:rPr lang="en-US" dirty="0"/>
              <a:t> was a manufacturer of varnishes and solvents.  He based his labelling and packaging on the standards required by both Directives.  He was then prosecuted in Italy for being in breach of Italian standards of packaging and labelling.  </a:t>
            </a:r>
            <a:r>
              <a:rPr lang="en-US" dirty="0" err="1"/>
              <a:t>Ratti’s</a:t>
            </a:r>
            <a:r>
              <a:rPr lang="en-US" dirty="0"/>
              <a:t> </a:t>
            </a:r>
            <a:r>
              <a:rPr lang="en-US" dirty="0" err="1"/>
              <a:t>defence</a:t>
            </a:r>
            <a:r>
              <a:rPr lang="en-US" dirty="0"/>
              <a:t> was to rely on the Directives.   The deadline had passed for the Directive on solvents, but the deadline had not passed for the one on varnishes and so reference was made to the CJ.  The CJ ruled that Directives will be capable of direct effect once the deadline for implementation has passed.  Unfortunately, this ruling had serious consequences for </a:t>
            </a:r>
            <a:r>
              <a:rPr lang="en-US" dirty="0" err="1"/>
              <a:t>Ratti</a:t>
            </a:r>
            <a:r>
              <a:rPr lang="en-US" dirty="0"/>
              <a:t>; he had a </a:t>
            </a:r>
            <a:r>
              <a:rPr lang="en-US" dirty="0" err="1"/>
              <a:t>defence</a:t>
            </a:r>
            <a:r>
              <a:rPr lang="en-US" dirty="0"/>
              <a:t> to the solvents but not the varnishes.</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23</a:t>
            </a:fld>
            <a:endParaRPr lang="en-GB" dirty="0"/>
          </a:p>
        </p:txBody>
      </p:sp>
    </p:spTree>
    <p:extLst>
      <p:ext uri="{BB962C8B-B14F-4D97-AF65-F5344CB8AC3E}">
        <p14:creationId xmlns:p14="http://schemas.microsoft.com/office/powerpoint/2010/main" val="42366312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Mrs</a:t>
            </a:r>
            <a:r>
              <a:rPr lang="en-US" dirty="0"/>
              <a:t> Marshall was employed by the D health authority and challenged as discriminatory its compulsory retirement age as 60 for women and 65 for men.  The </a:t>
            </a:r>
            <a:r>
              <a:rPr lang="en-US" b="1" dirty="0"/>
              <a:t>Sex Discrimination Act 1975 </a:t>
            </a:r>
            <a:r>
              <a:rPr lang="en-US" b="0" dirty="0"/>
              <a:t>did not apply to retirement so she sought to rely on the </a:t>
            </a:r>
            <a:r>
              <a:rPr lang="en-US" b="1" dirty="0"/>
              <a:t>Equal Treatment Directive </a:t>
            </a:r>
            <a:r>
              <a:rPr lang="en-US" b="0" dirty="0"/>
              <a:t>that the UK had not implemented correctly.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24</a:t>
            </a:fld>
            <a:endParaRPr lang="en-GB" dirty="0"/>
          </a:p>
        </p:txBody>
      </p:sp>
    </p:spTree>
    <p:extLst>
      <p:ext uri="{BB962C8B-B14F-4D97-AF65-F5344CB8AC3E}">
        <p14:creationId xmlns:p14="http://schemas.microsoft.com/office/powerpoint/2010/main" val="557956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i="1" dirty="0"/>
              <a:t>Marshall </a:t>
            </a:r>
            <a:r>
              <a:rPr lang="en-US" b="0" i="0" dirty="0"/>
              <a:t>ruling didn’t end debate over whether Directives should have horizontal direct effect.  Case C-91/92, </a:t>
            </a:r>
            <a:r>
              <a:rPr lang="en-US" b="1" i="1" dirty="0"/>
              <a:t>Faccini Dori v </a:t>
            </a:r>
            <a:r>
              <a:rPr lang="en-US" b="1" i="1" dirty="0" err="1"/>
              <a:t>Recreb</a:t>
            </a:r>
            <a:r>
              <a:rPr lang="en-US" b="1" i="1" dirty="0"/>
              <a:t> [1994].  </a:t>
            </a:r>
            <a:r>
              <a:rPr lang="en-US" b="0" i="0" dirty="0"/>
              <a:t>A-G Lenz urged the CJ to change its position.  He said it would be consistent with the legitimate expectations of citizens to be able to enforce Directives against other individuals as well as MS.  This would also ensure consistent and effective application of EU law.  The CJ rejected these arguments – relying again on estoppel reasoning.  Otherwise Directives would have a general application reserved only for Regulations.  Unlike </a:t>
            </a:r>
            <a:r>
              <a:rPr lang="en-US" b="1" i="1" dirty="0"/>
              <a:t>Marshall </a:t>
            </a:r>
            <a:r>
              <a:rPr lang="en-US" b="0" i="0" dirty="0"/>
              <a:t>this was by a full court and therefore is seen as being an absolute response to this issue.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26</a:t>
            </a:fld>
            <a:endParaRPr lang="en-GB" dirty="0"/>
          </a:p>
        </p:txBody>
      </p:sp>
    </p:spTree>
    <p:extLst>
      <p:ext uri="{BB962C8B-B14F-4D97-AF65-F5344CB8AC3E}">
        <p14:creationId xmlns:p14="http://schemas.microsoft.com/office/powerpoint/2010/main" val="34857106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condition</a:t>
            </a:r>
            <a:r>
              <a:rPr lang="en-GB" baseline="0" dirty="0"/>
              <a:t> is broadly the same as that applicable to Treaty Articles and Regulations and Decisions but the element of </a:t>
            </a:r>
            <a:r>
              <a:rPr lang="en-GB" baseline="0" dirty="0" err="1"/>
              <a:t>unconditionality</a:t>
            </a:r>
            <a:r>
              <a:rPr lang="en-GB" baseline="0" dirty="0"/>
              <a:t> has ben relaxed since implementation of Directives is always required by Member States. </a:t>
            </a:r>
          </a:p>
          <a:p>
            <a:endParaRPr lang="en-GB" baseline="0" dirty="0"/>
          </a:p>
          <a:p>
            <a:r>
              <a:rPr lang="en-GB" baseline="0" dirty="0"/>
              <a:t>Directives are rather more likely to be unclear or imprecise because they are not intended to become law exactly as they are written. </a:t>
            </a:r>
          </a:p>
          <a:p>
            <a:endParaRPr lang="en-GB" baseline="0" dirty="0"/>
          </a:p>
          <a:p>
            <a:r>
              <a:rPr lang="en-GB" baseline="0" dirty="0" err="1"/>
              <a:t>Frankovich</a:t>
            </a:r>
            <a:r>
              <a:rPr lang="en-GB" baseline="0" dirty="0"/>
              <a:t> and others v Italy [1991]: The applicant wished to rely on Directive 80/987, which provided that employees who’s employers had become insolvent must be able to obtain compensation for unpaid wages, holiday pay and other money owed to them by their employers. The Court of Justice examined whether the Directive was sufficiently clear to have direct effect in three respects:</a:t>
            </a:r>
          </a:p>
          <a:p>
            <a:r>
              <a:rPr lang="en-GB" baseline="0" dirty="0"/>
              <a:t>- The identity of the persons intended to benefit from the compensation</a:t>
            </a:r>
          </a:p>
          <a:p>
            <a:r>
              <a:rPr lang="en-GB" baseline="0" dirty="0"/>
              <a:t>- The scope of that compensation</a:t>
            </a:r>
          </a:p>
          <a:p>
            <a:pPr marL="171450" indent="-171450">
              <a:buFontTx/>
              <a:buChar char="-"/>
            </a:pPr>
            <a:r>
              <a:rPr lang="en-GB" baseline="0" dirty="0"/>
              <a:t>The identity of the person or entity liable to provide the compensation</a:t>
            </a:r>
          </a:p>
          <a:p>
            <a:pPr marL="171450" indent="-171450">
              <a:buFontTx/>
              <a:buChar char="-"/>
            </a:pPr>
            <a:endParaRPr lang="en-GB" baseline="0" dirty="0"/>
          </a:p>
          <a:p>
            <a:pPr marL="0" indent="0">
              <a:buFontTx/>
              <a:buNone/>
            </a:pPr>
            <a:r>
              <a:rPr lang="en-GB" baseline="0" dirty="0"/>
              <a:t>RESULT: </a:t>
            </a:r>
          </a:p>
          <a:p>
            <a:pPr marL="0" indent="0">
              <a:buFontTx/>
              <a:buNone/>
            </a:pPr>
            <a:r>
              <a:rPr lang="en-GB" baseline="0" dirty="0"/>
              <a:t>There was a choice in the Directive 80/987 as to the period of which compensation was payable it was held that this did not make the Directive unclear, because a minimum period could be identified. </a:t>
            </a:r>
          </a:p>
          <a:p>
            <a:pPr marL="0" indent="0">
              <a:buFontTx/>
              <a:buNone/>
            </a:pPr>
            <a:r>
              <a:rPr lang="en-GB" baseline="0" dirty="0"/>
              <a:t>However, there was a lack of clarity in relation to the source of the compensation which was fatal to the claim that the Directive had Direct effect. </a:t>
            </a:r>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29</a:t>
            </a:fld>
            <a:endParaRPr lang="en-GB" dirty="0"/>
          </a:p>
        </p:txBody>
      </p:sp>
    </p:spTree>
    <p:extLst>
      <p:ext uri="{BB962C8B-B14F-4D97-AF65-F5344CB8AC3E}">
        <p14:creationId xmlns:p14="http://schemas.microsoft.com/office/powerpoint/2010/main" val="593146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t-IT" dirty="0"/>
              <a:t>Pubblico Ministero v Ratti [1979]</a:t>
            </a:r>
          </a:p>
          <a:p>
            <a:r>
              <a:rPr lang="en-GB" dirty="0" err="1"/>
              <a:t>Ratti’s</a:t>
            </a:r>
            <a:r>
              <a:rPr lang="en-GB" baseline="0" dirty="0"/>
              <a:t> company had complied with a Directive as to the information to be supplied on labels on chemicals. However, Italy had failed to transpose the Directive into national law and prosecuted </a:t>
            </a:r>
            <a:r>
              <a:rPr lang="en-GB" baseline="0" dirty="0" err="1"/>
              <a:t>Ratti</a:t>
            </a:r>
            <a:r>
              <a:rPr lang="en-GB" baseline="0" dirty="0"/>
              <a:t> under its own, stricter laws. </a:t>
            </a:r>
          </a:p>
          <a:p>
            <a:r>
              <a:rPr lang="en-GB" baseline="0" dirty="0"/>
              <a:t>The Court of Justice ruled that the Directive had not become directly effective because the deadline for its transposition had not passed. Until that time, it was not intended to have legal effect and </a:t>
            </a:r>
            <a:r>
              <a:rPr lang="en-GB" baseline="0" dirty="0" err="1"/>
              <a:t>Ratti</a:t>
            </a:r>
            <a:r>
              <a:rPr lang="en-GB" baseline="0" dirty="0"/>
              <a:t> could not rely on it. </a:t>
            </a:r>
          </a:p>
          <a:p>
            <a:endParaRPr lang="en-GB" baseline="0" dirty="0"/>
          </a:p>
          <a:p>
            <a:r>
              <a:rPr lang="en-GB" baseline="0" dirty="0"/>
              <a:t>QUESTION:</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8710F154-298A-4EFA-86A4-87C99FF03EB9}" type="slidenum">
              <a:rPr lang="en-GB" smtClean="0"/>
              <a:t>30</a:t>
            </a:fld>
            <a:endParaRPr lang="en-GB" dirty="0"/>
          </a:p>
        </p:txBody>
      </p:sp>
    </p:spTree>
    <p:extLst>
      <p:ext uri="{BB962C8B-B14F-4D97-AF65-F5344CB8AC3E}">
        <p14:creationId xmlns:p14="http://schemas.microsoft.com/office/powerpoint/2010/main" val="25764371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Directives</a:t>
            </a:r>
            <a:r>
              <a:rPr lang="en-GB" baseline="0" dirty="0"/>
              <a:t> can only have what is sometimes referred to as ‘vertical’ direct effect ( they can only have direct effect in proceedings brought by an individual or business against the state.</a:t>
            </a:r>
          </a:p>
          <a:p>
            <a:endParaRPr lang="en-GB" baseline="0" dirty="0"/>
          </a:p>
          <a:p>
            <a:r>
              <a:rPr lang="en-GB" baseline="0" dirty="0"/>
              <a:t>Horizontal effect: where an EU measure has direct effect in proceedings brought by an individual or business against another individual or business. </a:t>
            </a:r>
          </a:p>
          <a:p>
            <a:endParaRPr lang="en-GB" baseline="0" dirty="0"/>
          </a:p>
          <a:p>
            <a:r>
              <a:rPr lang="en-GB" baseline="0" dirty="0"/>
              <a:t>Marshall v Southampton and South West Area Health Authority [1986]: Mrs Marshall was employed by the D health authority. She challenged as discriminatory its compulsory retirement age which was 60 for women, 65 for men. The Sex Discrimination Act did not 1975 did not apply to retirement so Mrs Marshall sough tot rely on an Equal Treatment Directive that the UK had not implemented correctly. </a:t>
            </a:r>
          </a:p>
          <a:p>
            <a:r>
              <a:rPr lang="en-GB" baseline="0" dirty="0"/>
              <a:t>The CJ ruled that Mrs Marshall could enforce the Directive because the health authority was the “state” and so the action, was, in fact a vertical one. It made the point that a Directive can be enforced by an individual against the state, “regardless of the capacity in which the latter is acting, whether employer or a public authority”. </a:t>
            </a:r>
          </a:p>
          <a:p>
            <a:endParaRPr lang="en-GB" baseline="0" dirty="0"/>
          </a:p>
          <a:p>
            <a:r>
              <a:rPr lang="en-GB" b="1" i="1" u="sng" baseline="0" dirty="0"/>
              <a:t>What constitutes an authority or an emanation of the state?</a:t>
            </a:r>
          </a:p>
          <a:p>
            <a:r>
              <a:rPr lang="en-GB" baseline="0" dirty="0"/>
              <a:t> The most important of the cases on what constitutes an authority or emanation of the State for the purposes of the direct effect of Directives is Foster v British Gas [1990]. British Gas employees were compulsorily retired by British gas at the age of 60, in accordance with this retirement policy. Mrs Foster alleged that this was contrary to the Equal Treatment Directive. </a:t>
            </a:r>
          </a:p>
          <a:p>
            <a:r>
              <a:rPr lang="en-GB" baseline="0" dirty="0"/>
              <a:t>The CJ ruled that, as the deadline for transposition of the Directive had passed without appropriate measures being taken by the UK, the Directive itself could be directly effective.</a:t>
            </a:r>
          </a:p>
          <a:p>
            <a:r>
              <a:rPr lang="en-GB" baseline="0" dirty="0"/>
              <a:t>The CJ held that the Directive could be relied upon against British Gas because it was an emanation of the Member State. This was because it satisfies the following three criteria:</a:t>
            </a:r>
          </a:p>
          <a:p>
            <a:pPr marL="171450" indent="-171450">
              <a:buFontTx/>
              <a:buChar char="-"/>
            </a:pPr>
            <a:r>
              <a:rPr lang="en-GB" baseline="0" dirty="0"/>
              <a:t>It had been made responsible by the state for providing a public service; and</a:t>
            </a:r>
          </a:p>
          <a:p>
            <a:pPr marL="171450" indent="-171450">
              <a:buFontTx/>
              <a:buChar char="-"/>
            </a:pPr>
            <a:r>
              <a:rPr lang="en-GB" baseline="0" dirty="0"/>
              <a:t>It provided that service under the control of the State; and</a:t>
            </a:r>
          </a:p>
          <a:p>
            <a:pPr marL="171450" indent="-171450">
              <a:buFontTx/>
              <a:buChar char="-"/>
            </a:pPr>
            <a:r>
              <a:rPr lang="en-GB" baseline="0" dirty="0"/>
              <a:t>It had been given special powers to provide that service, beyond those normally applicable in relations between individuals.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31</a:t>
            </a:fld>
            <a:endParaRPr lang="en-GB" dirty="0"/>
          </a:p>
        </p:txBody>
      </p:sp>
    </p:spTree>
    <p:extLst>
      <p:ext uri="{BB962C8B-B14F-4D97-AF65-F5344CB8AC3E}">
        <p14:creationId xmlns:p14="http://schemas.microsoft.com/office/powerpoint/2010/main" val="655755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What constitutes an authority or an emanation of the state?</a:t>
            </a:r>
          </a:p>
          <a:p>
            <a:endParaRPr lang="en-GB" b="1" u="sng" dirty="0"/>
          </a:p>
          <a:p>
            <a:r>
              <a:rPr lang="en-GB" dirty="0"/>
              <a:t> The most important of the cases on what constitutes an authority or emanation of the State for the purposes of the direct effect of Directives is Foster v British Gas [1990]. British Gas employees were compulsorily retired by British gas at the age of 60, in accordance with this retirement policy. Mrs Foster alleged that this was contrary to the Equal Treatment Directive. </a:t>
            </a:r>
          </a:p>
          <a:p>
            <a:r>
              <a:rPr lang="en-GB" dirty="0"/>
              <a:t>The CJ ruled that, as the deadline for transposition of the Directive had passed without appropriate measures being taken by the UK, the Directive itself could be directly effective.</a:t>
            </a:r>
          </a:p>
          <a:p>
            <a:r>
              <a:rPr lang="en-GB" dirty="0"/>
              <a:t>The CJ held that the Directive could be relied upon against British Gas because it was an emanation of the Member State. This was because it satisfies the following three criteria:</a:t>
            </a:r>
          </a:p>
          <a:p>
            <a:r>
              <a:rPr lang="en-GB" dirty="0"/>
              <a:t>It had been made responsible by the state for providing a public service; and</a:t>
            </a:r>
          </a:p>
          <a:p>
            <a:r>
              <a:rPr lang="en-GB" dirty="0"/>
              <a:t>It provided that service under the control of the State; and</a:t>
            </a:r>
          </a:p>
          <a:p>
            <a:r>
              <a:rPr lang="en-GB" dirty="0"/>
              <a:t>It had been given special powers to provide that service, beyond those normally applicable in relations between individuals. </a:t>
            </a:r>
          </a:p>
          <a:p>
            <a:r>
              <a:rPr lang="en-GB" dirty="0"/>
              <a:t>At the time British Gas was a nationalised company but its status would have been the same even if privatised as confirmed in </a:t>
            </a:r>
            <a:r>
              <a:rPr lang="en-GB" b="1" i="1" dirty="0"/>
              <a:t>Griffin v South West Water [1995] </a:t>
            </a:r>
            <a:r>
              <a:rPr lang="en-GB" b="0" i="0" dirty="0"/>
              <a:t>where a privatised water company was a state body for these purposes.</a:t>
            </a:r>
            <a:endParaRPr lang="en-GB" dirty="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32</a:t>
            </a:fld>
            <a:endParaRPr lang="en-GB" dirty="0"/>
          </a:p>
        </p:txBody>
      </p:sp>
    </p:spTree>
    <p:extLst>
      <p:ext uri="{BB962C8B-B14F-4D97-AF65-F5344CB8AC3E}">
        <p14:creationId xmlns:p14="http://schemas.microsoft.com/office/powerpoint/2010/main" val="3985952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33</a:t>
            </a:fld>
            <a:endParaRPr lang="en-GB" dirty="0"/>
          </a:p>
        </p:txBody>
      </p:sp>
    </p:spTree>
    <p:extLst>
      <p:ext uri="{BB962C8B-B14F-4D97-AF65-F5344CB8AC3E}">
        <p14:creationId xmlns:p14="http://schemas.microsoft.com/office/powerpoint/2010/main" val="645049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34</a:t>
            </a:fld>
            <a:endParaRPr lang="en-GB" dirty="0"/>
          </a:p>
        </p:txBody>
      </p:sp>
    </p:spTree>
    <p:extLst>
      <p:ext uri="{BB962C8B-B14F-4D97-AF65-F5344CB8AC3E}">
        <p14:creationId xmlns:p14="http://schemas.microsoft.com/office/powerpoint/2010/main" val="13155207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Case C-201/02, </a:t>
            </a:r>
            <a:r>
              <a:rPr lang="en-US" b="1" i="1" dirty="0"/>
              <a:t>Wells [2004], </a:t>
            </a:r>
            <a:r>
              <a:rPr lang="en-US" b="0" i="0" dirty="0"/>
              <a:t>quarry owners sought development consent and this was to be determined by the Sec of State.  Wells owned the </a:t>
            </a:r>
            <a:r>
              <a:rPr lang="en-US" b="0" i="0" dirty="0" err="1"/>
              <a:t>neighbouring</a:t>
            </a:r>
            <a:r>
              <a:rPr lang="en-US" b="0" i="0" dirty="0"/>
              <a:t> property and brought an action seeking to enforce a Directive against the Sec of State.  This Directive required the Sec of State to carry out an environmental impact assessment which would certainly delay the activity of the quarry or possibly prevent such activity.  Clearly, the action was a vertical one, yet its enforcement would have an adverse impact on the individual, the quarry.  This didn’t prevent the CJ ruling that the Directive could be enforced.</a:t>
            </a:r>
          </a:p>
          <a:p>
            <a:r>
              <a:rPr lang="en-US" b="0" i="0" dirty="0"/>
              <a:t>The same approach was adopted in by the CJ in Cases C-152-154/07, </a:t>
            </a:r>
            <a:r>
              <a:rPr lang="en-US" b="1" i="1" dirty="0" err="1"/>
              <a:t>Ancor</a:t>
            </a:r>
            <a:r>
              <a:rPr lang="en-US" b="1" i="1" dirty="0"/>
              <a:t> [2008] </a:t>
            </a:r>
            <a:r>
              <a:rPr lang="en-US" b="0" i="0" dirty="0"/>
              <a:t>– concerned telecommunications companies operating in Germany.  </a:t>
            </a:r>
            <a:r>
              <a:rPr lang="en-US" b="0" i="0" dirty="0" err="1"/>
              <a:t>Ancor</a:t>
            </a:r>
            <a:r>
              <a:rPr lang="en-US" b="0" i="0" dirty="0"/>
              <a:t> enforced a Directive against the German Regulatory Authority.  The consequences were that Deutsche Telekom had to remove its connection charge which would result in an increase in its subscription charges to make up the shortfall in revenue.</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35</a:t>
            </a:fld>
            <a:endParaRPr lang="en-GB" dirty="0"/>
          </a:p>
        </p:txBody>
      </p:sp>
    </p:spTree>
    <p:extLst>
      <p:ext uri="{BB962C8B-B14F-4D97-AF65-F5344CB8AC3E}">
        <p14:creationId xmlns:p14="http://schemas.microsoft.com/office/powerpoint/2010/main" val="28731338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concerned a dispute between competing security firms.  </a:t>
            </a:r>
            <a:r>
              <a:rPr lang="en-US" dirty="0" err="1"/>
              <a:t>Signalson</a:t>
            </a:r>
            <a:r>
              <a:rPr lang="en-US" dirty="0"/>
              <a:t> had alleged that the alarm system by CIA Security did not meet Belgian legal standards because it had not been approved by the government, as required by national rules.  This prompted CIA Security to seek an order to prevent such libelous statements being made as they amounted to an unfair trading practice.  CIA Security accepted that it had not complied with Belgian law.  However, it argued that the Belgian technical standards that required approval of the alarm system were not valid.  They relied on the fact that when Belgium issued the rules on technical standards, it had failed to notify the Commission; this was a breach of the earlier Directive.  The CJ agreed and ruled that the Belgian court could not apply the Belgian technical standards which required CIA Security to have its alarm system approved.  The consequences of this ruling were potentially serious for </a:t>
            </a:r>
            <a:r>
              <a:rPr lang="en-US" dirty="0" err="1"/>
              <a:t>Signalson</a:t>
            </a:r>
            <a:r>
              <a:rPr lang="en-US" dirty="0"/>
              <a:t>.  CIA Security enforced the Directive to prevent the national technical standards being applied to it.  This did not impose an obligation on </a:t>
            </a:r>
            <a:r>
              <a:rPr lang="en-US" dirty="0" err="1"/>
              <a:t>Signalson</a:t>
            </a:r>
            <a:r>
              <a:rPr lang="en-US" dirty="0"/>
              <a:t>, but it would have an impact on the outcome of the national case.  It meant </a:t>
            </a:r>
            <a:r>
              <a:rPr lang="en-US" dirty="0" err="1"/>
              <a:t>Signalson</a:t>
            </a:r>
            <a:r>
              <a:rPr lang="en-US" dirty="0"/>
              <a:t> could be liable to CIA Security under other national rules for its trading practices because it could not rely on the Belgian rules on technical standards.  It means that the enforcement of the Directive had a clear horizontal impact, albeit incidental.</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36</a:t>
            </a:fld>
            <a:endParaRPr lang="en-GB" dirty="0"/>
          </a:p>
        </p:txBody>
      </p:sp>
    </p:spTree>
    <p:extLst>
      <p:ext uri="{BB962C8B-B14F-4D97-AF65-F5344CB8AC3E}">
        <p14:creationId xmlns:p14="http://schemas.microsoft.com/office/powerpoint/2010/main" val="42510655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Unilever case :- Unilever sold olive oil to Central Food.  Central Food then refused to pay on the basis that the olive oil did not comply with Italian legislation on technical standards.  Unilever then sued for non payment and argued that the Italian legislation could not apply because it was in breach of the Directive.  The CJ agreed and so the Italian court could not apply the Italian legislation.  </a:t>
            </a:r>
            <a:endParaRPr lang="en-GB" dirty="0"/>
          </a:p>
        </p:txBody>
      </p:sp>
      <p:sp>
        <p:nvSpPr>
          <p:cNvPr id="4" name="Slide Number Placeholder 3"/>
          <p:cNvSpPr>
            <a:spLocks noGrp="1"/>
          </p:cNvSpPr>
          <p:nvPr>
            <p:ph type="sldNum" sz="quarter" idx="5"/>
          </p:nvPr>
        </p:nvSpPr>
        <p:spPr/>
        <p:txBody>
          <a:bodyPr/>
          <a:lstStyle/>
          <a:p>
            <a:fld id="{8710F154-298A-4EFA-86A4-87C99FF03EB9}" type="slidenum">
              <a:rPr lang="en-GB" smtClean="0"/>
              <a:t>37</a:t>
            </a:fld>
            <a:endParaRPr lang="en-GB" dirty="0"/>
          </a:p>
        </p:txBody>
      </p:sp>
    </p:spTree>
    <p:extLst>
      <p:ext uri="{BB962C8B-B14F-4D97-AF65-F5344CB8AC3E}">
        <p14:creationId xmlns:p14="http://schemas.microsoft.com/office/powerpoint/2010/main" val="28251571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38</a:t>
            </a:fld>
            <a:endParaRPr lang="en-GB" dirty="0"/>
          </a:p>
        </p:txBody>
      </p:sp>
    </p:spTree>
    <p:extLst>
      <p:ext uri="{BB962C8B-B14F-4D97-AF65-F5344CB8AC3E}">
        <p14:creationId xmlns:p14="http://schemas.microsoft.com/office/powerpoint/2010/main" val="21190636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39</a:t>
            </a:fld>
            <a:endParaRPr lang="en-GB" dirty="0"/>
          </a:p>
        </p:txBody>
      </p:sp>
    </p:spTree>
    <p:extLst>
      <p:ext uri="{BB962C8B-B14F-4D97-AF65-F5344CB8AC3E}">
        <p14:creationId xmlns:p14="http://schemas.microsoft.com/office/powerpoint/2010/main" val="3985955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0F154-298A-4EFA-86A4-87C99FF03EB9}" type="slidenum">
              <a:rPr lang="en-GB" smtClean="0"/>
              <a:t>40</a:t>
            </a:fld>
            <a:endParaRPr lang="en-GB" dirty="0"/>
          </a:p>
        </p:txBody>
      </p:sp>
    </p:spTree>
    <p:extLst>
      <p:ext uri="{BB962C8B-B14F-4D97-AF65-F5344CB8AC3E}">
        <p14:creationId xmlns:p14="http://schemas.microsoft.com/office/powerpoint/2010/main" val="3293484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Authority of Van </a:t>
            </a:r>
            <a:r>
              <a:rPr lang="en-GB" baseline="0" dirty="0" err="1"/>
              <a:t>Duyn</a:t>
            </a:r>
            <a:r>
              <a:rPr lang="en-GB" baseline="0" dirty="0"/>
              <a:t> here rather than </a:t>
            </a:r>
            <a:r>
              <a:rPr lang="en-GB" baseline="0" dirty="0" err="1"/>
              <a:t>Politi</a:t>
            </a:r>
            <a:r>
              <a:rPr lang="en-GB" baseline="0" dirty="0"/>
              <a:t> because a Directive rather than a regulation is at issue.</a:t>
            </a:r>
          </a:p>
          <a:p>
            <a:r>
              <a:rPr lang="en-GB" baseline="0" dirty="0"/>
              <a:t>First condition – sufficiently clear and unconditional.</a:t>
            </a:r>
          </a:p>
          <a:p>
            <a:endParaRPr lang="en-GB" baseline="0" dirty="0"/>
          </a:p>
          <a:p>
            <a:r>
              <a:rPr lang="en-GB" baseline="0" dirty="0"/>
              <a:t>There are two further conditions which must be satisfied in order for a Directive to have direct effect:</a:t>
            </a:r>
          </a:p>
          <a:p>
            <a:pPr marL="171450" indent="-171450">
              <a:buFontTx/>
              <a:buChar char="-"/>
            </a:pPr>
            <a:r>
              <a:rPr lang="en-GB" baseline="0" dirty="0"/>
              <a:t>The deadline set out in the Directive for its transposition must have passed (</a:t>
            </a:r>
            <a:r>
              <a:rPr lang="en-GB" baseline="0" dirty="0" err="1"/>
              <a:t>Ratti</a:t>
            </a:r>
            <a:r>
              <a:rPr lang="en-GB" baseline="0" dirty="0"/>
              <a:t>) and the defendant must be the State or an emanation of the State. </a:t>
            </a:r>
          </a:p>
          <a:p>
            <a:pPr marL="171450" indent="-171450">
              <a:buFontTx/>
              <a:buChar char="-"/>
            </a:pPr>
            <a:endParaRPr lang="en-GB" baseline="0" dirty="0"/>
          </a:p>
          <a:p>
            <a:pPr marL="0" indent="0">
              <a:buFontTx/>
              <a:buNone/>
            </a:pPr>
            <a:r>
              <a:rPr lang="en-GB" baseline="0" dirty="0"/>
              <a:t>The deadline for the transposition is not specified; it would be necessary to check the full text Directive to ascertain this, but given that the Directive dates from 2000, it is highly likely that it has passed. If it has passed then the Directive is capable of direct effect, if the other two conditions are also met. If it has not passed then the Directive would not be capable of direct effect.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41</a:t>
            </a:fld>
            <a:endParaRPr lang="en-GB" dirty="0"/>
          </a:p>
        </p:txBody>
      </p:sp>
    </p:spTree>
    <p:extLst>
      <p:ext uri="{BB962C8B-B14F-4D97-AF65-F5344CB8AC3E}">
        <p14:creationId xmlns:p14="http://schemas.microsoft.com/office/powerpoint/2010/main" val="1089136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2/12/2022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2/12/2022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2/12/2022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2/12/2022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2/12/2022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2/12/2022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2/12/2022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2/12/2022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2/12/2022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2/12/2022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2/12/2022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2/12/2022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2.jp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notesSlide" Target="../notesSlides/notesSlide23.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notesSlide" Target="../notesSlides/notesSlide24.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png"/><Relationship Id="rId4" Type="http://schemas.openxmlformats.org/officeDocument/2006/relationships/notesSlide" Target="../notesSlides/notesSlide26.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1.png"/><Relationship Id="rId4" Type="http://schemas.openxmlformats.org/officeDocument/2006/relationships/notesSlide" Target="../notesSlides/notesSlide2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1.png"/><Relationship Id="rId4"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Enforcing EU rights in national courts</a:t>
            </a:r>
          </a:p>
        </p:txBody>
      </p:sp>
      <p:sp>
        <p:nvSpPr>
          <p:cNvPr id="3" name="Subtitle 2"/>
          <p:cNvSpPr>
            <a:spLocks noGrp="1"/>
          </p:cNvSpPr>
          <p:nvPr>
            <p:ph type="subTitle" idx="1"/>
          </p:nvPr>
        </p:nvSpPr>
        <p:spPr/>
        <p:txBody>
          <a:bodyPr/>
          <a:lstStyle/>
          <a:p>
            <a:r>
              <a:rPr lang="en-GB" dirty="0"/>
              <a:t>DIRECT AND INDIRECT EFFECT</a:t>
            </a:r>
          </a:p>
        </p:txBody>
      </p:sp>
      <p:pic>
        <p:nvPicPr>
          <p:cNvPr id="4" name="Audio 3">
            <a:hlinkClick r:id="" action="ppaction://media"/>
            <a:extLst>
              <a:ext uri="{FF2B5EF4-FFF2-40B4-BE49-F238E27FC236}">
                <a16:creationId xmlns:a16="http://schemas.microsoft.com/office/drawing/2014/main" id="{60EE0F22-9506-4AD3-B0D9-AC40635065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35676056"/>
      </p:ext>
    </p:extLst>
  </p:cSld>
  <p:clrMapOvr>
    <a:masterClrMapping/>
  </p:clrMapOvr>
  <mc:AlternateContent xmlns:mc="http://schemas.openxmlformats.org/markup-compatibility/2006" xmlns:p14="http://schemas.microsoft.com/office/powerpoint/2010/main">
    <mc:Choice Requires="p14">
      <p:transition spd="slow" p14:dur="2000" advTm="29744"/>
    </mc:Choice>
    <mc:Fallback xmlns="">
      <p:transition spd="slow" advTm="29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Autofit/>
          </a:bodyPr>
          <a:lstStyle/>
          <a:p>
            <a:r>
              <a:rPr lang="en-GB" sz="5400" b="1" dirty="0"/>
              <a:t>By the end of this session, you should be able to…..</a:t>
            </a:r>
          </a:p>
          <a:p>
            <a:pPr>
              <a:buFontTx/>
              <a:buChar char="-"/>
            </a:pPr>
            <a:r>
              <a:rPr lang="en-GB" sz="3600" dirty="0"/>
              <a:t>Explain how direct effect works</a:t>
            </a:r>
          </a:p>
          <a:p>
            <a:pPr>
              <a:buFontTx/>
              <a:buChar char="-"/>
            </a:pPr>
            <a:r>
              <a:rPr lang="en-GB" sz="3600" dirty="0"/>
              <a:t>Understand how indirect effect works</a:t>
            </a:r>
          </a:p>
          <a:p>
            <a:pPr>
              <a:buFontTx/>
              <a:buChar char="-"/>
            </a:pPr>
            <a:r>
              <a:rPr lang="en-GB" sz="3600" dirty="0"/>
              <a:t>Apply relevant case law and legislation</a:t>
            </a:r>
          </a:p>
        </p:txBody>
      </p:sp>
      <p:pic>
        <p:nvPicPr>
          <p:cNvPr id="4" name="Audio 3">
            <a:hlinkClick r:id="" action="ppaction://media"/>
            <a:extLst>
              <a:ext uri="{FF2B5EF4-FFF2-40B4-BE49-F238E27FC236}">
                <a16:creationId xmlns:a16="http://schemas.microsoft.com/office/drawing/2014/main" id="{7FB39723-6536-4BDA-AF9D-9B282947AF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90551425"/>
      </p:ext>
    </p:extLst>
  </p:cSld>
  <p:clrMapOvr>
    <a:masterClrMapping/>
  </p:clrMapOvr>
  <mc:AlternateContent xmlns:mc="http://schemas.openxmlformats.org/markup-compatibility/2006" xmlns:p14="http://schemas.microsoft.com/office/powerpoint/2010/main">
    <mc:Choice Requires="p14">
      <p:transition spd="slow" p14:dur="2000" advTm="38150"/>
    </mc:Choice>
    <mc:Fallback xmlns="">
      <p:transition spd="slow" advTm="38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69632-37CF-4F92-BBE6-F81064049E9F}"/>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C8781B18-9118-4151-B154-BB9476ECCDD2}"/>
              </a:ext>
            </a:extLst>
          </p:cNvPr>
          <p:cNvSpPr>
            <a:spLocks noGrp="1"/>
          </p:cNvSpPr>
          <p:nvPr>
            <p:ph idx="1"/>
          </p:nvPr>
        </p:nvSpPr>
        <p:spPr/>
        <p:txBody>
          <a:bodyPr/>
          <a:lstStyle/>
          <a:p>
            <a:pPr marL="0" indent="0">
              <a:buNone/>
            </a:pPr>
            <a:r>
              <a:rPr lang="en-US" dirty="0"/>
              <a:t>There was no reference in the original or subsequent Treaties to individuals having the ability to enforce their rights against a party in breach of EU law.  </a:t>
            </a:r>
          </a:p>
          <a:p>
            <a:pPr marL="0" indent="0">
              <a:buNone/>
            </a:pPr>
            <a:r>
              <a:rPr lang="en-US" b="1" dirty="0"/>
              <a:t>TFEU - </a:t>
            </a:r>
            <a:r>
              <a:rPr lang="en-US" dirty="0"/>
              <a:t>had an enforcement procedure (now under </a:t>
            </a:r>
            <a:r>
              <a:rPr lang="en-US" b="1" dirty="0"/>
              <a:t>Art 258 TFEU</a:t>
            </a:r>
            <a:r>
              <a:rPr lang="en-US" dirty="0"/>
              <a:t>) which could be used by the Commission to enforce EU law or a MS could commence the enforcement procedure under </a:t>
            </a:r>
            <a:r>
              <a:rPr lang="en-US" b="1" dirty="0"/>
              <a:t>Art 259 TFEU.</a:t>
            </a:r>
          </a:p>
          <a:p>
            <a:pPr marL="0" indent="0">
              <a:buNone/>
            </a:pPr>
            <a:r>
              <a:rPr lang="en-US" dirty="0"/>
              <a:t>As a result it has been left to CJ to develop principles to enable individuals to enforce their EU rights in their national courts.</a:t>
            </a:r>
          </a:p>
          <a:p>
            <a:pPr marL="0" indent="0">
              <a:buNone/>
            </a:pPr>
            <a:r>
              <a:rPr lang="en-US" dirty="0"/>
              <a:t>These principles are </a:t>
            </a:r>
            <a:r>
              <a:rPr lang="en-US" b="1" dirty="0"/>
              <a:t>direct effect, indirect effect </a:t>
            </a:r>
            <a:r>
              <a:rPr lang="en-US" dirty="0"/>
              <a:t>and </a:t>
            </a:r>
            <a:r>
              <a:rPr lang="en-US" b="1" dirty="0"/>
              <a:t>state liability.</a:t>
            </a:r>
            <a:endParaRPr lang="en-GB" dirty="0"/>
          </a:p>
        </p:txBody>
      </p:sp>
      <p:pic>
        <p:nvPicPr>
          <p:cNvPr id="4" name="Audio 3">
            <a:hlinkClick r:id="" action="ppaction://media"/>
            <a:extLst>
              <a:ext uri="{FF2B5EF4-FFF2-40B4-BE49-F238E27FC236}">
                <a16:creationId xmlns:a16="http://schemas.microsoft.com/office/drawing/2014/main" id="{E2E02DBC-51F3-408D-919B-9B9424E1FB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5261599"/>
      </p:ext>
    </p:extLst>
  </p:cSld>
  <p:clrMapOvr>
    <a:masterClrMapping/>
  </p:clrMapOvr>
  <mc:AlternateContent xmlns:mc="http://schemas.openxmlformats.org/markup-compatibility/2006" xmlns:p14="http://schemas.microsoft.com/office/powerpoint/2010/main">
    <mc:Choice Requires="p14">
      <p:transition spd="slow" p14:dur="2000" advTm="152945"/>
    </mc:Choice>
    <mc:Fallback xmlns="">
      <p:transition spd="slow" advTm="152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4853-23B3-4201-B5C9-800AA6747D2A}"/>
              </a:ext>
            </a:extLst>
          </p:cNvPr>
          <p:cNvSpPr>
            <a:spLocks noGrp="1"/>
          </p:cNvSpPr>
          <p:nvPr>
            <p:ph type="title"/>
          </p:nvPr>
        </p:nvSpPr>
        <p:spPr/>
        <p:txBody>
          <a:bodyPr/>
          <a:lstStyle/>
          <a:p>
            <a:r>
              <a:rPr lang="en-US" dirty="0"/>
              <a:t>Binding obligations and direct applicability</a:t>
            </a:r>
            <a:endParaRPr lang="en-GB" dirty="0"/>
          </a:p>
        </p:txBody>
      </p:sp>
      <p:sp>
        <p:nvSpPr>
          <p:cNvPr id="3" name="Content Placeholder 2">
            <a:extLst>
              <a:ext uri="{FF2B5EF4-FFF2-40B4-BE49-F238E27FC236}">
                <a16:creationId xmlns:a16="http://schemas.microsoft.com/office/drawing/2014/main" id="{0AD45131-E4B9-4DF3-8EB3-B95D0C34A644}"/>
              </a:ext>
            </a:extLst>
          </p:cNvPr>
          <p:cNvSpPr>
            <a:spLocks noGrp="1"/>
          </p:cNvSpPr>
          <p:nvPr>
            <p:ph idx="1"/>
          </p:nvPr>
        </p:nvSpPr>
        <p:spPr/>
        <p:txBody>
          <a:bodyPr>
            <a:normAutofit/>
          </a:bodyPr>
          <a:lstStyle/>
          <a:p>
            <a:pPr marL="0" indent="0">
              <a:buNone/>
            </a:pPr>
            <a:r>
              <a:rPr lang="en-US" dirty="0"/>
              <a:t>The idea of individuals using EU law in their national courts seems simple:-</a:t>
            </a:r>
          </a:p>
          <a:p>
            <a:pPr marL="457200" indent="-457200">
              <a:buFont typeface="+mj-lt"/>
              <a:buAutoNum type="arabicPeriod"/>
            </a:pPr>
            <a:r>
              <a:rPr lang="en-US" dirty="0"/>
              <a:t>There has to be a legal right which the individual is seeking to enforce.</a:t>
            </a:r>
          </a:p>
          <a:p>
            <a:pPr marL="457200" indent="-457200">
              <a:buFont typeface="+mj-lt"/>
              <a:buAutoNum type="arabicPeriod"/>
            </a:pPr>
            <a:r>
              <a:rPr lang="en-US" dirty="0"/>
              <a:t>The right must be an enforceable one.</a:t>
            </a:r>
          </a:p>
          <a:p>
            <a:pPr marL="0" indent="0">
              <a:buNone/>
            </a:pPr>
            <a:r>
              <a:rPr lang="en-US" dirty="0"/>
              <a:t>Therefore, the starting point is to identify a legally binding obligation on one party to provide rights to another.</a:t>
            </a:r>
          </a:p>
          <a:p>
            <a:pPr marL="0" indent="0">
              <a:buNone/>
            </a:pPr>
            <a:r>
              <a:rPr lang="en-US" b="1" dirty="0">
                <a:highlight>
                  <a:srgbClr val="FFFF00"/>
                </a:highlight>
              </a:rPr>
              <a:t>Direct applicability </a:t>
            </a:r>
            <a:r>
              <a:rPr lang="en-US" dirty="0"/>
              <a:t>helps to determine the kind of EU rules that create legally binding obligations and the next stage is to determine if such rights can be enforced by individuals in their national courts.</a:t>
            </a:r>
            <a:endParaRPr lang="en-GB" b="1" dirty="0"/>
          </a:p>
        </p:txBody>
      </p:sp>
      <p:pic>
        <p:nvPicPr>
          <p:cNvPr id="4" name="Audio 3">
            <a:hlinkClick r:id="" action="ppaction://media"/>
            <a:extLst>
              <a:ext uri="{FF2B5EF4-FFF2-40B4-BE49-F238E27FC236}">
                <a16:creationId xmlns:a16="http://schemas.microsoft.com/office/drawing/2014/main" id="{12888A37-4B9D-4224-84FB-34DA8CED5A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58284095"/>
      </p:ext>
    </p:extLst>
  </p:cSld>
  <p:clrMapOvr>
    <a:masterClrMapping/>
  </p:clrMapOvr>
  <mc:AlternateContent xmlns:mc="http://schemas.openxmlformats.org/markup-compatibility/2006" xmlns:p14="http://schemas.microsoft.com/office/powerpoint/2010/main">
    <mc:Choice Requires="p14">
      <p:transition spd="slow" p14:dur="2000" advTm="96270"/>
    </mc:Choice>
    <mc:Fallback xmlns="">
      <p:transition spd="slow" advTm="96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19E11-1120-4281-B3C4-461EEEB6560D}"/>
              </a:ext>
            </a:extLst>
          </p:cNvPr>
          <p:cNvSpPr>
            <a:spLocks noGrp="1"/>
          </p:cNvSpPr>
          <p:nvPr>
            <p:ph type="title"/>
          </p:nvPr>
        </p:nvSpPr>
        <p:spPr/>
        <p:txBody>
          <a:bodyPr/>
          <a:lstStyle/>
          <a:p>
            <a:r>
              <a:rPr lang="en-US" dirty="0">
                <a:highlight>
                  <a:srgbClr val="FFFF00"/>
                </a:highlight>
              </a:rPr>
              <a:t>Direct applicability</a:t>
            </a:r>
            <a:endParaRPr lang="en-GB" dirty="0">
              <a:highlight>
                <a:srgbClr val="FFFF00"/>
              </a:highlight>
            </a:endParaRPr>
          </a:p>
        </p:txBody>
      </p:sp>
      <p:sp>
        <p:nvSpPr>
          <p:cNvPr id="3" name="Content Placeholder 2">
            <a:extLst>
              <a:ext uri="{FF2B5EF4-FFF2-40B4-BE49-F238E27FC236}">
                <a16:creationId xmlns:a16="http://schemas.microsoft.com/office/drawing/2014/main" id="{AA38AF44-9F88-4D19-935E-969EFEF57908}"/>
              </a:ext>
            </a:extLst>
          </p:cNvPr>
          <p:cNvSpPr>
            <a:spLocks noGrp="1"/>
          </p:cNvSpPr>
          <p:nvPr>
            <p:ph idx="1"/>
          </p:nvPr>
        </p:nvSpPr>
        <p:spPr/>
        <p:txBody>
          <a:bodyPr/>
          <a:lstStyle/>
          <a:p>
            <a:pPr marL="0" indent="0">
              <a:buNone/>
            </a:pPr>
            <a:r>
              <a:rPr lang="en-US" dirty="0"/>
              <a:t>This term refers to EU law that creates binding obligations in MSs once it is in force.  </a:t>
            </a:r>
          </a:p>
          <a:p>
            <a:pPr marL="0" indent="0">
              <a:buNone/>
            </a:pPr>
            <a:r>
              <a:rPr lang="en-US" dirty="0"/>
              <a:t>EU law that is </a:t>
            </a:r>
            <a:r>
              <a:rPr lang="en-US" b="1" dirty="0"/>
              <a:t>directly applicable </a:t>
            </a:r>
            <a:r>
              <a:rPr lang="en-US" dirty="0"/>
              <a:t>does not need any further action (such as national level legislation)  to become binding in </a:t>
            </a:r>
            <a:r>
              <a:rPr lang="en-US" dirty="0" err="1"/>
              <a:t>MSs.</a:t>
            </a:r>
            <a:endParaRPr lang="en-US" dirty="0"/>
          </a:p>
          <a:p>
            <a:pPr marL="0" indent="0">
              <a:buNone/>
            </a:pPr>
            <a:r>
              <a:rPr lang="en-US" b="1" dirty="0"/>
              <a:t>Directly applicable </a:t>
            </a:r>
            <a:r>
              <a:rPr lang="en-US" dirty="0"/>
              <a:t>EU law is incorporated into national law – </a:t>
            </a:r>
            <a:r>
              <a:rPr lang="en-US" b="1" dirty="0">
                <a:solidFill>
                  <a:srgbClr val="FF0000"/>
                </a:solidFill>
              </a:rPr>
              <a:t>Case 28/67, </a:t>
            </a:r>
            <a:r>
              <a:rPr lang="en-US" b="1" i="1" dirty="0" err="1">
                <a:solidFill>
                  <a:srgbClr val="FF0000"/>
                </a:solidFill>
              </a:rPr>
              <a:t>Firma</a:t>
            </a:r>
            <a:r>
              <a:rPr lang="en-US" b="1" i="1" dirty="0">
                <a:solidFill>
                  <a:srgbClr val="FF0000"/>
                </a:solidFill>
              </a:rPr>
              <a:t> </a:t>
            </a:r>
            <a:r>
              <a:rPr lang="en-US" b="1" i="1" dirty="0" err="1">
                <a:solidFill>
                  <a:srgbClr val="FF0000"/>
                </a:solidFill>
              </a:rPr>
              <a:t>Molkerei</a:t>
            </a:r>
            <a:r>
              <a:rPr lang="en-US" b="1" i="1" dirty="0">
                <a:solidFill>
                  <a:srgbClr val="FF0000"/>
                </a:solidFill>
              </a:rPr>
              <a:t> [1968]</a:t>
            </a:r>
            <a:r>
              <a:rPr lang="en-US" b="1" i="1" dirty="0"/>
              <a:t>.</a:t>
            </a:r>
          </a:p>
          <a:p>
            <a:pPr marL="0" indent="0">
              <a:buNone/>
            </a:pPr>
            <a:r>
              <a:rPr lang="en-US" b="1" dirty="0">
                <a:solidFill>
                  <a:srgbClr val="FF0000"/>
                </a:solidFill>
              </a:rPr>
              <a:t>Case 6/64, </a:t>
            </a:r>
            <a:r>
              <a:rPr lang="en-US" b="1" i="1" dirty="0">
                <a:solidFill>
                  <a:srgbClr val="FF0000"/>
                </a:solidFill>
              </a:rPr>
              <a:t>Costa v Enel [1964] </a:t>
            </a:r>
            <a:r>
              <a:rPr lang="en-US" dirty="0"/>
              <a:t>CJ </a:t>
            </a:r>
            <a:r>
              <a:rPr lang="en-US" dirty="0" err="1"/>
              <a:t>emphasised</a:t>
            </a:r>
            <a:r>
              <a:rPr lang="en-US" dirty="0"/>
              <a:t>:</a:t>
            </a:r>
          </a:p>
          <a:p>
            <a:pPr marL="0" indent="0">
              <a:buNone/>
            </a:pPr>
            <a:r>
              <a:rPr lang="en-US" i="1" dirty="0"/>
              <a:t>“By contrast with ordinary international treaties, the Treaty has created its own legal system, which, on the entry into force of the Treaty, became an integral part of the legal systems of the MSs”</a:t>
            </a:r>
            <a:endParaRPr lang="en-GB" i="1" dirty="0"/>
          </a:p>
        </p:txBody>
      </p:sp>
      <p:pic>
        <p:nvPicPr>
          <p:cNvPr id="4" name="Audio 3">
            <a:hlinkClick r:id="" action="ppaction://media"/>
            <a:extLst>
              <a:ext uri="{FF2B5EF4-FFF2-40B4-BE49-F238E27FC236}">
                <a16:creationId xmlns:a16="http://schemas.microsoft.com/office/drawing/2014/main" id="{947FD982-3B00-4F03-82C8-44457C2216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87109298"/>
      </p:ext>
    </p:extLst>
  </p:cSld>
  <p:clrMapOvr>
    <a:masterClrMapping/>
  </p:clrMapOvr>
  <mc:AlternateContent xmlns:mc="http://schemas.openxmlformats.org/markup-compatibility/2006" xmlns:p14="http://schemas.microsoft.com/office/powerpoint/2010/main">
    <mc:Choice Requires="p14">
      <p:transition spd="slow" p14:dur="2000" advTm="67408"/>
    </mc:Choice>
    <mc:Fallback xmlns="">
      <p:transition spd="slow" advTm="67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46C88-E2F8-4C90-A8B5-955D1EE456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0739F8-BCD1-418A-9926-D5C92AC4D026}"/>
              </a:ext>
            </a:extLst>
          </p:cNvPr>
          <p:cNvSpPr>
            <a:spLocks noGrp="1"/>
          </p:cNvSpPr>
          <p:nvPr>
            <p:ph idx="1"/>
          </p:nvPr>
        </p:nvSpPr>
        <p:spPr/>
        <p:txBody>
          <a:bodyPr>
            <a:normAutofit/>
          </a:bodyPr>
          <a:lstStyle/>
          <a:p>
            <a:r>
              <a:rPr lang="en-US" sz="3200" dirty="0"/>
              <a:t>Treaty articles are directly applicable.</a:t>
            </a:r>
          </a:p>
          <a:p>
            <a:r>
              <a:rPr lang="en-US" sz="3200" b="1" dirty="0"/>
              <a:t>Art 288 TFEU </a:t>
            </a:r>
            <a:r>
              <a:rPr lang="en-US" sz="3200" dirty="0"/>
              <a:t>– Regulations are directly applicable</a:t>
            </a:r>
            <a:endParaRPr lang="en-US" sz="3200" b="1" dirty="0"/>
          </a:p>
          <a:p>
            <a:r>
              <a:rPr lang="en-GB" sz="3200" dirty="0"/>
              <a:t>Decisions are directly applicable</a:t>
            </a:r>
          </a:p>
          <a:p>
            <a:pPr marL="0" indent="0">
              <a:buNone/>
            </a:pPr>
            <a:endParaRPr lang="en-GB" sz="3200" dirty="0"/>
          </a:p>
          <a:p>
            <a:pPr marL="0" indent="0">
              <a:buNone/>
            </a:pPr>
            <a:r>
              <a:rPr lang="en-GB" sz="3200" i="1" dirty="0"/>
              <a:t>But what about Directives?</a:t>
            </a:r>
          </a:p>
        </p:txBody>
      </p:sp>
      <p:pic>
        <p:nvPicPr>
          <p:cNvPr id="4" name="Audio 3">
            <a:hlinkClick r:id="" action="ppaction://media"/>
            <a:extLst>
              <a:ext uri="{FF2B5EF4-FFF2-40B4-BE49-F238E27FC236}">
                <a16:creationId xmlns:a16="http://schemas.microsoft.com/office/drawing/2014/main" id="{DEA99BDA-C416-4071-BD36-C94672091D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52855913"/>
      </p:ext>
    </p:extLst>
  </p:cSld>
  <p:clrMapOvr>
    <a:masterClrMapping/>
  </p:clrMapOvr>
  <mc:AlternateContent xmlns:mc="http://schemas.openxmlformats.org/markup-compatibility/2006" xmlns:p14="http://schemas.microsoft.com/office/powerpoint/2010/main">
    <mc:Choice Requires="p14">
      <p:transition spd="slow" p14:dur="2000" advTm="102492"/>
    </mc:Choice>
    <mc:Fallback xmlns="">
      <p:transition spd="slow" advTm="102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9D1EF-0D88-4C60-9566-AA5902005CE9}"/>
              </a:ext>
            </a:extLst>
          </p:cNvPr>
          <p:cNvSpPr>
            <a:spLocks noGrp="1"/>
          </p:cNvSpPr>
          <p:nvPr>
            <p:ph type="title"/>
          </p:nvPr>
        </p:nvSpPr>
        <p:spPr/>
        <p:txBody>
          <a:bodyPr/>
          <a:lstStyle/>
          <a:p>
            <a:r>
              <a:rPr lang="en-GB" dirty="0"/>
              <a:t>Directives . . . </a:t>
            </a:r>
          </a:p>
        </p:txBody>
      </p:sp>
      <p:sp>
        <p:nvSpPr>
          <p:cNvPr id="3" name="Content Placeholder 2">
            <a:extLst>
              <a:ext uri="{FF2B5EF4-FFF2-40B4-BE49-F238E27FC236}">
                <a16:creationId xmlns:a16="http://schemas.microsoft.com/office/drawing/2014/main" id="{E76D2B0A-067B-46FD-8441-2EAEBF1E9802}"/>
              </a:ext>
            </a:extLst>
          </p:cNvPr>
          <p:cNvSpPr>
            <a:spLocks noGrp="1"/>
          </p:cNvSpPr>
          <p:nvPr>
            <p:ph idx="1"/>
          </p:nvPr>
        </p:nvSpPr>
        <p:spPr/>
        <p:txBody>
          <a:bodyPr/>
          <a:lstStyle/>
          <a:p>
            <a:pPr marL="0" indent="0">
              <a:buNone/>
            </a:pPr>
            <a:r>
              <a:rPr lang="en-US" dirty="0"/>
              <a:t>Under </a:t>
            </a:r>
            <a:r>
              <a:rPr lang="en-US" b="1" dirty="0"/>
              <a:t>Art 288 TFEU </a:t>
            </a:r>
            <a:r>
              <a:rPr lang="en-US" dirty="0"/>
              <a:t>Directives are a form of EU legislation that must be implemented by </a:t>
            </a:r>
            <a:r>
              <a:rPr lang="en-US" dirty="0" err="1"/>
              <a:t>MSs.</a:t>
            </a:r>
            <a:r>
              <a:rPr lang="en-US" dirty="0"/>
              <a:t>  So MSs have to pass certain laws by a certain date to achieve a particular objective.  </a:t>
            </a:r>
          </a:p>
          <a:p>
            <a:pPr marL="0" indent="0">
              <a:buNone/>
            </a:pPr>
            <a:r>
              <a:rPr lang="en-US" dirty="0"/>
              <a:t>In practice a Directive is published with a date from which it must be implemented (often 2 </a:t>
            </a:r>
            <a:r>
              <a:rPr lang="en-US" dirty="0" err="1"/>
              <a:t>yrs</a:t>
            </a:r>
            <a:r>
              <a:rPr lang="en-US" dirty="0"/>
              <a:t>).  </a:t>
            </a:r>
          </a:p>
          <a:p>
            <a:pPr marL="0" indent="0">
              <a:buNone/>
            </a:pPr>
            <a:r>
              <a:rPr lang="en-US" dirty="0"/>
              <a:t>They are not directly applicable because they need national legislation to be binding – at least this is the traditional position.  </a:t>
            </a:r>
          </a:p>
          <a:p>
            <a:pPr marL="0" indent="0">
              <a:buNone/>
            </a:pPr>
            <a:r>
              <a:rPr lang="en-US" dirty="0"/>
              <a:t>However, whilst the rules that form the substance of a Directive are not strictly binding until national legislation is passed, </a:t>
            </a:r>
            <a:r>
              <a:rPr lang="en-US" b="1" dirty="0"/>
              <a:t>Art 288 TFEU </a:t>
            </a:r>
            <a:r>
              <a:rPr lang="en-US" dirty="0"/>
              <a:t>and </a:t>
            </a:r>
            <a:r>
              <a:rPr lang="en-US" b="1" dirty="0"/>
              <a:t>Art 4(3) TEU </a:t>
            </a:r>
            <a:r>
              <a:rPr lang="en-US" dirty="0"/>
              <a:t>impose a binding obligation on MSs to implement Directives.</a:t>
            </a:r>
          </a:p>
          <a:p>
            <a:pPr marL="0" indent="0">
              <a:buNone/>
            </a:pPr>
            <a:r>
              <a:rPr lang="en-US" dirty="0"/>
              <a:t>So, to what extent does this aspect of Directives make them directly applicable?</a:t>
            </a:r>
            <a:endParaRPr lang="en-GB" dirty="0"/>
          </a:p>
        </p:txBody>
      </p:sp>
      <p:pic>
        <p:nvPicPr>
          <p:cNvPr id="4" name="Audio 3">
            <a:hlinkClick r:id="" action="ppaction://media"/>
            <a:extLst>
              <a:ext uri="{FF2B5EF4-FFF2-40B4-BE49-F238E27FC236}">
                <a16:creationId xmlns:a16="http://schemas.microsoft.com/office/drawing/2014/main" id="{E97996E5-0CD4-4198-B5FB-ADE66FE8A9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47902056"/>
      </p:ext>
    </p:extLst>
  </p:cSld>
  <p:clrMapOvr>
    <a:masterClrMapping/>
  </p:clrMapOvr>
  <mc:AlternateContent xmlns:mc="http://schemas.openxmlformats.org/markup-compatibility/2006" xmlns:p14="http://schemas.microsoft.com/office/powerpoint/2010/main">
    <mc:Choice Requires="p14">
      <p:transition spd="slow" p14:dur="2000" advTm="79296"/>
    </mc:Choice>
    <mc:Fallback xmlns="">
      <p:transition spd="slow" advTm="79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8C65-47EB-4EDC-A8AA-73809CE25E98}"/>
              </a:ext>
            </a:extLst>
          </p:cNvPr>
          <p:cNvSpPr>
            <a:spLocks noGrp="1"/>
          </p:cNvSpPr>
          <p:nvPr>
            <p:ph type="title"/>
          </p:nvPr>
        </p:nvSpPr>
        <p:spPr/>
        <p:txBody>
          <a:bodyPr/>
          <a:lstStyle/>
          <a:p>
            <a:r>
              <a:rPr lang="en-GB" dirty="0"/>
              <a:t>Directives . . .</a:t>
            </a:r>
          </a:p>
        </p:txBody>
      </p:sp>
      <p:sp>
        <p:nvSpPr>
          <p:cNvPr id="3" name="Content Placeholder 2">
            <a:extLst>
              <a:ext uri="{FF2B5EF4-FFF2-40B4-BE49-F238E27FC236}">
                <a16:creationId xmlns:a16="http://schemas.microsoft.com/office/drawing/2014/main" id="{ACB0CC67-6B09-409A-98C4-9CD9FDC9D608}"/>
              </a:ext>
            </a:extLst>
          </p:cNvPr>
          <p:cNvSpPr>
            <a:spLocks noGrp="1"/>
          </p:cNvSpPr>
          <p:nvPr>
            <p:ph idx="1"/>
          </p:nvPr>
        </p:nvSpPr>
        <p:spPr/>
        <p:txBody>
          <a:bodyPr/>
          <a:lstStyle/>
          <a:p>
            <a:pPr marL="0" indent="0">
              <a:buNone/>
            </a:pPr>
            <a:r>
              <a:rPr lang="en-US" dirty="0"/>
              <a:t>If a MS does not implement a Directive within the set period then they are in breach.  </a:t>
            </a:r>
          </a:p>
          <a:p>
            <a:pPr marL="0" indent="0">
              <a:buNone/>
            </a:pPr>
            <a:r>
              <a:rPr lang="en-US" b="1" i="1" dirty="0">
                <a:solidFill>
                  <a:srgbClr val="FF0000"/>
                </a:solidFill>
              </a:rPr>
              <a:t>Inter-Environment </a:t>
            </a:r>
            <a:r>
              <a:rPr lang="en-US" b="1" i="1" dirty="0" err="1">
                <a:solidFill>
                  <a:srgbClr val="FF0000"/>
                </a:solidFill>
              </a:rPr>
              <a:t>Wallonie</a:t>
            </a:r>
            <a:r>
              <a:rPr lang="en-US" b="1" i="1" dirty="0">
                <a:solidFill>
                  <a:srgbClr val="FF0000"/>
                </a:solidFill>
              </a:rPr>
              <a:t> ASBL [1997] </a:t>
            </a:r>
            <a:r>
              <a:rPr lang="en-US" dirty="0"/>
              <a:t>CJ addressed the significance of the binding obligation on a MS and confirmed that the rules in a Directive are not enforceable until after the period for implementation has expired.  HOWEVER, it added that Directives come into force when MSs are formally notified of the Directive on publication and that during the implementation period a MS must not adopt any measures that seriously compromise the objectives of the Directive.</a:t>
            </a:r>
          </a:p>
          <a:p>
            <a:pPr marL="0" indent="0">
              <a:buNone/>
            </a:pPr>
            <a:r>
              <a:rPr lang="en-US" dirty="0"/>
              <a:t>The same point was made later in Case C-138/05, </a:t>
            </a:r>
            <a:r>
              <a:rPr lang="en-US" b="1" i="1" dirty="0" err="1">
                <a:solidFill>
                  <a:srgbClr val="FF0000"/>
                </a:solidFill>
              </a:rPr>
              <a:t>Stchting</a:t>
            </a:r>
            <a:r>
              <a:rPr lang="en-US" b="1" i="1" dirty="0">
                <a:solidFill>
                  <a:srgbClr val="FF0000"/>
                </a:solidFill>
              </a:rPr>
              <a:t> Zuid-</a:t>
            </a:r>
            <a:r>
              <a:rPr lang="en-US" b="1" i="1" dirty="0" err="1">
                <a:solidFill>
                  <a:srgbClr val="FF0000"/>
                </a:solidFill>
              </a:rPr>
              <a:t>Hollandse</a:t>
            </a:r>
            <a:r>
              <a:rPr lang="en-US" b="1" i="1" dirty="0">
                <a:solidFill>
                  <a:srgbClr val="FF0000"/>
                </a:solidFill>
              </a:rPr>
              <a:t> </a:t>
            </a:r>
            <a:r>
              <a:rPr lang="en-US" b="1" i="1" dirty="0" err="1">
                <a:solidFill>
                  <a:srgbClr val="FF0000"/>
                </a:solidFill>
              </a:rPr>
              <a:t>Milieufederatie</a:t>
            </a:r>
            <a:r>
              <a:rPr lang="en-US" b="1" i="1" dirty="0">
                <a:solidFill>
                  <a:srgbClr val="FF0000"/>
                </a:solidFill>
              </a:rPr>
              <a:t> [2006].</a:t>
            </a:r>
            <a:endParaRPr lang="en-GB" dirty="0">
              <a:solidFill>
                <a:srgbClr val="FF0000"/>
              </a:solidFill>
            </a:endParaRPr>
          </a:p>
        </p:txBody>
      </p:sp>
      <p:pic>
        <p:nvPicPr>
          <p:cNvPr id="4" name="Audio 3">
            <a:hlinkClick r:id="" action="ppaction://media"/>
            <a:extLst>
              <a:ext uri="{FF2B5EF4-FFF2-40B4-BE49-F238E27FC236}">
                <a16:creationId xmlns:a16="http://schemas.microsoft.com/office/drawing/2014/main" id="{929ABA46-74C1-4530-B85D-FD2CBA66F1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47912317"/>
      </p:ext>
    </p:extLst>
  </p:cSld>
  <p:clrMapOvr>
    <a:masterClrMapping/>
  </p:clrMapOvr>
  <mc:AlternateContent xmlns:mc="http://schemas.openxmlformats.org/markup-compatibility/2006" xmlns:p14="http://schemas.microsoft.com/office/powerpoint/2010/main">
    <mc:Choice Requires="p14">
      <p:transition spd="slow" p14:dur="2000" advTm="134584"/>
    </mc:Choice>
    <mc:Fallback xmlns="">
      <p:transition spd="slow" advTm="134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CCB0-BD77-446C-A636-614CA52003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214EA7-D715-4F14-BE14-4FF68EAD4DED}"/>
              </a:ext>
            </a:extLst>
          </p:cNvPr>
          <p:cNvSpPr>
            <a:spLocks noGrp="1"/>
          </p:cNvSpPr>
          <p:nvPr>
            <p:ph idx="1"/>
          </p:nvPr>
        </p:nvSpPr>
        <p:spPr/>
        <p:txBody>
          <a:bodyPr>
            <a:normAutofit fontScale="92500" lnSpcReduction="20000"/>
          </a:bodyPr>
          <a:lstStyle/>
          <a:p>
            <a:pPr marL="0" indent="0">
              <a:buNone/>
            </a:pPr>
            <a:r>
              <a:rPr lang="en-US" sz="2400" dirty="0"/>
              <a:t>Therefore it is to some extent directly applicable because it imposes an obligation automatically.  This recognition of a binding obligation from a Directive during its implementation period resulted in liability for a breach of (what is now) </a:t>
            </a:r>
            <a:r>
              <a:rPr lang="en-US" sz="2400" b="1" dirty="0"/>
              <a:t>Art 288 TFEU </a:t>
            </a:r>
            <a:r>
              <a:rPr lang="en-US" sz="2400" dirty="0"/>
              <a:t>and </a:t>
            </a:r>
            <a:r>
              <a:rPr lang="en-US" sz="2400" b="1" dirty="0"/>
              <a:t>Art 4(3) TEU </a:t>
            </a:r>
            <a:r>
              <a:rPr lang="en-US" sz="2400" dirty="0"/>
              <a:t>in Case C-422/05, </a:t>
            </a:r>
            <a:r>
              <a:rPr lang="en-US" sz="2400" b="1" i="1" dirty="0">
                <a:solidFill>
                  <a:srgbClr val="FF0000"/>
                </a:solidFill>
              </a:rPr>
              <a:t>Commission v Belgium [2007].  </a:t>
            </a:r>
            <a:endParaRPr lang="en-US" sz="2400" dirty="0">
              <a:solidFill>
                <a:srgbClr val="FF0000"/>
              </a:solidFill>
            </a:endParaRPr>
          </a:p>
          <a:p>
            <a:pPr marL="0" indent="0">
              <a:buNone/>
            </a:pPr>
            <a:r>
              <a:rPr lang="en-US" sz="2400" dirty="0"/>
              <a:t>Here Belgium was in breach for </a:t>
            </a:r>
            <a:r>
              <a:rPr lang="en-US" sz="2400" i="1" dirty="0"/>
              <a:t>“taking measures liable seriously to compromise the result prescribed” </a:t>
            </a:r>
            <a:r>
              <a:rPr lang="en-US" sz="2400" dirty="0"/>
              <a:t>by a Directive even though the deadline for implementation had not expired.</a:t>
            </a:r>
          </a:p>
          <a:p>
            <a:pPr marL="0" indent="0">
              <a:buNone/>
            </a:pPr>
            <a:r>
              <a:rPr lang="en-US" sz="2400" dirty="0"/>
              <a:t>The significance of this case is that a Directive automatically creates a binding obligation on a MS once it is in force: obligation imposed is enforceable by the Commission.</a:t>
            </a:r>
            <a:endParaRPr lang="en-GB" sz="2400" dirty="0"/>
          </a:p>
        </p:txBody>
      </p:sp>
      <p:pic>
        <p:nvPicPr>
          <p:cNvPr id="4" name="Audio 3">
            <a:hlinkClick r:id="" action="ppaction://media"/>
            <a:extLst>
              <a:ext uri="{FF2B5EF4-FFF2-40B4-BE49-F238E27FC236}">
                <a16:creationId xmlns:a16="http://schemas.microsoft.com/office/drawing/2014/main" id="{051607D1-D828-4BB1-9D32-57E04B9D3A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42104920"/>
      </p:ext>
    </p:extLst>
  </p:cSld>
  <p:clrMapOvr>
    <a:masterClrMapping/>
  </p:clrMapOvr>
  <mc:AlternateContent xmlns:mc="http://schemas.openxmlformats.org/markup-compatibility/2006" xmlns:p14="http://schemas.microsoft.com/office/powerpoint/2010/main">
    <mc:Choice Requires="p14">
      <p:transition spd="slow" p14:dur="2000" advTm="62090"/>
    </mc:Choice>
    <mc:Fallback xmlns="">
      <p:transition spd="slow" advTm="62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6115" y="-2565647"/>
            <a:ext cx="8387443" cy="4673848"/>
          </a:xfrm>
        </p:spPr>
        <p:txBody>
          <a:bodyPr/>
          <a:lstStyle/>
          <a:p>
            <a:r>
              <a:rPr lang="en-GB" dirty="0"/>
              <a:t>DIRECT APPLICABILITY </a:t>
            </a:r>
            <a:br>
              <a:rPr lang="en-GB" dirty="0"/>
            </a:br>
            <a:r>
              <a:rPr lang="en-GB" dirty="0"/>
              <a:t>vs</a:t>
            </a:r>
            <a:br>
              <a:rPr lang="en-GB" dirty="0"/>
            </a:br>
            <a:r>
              <a:rPr lang="en-GB" dirty="0"/>
              <a:t>DIRECT EFFECT</a:t>
            </a:r>
          </a:p>
        </p:txBody>
      </p:sp>
      <p:sp>
        <p:nvSpPr>
          <p:cNvPr id="3" name="Content Placeholder 2"/>
          <p:cNvSpPr>
            <a:spLocks noGrp="1"/>
          </p:cNvSpPr>
          <p:nvPr>
            <p:ph idx="1"/>
          </p:nvPr>
        </p:nvSpPr>
        <p:spPr>
          <a:xfrm>
            <a:off x="2041071" y="2233387"/>
            <a:ext cx="7949837" cy="3802742"/>
          </a:xfrm>
        </p:spPr>
        <p:txBody>
          <a:bodyPr>
            <a:normAutofit lnSpcReduction="10000"/>
          </a:bodyPr>
          <a:lstStyle/>
          <a:p>
            <a:r>
              <a:rPr lang="en-GB" sz="2800" dirty="0">
                <a:solidFill>
                  <a:srgbClr val="FF0000"/>
                </a:solidFill>
              </a:rPr>
              <a:t>Treaties, Regulations and Decisions are DIRECTLY </a:t>
            </a:r>
            <a:r>
              <a:rPr lang="en-GB" sz="2800" b="1" dirty="0">
                <a:solidFill>
                  <a:srgbClr val="FF0000"/>
                </a:solidFill>
              </a:rPr>
              <a:t>APPLICABLE</a:t>
            </a:r>
          </a:p>
          <a:p>
            <a:r>
              <a:rPr lang="en-GB" sz="2800" dirty="0">
                <a:solidFill>
                  <a:srgbClr val="0070C0"/>
                </a:solidFill>
              </a:rPr>
              <a:t>Directives are </a:t>
            </a:r>
            <a:r>
              <a:rPr lang="en-GB" sz="2800" b="1" u="sng" dirty="0">
                <a:solidFill>
                  <a:srgbClr val="0070C0"/>
                </a:solidFill>
              </a:rPr>
              <a:t>not</a:t>
            </a:r>
            <a:r>
              <a:rPr lang="en-GB" sz="2800" dirty="0">
                <a:solidFill>
                  <a:srgbClr val="0070C0"/>
                </a:solidFill>
              </a:rPr>
              <a:t> DIRECTLY </a:t>
            </a:r>
            <a:r>
              <a:rPr lang="en-GB" sz="2800" b="1" dirty="0">
                <a:solidFill>
                  <a:srgbClr val="0070C0"/>
                </a:solidFill>
              </a:rPr>
              <a:t>APPLICABLE</a:t>
            </a:r>
            <a:r>
              <a:rPr lang="en-GB" sz="2800" dirty="0">
                <a:solidFill>
                  <a:srgbClr val="0070C0"/>
                </a:solidFill>
              </a:rPr>
              <a:t>.</a:t>
            </a:r>
          </a:p>
          <a:p>
            <a:endParaRPr lang="en-GB" sz="2800" dirty="0"/>
          </a:p>
          <a:p>
            <a:r>
              <a:rPr lang="en-GB" sz="2800" dirty="0">
                <a:highlight>
                  <a:srgbClr val="FFFF00"/>
                </a:highlight>
              </a:rPr>
              <a:t>ALL OF THESE MEASURES ARE CAPABLE OF </a:t>
            </a:r>
            <a:r>
              <a:rPr lang="en-GB" sz="2800" b="1" dirty="0">
                <a:highlight>
                  <a:srgbClr val="FFFF00"/>
                </a:highlight>
              </a:rPr>
              <a:t>DIRECT EFFECT</a:t>
            </a:r>
            <a:r>
              <a:rPr lang="en-GB" sz="2800" dirty="0">
                <a:highlight>
                  <a:srgbClr val="FFFF00"/>
                </a:highlight>
              </a:rPr>
              <a:t>, however this is subject to the fulfilment of certain conditions.</a:t>
            </a:r>
          </a:p>
        </p:txBody>
      </p:sp>
      <p:pic>
        <p:nvPicPr>
          <p:cNvPr id="4" name="Audio 3">
            <a:hlinkClick r:id="" action="ppaction://media"/>
            <a:extLst>
              <a:ext uri="{FF2B5EF4-FFF2-40B4-BE49-F238E27FC236}">
                <a16:creationId xmlns:a16="http://schemas.microsoft.com/office/drawing/2014/main" id="{37E2C5AC-9C3E-44CB-87EC-865756DBE3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36069412"/>
      </p:ext>
    </p:extLst>
  </p:cSld>
  <p:clrMapOvr>
    <a:masterClrMapping/>
  </p:clrMapOvr>
  <mc:AlternateContent xmlns:mc="http://schemas.openxmlformats.org/markup-compatibility/2006" xmlns:p14="http://schemas.microsoft.com/office/powerpoint/2010/main">
    <mc:Choice Requires="p14">
      <p:transition spd="slow" p14:dur="2000" advTm="77485"/>
    </mc:Choice>
    <mc:Fallback xmlns="">
      <p:transition spd="slow" advTm="77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69918" y="2567836"/>
            <a:ext cx="5461752" cy="1015663"/>
          </a:xfrm>
          <a:prstGeom prst="rect">
            <a:avLst/>
          </a:prstGeom>
          <a:noFill/>
        </p:spPr>
        <p:txBody>
          <a:bodyPr wrap="none" rtlCol="0">
            <a:spAutoFit/>
          </a:bodyPr>
          <a:lstStyle/>
          <a:p>
            <a:pPr algn="ctr"/>
            <a:r>
              <a:rPr lang="en-GB" sz="6000" b="1" dirty="0"/>
              <a:t>DIRECT EFFECT</a:t>
            </a:r>
          </a:p>
        </p:txBody>
      </p:sp>
      <p:sp>
        <p:nvSpPr>
          <p:cNvPr id="3" name="TextBox 2"/>
          <p:cNvSpPr txBox="1"/>
          <p:nvPr/>
        </p:nvSpPr>
        <p:spPr>
          <a:xfrm>
            <a:off x="638827" y="688931"/>
            <a:ext cx="4434214" cy="584775"/>
          </a:xfrm>
          <a:prstGeom prst="rect">
            <a:avLst/>
          </a:prstGeom>
          <a:noFill/>
        </p:spPr>
        <p:txBody>
          <a:bodyPr wrap="square" rtlCol="0">
            <a:spAutoFit/>
          </a:bodyPr>
          <a:lstStyle/>
          <a:p>
            <a:r>
              <a:rPr lang="en-GB" sz="3200" dirty="0"/>
              <a:t>Horizontal direct effect</a:t>
            </a:r>
          </a:p>
        </p:txBody>
      </p:sp>
      <p:sp>
        <p:nvSpPr>
          <p:cNvPr id="4" name="TextBox 3"/>
          <p:cNvSpPr txBox="1"/>
          <p:nvPr/>
        </p:nvSpPr>
        <p:spPr>
          <a:xfrm>
            <a:off x="7928976" y="5045473"/>
            <a:ext cx="3832964" cy="584775"/>
          </a:xfrm>
          <a:prstGeom prst="rect">
            <a:avLst/>
          </a:prstGeom>
          <a:noFill/>
        </p:spPr>
        <p:txBody>
          <a:bodyPr wrap="square" rtlCol="0">
            <a:spAutoFit/>
          </a:bodyPr>
          <a:lstStyle/>
          <a:p>
            <a:r>
              <a:rPr lang="en-GB" sz="3200" dirty="0"/>
              <a:t>Vertical direct effect</a:t>
            </a:r>
          </a:p>
        </p:txBody>
      </p:sp>
      <p:sp>
        <p:nvSpPr>
          <p:cNvPr id="5" name="TextBox 4"/>
          <p:cNvSpPr txBox="1"/>
          <p:nvPr/>
        </p:nvSpPr>
        <p:spPr>
          <a:xfrm>
            <a:off x="3219189" y="3583499"/>
            <a:ext cx="6901841" cy="830997"/>
          </a:xfrm>
          <a:prstGeom prst="rect">
            <a:avLst/>
          </a:prstGeom>
          <a:noFill/>
        </p:spPr>
        <p:txBody>
          <a:bodyPr wrap="square" rtlCol="0">
            <a:spAutoFit/>
          </a:bodyPr>
          <a:lstStyle/>
          <a:p>
            <a:pPr algn="ctr"/>
            <a:r>
              <a:rPr lang="en-GB" sz="2400" dirty="0"/>
              <a:t>Can someone in national court rely on a provision of EU law? </a:t>
            </a:r>
          </a:p>
        </p:txBody>
      </p:sp>
      <p:pic>
        <p:nvPicPr>
          <p:cNvPr id="6" name="Audio 5">
            <a:hlinkClick r:id="" action="ppaction://media"/>
            <a:extLst>
              <a:ext uri="{FF2B5EF4-FFF2-40B4-BE49-F238E27FC236}">
                <a16:creationId xmlns:a16="http://schemas.microsoft.com/office/drawing/2014/main" id="{AB90ED2E-4A80-45DA-9C5E-4F16AA915120}"/>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949876738"/>
      </p:ext>
    </p:extLst>
  </p:cSld>
  <p:clrMapOvr>
    <a:masterClrMapping/>
  </p:clrMapOvr>
  <mc:AlternateContent xmlns:mc="http://schemas.openxmlformats.org/markup-compatibility/2006" xmlns:p14="http://schemas.microsoft.com/office/powerpoint/2010/main">
    <mc:Choice Requires="p14">
      <p:transition spd="slow" p14:dur="2000" advTm="85687"/>
    </mc:Choice>
    <mc:Fallback xmlns="">
      <p:transition spd="slow" advTm="85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randombar(horizont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circle(in)">
                                      <p:cBhvr>
                                        <p:cTn id="2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2" grpId="0"/>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6B539B27-3C8E-402A-97FE-23974750D682}"/>
              </a:ext>
            </a:extLst>
          </p:cNvPr>
          <p:cNvPicPr>
            <a:picLocks noChangeAspect="1"/>
          </p:cNvPicPr>
          <p:nvPr/>
        </p:nvPicPr>
        <p:blipFill>
          <a:blip r:embed="rId5"/>
          <a:stretch>
            <a:fillRect/>
          </a:stretch>
        </p:blipFill>
        <p:spPr>
          <a:xfrm>
            <a:off x="2173287" y="3811587"/>
            <a:ext cx="1724025" cy="2028825"/>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7A7AF962-31E6-4234-8913-82FC8F598969}"/>
              </a:ext>
            </a:extLst>
          </p:cNvPr>
          <p:cNvPicPr>
            <a:picLocks noChangeAspect="1"/>
          </p:cNvPicPr>
          <p:nvPr/>
        </p:nvPicPr>
        <p:blipFill>
          <a:blip r:embed="rId5"/>
          <a:stretch>
            <a:fillRect/>
          </a:stretch>
        </p:blipFill>
        <p:spPr>
          <a:xfrm>
            <a:off x="5399087" y="3709987"/>
            <a:ext cx="1724025" cy="2028825"/>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6F513662-95FC-44C7-9F7D-27352AE690DF}"/>
              </a:ext>
            </a:extLst>
          </p:cNvPr>
          <p:cNvPicPr>
            <a:picLocks noChangeAspect="1"/>
          </p:cNvPicPr>
          <p:nvPr/>
        </p:nvPicPr>
        <p:blipFill>
          <a:blip r:embed="rId5"/>
          <a:stretch>
            <a:fillRect/>
          </a:stretch>
        </p:blipFill>
        <p:spPr>
          <a:xfrm>
            <a:off x="8612186" y="3709986"/>
            <a:ext cx="1724025" cy="2028825"/>
          </a:xfrm>
          <a:prstGeom prst="rect">
            <a:avLst/>
          </a:prstGeom>
        </p:spPr>
      </p:pic>
      <p:sp>
        <p:nvSpPr>
          <p:cNvPr id="8" name="Rectangle 7">
            <a:extLst>
              <a:ext uri="{FF2B5EF4-FFF2-40B4-BE49-F238E27FC236}">
                <a16:creationId xmlns:a16="http://schemas.microsoft.com/office/drawing/2014/main" id="{C37440EF-ECAC-4020-BFCB-FC63D4908F4B}"/>
              </a:ext>
            </a:extLst>
          </p:cNvPr>
          <p:cNvSpPr/>
          <p:nvPr/>
        </p:nvSpPr>
        <p:spPr>
          <a:xfrm>
            <a:off x="3314698" y="857250"/>
            <a:ext cx="6159500" cy="1289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a:t>The State</a:t>
            </a:r>
            <a:endParaRPr lang="en-GB" sz="5400" dirty="0"/>
          </a:p>
        </p:txBody>
      </p:sp>
      <p:cxnSp>
        <p:nvCxnSpPr>
          <p:cNvPr id="10" name="Straight Arrow Connector 9">
            <a:extLst>
              <a:ext uri="{FF2B5EF4-FFF2-40B4-BE49-F238E27FC236}">
                <a16:creationId xmlns:a16="http://schemas.microsoft.com/office/drawing/2014/main" id="{7F945414-06CE-423D-A70E-E9945D0218CF}"/>
              </a:ext>
            </a:extLst>
          </p:cNvPr>
          <p:cNvCxnSpPr/>
          <p:nvPr/>
        </p:nvCxnSpPr>
        <p:spPr>
          <a:xfrm flipV="1">
            <a:off x="3035299" y="2387600"/>
            <a:ext cx="0" cy="1041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8C6A490-94A1-47C1-81B8-CFC88F3AD552}"/>
              </a:ext>
            </a:extLst>
          </p:cNvPr>
          <p:cNvCxnSpPr/>
          <p:nvPr/>
        </p:nvCxnSpPr>
        <p:spPr>
          <a:xfrm flipV="1">
            <a:off x="6261099" y="2387600"/>
            <a:ext cx="0" cy="1041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75F9731-0817-47B6-8179-6593277F2DB2}"/>
              </a:ext>
            </a:extLst>
          </p:cNvPr>
          <p:cNvCxnSpPr/>
          <p:nvPr/>
        </p:nvCxnSpPr>
        <p:spPr>
          <a:xfrm flipV="1">
            <a:off x="9474198" y="2387600"/>
            <a:ext cx="0" cy="1041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AB40D4B-1F7D-4308-BF06-F9B15BA53D31}"/>
              </a:ext>
            </a:extLst>
          </p:cNvPr>
          <p:cNvCxnSpPr/>
          <p:nvPr/>
        </p:nvCxnSpPr>
        <p:spPr>
          <a:xfrm>
            <a:off x="4267200" y="4724398"/>
            <a:ext cx="9017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7D11EC2-251C-459D-9C2C-89ED1D6E92AE}"/>
              </a:ext>
            </a:extLst>
          </p:cNvPr>
          <p:cNvCxnSpPr/>
          <p:nvPr/>
        </p:nvCxnSpPr>
        <p:spPr>
          <a:xfrm>
            <a:off x="7531100" y="4724398"/>
            <a:ext cx="9144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70F2AE4F-8EFF-4EB4-9DD2-F82B2D3188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36975943"/>
      </p:ext>
    </p:extLst>
  </p:cSld>
  <p:clrMapOvr>
    <a:masterClrMapping/>
  </p:clrMapOvr>
  <mc:AlternateContent xmlns:mc="http://schemas.openxmlformats.org/markup-compatibility/2006" xmlns:p14="http://schemas.microsoft.com/office/powerpoint/2010/main">
    <mc:Choice Requires="p14">
      <p:transition spd="slow" p14:dur="2000" advTm="26587"/>
    </mc:Choice>
    <mc:Fallback xmlns="">
      <p:transition spd="slow" advTm="26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a:t>
            </a:r>
            <a:br>
              <a:rPr lang="en-GB" dirty="0"/>
            </a:br>
            <a:r>
              <a:rPr lang="en-GB" dirty="0"/>
              <a:t>Treaty Articles</a:t>
            </a:r>
          </a:p>
        </p:txBody>
      </p:sp>
      <p:sp>
        <p:nvSpPr>
          <p:cNvPr id="3" name="Content Placeholder 2"/>
          <p:cNvSpPr>
            <a:spLocks noGrp="1"/>
          </p:cNvSpPr>
          <p:nvPr>
            <p:ph idx="1"/>
          </p:nvPr>
        </p:nvSpPr>
        <p:spPr>
          <a:xfrm>
            <a:off x="321128" y="3104497"/>
            <a:ext cx="3849605" cy="649006"/>
          </a:xfrm>
        </p:spPr>
        <p:txBody>
          <a:bodyPr>
            <a:normAutofit fontScale="70000" lnSpcReduction="20000"/>
          </a:bodyPr>
          <a:lstStyle/>
          <a:p>
            <a:r>
              <a:rPr lang="en-GB" b="1" i="1" dirty="0">
                <a:solidFill>
                  <a:srgbClr val="FF0000"/>
                </a:solidFill>
              </a:rPr>
              <a:t>Van </a:t>
            </a:r>
            <a:r>
              <a:rPr lang="en-GB" b="1" i="1" dirty="0" err="1">
                <a:solidFill>
                  <a:srgbClr val="FF0000"/>
                </a:solidFill>
              </a:rPr>
              <a:t>Gend</a:t>
            </a:r>
            <a:r>
              <a:rPr lang="en-GB" b="1" i="1" dirty="0">
                <a:solidFill>
                  <a:srgbClr val="FF0000"/>
                </a:solidFill>
              </a:rPr>
              <a:t> </a:t>
            </a:r>
            <a:r>
              <a:rPr lang="en-GB" b="1" i="1" dirty="0" err="1">
                <a:solidFill>
                  <a:srgbClr val="FF0000"/>
                </a:solidFill>
              </a:rPr>
              <a:t>en</a:t>
            </a:r>
            <a:r>
              <a:rPr lang="en-GB" b="1" i="1" dirty="0">
                <a:solidFill>
                  <a:srgbClr val="FF0000"/>
                </a:solidFill>
              </a:rPr>
              <a:t> Loos v </a:t>
            </a:r>
            <a:r>
              <a:rPr lang="en-GB" b="1" i="1" dirty="0" err="1">
                <a:solidFill>
                  <a:srgbClr val="FF0000"/>
                </a:solidFill>
              </a:rPr>
              <a:t>Nederlandse</a:t>
            </a:r>
            <a:r>
              <a:rPr lang="en-GB" b="1" i="1" dirty="0">
                <a:solidFill>
                  <a:srgbClr val="FF0000"/>
                </a:solidFill>
              </a:rPr>
              <a:t> </a:t>
            </a:r>
            <a:r>
              <a:rPr lang="en-GB" b="1" i="1" dirty="0" err="1">
                <a:solidFill>
                  <a:srgbClr val="FF0000"/>
                </a:solidFill>
              </a:rPr>
              <a:t>Administratie</a:t>
            </a:r>
            <a:r>
              <a:rPr lang="en-GB" b="1" i="1" dirty="0">
                <a:solidFill>
                  <a:srgbClr val="FF0000"/>
                </a:solidFill>
              </a:rPr>
              <a:t> der </a:t>
            </a:r>
            <a:r>
              <a:rPr lang="en-GB" b="1" i="1" dirty="0" err="1">
                <a:solidFill>
                  <a:srgbClr val="FF0000"/>
                </a:solidFill>
              </a:rPr>
              <a:t>Belastingen</a:t>
            </a:r>
            <a:r>
              <a:rPr lang="en-GB" b="1" i="1" dirty="0">
                <a:solidFill>
                  <a:srgbClr val="FF0000"/>
                </a:solidFill>
              </a:rPr>
              <a:t> (Case 26/62) [1963]</a:t>
            </a:r>
          </a:p>
          <a:p>
            <a:endParaRPr lang="en-GB" b="1" i="1" dirty="0">
              <a:solidFill>
                <a:srgbClr val="FF0000"/>
              </a:solidFill>
            </a:endParaRPr>
          </a:p>
          <a:p>
            <a:endParaRPr lang="en-GB" b="1" i="1" dirty="0">
              <a:solidFill>
                <a:srgbClr val="FF0000"/>
              </a:solidFill>
            </a:endParaRPr>
          </a:p>
        </p:txBody>
      </p:sp>
      <p:pic>
        <p:nvPicPr>
          <p:cNvPr id="2050" name="Picture 2" descr="Image result for van gend en loos case"/>
          <p:cNvPicPr>
            <a:picLocks noChangeAspect="1" noChangeArrowheads="1"/>
          </p:cNvPicPr>
          <p:nvPr/>
        </p:nvPicPr>
        <p:blipFill rotWithShape="1">
          <a:blip r:embed="rId5">
            <a:extLst>
              <a:ext uri="{28A0092B-C50C-407E-A947-70E740481C1C}">
                <a14:useLocalDpi xmlns:a14="http://schemas.microsoft.com/office/drawing/2010/main" val="0"/>
              </a:ext>
            </a:extLst>
          </a:blip>
          <a:srcRect r="6449" b="15011"/>
          <a:stretch/>
        </p:blipFill>
        <p:spPr bwMode="auto">
          <a:xfrm>
            <a:off x="4218214" y="1983228"/>
            <a:ext cx="6540577" cy="445648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7D2600BF-0D18-42CC-B3C7-511741A0BA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68362979"/>
      </p:ext>
    </p:extLst>
  </p:cSld>
  <p:clrMapOvr>
    <a:masterClrMapping/>
  </p:clrMapOvr>
  <mc:AlternateContent xmlns:mc="http://schemas.openxmlformats.org/markup-compatibility/2006" xmlns:p14="http://schemas.microsoft.com/office/powerpoint/2010/main">
    <mc:Choice Requires="p14">
      <p:transition spd="slow" p14:dur="2000" advTm="235637"/>
    </mc:Choice>
    <mc:Fallback xmlns="">
      <p:transition spd="slow" advTm="23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condition for the direct effect of Treaty Articles</a:t>
            </a:r>
          </a:p>
        </p:txBody>
      </p:sp>
      <p:sp>
        <p:nvSpPr>
          <p:cNvPr id="3" name="Content Placeholder 2"/>
          <p:cNvSpPr>
            <a:spLocks noGrp="1"/>
          </p:cNvSpPr>
          <p:nvPr>
            <p:ph idx="1"/>
          </p:nvPr>
        </p:nvSpPr>
        <p:spPr>
          <a:xfrm>
            <a:off x="1387149" y="1737360"/>
            <a:ext cx="9417702" cy="5120640"/>
          </a:xfrm>
        </p:spPr>
        <p:txBody>
          <a:bodyPr>
            <a:normAutofit/>
          </a:bodyPr>
          <a:lstStyle/>
          <a:p>
            <a:r>
              <a:rPr lang="en-GB" sz="2800" dirty="0"/>
              <a:t>The only precondition is…..</a:t>
            </a:r>
          </a:p>
          <a:p>
            <a:pPr marL="0" indent="0">
              <a:buNone/>
            </a:pPr>
            <a:r>
              <a:rPr lang="en-GB" sz="2800" b="1" i="1" dirty="0">
                <a:solidFill>
                  <a:srgbClr val="00B0F0"/>
                </a:solidFill>
              </a:rPr>
              <a:t>THE PROVISION IN QUESTION MUST BE SUFFICIENTLY CLEAR, PRECISE, AND UNCONDITIONAL</a:t>
            </a:r>
            <a:r>
              <a:rPr lang="en-GB" sz="2800" b="1" i="1" dirty="0">
                <a:solidFill>
                  <a:schemeClr val="tx1"/>
                </a:solidFill>
              </a:rPr>
              <a:t>, FOR RELIANCE TO BE PLACED ON IT IN THE NATIONAL COURTS.</a:t>
            </a:r>
          </a:p>
          <a:p>
            <a:pPr>
              <a:buFontTx/>
              <a:buChar char="-"/>
            </a:pPr>
            <a:r>
              <a:rPr lang="en-GB" sz="3600" b="1" i="1" dirty="0" err="1">
                <a:solidFill>
                  <a:srgbClr val="FF0000"/>
                </a:solidFill>
              </a:rPr>
              <a:t>Defrenne</a:t>
            </a:r>
            <a:r>
              <a:rPr lang="en-GB" sz="3600" b="1" i="1" dirty="0">
                <a:solidFill>
                  <a:srgbClr val="FF0000"/>
                </a:solidFill>
              </a:rPr>
              <a:t> v SABENA [1976]</a:t>
            </a:r>
          </a:p>
          <a:p>
            <a:pPr marL="0" indent="0">
              <a:buNone/>
            </a:pPr>
            <a:r>
              <a:rPr lang="en-GB" sz="3600" dirty="0">
                <a:solidFill>
                  <a:schemeClr val="tx1"/>
                </a:solidFill>
              </a:rPr>
              <a:t>Only the rights that are SUFFICIENTLY CLEAR will be capable of having direct effect</a:t>
            </a:r>
          </a:p>
          <a:p>
            <a:pPr marL="0" indent="0">
              <a:buNone/>
            </a:pPr>
            <a:endParaRPr lang="en-GB" sz="3600" b="1" i="1" dirty="0">
              <a:solidFill>
                <a:srgbClr val="FF0000"/>
              </a:solidFill>
            </a:endParaRPr>
          </a:p>
        </p:txBody>
      </p:sp>
      <p:pic>
        <p:nvPicPr>
          <p:cNvPr id="4" name="Audio 3">
            <a:hlinkClick r:id="" action="ppaction://media"/>
            <a:extLst>
              <a:ext uri="{FF2B5EF4-FFF2-40B4-BE49-F238E27FC236}">
                <a16:creationId xmlns:a16="http://schemas.microsoft.com/office/drawing/2014/main" id="{32942BF6-E544-4488-AE53-D0F782A968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35692553"/>
      </p:ext>
    </p:extLst>
  </p:cSld>
  <p:clrMapOvr>
    <a:masterClrMapping/>
  </p:clrMapOvr>
  <mc:AlternateContent xmlns:mc="http://schemas.openxmlformats.org/markup-compatibility/2006" xmlns:p14="http://schemas.microsoft.com/office/powerpoint/2010/main">
    <mc:Choice Requires="p14">
      <p:transition spd="slow" p14:dur="2000" advTm="405307"/>
    </mc:Choice>
    <mc:Fallback xmlns="">
      <p:transition spd="slow" advTm="40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E9A93-59D7-4349-BCC2-46F4EBF601B4}"/>
              </a:ext>
            </a:extLst>
          </p:cNvPr>
          <p:cNvSpPr>
            <a:spLocks noGrp="1"/>
          </p:cNvSpPr>
          <p:nvPr>
            <p:ph type="title"/>
          </p:nvPr>
        </p:nvSpPr>
        <p:spPr/>
        <p:txBody>
          <a:bodyPr/>
          <a:lstStyle/>
          <a:p>
            <a:r>
              <a:rPr lang="en-US" dirty="0"/>
              <a:t>Direct effect and regulations</a:t>
            </a:r>
            <a:endParaRPr lang="en-GB" dirty="0"/>
          </a:p>
        </p:txBody>
      </p:sp>
      <p:sp>
        <p:nvSpPr>
          <p:cNvPr id="3" name="Content Placeholder 2">
            <a:extLst>
              <a:ext uri="{FF2B5EF4-FFF2-40B4-BE49-F238E27FC236}">
                <a16:creationId xmlns:a16="http://schemas.microsoft.com/office/drawing/2014/main" id="{D58E5F15-77B9-464B-9631-4141505B2750}"/>
              </a:ext>
            </a:extLst>
          </p:cNvPr>
          <p:cNvSpPr>
            <a:spLocks noGrp="1"/>
          </p:cNvSpPr>
          <p:nvPr>
            <p:ph idx="1"/>
          </p:nvPr>
        </p:nvSpPr>
        <p:spPr/>
        <p:txBody>
          <a:bodyPr/>
          <a:lstStyle/>
          <a:p>
            <a:pPr marL="0" indent="0">
              <a:buNone/>
            </a:pPr>
            <a:r>
              <a:rPr lang="en-US" b="1" dirty="0"/>
              <a:t>Art 288(2) TFEU – </a:t>
            </a:r>
            <a:r>
              <a:rPr lang="en-US" dirty="0"/>
              <a:t>a Regulation is </a:t>
            </a:r>
            <a:r>
              <a:rPr lang="en-US" i="1" dirty="0"/>
              <a:t>binding in its entirety and directly applicable.  </a:t>
            </a:r>
            <a:endParaRPr lang="en-US" dirty="0"/>
          </a:p>
          <a:p>
            <a:pPr marL="0" indent="0">
              <a:buNone/>
            </a:pPr>
            <a:r>
              <a:rPr lang="en-US" dirty="0"/>
              <a:t>BUT remember that whilst they are directly applicable, whether they are directly effective so that they can be enforced by individuals in national courts is a different matter.</a:t>
            </a:r>
            <a:endParaRPr lang="en-GB" dirty="0"/>
          </a:p>
        </p:txBody>
      </p:sp>
      <p:pic>
        <p:nvPicPr>
          <p:cNvPr id="4" name="Audio 3">
            <a:hlinkClick r:id="" action="ppaction://media"/>
            <a:extLst>
              <a:ext uri="{FF2B5EF4-FFF2-40B4-BE49-F238E27FC236}">
                <a16:creationId xmlns:a16="http://schemas.microsoft.com/office/drawing/2014/main" id="{38E6623A-BC25-4E5A-B036-C399629124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3837444"/>
      </p:ext>
    </p:extLst>
  </p:cSld>
  <p:clrMapOvr>
    <a:masterClrMapping/>
  </p:clrMapOvr>
  <mc:AlternateContent xmlns:mc="http://schemas.openxmlformats.org/markup-compatibility/2006" xmlns:p14="http://schemas.microsoft.com/office/powerpoint/2010/main">
    <mc:Choice Requires="p14">
      <p:transition spd="slow" p14:dur="2000" advTm="28258"/>
    </mc:Choice>
    <mc:Fallback xmlns="">
      <p:transition spd="slow" advTm="28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 Regulations</a:t>
            </a:r>
          </a:p>
        </p:txBody>
      </p:sp>
      <p:sp>
        <p:nvSpPr>
          <p:cNvPr id="3" name="Content Placeholder 2"/>
          <p:cNvSpPr>
            <a:spLocks noGrp="1"/>
          </p:cNvSpPr>
          <p:nvPr>
            <p:ph idx="1"/>
          </p:nvPr>
        </p:nvSpPr>
        <p:spPr>
          <a:xfrm>
            <a:off x="2786743" y="2122713"/>
            <a:ext cx="8436636" cy="4121763"/>
          </a:xfrm>
        </p:spPr>
        <p:txBody>
          <a:bodyPr>
            <a:normAutofit fontScale="70000" lnSpcReduction="20000"/>
          </a:bodyPr>
          <a:lstStyle/>
          <a:p>
            <a:endParaRPr lang="en-GB" sz="2400" b="1" dirty="0">
              <a:solidFill>
                <a:srgbClr val="FF0000"/>
              </a:solidFill>
            </a:endParaRPr>
          </a:p>
          <a:p>
            <a:r>
              <a:rPr lang="en-GB" sz="2400" b="1" dirty="0" err="1">
                <a:solidFill>
                  <a:srgbClr val="FF0000"/>
                </a:solidFill>
              </a:rPr>
              <a:t>Leonesio</a:t>
            </a:r>
            <a:r>
              <a:rPr lang="en-GB" sz="2400" b="1" dirty="0">
                <a:solidFill>
                  <a:srgbClr val="FF0000"/>
                </a:solidFill>
              </a:rPr>
              <a:t> v Italian Ministry of Agriculture [1972]</a:t>
            </a:r>
          </a:p>
          <a:p>
            <a:pPr marL="0" indent="0">
              <a:buNone/>
            </a:pPr>
            <a:r>
              <a:rPr lang="en-GB" sz="2400" b="1" dirty="0" err="1">
                <a:solidFill>
                  <a:srgbClr val="FF0000"/>
                </a:solidFill>
              </a:rPr>
              <a:t>Politi</a:t>
            </a:r>
            <a:r>
              <a:rPr lang="en-GB" sz="2400" b="1" dirty="0">
                <a:solidFill>
                  <a:srgbClr val="FF0000"/>
                </a:solidFill>
              </a:rPr>
              <a:t> SAS v </a:t>
            </a:r>
            <a:r>
              <a:rPr lang="en-GB" sz="2400" b="1" dirty="0" err="1">
                <a:solidFill>
                  <a:srgbClr val="FF0000"/>
                </a:solidFill>
              </a:rPr>
              <a:t>Ministero</a:t>
            </a:r>
            <a:r>
              <a:rPr lang="en-GB" sz="2400" b="1" dirty="0">
                <a:solidFill>
                  <a:srgbClr val="FF0000"/>
                </a:solidFill>
              </a:rPr>
              <a:t> </a:t>
            </a:r>
            <a:r>
              <a:rPr lang="en-GB" sz="2400" b="1" dirty="0" err="1">
                <a:solidFill>
                  <a:srgbClr val="FF0000"/>
                </a:solidFill>
              </a:rPr>
              <a:t>delle</a:t>
            </a:r>
            <a:r>
              <a:rPr lang="en-GB" sz="2400" b="1" dirty="0">
                <a:solidFill>
                  <a:srgbClr val="FF0000"/>
                </a:solidFill>
              </a:rPr>
              <a:t> </a:t>
            </a:r>
            <a:r>
              <a:rPr lang="en-GB" sz="2400" b="1" dirty="0" err="1">
                <a:solidFill>
                  <a:srgbClr val="FF0000"/>
                </a:solidFill>
              </a:rPr>
              <a:t>Finanze</a:t>
            </a:r>
            <a:r>
              <a:rPr lang="en-GB" sz="2400" b="1" dirty="0">
                <a:solidFill>
                  <a:srgbClr val="FF0000"/>
                </a:solidFill>
              </a:rPr>
              <a:t> [1973]</a:t>
            </a:r>
          </a:p>
          <a:p>
            <a:pPr marL="0" indent="0">
              <a:buNone/>
            </a:pPr>
            <a:r>
              <a:rPr lang="en-GB" sz="2400" dirty="0"/>
              <a:t>EU Regulations could be directly effective because they create individual rights that national courts must protect</a:t>
            </a:r>
          </a:p>
          <a:p>
            <a:pPr marL="0" indent="0">
              <a:buNone/>
            </a:pPr>
            <a:endParaRPr lang="en-GB" sz="2400" dirty="0"/>
          </a:p>
          <a:p>
            <a:pPr marL="0" indent="0">
              <a:buNone/>
            </a:pPr>
            <a:r>
              <a:rPr lang="en-GB" sz="2400" dirty="0"/>
              <a:t>Just like Treaty Articles, Regulations must be sufficiently clear and unconditional if they are to have direct effect.</a:t>
            </a:r>
          </a:p>
          <a:p>
            <a:pPr marL="0" indent="0">
              <a:buNone/>
            </a:pPr>
            <a:r>
              <a:rPr lang="en-GB" sz="2400" i="1" dirty="0">
                <a:solidFill>
                  <a:srgbClr val="FF0000"/>
                </a:solidFill>
              </a:rPr>
              <a:t>Advocate General Warner in R v Secretary of State for Home Affairs, ex p. </a:t>
            </a:r>
            <a:r>
              <a:rPr lang="en-GB" sz="2400" i="1" dirty="0" err="1">
                <a:solidFill>
                  <a:srgbClr val="FF0000"/>
                </a:solidFill>
              </a:rPr>
              <a:t>Santillo</a:t>
            </a:r>
            <a:r>
              <a:rPr lang="en-GB" sz="2400" i="1" dirty="0">
                <a:solidFill>
                  <a:srgbClr val="FF0000"/>
                </a:solidFill>
              </a:rPr>
              <a:t> [1980]</a:t>
            </a:r>
          </a:p>
          <a:p>
            <a:pPr marL="0" indent="0">
              <a:buNone/>
            </a:pPr>
            <a:endParaRPr lang="en-GB" sz="2400" i="1" dirty="0">
              <a:solidFill>
                <a:srgbClr val="FF0000"/>
              </a:solidFill>
            </a:endParaRPr>
          </a:p>
          <a:p>
            <a:pPr marL="0" indent="0">
              <a:buNone/>
            </a:pPr>
            <a:r>
              <a:rPr lang="en-GB" sz="2400" i="1" dirty="0">
                <a:solidFill>
                  <a:srgbClr val="FF0000"/>
                </a:solidFill>
              </a:rPr>
              <a:t>- </a:t>
            </a:r>
            <a:r>
              <a:rPr lang="en-GB" sz="2400" b="1" dirty="0">
                <a:solidFill>
                  <a:schemeClr val="tx1"/>
                </a:solidFill>
              </a:rPr>
              <a:t>Capable of horizontal and vertical direct effect</a:t>
            </a:r>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375617" y="2352530"/>
            <a:ext cx="2008356" cy="1331627"/>
          </a:xfrm>
          <a:prstGeom prst="rect">
            <a:avLst/>
          </a:prstGeom>
        </p:spPr>
      </p:pic>
      <p:pic>
        <p:nvPicPr>
          <p:cNvPr id="5" name="Audio 4">
            <a:hlinkClick r:id="" action="ppaction://media"/>
            <a:extLst>
              <a:ext uri="{FF2B5EF4-FFF2-40B4-BE49-F238E27FC236}">
                <a16:creationId xmlns:a16="http://schemas.microsoft.com/office/drawing/2014/main" id="{514543F8-FB24-4932-9CBF-F117DBACE0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4241840"/>
      </p:ext>
    </p:extLst>
  </p:cSld>
  <p:clrMapOvr>
    <a:masterClrMapping/>
  </p:clrMapOvr>
  <mc:AlternateContent xmlns:mc="http://schemas.openxmlformats.org/markup-compatibility/2006" xmlns:p14="http://schemas.microsoft.com/office/powerpoint/2010/main">
    <mc:Choice Requires="p14">
      <p:transition spd="slow" p14:dur="2000" advTm="263943"/>
    </mc:Choice>
    <mc:Fallback xmlns="">
      <p:transition spd="slow" advTm="263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a:xfrm>
            <a:off x="855617" y="1863274"/>
            <a:ext cx="10480766" cy="2953655"/>
          </a:xfrm>
        </p:spPr>
        <p:txBody>
          <a:bodyPr>
            <a:noAutofit/>
          </a:bodyPr>
          <a:lstStyle/>
          <a:p>
            <a:r>
              <a:rPr lang="en-GB" sz="2800" dirty="0">
                <a:solidFill>
                  <a:schemeClr val="tx1"/>
                </a:solidFill>
                <a:latin typeface="Arial" panose="020B0604020202020204" pitchFamily="34" charset="0"/>
                <a:cs typeface="Arial" panose="020B0604020202020204" pitchFamily="34" charset="0"/>
              </a:rPr>
              <a:t>Suppose that you have recently suffered from a respiratory infection contracted whilst swimming in polluted seawater off a beach in the UK. Tests indicate that the water contains 2.5% </a:t>
            </a:r>
            <a:r>
              <a:rPr lang="en-GB" sz="2800" dirty="0" err="1">
                <a:solidFill>
                  <a:schemeClr val="tx1"/>
                </a:solidFill>
                <a:latin typeface="Arial" panose="020B0604020202020204" pitchFamily="34" charset="0"/>
                <a:cs typeface="Arial" panose="020B0604020202020204" pitchFamily="34" charset="0"/>
              </a:rPr>
              <a:t>blisterium</a:t>
            </a:r>
            <a:r>
              <a:rPr lang="en-GB" sz="2800" dirty="0">
                <a:solidFill>
                  <a:schemeClr val="tx1"/>
                </a:solidFill>
                <a:latin typeface="Arial" panose="020B0604020202020204" pitchFamily="34" charset="0"/>
                <a:cs typeface="Arial" panose="020B0604020202020204" pitchFamily="34" charset="0"/>
              </a:rPr>
              <a:t>, a chemical known to produce respiratory infections.</a:t>
            </a:r>
          </a:p>
          <a:p>
            <a:pPr marL="0" indent="0">
              <a:buNone/>
            </a:pPr>
            <a:r>
              <a:rPr lang="en-GB" sz="2800" dirty="0">
                <a:solidFill>
                  <a:schemeClr val="tx1"/>
                </a:solidFill>
                <a:latin typeface="Arial" panose="020B0604020202020204" pitchFamily="34" charset="0"/>
                <a:cs typeface="Arial" panose="020B0604020202020204" pitchFamily="34" charset="0"/>
              </a:rPr>
              <a:t>     </a:t>
            </a:r>
          </a:p>
          <a:p>
            <a:pPr marL="0" indent="0">
              <a:buNone/>
            </a:pPr>
            <a:r>
              <a:rPr lang="en-GB" sz="2800" dirty="0">
                <a:solidFill>
                  <a:schemeClr val="tx1"/>
                </a:solidFill>
                <a:latin typeface="Arial" panose="020B0604020202020204" pitchFamily="34" charset="0"/>
                <a:cs typeface="Arial" panose="020B0604020202020204" pitchFamily="34" charset="0"/>
              </a:rPr>
              <a:t>Regulation 00/00 provides that the presence of any amount over 2% leads to the awarding of compensation.</a:t>
            </a:r>
          </a:p>
          <a:p>
            <a:pPr marL="0" indent="0">
              <a:buNone/>
            </a:pPr>
            <a:r>
              <a:rPr lang="en-GB" sz="2800" b="1" dirty="0">
                <a:solidFill>
                  <a:schemeClr val="tx1"/>
                </a:solidFill>
                <a:latin typeface="Arial" panose="020B0604020202020204" pitchFamily="34" charset="0"/>
                <a:cs typeface="Arial" panose="020B0604020202020204" pitchFamily="34" charset="0"/>
              </a:rPr>
              <a:t>HOW, IF AT ALL, COULD DIRECT EFFECT APPLY IN THE SCENARIO?</a:t>
            </a:r>
          </a:p>
        </p:txBody>
      </p:sp>
      <p:pic>
        <p:nvPicPr>
          <p:cNvPr id="4" name="Audio 3">
            <a:hlinkClick r:id="" action="ppaction://media"/>
            <a:extLst>
              <a:ext uri="{FF2B5EF4-FFF2-40B4-BE49-F238E27FC236}">
                <a16:creationId xmlns:a16="http://schemas.microsoft.com/office/drawing/2014/main" id="{518EB69B-14A2-4DF6-8EBF-CC1F92C122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97646961"/>
      </p:ext>
    </p:extLst>
  </p:cSld>
  <p:clrMapOvr>
    <a:masterClrMapping/>
  </p:clrMapOvr>
  <mc:AlternateContent xmlns:mc="http://schemas.openxmlformats.org/markup-compatibility/2006" xmlns:p14="http://schemas.microsoft.com/office/powerpoint/2010/main">
    <mc:Choice Requires="p14">
      <p:transition spd="slow" p14:dur="2000" advTm="120675"/>
    </mc:Choice>
    <mc:Fallback xmlns="">
      <p:transition spd="slow" advTm="120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EFFECT-</a:t>
            </a:r>
            <a:br>
              <a:rPr lang="en-GB" dirty="0"/>
            </a:br>
            <a:r>
              <a:rPr lang="en-GB" dirty="0"/>
              <a:t>Decisions</a:t>
            </a:r>
          </a:p>
        </p:txBody>
      </p:sp>
      <p:sp>
        <p:nvSpPr>
          <p:cNvPr id="3" name="Content Placeholder 2"/>
          <p:cNvSpPr>
            <a:spLocks noGrp="1"/>
          </p:cNvSpPr>
          <p:nvPr>
            <p:ph idx="1"/>
          </p:nvPr>
        </p:nvSpPr>
        <p:spPr>
          <a:xfrm>
            <a:off x="1164771" y="2155370"/>
            <a:ext cx="10333323" cy="4187063"/>
          </a:xfrm>
        </p:spPr>
        <p:txBody>
          <a:bodyPr>
            <a:normAutofit fontScale="85000" lnSpcReduction="10000"/>
          </a:bodyPr>
          <a:lstStyle/>
          <a:p>
            <a:r>
              <a:rPr lang="en-GB" sz="2800" i="1" dirty="0">
                <a:solidFill>
                  <a:srgbClr val="FF0000"/>
                </a:solidFill>
              </a:rPr>
              <a:t>Grad v </a:t>
            </a:r>
            <a:r>
              <a:rPr lang="en-GB" sz="2800" i="1" dirty="0" err="1">
                <a:solidFill>
                  <a:srgbClr val="FF0000"/>
                </a:solidFill>
              </a:rPr>
              <a:t>Finanzamt</a:t>
            </a:r>
            <a:r>
              <a:rPr lang="en-GB" sz="2800" i="1" dirty="0">
                <a:solidFill>
                  <a:srgbClr val="FF0000"/>
                </a:solidFill>
              </a:rPr>
              <a:t> </a:t>
            </a:r>
            <a:r>
              <a:rPr lang="en-GB" sz="2800" i="1" dirty="0" err="1">
                <a:solidFill>
                  <a:srgbClr val="FF0000"/>
                </a:solidFill>
              </a:rPr>
              <a:t>Traunstein</a:t>
            </a:r>
            <a:r>
              <a:rPr lang="en-GB" sz="2800" i="1" dirty="0">
                <a:solidFill>
                  <a:srgbClr val="FF0000"/>
                </a:solidFill>
              </a:rPr>
              <a:t> [1970]</a:t>
            </a:r>
          </a:p>
          <a:p>
            <a:pPr>
              <a:buFontTx/>
              <a:buChar char="-"/>
            </a:pPr>
            <a:r>
              <a:rPr lang="en-GB" dirty="0"/>
              <a:t>Since Decisions had binding effect, they must be capable of enforcement by those who were affected by them</a:t>
            </a:r>
          </a:p>
          <a:p>
            <a:pPr>
              <a:buFontTx/>
              <a:buChar char="-"/>
            </a:pPr>
            <a:r>
              <a:rPr lang="en-GB" dirty="0"/>
              <a:t>A Decision could have direct effect if it was ‘unconditional and sufficiently clear and precise to be capable of creating direct effects’</a:t>
            </a:r>
          </a:p>
          <a:p>
            <a:pPr>
              <a:buFontTx/>
              <a:buChar char="-"/>
            </a:pPr>
            <a:endParaRPr lang="en-GB" dirty="0"/>
          </a:p>
          <a:p>
            <a:pPr marL="0" indent="0">
              <a:buNone/>
            </a:pPr>
            <a:r>
              <a:rPr lang="en-GB" b="1" u="sng" dirty="0"/>
              <a:t>EXCEPTION:  </a:t>
            </a:r>
          </a:p>
          <a:p>
            <a:pPr marL="0" indent="0">
              <a:buNone/>
            </a:pPr>
            <a:r>
              <a:rPr lang="en-GB" dirty="0"/>
              <a:t>A decision which is addressed to the Member States will only have direct effect if the following conditions are satisfied </a:t>
            </a:r>
            <a:r>
              <a:rPr lang="en-GB" i="1" dirty="0">
                <a:solidFill>
                  <a:srgbClr val="FF0000"/>
                </a:solidFill>
              </a:rPr>
              <a:t>(Carp v </a:t>
            </a:r>
            <a:r>
              <a:rPr lang="en-GB" i="1" dirty="0" err="1">
                <a:solidFill>
                  <a:srgbClr val="FF0000"/>
                </a:solidFill>
              </a:rPr>
              <a:t>Ecorad</a:t>
            </a:r>
            <a:r>
              <a:rPr lang="en-GB" i="1" dirty="0">
                <a:solidFill>
                  <a:srgbClr val="FF0000"/>
                </a:solidFill>
              </a:rPr>
              <a:t> [2007]):</a:t>
            </a:r>
          </a:p>
          <a:p>
            <a:pPr marL="0" indent="0">
              <a:buNone/>
            </a:pPr>
            <a:r>
              <a:rPr lang="en-GB" b="1" dirty="0"/>
              <a:t>1. It is sufficiently clear and precise</a:t>
            </a:r>
          </a:p>
          <a:p>
            <a:pPr marL="0" indent="0">
              <a:buNone/>
            </a:pPr>
            <a:r>
              <a:rPr lang="en-GB" b="1" dirty="0"/>
              <a:t>2. The defendant against whom it is being enforced is a Member State or an emanation of the State (as explained in the context of Directives). </a:t>
            </a:r>
          </a:p>
          <a:p>
            <a:pPr marL="0" indent="0">
              <a:buNone/>
            </a:pPr>
            <a:endParaRPr lang="en-GB" b="1" dirty="0"/>
          </a:p>
        </p:txBody>
      </p:sp>
      <p:pic>
        <p:nvPicPr>
          <p:cNvPr id="4" name="Audio 3">
            <a:hlinkClick r:id="" action="ppaction://media"/>
            <a:extLst>
              <a:ext uri="{FF2B5EF4-FFF2-40B4-BE49-F238E27FC236}">
                <a16:creationId xmlns:a16="http://schemas.microsoft.com/office/drawing/2014/main" id="{CC69A0FB-9C83-4609-8C9F-DF384059AD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95763741"/>
      </p:ext>
    </p:extLst>
  </p:cSld>
  <p:clrMapOvr>
    <a:masterClrMapping/>
  </p:clrMapOvr>
  <mc:AlternateContent xmlns:mc="http://schemas.openxmlformats.org/markup-compatibility/2006" xmlns:p14="http://schemas.microsoft.com/office/powerpoint/2010/main">
    <mc:Choice Requires="p14">
      <p:transition spd="slow" p14:dur="2000" advTm="294732"/>
    </mc:Choice>
    <mc:Fallback xmlns="">
      <p:transition spd="slow" advTm="294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5205E-6A60-4C24-A7CF-A9D267011876}"/>
              </a:ext>
            </a:extLst>
          </p:cNvPr>
          <p:cNvSpPr>
            <a:spLocks noGrp="1"/>
          </p:cNvSpPr>
          <p:nvPr>
            <p:ph type="title"/>
          </p:nvPr>
        </p:nvSpPr>
        <p:spPr/>
        <p:txBody>
          <a:bodyPr/>
          <a:lstStyle/>
          <a:p>
            <a:r>
              <a:rPr lang="en-US" dirty="0"/>
              <a:t>Direct effect - Directives</a:t>
            </a:r>
            <a:endParaRPr lang="en-GB" dirty="0"/>
          </a:p>
        </p:txBody>
      </p:sp>
      <p:sp>
        <p:nvSpPr>
          <p:cNvPr id="3" name="Content Placeholder 2">
            <a:extLst>
              <a:ext uri="{FF2B5EF4-FFF2-40B4-BE49-F238E27FC236}">
                <a16:creationId xmlns:a16="http://schemas.microsoft.com/office/drawing/2014/main" id="{1369912D-1540-4445-A2D3-E19B6315F138}"/>
              </a:ext>
            </a:extLst>
          </p:cNvPr>
          <p:cNvSpPr>
            <a:spLocks noGrp="1"/>
          </p:cNvSpPr>
          <p:nvPr>
            <p:ph idx="1"/>
          </p:nvPr>
        </p:nvSpPr>
        <p:spPr/>
        <p:txBody>
          <a:bodyPr/>
          <a:lstStyle/>
          <a:p>
            <a:pPr marL="0" indent="0">
              <a:buNone/>
            </a:pPr>
            <a:r>
              <a:rPr lang="en-US" dirty="0"/>
              <a:t>The extent to which Directives are capable of direct effect has been the subject of considerable debate and judicial development.  It is  by far the most significant issue in the general topic of direct effect.  </a:t>
            </a:r>
          </a:p>
          <a:p>
            <a:pPr marL="0" indent="0">
              <a:buNone/>
            </a:pPr>
            <a:r>
              <a:rPr lang="en-US" dirty="0"/>
              <a:t>Under </a:t>
            </a:r>
            <a:r>
              <a:rPr lang="en-US" b="1" dirty="0"/>
              <a:t>Art 288 TFEU </a:t>
            </a:r>
            <a:r>
              <a:rPr lang="en-US" dirty="0"/>
              <a:t>a Directive creates a binding obligation on the MSs to enact certain laws by a certain date.  Therefore the original assumption was that since Directives are not directly applicable (</a:t>
            </a:r>
            <a:r>
              <a:rPr lang="en-US" dirty="0" err="1"/>
              <a:t>ie</a:t>
            </a:r>
            <a:r>
              <a:rPr lang="en-US" dirty="0"/>
              <a:t> they require legislation at the national level) they could not be directly effective; the idea being that individuals receive their enforceable rights from the resulting national legislation rather than the actual Directive.</a:t>
            </a:r>
          </a:p>
          <a:p>
            <a:pPr marL="0" indent="0">
              <a:buNone/>
            </a:pPr>
            <a:r>
              <a:rPr lang="en-US" dirty="0"/>
              <a:t>However, from an early stage the CJ has adopted a wide approach towards the enforcement of Directives.</a:t>
            </a:r>
            <a:endParaRPr lang="en-GB" dirty="0"/>
          </a:p>
        </p:txBody>
      </p:sp>
      <p:pic>
        <p:nvPicPr>
          <p:cNvPr id="4" name="Audio 3">
            <a:hlinkClick r:id="" action="ppaction://media"/>
            <a:extLst>
              <a:ext uri="{FF2B5EF4-FFF2-40B4-BE49-F238E27FC236}">
                <a16:creationId xmlns:a16="http://schemas.microsoft.com/office/drawing/2014/main" id="{DE366BE6-0873-4E86-9FC4-6D16A91648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89156304"/>
      </p:ext>
    </p:extLst>
  </p:cSld>
  <p:clrMapOvr>
    <a:masterClrMapping/>
  </p:clrMapOvr>
  <mc:AlternateContent xmlns:mc="http://schemas.openxmlformats.org/markup-compatibility/2006" xmlns:p14="http://schemas.microsoft.com/office/powerpoint/2010/main">
    <mc:Choice Requires="p14">
      <p:transition spd="slow" p14:dur="2000" advTm="60558"/>
    </mc:Choice>
    <mc:Fallback xmlns="">
      <p:transition spd="slow" advTm="60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CD8A-4FDD-4A7F-9F90-620425DE6A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E4245E-E579-4CCD-9EE4-689BB639C57C}"/>
              </a:ext>
            </a:extLst>
          </p:cNvPr>
          <p:cNvSpPr>
            <a:spLocks noGrp="1"/>
          </p:cNvSpPr>
          <p:nvPr>
            <p:ph idx="1"/>
          </p:nvPr>
        </p:nvSpPr>
        <p:spPr/>
        <p:txBody>
          <a:bodyPr/>
          <a:lstStyle/>
          <a:p>
            <a:pPr marL="0" indent="0">
              <a:buNone/>
            </a:pPr>
            <a:r>
              <a:rPr lang="en-US" dirty="0"/>
              <a:t>Case 9/70, </a:t>
            </a:r>
            <a:r>
              <a:rPr lang="en-US" b="1" i="1" dirty="0"/>
              <a:t>Grad v </a:t>
            </a:r>
            <a:r>
              <a:rPr lang="en-US" b="1" i="1" dirty="0" err="1"/>
              <a:t>Finanzamt</a:t>
            </a:r>
            <a:r>
              <a:rPr lang="en-US" b="1" i="1" dirty="0"/>
              <a:t> </a:t>
            </a:r>
            <a:r>
              <a:rPr lang="en-US" b="1" i="1" dirty="0" err="1"/>
              <a:t>Traunstein</a:t>
            </a:r>
            <a:r>
              <a:rPr lang="en-US" b="1" i="1" dirty="0"/>
              <a:t> [1970] – </a:t>
            </a:r>
            <a:r>
              <a:rPr lang="en-US" dirty="0"/>
              <a:t>CJ suggested Directives could have direct effect when they were not implemented by the deadline.  The same point was implied a few months later in Case 33/70, </a:t>
            </a:r>
            <a:r>
              <a:rPr lang="en-US" b="1" i="1" dirty="0" err="1"/>
              <a:t>Sace</a:t>
            </a:r>
            <a:r>
              <a:rPr lang="en-US" b="1" i="1" dirty="0"/>
              <a:t> v Italian Ministry of Finance [1970].  </a:t>
            </a:r>
            <a:r>
              <a:rPr lang="en-US" dirty="0"/>
              <a:t>Therefore the CJ took the opportunity to deliver a ruling directly on the point in Case 41/74, </a:t>
            </a:r>
            <a:r>
              <a:rPr lang="en-US" b="1" i="1" dirty="0"/>
              <a:t>Van </a:t>
            </a:r>
            <a:r>
              <a:rPr lang="en-US" b="1" i="1" dirty="0" err="1"/>
              <a:t>Duyn</a:t>
            </a:r>
            <a:r>
              <a:rPr lang="en-US" b="1" i="1" dirty="0"/>
              <a:t> v Home Office [1974]</a:t>
            </a:r>
            <a:endParaRPr lang="en-GB" dirty="0"/>
          </a:p>
        </p:txBody>
      </p:sp>
      <p:pic>
        <p:nvPicPr>
          <p:cNvPr id="4" name="Audio 3">
            <a:hlinkClick r:id="" action="ppaction://media"/>
            <a:extLst>
              <a:ext uri="{FF2B5EF4-FFF2-40B4-BE49-F238E27FC236}">
                <a16:creationId xmlns:a16="http://schemas.microsoft.com/office/drawing/2014/main" id="{F23F01EB-54B8-48E5-ACAB-01E5AB6AB4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01700134"/>
      </p:ext>
    </p:extLst>
  </p:cSld>
  <p:clrMapOvr>
    <a:masterClrMapping/>
  </p:clrMapOvr>
  <mc:AlternateContent xmlns:mc="http://schemas.openxmlformats.org/markup-compatibility/2006" xmlns:p14="http://schemas.microsoft.com/office/powerpoint/2010/main">
    <mc:Choice Requires="p14">
      <p:transition spd="slow" p14:dur="2000" advTm="45859"/>
    </mc:Choice>
    <mc:Fallback xmlns="">
      <p:transition spd="slow" advTm="45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C78D5-1C66-45EF-A63F-E3938675D7DC}"/>
              </a:ext>
            </a:extLst>
          </p:cNvPr>
          <p:cNvSpPr>
            <a:spLocks noGrp="1"/>
          </p:cNvSpPr>
          <p:nvPr>
            <p:ph type="title"/>
          </p:nvPr>
        </p:nvSpPr>
        <p:spPr/>
        <p:txBody>
          <a:bodyPr/>
          <a:lstStyle/>
          <a:p>
            <a:r>
              <a:rPr lang="en-US" dirty="0"/>
              <a:t>The policy reasoning</a:t>
            </a:r>
            <a:endParaRPr lang="en-GB" dirty="0"/>
          </a:p>
        </p:txBody>
      </p:sp>
      <p:sp>
        <p:nvSpPr>
          <p:cNvPr id="3" name="Content Placeholder 2">
            <a:extLst>
              <a:ext uri="{FF2B5EF4-FFF2-40B4-BE49-F238E27FC236}">
                <a16:creationId xmlns:a16="http://schemas.microsoft.com/office/drawing/2014/main" id="{E58B4EE1-C0F5-4B6D-B6C3-7D1B9D0AB3F8}"/>
              </a:ext>
            </a:extLst>
          </p:cNvPr>
          <p:cNvSpPr>
            <a:spLocks noGrp="1"/>
          </p:cNvSpPr>
          <p:nvPr>
            <p:ph idx="1"/>
          </p:nvPr>
        </p:nvSpPr>
        <p:spPr/>
        <p:txBody>
          <a:bodyPr>
            <a:normAutofit lnSpcReduction="10000"/>
          </a:bodyPr>
          <a:lstStyle/>
          <a:p>
            <a:pPr marL="0" indent="0">
              <a:buNone/>
            </a:pPr>
            <a:r>
              <a:rPr lang="en-US" sz="2400" dirty="0"/>
              <a:t>CJ allowed the direct effect of Directives stating:-</a:t>
            </a:r>
          </a:p>
          <a:p>
            <a:pPr marL="0" indent="0">
              <a:buNone/>
            </a:pPr>
            <a:r>
              <a:rPr lang="en-US" sz="2400" i="1" dirty="0"/>
              <a:t>“it would be incompatible with the binding effect attributed to a Directive…to exclude, in principle, the possibility that the obligation which it imposes may be invoked by those concerned.  In particular where the Community authorities have, by Directive, imposed on Member States the obligation to pursue a particular course of conduct, the useful effect of such an act would be weakened if individuals were prevented from relying on it before their national courts and if the latter were prevented from taking into consideration as an element of Community law.”</a:t>
            </a:r>
            <a:endParaRPr lang="en-GB" sz="2400" i="1" dirty="0"/>
          </a:p>
        </p:txBody>
      </p:sp>
      <p:pic>
        <p:nvPicPr>
          <p:cNvPr id="4" name="Audio 3">
            <a:hlinkClick r:id="" action="ppaction://media"/>
            <a:extLst>
              <a:ext uri="{FF2B5EF4-FFF2-40B4-BE49-F238E27FC236}">
                <a16:creationId xmlns:a16="http://schemas.microsoft.com/office/drawing/2014/main" id="{8C45BD4B-EA91-4C7C-AC90-17BE834E99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17337192"/>
      </p:ext>
    </p:extLst>
  </p:cSld>
  <p:clrMapOvr>
    <a:masterClrMapping/>
  </p:clrMapOvr>
  <mc:AlternateContent xmlns:mc="http://schemas.openxmlformats.org/markup-compatibility/2006" xmlns:p14="http://schemas.microsoft.com/office/powerpoint/2010/main">
    <mc:Choice Requires="p14">
      <p:transition spd="slow" p14:dur="2000" advTm="101867"/>
    </mc:Choice>
    <mc:Fallback xmlns="">
      <p:transition spd="slow" advTm="101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2F61F-A86B-48FA-93E0-19252D5DAB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26C31-5341-4F70-ABE5-413D392D0CF7}"/>
              </a:ext>
            </a:extLst>
          </p:cNvPr>
          <p:cNvSpPr>
            <a:spLocks noGrp="1"/>
          </p:cNvSpPr>
          <p:nvPr>
            <p:ph idx="1"/>
          </p:nvPr>
        </p:nvSpPr>
        <p:spPr/>
        <p:txBody>
          <a:bodyPr/>
          <a:lstStyle/>
          <a:p>
            <a:pPr marL="0" indent="0">
              <a:buNone/>
            </a:pPr>
            <a:r>
              <a:rPr lang="en-US" dirty="0"/>
              <a:t>This was the main reasoning adopted by the CJ to allow the Directive to have direct effect and it is based on policy.  The idea is simply that the intended practical effect/benefit of Directives would be compromised if individuals could not enforce the provisions directly.  This is known as the principle of practical effectiveness.</a:t>
            </a:r>
          </a:p>
          <a:p>
            <a:pPr marL="0" indent="0">
              <a:buNone/>
            </a:pPr>
            <a:r>
              <a:rPr lang="en-US" dirty="0"/>
              <a:t>However, the best justification for Directives to have direct effect was not considered in </a:t>
            </a:r>
            <a:r>
              <a:rPr lang="en-US" b="1" i="1" dirty="0"/>
              <a:t>Van </a:t>
            </a:r>
            <a:r>
              <a:rPr lang="en-US" b="1" i="1" dirty="0" err="1"/>
              <a:t>Duyn’s</a:t>
            </a:r>
            <a:r>
              <a:rPr lang="en-US" b="1" i="1" dirty="0"/>
              <a:t> </a:t>
            </a:r>
            <a:r>
              <a:rPr lang="en-US" dirty="0"/>
              <a:t>ruling.  It is the policy that a MS should not benefit from its own failure to implement.</a:t>
            </a:r>
          </a:p>
          <a:p>
            <a:pPr marL="0" indent="0">
              <a:buNone/>
            </a:pPr>
            <a:r>
              <a:rPr lang="en-US" dirty="0"/>
              <a:t>The estoppel reasoning has become the main justification for the direct effect of Directives.</a:t>
            </a:r>
            <a:endParaRPr lang="en-GB" dirty="0"/>
          </a:p>
        </p:txBody>
      </p:sp>
      <p:pic>
        <p:nvPicPr>
          <p:cNvPr id="4" name="Audio 3">
            <a:hlinkClick r:id="" action="ppaction://media"/>
            <a:extLst>
              <a:ext uri="{FF2B5EF4-FFF2-40B4-BE49-F238E27FC236}">
                <a16:creationId xmlns:a16="http://schemas.microsoft.com/office/drawing/2014/main" id="{FD3BF7D2-8463-4655-885E-183DE4CA5B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70665586"/>
      </p:ext>
    </p:extLst>
  </p:cSld>
  <p:clrMapOvr>
    <a:masterClrMapping/>
  </p:clrMapOvr>
  <mc:AlternateContent xmlns:mc="http://schemas.openxmlformats.org/markup-compatibility/2006" xmlns:p14="http://schemas.microsoft.com/office/powerpoint/2010/main">
    <mc:Choice Requires="p14">
      <p:transition spd="slow" p14:dur="2000" advTm="99498"/>
    </mc:Choice>
    <mc:Fallback xmlns="">
      <p:transition spd="slow" advTm="99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2BE8-7BA5-418A-A263-5169AD00224E}"/>
              </a:ext>
            </a:extLst>
          </p:cNvPr>
          <p:cNvSpPr>
            <a:spLocks noGrp="1"/>
          </p:cNvSpPr>
          <p:nvPr>
            <p:ph type="title"/>
          </p:nvPr>
        </p:nvSpPr>
        <p:spPr/>
        <p:txBody>
          <a:bodyPr/>
          <a:lstStyle/>
          <a:p>
            <a:r>
              <a:rPr lang="en-US" dirty="0"/>
              <a:t>The deadline for </a:t>
            </a:r>
            <a:r>
              <a:rPr lang="en-US" sz="3200" dirty="0"/>
              <a:t>implementation</a:t>
            </a:r>
            <a:endParaRPr lang="en-GB" sz="3200" dirty="0"/>
          </a:p>
        </p:txBody>
      </p:sp>
      <p:sp>
        <p:nvSpPr>
          <p:cNvPr id="3" name="Content Placeholder 2">
            <a:extLst>
              <a:ext uri="{FF2B5EF4-FFF2-40B4-BE49-F238E27FC236}">
                <a16:creationId xmlns:a16="http://schemas.microsoft.com/office/drawing/2014/main" id="{1BEC7991-E671-4040-B00F-B8F7E725A8BF}"/>
              </a:ext>
            </a:extLst>
          </p:cNvPr>
          <p:cNvSpPr>
            <a:spLocks noGrp="1"/>
          </p:cNvSpPr>
          <p:nvPr>
            <p:ph idx="1"/>
          </p:nvPr>
        </p:nvSpPr>
        <p:spPr/>
        <p:txBody>
          <a:bodyPr>
            <a:normAutofit/>
          </a:bodyPr>
          <a:lstStyle/>
          <a:p>
            <a:pPr marL="0" indent="0">
              <a:buNone/>
            </a:pPr>
            <a:r>
              <a:rPr lang="en-US" sz="2400" dirty="0"/>
              <a:t>In </a:t>
            </a:r>
            <a:r>
              <a:rPr lang="en-US" sz="2400" b="1" i="1" dirty="0"/>
              <a:t>Van </a:t>
            </a:r>
            <a:r>
              <a:rPr lang="en-US" sz="2400" b="1" i="1" dirty="0" err="1"/>
              <a:t>Duyn</a:t>
            </a:r>
            <a:r>
              <a:rPr lang="en-US" sz="2400" dirty="0"/>
              <a:t>, the UK had not implemented the Directive and the deadline for implementation had passed.  Therefore the UK had clearly failed to fulfil its obligations.</a:t>
            </a:r>
          </a:p>
          <a:p>
            <a:pPr marL="0" indent="0">
              <a:buNone/>
            </a:pPr>
            <a:r>
              <a:rPr lang="en-US" sz="2400" dirty="0"/>
              <a:t>Subsequently, </a:t>
            </a:r>
            <a:r>
              <a:rPr lang="en-US" sz="2400" b="1" i="1" dirty="0" err="1"/>
              <a:t>Ratti</a:t>
            </a:r>
            <a:r>
              <a:rPr lang="en-US" sz="2400" b="1" i="1" dirty="0"/>
              <a:t> [1979] </a:t>
            </a:r>
            <a:r>
              <a:rPr lang="en-US" sz="2400" dirty="0"/>
              <a:t>emphasized the importance of the implementation deadline.  Directives will be capable of direct effect but only once the deadline for implementation has passed.</a:t>
            </a:r>
            <a:endParaRPr lang="en-GB" sz="2400" dirty="0"/>
          </a:p>
        </p:txBody>
      </p:sp>
      <p:pic>
        <p:nvPicPr>
          <p:cNvPr id="4" name="Audio 3">
            <a:hlinkClick r:id="" action="ppaction://media"/>
            <a:extLst>
              <a:ext uri="{FF2B5EF4-FFF2-40B4-BE49-F238E27FC236}">
                <a16:creationId xmlns:a16="http://schemas.microsoft.com/office/drawing/2014/main" id="{2F54714A-0BB1-413F-8CE4-B34EFF5E54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5346716"/>
      </p:ext>
    </p:extLst>
  </p:cSld>
  <p:clrMapOvr>
    <a:masterClrMapping/>
  </p:clrMapOvr>
  <mc:AlternateContent xmlns:mc="http://schemas.openxmlformats.org/markup-compatibility/2006" xmlns:p14="http://schemas.microsoft.com/office/powerpoint/2010/main">
    <mc:Choice Requires="p14">
      <p:transition spd="slow" p14:dur="2000" advTm="104815"/>
    </mc:Choice>
    <mc:Fallback xmlns="">
      <p:transition spd="slow" advTm="104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1D69-BAF2-4174-9F4C-821F13C2020E}"/>
              </a:ext>
            </a:extLst>
          </p:cNvPr>
          <p:cNvSpPr>
            <a:spLocks noGrp="1"/>
          </p:cNvSpPr>
          <p:nvPr>
            <p:ph type="title"/>
          </p:nvPr>
        </p:nvSpPr>
        <p:spPr/>
        <p:txBody>
          <a:bodyPr/>
          <a:lstStyle/>
          <a:p>
            <a:r>
              <a:rPr lang="en-US" dirty="0"/>
              <a:t>Vertical direct effect only</a:t>
            </a:r>
            <a:endParaRPr lang="en-GB" dirty="0"/>
          </a:p>
        </p:txBody>
      </p:sp>
      <p:sp>
        <p:nvSpPr>
          <p:cNvPr id="3" name="Content Placeholder 2">
            <a:extLst>
              <a:ext uri="{FF2B5EF4-FFF2-40B4-BE49-F238E27FC236}">
                <a16:creationId xmlns:a16="http://schemas.microsoft.com/office/drawing/2014/main" id="{E9573F85-FE81-4D61-911F-F5D9A6E1D6F7}"/>
              </a:ext>
            </a:extLst>
          </p:cNvPr>
          <p:cNvSpPr>
            <a:spLocks noGrp="1"/>
          </p:cNvSpPr>
          <p:nvPr>
            <p:ph idx="1"/>
          </p:nvPr>
        </p:nvSpPr>
        <p:spPr/>
        <p:txBody>
          <a:bodyPr>
            <a:normAutofit lnSpcReduction="10000"/>
          </a:bodyPr>
          <a:lstStyle/>
          <a:p>
            <a:pPr marL="0" indent="0">
              <a:buNone/>
            </a:pPr>
            <a:r>
              <a:rPr lang="en-US" dirty="0"/>
              <a:t>The early  cases were about individuals enforcing Directives against MSs indicating that they did have vertical direct effect.  Could they also have horizontal direct effect?</a:t>
            </a:r>
          </a:p>
          <a:p>
            <a:pPr marL="0" indent="0">
              <a:buNone/>
            </a:pPr>
            <a:r>
              <a:rPr lang="en-US" dirty="0"/>
              <a:t>This has been the subject of academic debate.  </a:t>
            </a:r>
          </a:p>
          <a:p>
            <a:pPr marL="0" indent="0">
              <a:buNone/>
            </a:pPr>
            <a:r>
              <a:rPr lang="en-US" dirty="0"/>
              <a:t>The CJ addressed the issue in Case 152/84, </a:t>
            </a:r>
            <a:r>
              <a:rPr lang="en-US" b="1" i="1" dirty="0"/>
              <a:t>Marshall v Southampton and South West Hampshire Health Authority [1986]</a:t>
            </a:r>
          </a:p>
          <a:p>
            <a:pPr marL="0" indent="0">
              <a:buNone/>
            </a:pPr>
            <a:r>
              <a:rPr lang="en-US" dirty="0"/>
              <a:t>When the case was referred to the CJ, the issue of horizontal direct effect of Directives was raised because the action was by an employee against her employer, and therefore appeared horizontal.  In response the CJ said:</a:t>
            </a:r>
          </a:p>
          <a:p>
            <a:pPr marL="0" indent="0">
              <a:buNone/>
            </a:pPr>
            <a:r>
              <a:rPr lang="en-US" i="1" dirty="0"/>
              <a:t>“a Directive may not of itself impose obligations on an individual and…a provision of a Directive may not be relied upon as such against such a person”.</a:t>
            </a:r>
            <a:endParaRPr lang="en-GB" i="1" dirty="0"/>
          </a:p>
        </p:txBody>
      </p:sp>
      <p:pic>
        <p:nvPicPr>
          <p:cNvPr id="4" name="Audio 3">
            <a:hlinkClick r:id="" action="ppaction://media"/>
            <a:extLst>
              <a:ext uri="{FF2B5EF4-FFF2-40B4-BE49-F238E27FC236}">
                <a16:creationId xmlns:a16="http://schemas.microsoft.com/office/drawing/2014/main" id="{60463FBC-5B56-495A-A362-9E87159600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78313927"/>
      </p:ext>
    </p:extLst>
  </p:cSld>
  <p:clrMapOvr>
    <a:masterClrMapping/>
  </p:clrMapOvr>
  <mc:AlternateContent xmlns:mc="http://schemas.openxmlformats.org/markup-compatibility/2006" xmlns:p14="http://schemas.microsoft.com/office/powerpoint/2010/main">
    <mc:Choice Requires="p14">
      <p:transition spd="slow" p14:dur="2000" advTm="119560"/>
    </mc:Choice>
    <mc:Fallback xmlns="">
      <p:transition spd="slow" advTm="119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CC212-925A-4AB7-B414-E2B3EFF881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D0AEA7-BF07-4E75-9EB8-4872387925A2}"/>
              </a:ext>
            </a:extLst>
          </p:cNvPr>
          <p:cNvSpPr>
            <a:spLocks noGrp="1"/>
          </p:cNvSpPr>
          <p:nvPr>
            <p:ph idx="1"/>
          </p:nvPr>
        </p:nvSpPr>
        <p:spPr/>
        <p:txBody>
          <a:bodyPr/>
          <a:lstStyle/>
          <a:p>
            <a:pPr marL="0" indent="0">
              <a:buNone/>
            </a:pPr>
            <a:r>
              <a:rPr lang="en-US" dirty="0"/>
              <a:t>This was a clear rejection of the idea of Directives having direct effect.  However, the CJ ruled that </a:t>
            </a:r>
            <a:r>
              <a:rPr lang="en-US" dirty="0" err="1"/>
              <a:t>Mrs</a:t>
            </a:r>
            <a:r>
              <a:rPr lang="en-US" dirty="0"/>
              <a:t> Marshall could enforce the Directive because the health authority was the “state” and so the action was, in fact, a vertical one.  It made the point that a Directive can be enforced by an individual against the state, “</a:t>
            </a:r>
            <a:r>
              <a:rPr lang="en-US" i="1" dirty="0"/>
              <a:t>regardless of the capacity in which the latter is acting, whether employer or a public authority”.  </a:t>
            </a:r>
          </a:p>
          <a:p>
            <a:pPr marL="0" indent="0">
              <a:buNone/>
            </a:pPr>
            <a:r>
              <a:rPr lang="en-US" dirty="0"/>
              <a:t>CJ viewed this approach as necessary to prevent the MS from benefiting from its own failure to fulfil its obligations (the estoppel reasoning).</a:t>
            </a:r>
          </a:p>
          <a:p>
            <a:pPr marL="0" indent="0">
              <a:buNone/>
            </a:pPr>
            <a:r>
              <a:rPr lang="en-US" dirty="0"/>
              <a:t>The estoppel reasoning is the main reason for restricting Directives to vertical actions only as vertical actions prevent the MS from benefiting from its failure.  Horizontal actions do not.</a:t>
            </a:r>
            <a:endParaRPr lang="en-GB" dirty="0"/>
          </a:p>
        </p:txBody>
      </p:sp>
      <p:pic>
        <p:nvPicPr>
          <p:cNvPr id="4" name="Audio 3">
            <a:hlinkClick r:id="" action="ppaction://media"/>
            <a:extLst>
              <a:ext uri="{FF2B5EF4-FFF2-40B4-BE49-F238E27FC236}">
                <a16:creationId xmlns:a16="http://schemas.microsoft.com/office/drawing/2014/main" id="{D1EE97B3-4524-4247-ABEE-AB36898D17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4500583"/>
      </p:ext>
    </p:extLst>
  </p:cSld>
  <p:clrMapOvr>
    <a:masterClrMapping/>
  </p:clrMapOvr>
  <mc:AlternateContent xmlns:mc="http://schemas.openxmlformats.org/markup-compatibility/2006" xmlns:p14="http://schemas.microsoft.com/office/powerpoint/2010/main">
    <mc:Choice Requires="p14">
      <p:transition spd="slow" p14:dur="2000" advTm="81061"/>
    </mc:Choice>
    <mc:Fallback xmlns="">
      <p:transition spd="slow" advTm="8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7EBE4-68A6-4510-B10B-51E9F3B778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41DD75-0B60-413D-B2CD-1C722895E2D1}"/>
              </a:ext>
            </a:extLst>
          </p:cNvPr>
          <p:cNvSpPr>
            <a:spLocks noGrp="1"/>
          </p:cNvSpPr>
          <p:nvPr>
            <p:ph idx="1"/>
          </p:nvPr>
        </p:nvSpPr>
        <p:spPr/>
        <p:txBody>
          <a:bodyPr>
            <a:normAutofit fontScale="92500"/>
          </a:bodyPr>
          <a:lstStyle/>
          <a:p>
            <a:pPr marL="0" indent="0">
              <a:buNone/>
            </a:pPr>
            <a:r>
              <a:rPr lang="en-US" sz="2400" dirty="0"/>
              <a:t>But the ruling in </a:t>
            </a:r>
            <a:r>
              <a:rPr lang="en-US" sz="2400" b="1" i="1" dirty="0"/>
              <a:t>Marshall </a:t>
            </a:r>
            <a:r>
              <a:rPr lang="en-US" sz="2400" dirty="0"/>
              <a:t>has the potential for unfairness.  </a:t>
            </a:r>
            <a:r>
              <a:rPr lang="en-US" sz="2400" dirty="0" err="1"/>
              <a:t>Eg</a:t>
            </a:r>
            <a:r>
              <a:rPr lang="en-US" sz="2400" dirty="0"/>
              <a:t> an employee in the private sector performing the same role would not be able to challenge the discriminatory retirement age because that would have horizontal direct effect.  </a:t>
            </a:r>
          </a:p>
          <a:p>
            <a:pPr marL="0" indent="0">
              <a:buNone/>
            </a:pPr>
            <a:r>
              <a:rPr lang="en-US" sz="2400" dirty="0"/>
              <a:t>CJ recognized this potential unfairness but said it could be avoided by the MS complying with its legal obligation to implement the Directive.  The MS is responsible for any resulting unfairness and not the EU.</a:t>
            </a:r>
          </a:p>
          <a:p>
            <a:pPr marL="0" indent="0">
              <a:buNone/>
            </a:pPr>
            <a:r>
              <a:rPr lang="en-US" sz="2400" dirty="0"/>
              <a:t>The practical scope of Directives having vertical direct effect only will be determined by the definition of a “state body”.</a:t>
            </a:r>
          </a:p>
          <a:p>
            <a:pPr marL="0" indent="0">
              <a:buNone/>
            </a:pPr>
            <a:endParaRPr lang="en-GB" dirty="0"/>
          </a:p>
        </p:txBody>
      </p:sp>
      <p:pic>
        <p:nvPicPr>
          <p:cNvPr id="4" name="Audio 3">
            <a:hlinkClick r:id="" action="ppaction://media"/>
            <a:extLst>
              <a:ext uri="{FF2B5EF4-FFF2-40B4-BE49-F238E27FC236}">
                <a16:creationId xmlns:a16="http://schemas.microsoft.com/office/drawing/2014/main" id="{5DC38BC3-9CE1-4971-A154-EDC688ACE1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17693130"/>
      </p:ext>
    </p:extLst>
  </p:cSld>
  <p:clrMapOvr>
    <a:masterClrMapping/>
  </p:clrMapOvr>
  <mc:AlternateContent xmlns:mc="http://schemas.openxmlformats.org/markup-compatibility/2006" xmlns:p14="http://schemas.microsoft.com/office/powerpoint/2010/main">
    <mc:Choice Requires="p14">
      <p:transition spd="slow" p14:dur="2000" advTm="57609"/>
    </mc:Choice>
    <mc:Fallback xmlns="">
      <p:transition spd="slow" advTm="57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B4C5-82B7-48C8-A99E-B9453E3F2BCC}"/>
              </a:ext>
            </a:extLst>
          </p:cNvPr>
          <p:cNvSpPr>
            <a:spLocks noGrp="1"/>
          </p:cNvSpPr>
          <p:nvPr>
            <p:ph type="title"/>
          </p:nvPr>
        </p:nvSpPr>
        <p:spPr/>
        <p:txBody>
          <a:bodyPr/>
          <a:lstStyle/>
          <a:p>
            <a:r>
              <a:rPr lang="en-US" b="0" i="0" dirty="0"/>
              <a:t>Case C-91/92, </a:t>
            </a:r>
            <a:r>
              <a:rPr lang="en-US" b="1" i="1" dirty="0">
                <a:solidFill>
                  <a:srgbClr val="FF0000"/>
                </a:solidFill>
              </a:rPr>
              <a:t>Faccini Dori v </a:t>
            </a:r>
            <a:r>
              <a:rPr lang="en-US" b="1" i="1" dirty="0" err="1">
                <a:solidFill>
                  <a:srgbClr val="FF0000"/>
                </a:solidFill>
              </a:rPr>
              <a:t>Recreb</a:t>
            </a:r>
            <a:r>
              <a:rPr lang="en-US" b="1" i="1" dirty="0">
                <a:solidFill>
                  <a:srgbClr val="FF0000"/>
                </a:solidFill>
              </a:rPr>
              <a:t> [1994]</a:t>
            </a:r>
            <a:endParaRPr lang="en-GB" dirty="0">
              <a:solidFill>
                <a:srgbClr val="FF0000"/>
              </a:solidFill>
            </a:endParaRPr>
          </a:p>
        </p:txBody>
      </p:sp>
      <p:sp>
        <p:nvSpPr>
          <p:cNvPr id="3" name="Content Placeholder 2">
            <a:extLst>
              <a:ext uri="{FF2B5EF4-FFF2-40B4-BE49-F238E27FC236}">
                <a16:creationId xmlns:a16="http://schemas.microsoft.com/office/drawing/2014/main" id="{83537C55-9F46-49E5-B6FF-EA051395D5CB}"/>
              </a:ext>
            </a:extLst>
          </p:cNvPr>
          <p:cNvSpPr>
            <a:spLocks noGrp="1"/>
          </p:cNvSpPr>
          <p:nvPr>
            <p:ph idx="1"/>
          </p:nvPr>
        </p:nvSpPr>
        <p:spPr/>
        <p:txBody>
          <a:bodyPr>
            <a:normAutofit/>
          </a:bodyPr>
          <a:lstStyle/>
          <a:p>
            <a:r>
              <a:rPr lang="en-US" sz="2800" b="0" i="0" dirty="0"/>
              <a:t>.  Case C-91/92, </a:t>
            </a:r>
            <a:r>
              <a:rPr lang="en-US" sz="2800" b="1" i="1" dirty="0"/>
              <a:t>Faccini Dori v </a:t>
            </a:r>
            <a:r>
              <a:rPr lang="en-US" sz="2800" b="1" i="1" dirty="0" err="1"/>
              <a:t>Recreb</a:t>
            </a:r>
            <a:r>
              <a:rPr lang="en-US" sz="2800" b="1" i="1" dirty="0"/>
              <a:t> [1994].  </a:t>
            </a:r>
            <a:r>
              <a:rPr lang="en-US" sz="2800" b="0" i="0" dirty="0"/>
              <a:t>A-G Lenz urged the CJ to change its position.  He said it would be consistent with the legitimate expectations of citizens to be able to enforce Directives against other individuals as well as MS.  This would also ensure consistent and effective application of EU law.  </a:t>
            </a:r>
            <a:endParaRPr lang="en-GB" dirty="0"/>
          </a:p>
        </p:txBody>
      </p:sp>
      <p:pic>
        <p:nvPicPr>
          <p:cNvPr id="4" name="Audio 3">
            <a:hlinkClick r:id="" action="ppaction://media"/>
            <a:extLst>
              <a:ext uri="{FF2B5EF4-FFF2-40B4-BE49-F238E27FC236}">
                <a16:creationId xmlns:a16="http://schemas.microsoft.com/office/drawing/2014/main" id="{5429ADC7-82B9-4DDE-B794-005711BFC7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41114948"/>
      </p:ext>
    </p:extLst>
  </p:cSld>
  <p:clrMapOvr>
    <a:masterClrMapping/>
  </p:clrMapOvr>
  <mc:AlternateContent xmlns:mc="http://schemas.openxmlformats.org/markup-compatibility/2006" xmlns:p14="http://schemas.microsoft.com/office/powerpoint/2010/main">
    <mc:Choice Requires="p14">
      <p:transition spd="slow" p14:dur="2000" advTm="92485"/>
    </mc:Choice>
    <mc:Fallback xmlns="">
      <p:transition spd="slow" advTm="92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DIRECTIVES</a:t>
            </a:r>
          </a:p>
        </p:txBody>
      </p:sp>
      <p:sp>
        <p:nvSpPr>
          <p:cNvPr id="3" name="Content Placeholder 2"/>
          <p:cNvSpPr>
            <a:spLocks noGrp="1"/>
          </p:cNvSpPr>
          <p:nvPr>
            <p:ph idx="1"/>
          </p:nvPr>
        </p:nvSpPr>
        <p:spPr>
          <a:xfrm>
            <a:off x="690063" y="2088694"/>
            <a:ext cx="10058400" cy="4719619"/>
          </a:xfrm>
        </p:spPr>
        <p:txBody>
          <a:bodyPr>
            <a:normAutofit/>
          </a:bodyPr>
          <a:lstStyle/>
          <a:p>
            <a:r>
              <a:rPr lang="en-GB" sz="2800" dirty="0">
                <a:solidFill>
                  <a:schemeClr val="tx1"/>
                </a:solidFill>
              </a:rPr>
              <a:t>There are three conditions which must be satisfied in order for a provision of a Directive to have direct effect:</a:t>
            </a:r>
          </a:p>
          <a:p>
            <a:pPr marL="0" indent="0">
              <a:buNone/>
            </a:pPr>
            <a:r>
              <a:rPr lang="en-GB" sz="2800" dirty="0">
                <a:solidFill>
                  <a:schemeClr val="tx1"/>
                </a:solidFill>
              </a:rPr>
              <a:t>1. The provision must be sufficiently clear, precise, and unconditional</a:t>
            </a:r>
          </a:p>
          <a:p>
            <a:pPr marL="0" indent="0">
              <a:buNone/>
            </a:pPr>
            <a:r>
              <a:rPr lang="en-GB" sz="2800" dirty="0">
                <a:solidFill>
                  <a:schemeClr val="tx1"/>
                </a:solidFill>
              </a:rPr>
              <a:t>2. The deadline for the transposition into national law must have passed</a:t>
            </a:r>
          </a:p>
          <a:p>
            <a:pPr marL="0" indent="0">
              <a:buNone/>
            </a:pPr>
            <a:r>
              <a:rPr lang="en-GB" sz="2800" dirty="0">
                <a:solidFill>
                  <a:schemeClr val="tx1"/>
                </a:solidFill>
              </a:rPr>
              <a:t>3. The Defendant must be an emanation of the State</a:t>
            </a:r>
          </a:p>
        </p:txBody>
      </p:sp>
      <p:sp>
        <p:nvSpPr>
          <p:cNvPr id="4" name="TextBox 3"/>
          <p:cNvSpPr txBox="1"/>
          <p:nvPr/>
        </p:nvSpPr>
        <p:spPr>
          <a:xfrm>
            <a:off x="4171167" y="175364"/>
            <a:ext cx="6651321" cy="954107"/>
          </a:xfrm>
          <a:prstGeom prst="rect">
            <a:avLst/>
          </a:prstGeom>
          <a:noFill/>
        </p:spPr>
        <p:txBody>
          <a:bodyPr wrap="square" rtlCol="0">
            <a:spAutoFit/>
          </a:bodyPr>
          <a:lstStyle/>
          <a:p>
            <a:pPr algn="ctr"/>
            <a:r>
              <a:rPr lang="en-GB" sz="2800" b="1" dirty="0"/>
              <a:t>Conditions for the direct effect of Directives</a:t>
            </a:r>
          </a:p>
        </p:txBody>
      </p:sp>
      <p:pic>
        <p:nvPicPr>
          <p:cNvPr id="7" name="Audio 6">
            <a:hlinkClick r:id="" action="ppaction://media"/>
            <a:extLst>
              <a:ext uri="{FF2B5EF4-FFF2-40B4-BE49-F238E27FC236}">
                <a16:creationId xmlns:a16="http://schemas.microsoft.com/office/drawing/2014/main" id="{BD1E1DBE-999B-4AE9-98DE-04C65C93E7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40071457"/>
      </p:ext>
    </p:extLst>
  </p:cSld>
  <p:clrMapOvr>
    <a:masterClrMapping/>
  </p:clrMapOvr>
  <mc:AlternateContent xmlns:mc="http://schemas.openxmlformats.org/markup-compatibility/2006" xmlns:p14="http://schemas.microsoft.com/office/powerpoint/2010/main">
    <mc:Choice Requires="p14">
      <p:transition spd="slow" p14:dur="2000" advTm="26052"/>
    </mc:Choice>
    <mc:Fallback xmlns="">
      <p:transition spd="slow" advTm="26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9140" y="187890"/>
            <a:ext cx="10308920" cy="1323439"/>
          </a:xfrm>
          <a:prstGeom prst="rect">
            <a:avLst/>
          </a:prstGeom>
          <a:noFill/>
        </p:spPr>
        <p:txBody>
          <a:bodyPr wrap="square" rtlCol="0">
            <a:spAutoFit/>
          </a:bodyPr>
          <a:lstStyle/>
          <a:p>
            <a:pPr algn="ctr"/>
            <a:r>
              <a:rPr lang="en-GB" sz="4000" b="1" u="sng" dirty="0"/>
              <a:t>1. The provision must be sufficiently clear, precise, and unconditional</a:t>
            </a:r>
          </a:p>
        </p:txBody>
      </p:sp>
      <p:sp>
        <p:nvSpPr>
          <p:cNvPr id="4" name="TextBox 3"/>
          <p:cNvSpPr txBox="1"/>
          <p:nvPr/>
        </p:nvSpPr>
        <p:spPr>
          <a:xfrm>
            <a:off x="789140" y="2392470"/>
            <a:ext cx="8668011" cy="2339102"/>
          </a:xfrm>
          <a:prstGeom prst="rect">
            <a:avLst/>
          </a:prstGeom>
          <a:noFill/>
        </p:spPr>
        <p:txBody>
          <a:bodyPr wrap="square" rtlCol="0">
            <a:spAutoFit/>
          </a:bodyPr>
          <a:lstStyle/>
          <a:p>
            <a:pPr algn="ctr"/>
            <a:r>
              <a:rPr lang="en-GB" sz="3600" i="1" dirty="0" err="1">
                <a:solidFill>
                  <a:schemeClr val="accent6"/>
                </a:solidFill>
              </a:rPr>
              <a:t>Frankovich</a:t>
            </a:r>
            <a:r>
              <a:rPr lang="en-GB" sz="3600" i="1" dirty="0">
                <a:solidFill>
                  <a:schemeClr val="accent6"/>
                </a:solidFill>
              </a:rPr>
              <a:t> and others v Italy [1991]: </a:t>
            </a:r>
          </a:p>
          <a:p>
            <a:pPr algn="ctr"/>
            <a:r>
              <a:rPr lang="en-GB" sz="2800" dirty="0"/>
              <a:t>Employees who’s employers had become insolvent must be able to obtain compensation.</a:t>
            </a:r>
          </a:p>
          <a:p>
            <a:endParaRPr lang="en-GB" dirty="0"/>
          </a:p>
          <a:p>
            <a:endParaRPr lang="en-GB" dirty="0"/>
          </a:p>
          <a:p>
            <a:endParaRPr lang="en-GB" dirty="0"/>
          </a:p>
        </p:txBody>
      </p:sp>
      <p:pic>
        <p:nvPicPr>
          <p:cNvPr id="3" name="Audio 2">
            <a:hlinkClick r:id="" action="ppaction://media"/>
            <a:extLst>
              <a:ext uri="{FF2B5EF4-FFF2-40B4-BE49-F238E27FC236}">
                <a16:creationId xmlns:a16="http://schemas.microsoft.com/office/drawing/2014/main" id="{CA48A350-5D6C-4BAF-BB49-79FEE41AD4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92324167"/>
      </p:ext>
    </p:extLst>
  </p:cSld>
  <p:clrMapOvr>
    <a:masterClrMapping/>
  </p:clrMapOvr>
  <mc:AlternateContent xmlns:mc="http://schemas.openxmlformats.org/markup-compatibility/2006" xmlns:p14="http://schemas.microsoft.com/office/powerpoint/2010/main">
    <mc:Choice Requires="p14">
      <p:transition spd="slow" p14:dur="2000" advTm="127222"/>
    </mc:Choice>
    <mc:Fallback xmlns="">
      <p:transition spd="slow" advTm="127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53018" y="4359058"/>
            <a:ext cx="9594938" cy="184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590806" y="551146"/>
            <a:ext cx="9569885" cy="1200329"/>
          </a:xfrm>
          <a:prstGeom prst="rect">
            <a:avLst/>
          </a:prstGeom>
          <a:noFill/>
        </p:spPr>
        <p:txBody>
          <a:bodyPr wrap="square" rtlCol="0">
            <a:spAutoFit/>
          </a:bodyPr>
          <a:lstStyle/>
          <a:p>
            <a:pPr algn="ctr"/>
            <a:r>
              <a:rPr lang="en-GB" dirty="0"/>
              <a:t>2</a:t>
            </a:r>
            <a:r>
              <a:rPr lang="en-GB" sz="3600" b="1" u="sng" dirty="0"/>
              <a:t>. THE DEADLINE FOR TRANSPOSITION OF NATIONAL LAW MUST HAVE PASSED</a:t>
            </a:r>
          </a:p>
        </p:txBody>
      </p:sp>
      <p:sp>
        <p:nvSpPr>
          <p:cNvPr id="3" name="TextBox 2"/>
          <p:cNvSpPr txBox="1"/>
          <p:nvPr/>
        </p:nvSpPr>
        <p:spPr>
          <a:xfrm>
            <a:off x="2805830" y="2192056"/>
            <a:ext cx="7139836" cy="3477875"/>
          </a:xfrm>
          <a:prstGeom prst="rect">
            <a:avLst/>
          </a:prstGeom>
          <a:noFill/>
        </p:spPr>
        <p:txBody>
          <a:bodyPr wrap="square" rtlCol="0">
            <a:spAutoFit/>
          </a:bodyPr>
          <a:lstStyle/>
          <a:p>
            <a:pPr algn="ctr"/>
            <a:r>
              <a:rPr lang="en-GB" sz="2800" b="1" i="1" dirty="0" err="1">
                <a:solidFill>
                  <a:schemeClr val="accent6"/>
                </a:solidFill>
              </a:rPr>
              <a:t>Pubblico</a:t>
            </a:r>
            <a:r>
              <a:rPr lang="en-GB" sz="2800" b="1" i="1" dirty="0">
                <a:solidFill>
                  <a:schemeClr val="accent6"/>
                </a:solidFill>
              </a:rPr>
              <a:t> </a:t>
            </a:r>
            <a:r>
              <a:rPr lang="en-GB" sz="2800" b="1" i="1" dirty="0" err="1">
                <a:solidFill>
                  <a:schemeClr val="accent6"/>
                </a:solidFill>
              </a:rPr>
              <a:t>Ministero</a:t>
            </a:r>
            <a:r>
              <a:rPr lang="en-GB" sz="2800" b="1" i="1" dirty="0">
                <a:solidFill>
                  <a:schemeClr val="accent6"/>
                </a:solidFill>
              </a:rPr>
              <a:t> v </a:t>
            </a:r>
            <a:r>
              <a:rPr lang="en-GB" sz="2800" b="1" i="1" dirty="0" err="1">
                <a:solidFill>
                  <a:schemeClr val="accent6"/>
                </a:solidFill>
              </a:rPr>
              <a:t>Ratti</a:t>
            </a:r>
            <a:r>
              <a:rPr lang="en-GB" sz="2800" b="1" i="1" dirty="0">
                <a:solidFill>
                  <a:schemeClr val="accent6"/>
                </a:solidFill>
              </a:rPr>
              <a:t> [197</a:t>
            </a:r>
            <a:r>
              <a:rPr lang="en-GB" sz="2800" b="1" dirty="0">
                <a:solidFill>
                  <a:schemeClr val="accent6"/>
                </a:solidFill>
              </a:rPr>
              <a:t>9] </a:t>
            </a:r>
          </a:p>
          <a:p>
            <a:pPr algn="ctr"/>
            <a:r>
              <a:rPr lang="en-GB" sz="2800" b="1" dirty="0">
                <a:solidFill>
                  <a:schemeClr val="accent6"/>
                </a:solidFill>
              </a:rPr>
              <a:t> </a:t>
            </a:r>
            <a:r>
              <a:rPr lang="en-GB" sz="2800" b="1" dirty="0"/>
              <a:t>If a Member State wishes to take advantage of the discretion provided by a Directive, it must pass transposing legislation</a:t>
            </a:r>
            <a:r>
              <a:rPr lang="en-GB" sz="2800" b="1" dirty="0">
                <a:solidFill>
                  <a:schemeClr val="accent6"/>
                </a:solidFill>
              </a:rPr>
              <a:t>. </a:t>
            </a: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a:p>
            <a:pPr algn="ctr"/>
            <a:endParaRPr lang="en-GB" b="1" dirty="0">
              <a:solidFill>
                <a:schemeClr val="accent6"/>
              </a:solidFill>
            </a:endParaRPr>
          </a:p>
        </p:txBody>
      </p:sp>
      <p:sp>
        <p:nvSpPr>
          <p:cNvPr id="4" name="TextBox 3"/>
          <p:cNvSpPr txBox="1"/>
          <p:nvPr/>
        </p:nvSpPr>
        <p:spPr>
          <a:xfrm>
            <a:off x="1453018" y="4557644"/>
            <a:ext cx="9294313" cy="1015663"/>
          </a:xfrm>
          <a:prstGeom prst="rect">
            <a:avLst/>
          </a:prstGeom>
          <a:noFill/>
        </p:spPr>
        <p:txBody>
          <a:bodyPr wrap="square" rtlCol="0">
            <a:spAutoFit/>
          </a:bodyPr>
          <a:lstStyle/>
          <a:p>
            <a:pPr algn="ctr"/>
            <a:r>
              <a:rPr lang="en-GB" sz="2000" b="1" dirty="0"/>
              <a:t>Why might giving effect to a Directive which a Member State has failed to transpose by the deadline for it do so, or has transposed it incorrectly, be necessary in order to ensure the effectiveness of EU law?</a:t>
            </a:r>
          </a:p>
        </p:txBody>
      </p:sp>
      <p:pic>
        <p:nvPicPr>
          <p:cNvPr id="6" name="Audio 5">
            <a:hlinkClick r:id="" action="ppaction://media"/>
            <a:extLst>
              <a:ext uri="{FF2B5EF4-FFF2-40B4-BE49-F238E27FC236}">
                <a16:creationId xmlns:a16="http://schemas.microsoft.com/office/drawing/2014/main" id="{314F485D-1B08-4BE4-B4DD-E8154364AC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77880491"/>
      </p:ext>
    </p:extLst>
  </p:cSld>
  <p:clrMapOvr>
    <a:masterClrMapping/>
  </p:clrMapOvr>
  <mc:AlternateContent xmlns:mc="http://schemas.openxmlformats.org/markup-compatibility/2006" xmlns:p14="http://schemas.microsoft.com/office/powerpoint/2010/main">
    <mc:Choice Requires="p14">
      <p:transition spd="slow" p14:dur="2000" advTm="55960"/>
    </mc:Choice>
    <mc:Fallback xmlns="">
      <p:transition spd="slow" advTm="55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4009" y="2270860"/>
            <a:ext cx="10669520" cy="3713887"/>
          </a:xfrm>
        </p:spPr>
        <p:txBody>
          <a:bodyPr>
            <a:normAutofit/>
          </a:bodyPr>
          <a:lstStyle/>
          <a:p>
            <a:r>
              <a:rPr lang="en-GB" sz="2800" b="1" i="1" dirty="0">
                <a:solidFill>
                  <a:srgbClr val="FF0000"/>
                </a:solidFill>
              </a:rPr>
              <a:t>Marshall v Southampton and South West Area Health Authority (Teaching) (No.1)[1986]- </a:t>
            </a:r>
            <a:r>
              <a:rPr lang="en-GB" sz="2800" dirty="0"/>
              <a:t>The CJ ruled that the Equal Treatment Directive was directly effective against the Area Health Authority</a:t>
            </a:r>
          </a:p>
          <a:p>
            <a:endParaRPr lang="en-GB" sz="2800" dirty="0"/>
          </a:p>
          <a:p>
            <a:r>
              <a:rPr lang="en-GB" sz="2800" dirty="0"/>
              <a:t>What constitutes an authority or an emanation of the state? </a:t>
            </a:r>
            <a:r>
              <a:rPr lang="en-GB" sz="2800" b="1" i="1" dirty="0">
                <a:solidFill>
                  <a:srgbClr val="FF0000"/>
                </a:solidFill>
              </a:rPr>
              <a:t>Foster v British Gas [1990]</a:t>
            </a:r>
          </a:p>
        </p:txBody>
      </p:sp>
      <p:sp>
        <p:nvSpPr>
          <p:cNvPr id="4" name="TextBox 3"/>
          <p:cNvSpPr txBox="1"/>
          <p:nvPr/>
        </p:nvSpPr>
        <p:spPr>
          <a:xfrm>
            <a:off x="1550241" y="254337"/>
            <a:ext cx="8908991" cy="1077218"/>
          </a:xfrm>
          <a:prstGeom prst="rect">
            <a:avLst/>
          </a:prstGeom>
          <a:noFill/>
        </p:spPr>
        <p:txBody>
          <a:bodyPr wrap="square" rtlCol="0">
            <a:spAutoFit/>
          </a:bodyPr>
          <a:lstStyle/>
          <a:p>
            <a:pPr algn="ctr"/>
            <a:r>
              <a:rPr lang="en-GB" sz="2800" dirty="0"/>
              <a:t>3. </a:t>
            </a:r>
            <a:r>
              <a:rPr lang="en-GB" sz="2800" b="1" u="sng" dirty="0"/>
              <a:t>THE DEFENDANT MUST BE THE </a:t>
            </a:r>
            <a:r>
              <a:rPr lang="en-GB" sz="3600" b="1" u="sng" dirty="0"/>
              <a:t>STATE</a:t>
            </a:r>
            <a:r>
              <a:rPr lang="en-GB" sz="2800" b="1" u="sng" dirty="0"/>
              <a:t> OR AN EMANATION OF THE STATE</a:t>
            </a:r>
          </a:p>
        </p:txBody>
      </p:sp>
      <p:pic>
        <p:nvPicPr>
          <p:cNvPr id="2" name="Audio 1">
            <a:hlinkClick r:id="" action="ppaction://media"/>
            <a:extLst>
              <a:ext uri="{FF2B5EF4-FFF2-40B4-BE49-F238E27FC236}">
                <a16:creationId xmlns:a16="http://schemas.microsoft.com/office/drawing/2014/main" id="{32BAAFB1-59C6-4BC8-AC82-B495178271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76496766"/>
      </p:ext>
    </p:extLst>
  </p:cSld>
  <p:clrMapOvr>
    <a:masterClrMapping/>
  </p:clrMapOvr>
  <mc:AlternateContent xmlns:mc="http://schemas.openxmlformats.org/markup-compatibility/2006" xmlns:p14="http://schemas.microsoft.com/office/powerpoint/2010/main">
    <mc:Choice Requires="p14">
      <p:transition spd="slow" p14:dur="2000" advTm="122579"/>
    </mc:Choice>
    <mc:Fallback xmlns="">
      <p:transition spd="slow" advTm="122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constitutes a ‘state’</a:t>
            </a:r>
            <a:br>
              <a:rPr lang="en-GB" dirty="0"/>
            </a:br>
            <a:br>
              <a:rPr lang="en-GB" dirty="0"/>
            </a:br>
            <a:r>
              <a:rPr lang="en-GB" dirty="0"/>
              <a:t>Foster v British Gas [1990]</a:t>
            </a:r>
          </a:p>
        </p:txBody>
      </p:sp>
      <p:sp>
        <p:nvSpPr>
          <p:cNvPr id="3" name="Rectangle 2"/>
          <p:cNvSpPr/>
          <p:nvPr/>
        </p:nvSpPr>
        <p:spPr>
          <a:xfrm>
            <a:off x="1338294" y="2220048"/>
            <a:ext cx="8954367" cy="3970318"/>
          </a:xfrm>
          <a:prstGeom prst="rect">
            <a:avLst/>
          </a:prstGeom>
        </p:spPr>
        <p:txBody>
          <a:bodyPr wrap="square">
            <a:spAutoFit/>
          </a:bodyPr>
          <a:lstStyle/>
          <a:p>
            <a:r>
              <a:rPr lang="en-GB" sz="2800" dirty="0"/>
              <a:t>The Foster Test</a:t>
            </a:r>
          </a:p>
          <a:p>
            <a:r>
              <a:rPr lang="en-GB" sz="2800" dirty="0"/>
              <a:t>-It had been made responsible by the state for providing a public service; and</a:t>
            </a:r>
          </a:p>
          <a:p>
            <a:endParaRPr lang="en-GB" sz="2800" dirty="0"/>
          </a:p>
          <a:p>
            <a:r>
              <a:rPr lang="en-GB" sz="2800" dirty="0"/>
              <a:t>-It provided that service under the control of the State; and</a:t>
            </a:r>
          </a:p>
          <a:p>
            <a:endParaRPr lang="en-GB" sz="2800" dirty="0"/>
          </a:p>
          <a:p>
            <a:r>
              <a:rPr lang="en-GB" sz="2800" dirty="0"/>
              <a:t>- It had been given special powers to provide that service, beyond those normally applicable in relations between individuals. </a:t>
            </a:r>
          </a:p>
        </p:txBody>
      </p:sp>
      <p:pic>
        <p:nvPicPr>
          <p:cNvPr id="4" name="Audio 3">
            <a:hlinkClick r:id="" action="ppaction://media"/>
            <a:extLst>
              <a:ext uri="{FF2B5EF4-FFF2-40B4-BE49-F238E27FC236}">
                <a16:creationId xmlns:a16="http://schemas.microsoft.com/office/drawing/2014/main" id="{A3DFABEC-BA97-4962-9BCE-3AC07915C4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46357148"/>
      </p:ext>
    </p:extLst>
  </p:cSld>
  <p:clrMapOvr>
    <a:masterClrMapping/>
  </p:clrMapOvr>
  <mc:AlternateContent xmlns:mc="http://schemas.openxmlformats.org/markup-compatibility/2006" xmlns:p14="http://schemas.microsoft.com/office/powerpoint/2010/main">
    <mc:Choice Requires="p14">
      <p:transition spd="slow" p14:dur="2000" advTm="23196"/>
    </mc:Choice>
    <mc:Fallback xmlns="">
      <p:transition spd="slow" advTm="23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ECC8-3A65-4A19-B542-EE6AAE1C2F2D}"/>
              </a:ext>
            </a:extLst>
          </p:cNvPr>
          <p:cNvSpPr>
            <a:spLocks noGrp="1"/>
          </p:cNvSpPr>
          <p:nvPr>
            <p:ph type="title"/>
          </p:nvPr>
        </p:nvSpPr>
        <p:spPr/>
        <p:txBody>
          <a:bodyPr/>
          <a:lstStyle/>
          <a:p>
            <a:r>
              <a:rPr lang="en-US" dirty="0"/>
              <a:t>A list of established state bodies</a:t>
            </a:r>
            <a:endParaRPr lang="en-GB" dirty="0"/>
          </a:p>
        </p:txBody>
      </p:sp>
      <p:sp>
        <p:nvSpPr>
          <p:cNvPr id="3" name="Content Placeholder 2">
            <a:extLst>
              <a:ext uri="{FF2B5EF4-FFF2-40B4-BE49-F238E27FC236}">
                <a16:creationId xmlns:a16="http://schemas.microsoft.com/office/drawing/2014/main" id="{07720233-B67B-4A74-BBB3-2C90953D91AC}"/>
              </a:ext>
            </a:extLst>
          </p:cNvPr>
          <p:cNvSpPr>
            <a:spLocks noGrp="1"/>
          </p:cNvSpPr>
          <p:nvPr>
            <p:ph idx="1"/>
          </p:nvPr>
        </p:nvSpPr>
        <p:spPr/>
        <p:txBody>
          <a:bodyPr/>
          <a:lstStyle/>
          <a:p>
            <a:r>
              <a:rPr lang="en-US" dirty="0" err="1"/>
              <a:t>Privatised</a:t>
            </a:r>
            <a:r>
              <a:rPr lang="en-US" dirty="0"/>
              <a:t> utility companies: </a:t>
            </a:r>
            <a:r>
              <a:rPr lang="en-US" b="1" i="1" dirty="0"/>
              <a:t>Griffin v South West Water</a:t>
            </a:r>
            <a:r>
              <a:rPr lang="en-US" dirty="0"/>
              <a:t>;</a:t>
            </a:r>
          </a:p>
          <a:p>
            <a:r>
              <a:rPr lang="en-US" dirty="0"/>
              <a:t>Public-owned utility companies: Case C-188/89, </a:t>
            </a:r>
            <a:r>
              <a:rPr lang="en-US" b="1" i="1" dirty="0"/>
              <a:t>Foster v British Gas Plc;</a:t>
            </a:r>
          </a:p>
          <a:p>
            <a:r>
              <a:rPr lang="en-US" dirty="0"/>
              <a:t>Tax authorities: Case 8/81, </a:t>
            </a:r>
            <a:r>
              <a:rPr lang="en-US" b="1" i="1" dirty="0"/>
              <a:t>Becker [1982]</a:t>
            </a:r>
            <a:r>
              <a:rPr lang="en-US" dirty="0"/>
              <a:t>;</a:t>
            </a:r>
          </a:p>
          <a:p>
            <a:r>
              <a:rPr lang="en-US" dirty="0"/>
              <a:t>Local or regional authorities; Case 103/88, </a:t>
            </a:r>
            <a:r>
              <a:rPr lang="en-US" b="1" i="1" dirty="0" err="1"/>
              <a:t>Constanzo</a:t>
            </a:r>
            <a:r>
              <a:rPr lang="en-US" b="1" i="1" dirty="0"/>
              <a:t> [1989];</a:t>
            </a:r>
          </a:p>
          <a:p>
            <a:r>
              <a:rPr lang="en-US" dirty="0"/>
              <a:t>The police: Case 222/84, </a:t>
            </a:r>
            <a:r>
              <a:rPr lang="en-US" b="1" i="1" dirty="0"/>
              <a:t>Johnston v Chief Constable of the Royal Ulster Constabulary [1986];</a:t>
            </a:r>
          </a:p>
          <a:p>
            <a:r>
              <a:rPr lang="en-US" dirty="0"/>
              <a:t>Health authorities: Case 152/84, </a:t>
            </a:r>
            <a:r>
              <a:rPr lang="en-US" b="1" i="1" dirty="0"/>
              <a:t>Marshall</a:t>
            </a:r>
            <a:r>
              <a:rPr lang="en-US" dirty="0"/>
              <a:t>;</a:t>
            </a:r>
          </a:p>
          <a:p>
            <a:r>
              <a:rPr lang="en-US" dirty="0"/>
              <a:t>Voluntary aided schools: </a:t>
            </a:r>
            <a:r>
              <a:rPr lang="en-US" b="1" i="1" dirty="0"/>
              <a:t>National Union of Teachers v St Mary’s School Governors [1997]</a:t>
            </a:r>
            <a:endParaRPr lang="en-GB" dirty="0"/>
          </a:p>
        </p:txBody>
      </p:sp>
      <p:pic>
        <p:nvPicPr>
          <p:cNvPr id="4" name="Audio 3">
            <a:hlinkClick r:id="" action="ppaction://media"/>
            <a:extLst>
              <a:ext uri="{FF2B5EF4-FFF2-40B4-BE49-F238E27FC236}">
                <a16:creationId xmlns:a16="http://schemas.microsoft.com/office/drawing/2014/main" id="{D3FE0132-A9C0-4CBB-9695-A1AF777941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9813471"/>
      </p:ext>
    </p:extLst>
  </p:cSld>
  <p:clrMapOvr>
    <a:masterClrMapping/>
  </p:clrMapOvr>
  <mc:AlternateContent xmlns:mc="http://schemas.openxmlformats.org/markup-compatibility/2006" xmlns:p14="http://schemas.microsoft.com/office/powerpoint/2010/main">
    <mc:Choice Requires="p14">
      <p:transition spd="slow" p14:dur="2000" advTm="23057"/>
    </mc:Choice>
    <mc:Fallback xmlns="">
      <p:transition spd="slow" advTm="23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A556-9518-4FB3-890C-26AA45BD9F75}"/>
              </a:ext>
            </a:extLst>
          </p:cNvPr>
          <p:cNvSpPr>
            <a:spLocks noGrp="1"/>
          </p:cNvSpPr>
          <p:nvPr>
            <p:ph type="title"/>
          </p:nvPr>
        </p:nvSpPr>
        <p:spPr/>
        <p:txBody>
          <a:bodyPr>
            <a:normAutofit fontScale="90000"/>
          </a:bodyPr>
          <a:lstStyle/>
          <a:p>
            <a:r>
              <a:rPr lang="en-US" dirty="0"/>
              <a:t>The rule against horizontal direct effect for Directives: some limited flexibility</a:t>
            </a:r>
            <a:endParaRPr lang="en-GB" dirty="0"/>
          </a:p>
        </p:txBody>
      </p:sp>
      <p:sp>
        <p:nvSpPr>
          <p:cNvPr id="3" name="Content Placeholder 2">
            <a:extLst>
              <a:ext uri="{FF2B5EF4-FFF2-40B4-BE49-F238E27FC236}">
                <a16:creationId xmlns:a16="http://schemas.microsoft.com/office/drawing/2014/main" id="{F602D422-23BA-4E0A-9343-E5A403AFC030}"/>
              </a:ext>
            </a:extLst>
          </p:cNvPr>
          <p:cNvSpPr>
            <a:spLocks noGrp="1"/>
          </p:cNvSpPr>
          <p:nvPr>
            <p:ph idx="1"/>
          </p:nvPr>
        </p:nvSpPr>
        <p:spPr/>
        <p:txBody>
          <a:bodyPr>
            <a:normAutofit/>
          </a:bodyPr>
          <a:lstStyle/>
          <a:p>
            <a:r>
              <a:rPr lang="en-US" sz="2800" dirty="0"/>
              <a:t>CJ has maintained that Directives are capable of vertical direct effect only but there has been emerging case law that has shown that a vertical action can result in effects that are felt horizontally or even that, in limited circumstances, a Directive can be enforced against individuals.</a:t>
            </a:r>
            <a:endParaRPr lang="en-GB" sz="2800" dirty="0"/>
          </a:p>
        </p:txBody>
      </p:sp>
      <p:pic>
        <p:nvPicPr>
          <p:cNvPr id="4" name="Audio 3">
            <a:hlinkClick r:id="" action="ppaction://media"/>
            <a:extLst>
              <a:ext uri="{FF2B5EF4-FFF2-40B4-BE49-F238E27FC236}">
                <a16:creationId xmlns:a16="http://schemas.microsoft.com/office/drawing/2014/main" id="{2E7FBB90-1B99-4A9C-8D4D-24F1968E6C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1573144"/>
      </p:ext>
    </p:extLst>
  </p:cSld>
  <p:clrMapOvr>
    <a:masterClrMapping/>
  </p:clrMapOvr>
  <mc:AlternateContent xmlns:mc="http://schemas.openxmlformats.org/markup-compatibility/2006" xmlns:p14="http://schemas.microsoft.com/office/powerpoint/2010/main">
    <mc:Choice Requires="p14">
      <p:transition spd="slow" p14:dur="2000" advTm="24357"/>
    </mc:Choice>
    <mc:Fallback xmlns="">
      <p:transition spd="slow" advTm="24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1AA24-1FEB-4571-8A1C-0E3F76C3238E}"/>
              </a:ext>
            </a:extLst>
          </p:cNvPr>
          <p:cNvSpPr>
            <a:spLocks noGrp="1"/>
          </p:cNvSpPr>
          <p:nvPr>
            <p:ph type="title"/>
          </p:nvPr>
        </p:nvSpPr>
        <p:spPr/>
        <p:txBody>
          <a:bodyPr/>
          <a:lstStyle/>
          <a:p>
            <a:r>
              <a:rPr lang="en-US" dirty="0"/>
              <a:t>The “triangular” horizontal effect</a:t>
            </a:r>
            <a:endParaRPr lang="en-GB" dirty="0"/>
          </a:p>
        </p:txBody>
      </p:sp>
      <p:sp>
        <p:nvSpPr>
          <p:cNvPr id="3" name="Content Placeholder 2">
            <a:extLst>
              <a:ext uri="{FF2B5EF4-FFF2-40B4-BE49-F238E27FC236}">
                <a16:creationId xmlns:a16="http://schemas.microsoft.com/office/drawing/2014/main" id="{BCE5B672-490F-4C2B-A84E-E9D811F52C3D}"/>
              </a:ext>
            </a:extLst>
          </p:cNvPr>
          <p:cNvSpPr>
            <a:spLocks noGrp="1"/>
          </p:cNvSpPr>
          <p:nvPr>
            <p:ph idx="1"/>
          </p:nvPr>
        </p:nvSpPr>
        <p:spPr/>
        <p:txBody>
          <a:bodyPr/>
          <a:lstStyle/>
          <a:p>
            <a:pPr marL="0" indent="0">
              <a:buNone/>
            </a:pPr>
            <a:r>
              <a:rPr lang="en-US" dirty="0"/>
              <a:t>The enforcement of the Directive is vertical.  However, the result is an adverse impact on another individual – a “triangular direct effect”.</a:t>
            </a:r>
          </a:p>
          <a:p>
            <a:pPr marL="0" indent="0">
              <a:buNone/>
            </a:pPr>
            <a:endParaRPr lang="en-GB" dirty="0"/>
          </a:p>
        </p:txBody>
      </p:sp>
      <p:pic>
        <p:nvPicPr>
          <p:cNvPr id="5" name="Picture 4" descr="A drawing of a person&#10;&#10;Description automatically generated">
            <a:extLst>
              <a:ext uri="{FF2B5EF4-FFF2-40B4-BE49-F238E27FC236}">
                <a16:creationId xmlns:a16="http://schemas.microsoft.com/office/drawing/2014/main" id="{BD61C12D-89E3-4880-B622-110DD76301F4}"/>
              </a:ext>
            </a:extLst>
          </p:cNvPr>
          <p:cNvPicPr>
            <a:picLocks noChangeAspect="1"/>
          </p:cNvPicPr>
          <p:nvPr/>
        </p:nvPicPr>
        <p:blipFill>
          <a:blip r:embed="rId5"/>
          <a:stretch>
            <a:fillRect/>
          </a:stretch>
        </p:blipFill>
        <p:spPr>
          <a:xfrm>
            <a:off x="4312920" y="4379913"/>
            <a:ext cx="1701800" cy="1600200"/>
          </a:xfrm>
          <a:prstGeom prst="rect">
            <a:avLst/>
          </a:prstGeom>
        </p:spPr>
      </p:pic>
      <p:pic>
        <p:nvPicPr>
          <p:cNvPr id="7" name="Picture 6" descr="A drawing of a face&#10;&#10;Description automatically generated">
            <a:extLst>
              <a:ext uri="{FF2B5EF4-FFF2-40B4-BE49-F238E27FC236}">
                <a16:creationId xmlns:a16="http://schemas.microsoft.com/office/drawing/2014/main" id="{B14900BF-FF4F-488F-B678-371BE1273CFC}"/>
              </a:ext>
            </a:extLst>
          </p:cNvPr>
          <p:cNvPicPr>
            <a:picLocks noChangeAspect="1"/>
          </p:cNvPicPr>
          <p:nvPr/>
        </p:nvPicPr>
        <p:blipFill>
          <a:blip r:embed="rId6"/>
          <a:stretch>
            <a:fillRect/>
          </a:stretch>
        </p:blipFill>
        <p:spPr>
          <a:xfrm>
            <a:off x="10144356" y="4268891"/>
            <a:ext cx="1201737" cy="1600201"/>
          </a:xfrm>
          <a:prstGeom prst="rect">
            <a:avLst/>
          </a:prstGeom>
        </p:spPr>
      </p:pic>
      <p:sp>
        <p:nvSpPr>
          <p:cNvPr id="8" name="Rectangle 7">
            <a:extLst>
              <a:ext uri="{FF2B5EF4-FFF2-40B4-BE49-F238E27FC236}">
                <a16:creationId xmlns:a16="http://schemas.microsoft.com/office/drawing/2014/main" id="{E9FD6076-AC1F-4D6E-BD26-2CD414FA8096}"/>
              </a:ext>
            </a:extLst>
          </p:cNvPr>
          <p:cNvSpPr/>
          <p:nvPr/>
        </p:nvSpPr>
        <p:spPr>
          <a:xfrm>
            <a:off x="6781800" y="2927867"/>
            <a:ext cx="2222500" cy="6649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State</a:t>
            </a:r>
            <a:endParaRPr lang="en-GB" dirty="0"/>
          </a:p>
        </p:txBody>
      </p:sp>
      <p:cxnSp>
        <p:nvCxnSpPr>
          <p:cNvPr id="10" name="Straight Arrow Connector 9">
            <a:extLst>
              <a:ext uri="{FF2B5EF4-FFF2-40B4-BE49-F238E27FC236}">
                <a16:creationId xmlns:a16="http://schemas.microsoft.com/office/drawing/2014/main" id="{566B0DC3-C9B9-48DA-A9E0-0DE0E22F8508}"/>
              </a:ext>
            </a:extLst>
          </p:cNvPr>
          <p:cNvCxnSpPr/>
          <p:nvPr/>
        </p:nvCxnSpPr>
        <p:spPr>
          <a:xfrm flipV="1">
            <a:off x="5645150" y="3592839"/>
            <a:ext cx="90170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5797035-F61F-4E67-8567-828B55B8752D}"/>
              </a:ext>
            </a:extLst>
          </p:cNvPr>
          <p:cNvCxnSpPr/>
          <p:nvPr/>
        </p:nvCxnSpPr>
        <p:spPr>
          <a:xfrm>
            <a:off x="9274968" y="3429000"/>
            <a:ext cx="990600" cy="457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6769AFF0-1515-420A-8706-AFC5C87737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8791269"/>
      </p:ext>
    </p:extLst>
  </p:cSld>
  <p:clrMapOvr>
    <a:masterClrMapping/>
  </p:clrMapOvr>
  <mc:AlternateContent xmlns:mc="http://schemas.openxmlformats.org/markup-compatibility/2006" xmlns:p14="http://schemas.microsoft.com/office/powerpoint/2010/main">
    <mc:Choice Requires="p14">
      <p:transition spd="slow" p14:dur="2000" advTm="78507"/>
    </mc:Choice>
    <mc:Fallback xmlns="">
      <p:transition spd="slow" advTm="78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51CD5-77D9-4C09-81D2-D31107E2D8F6}"/>
              </a:ext>
            </a:extLst>
          </p:cNvPr>
          <p:cNvSpPr>
            <a:spLocks noGrp="1"/>
          </p:cNvSpPr>
          <p:nvPr>
            <p:ph type="title"/>
          </p:nvPr>
        </p:nvSpPr>
        <p:spPr/>
        <p:txBody>
          <a:bodyPr/>
          <a:lstStyle/>
          <a:p>
            <a:r>
              <a:rPr lang="en-US" dirty="0"/>
              <a:t>Incidental horizontal effect</a:t>
            </a:r>
            <a:endParaRPr lang="en-GB" dirty="0"/>
          </a:p>
        </p:txBody>
      </p:sp>
      <p:sp>
        <p:nvSpPr>
          <p:cNvPr id="3" name="Content Placeholder 2">
            <a:extLst>
              <a:ext uri="{FF2B5EF4-FFF2-40B4-BE49-F238E27FC236}">
                <a16:creationId xmlns:a16="http://schemas.microsoft.com/office/drawing/2014/main" id="{FFB935FD-2921-4278-9C5B-0F94EE13D1FF}"/>
              </a:ext>
            </a:extLst>
          </p:cNvPr>
          <p:cNvSpPr>
            <a:spLocks noGrp="1"/>
          </p:cNvSpPr>
          <p:nvPr>
            <p:ph idx="1"/>
          </p:nvPr>
        </p:nvSpPr>
        <p:spPr/>
        <p:txBody>
          <a:bodyPr/>
          <a:lstStyle/>
          <a:p>
            <a:pPr marL="0" indent="0">
              <a:buNone/>
            </a:pPr>
            <a:r>
              <a:rPr lang="en-US" dirty="0"/>
              <a:t>This refers to a novel situation that should not be regarded as a general principle.</a:t>
            </a:r>
          </a:p>
          <a:p>
            <a:pPr marL="0" indent="0">
              <a:buNone/>
            </a:pPr>
            <a:r>
              <a:rPr lang="en-US" dirty="0"/>
              <a:t>Cases concern </a:t>
            </a:r>
            <a:r>
              <a:rPr lang="en-US" b="1" dirty="0"/>
              <a:t>Directive 83/189 </a:t>
            </a:r>
            <a:r>
              <a:rPr lang="en-US" dirty="0"/>
              <a:t>(now replaced by </a:t>
            </a:r>
            <a:r>
              <a:rPr lang="en-US" b="1" dirty="0"/>
              <a:t>Directive 98/34</a:t>
            </a:r>
            <a:r>
              <a:rPr lang="en-US" dirty="0"/>
              <a:t>) which imposed on MSs an obligation to notify the Commission of any national rules on technical standards because such technical standards could restrict the free movement of goods because they place an additional burden on importers.  </a:t>
            </a:r>
          </a:p>
          <a:p>
            <a:pPr marL="0" indent="0">
              <a:buNone/>
            </a:pPr>
            <a:r>
              <a:rPr lang="en-US" dirty="0"/>
              <a:t>Case C-194/94, </a:t>
            </a:r>
            <a:r>
              <a:rPr lang="en-US" b="1" i="1" dirty="0"/>
              <a:t>CIA Security v </a:t>
            </a:r>
            <a:r>
              <a:rPr lang="en-US" b="1" i="1" dirty="0" err="1"/>
              <a:t>Signalson</a:t>
            </a:r>
            <a:r>
              <a:rPr lang="en-US" b="1" i="1" dirty="0"/>
              <a:t> and </a:t>
            </a:r>
            <a:r>
              <a:rPr lang="en-US" b="1" i="1" dirty="0" err="1"/>
              <a:t>Securitel</a:t>
            </a:r>
            <a:r>
              <a:rPr lang="en-US" b="1" i="1" dirty="0"/>
              <a:t> [1996] - </a:t>
            </a:r>
            <a:r>
              <a:rPr lang="en-US" dirty="0"/>
              <a:t>the enforcement of the Directive had a clear horizontal impact, albeit incidental.</a:t>
            </a:r>
            <a:endParaRPr lang="en-GB" i="1" dirty="0"/>
          </a:p>
        </p:txBody>
      </p:sp>
      <p:pic>
        <p:nvPicPr>
          <p:cNvPr id="5" name="Audio 4">
            <a:hlinkClick r:id="" action="ppaction://media"/>
            <a:extLst>
              <a:ext uri="{FF2B5EF4-FFF2-40B4-BE49-F238E27FC236}">
                <a16:creationId xmlns:a16="http://schemas.microsoft.com/office/drawing/2014/main" id="{C495586B-9353-4ADC-8D67-EE60B1E4E4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13519695"/>
      </p:ext>
    </p:extLst>
  </p:cSld>
  <p:clrMapOvr>
    <a:masterClrMapping/>
  </p:clrMapOvr>
  <mc:AlternateContent xmlns:mc="http://schemas.openxmlformats.org/markup-compatibility/2006" xmlns:p14="http://schemas.microsoft.com/office/powerpoint/2010/main">
    <mc:Choice Requires="p14">
      <p:transition spd="slow" p14:dur="2000" advTm="144219"/>
    </mc:Choice>
    <mc:Fallback xmlns="">
      <p:transition spd="slow" advTm="144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5D111-F761-419C-9720-F9BAFC9E2CCC}"/>
              </a:ext>
            </a:extLst>
          </p:cNvPr>
          <p:cNvSpPr>
            <a:spLocks noGrp="1"/>
          </p:cNvSpPr>
          <p:nvPr>
            <p:ph type="title"/>
          </p:nvPr>
        </p:nvSpPr>
        <p:spPr/>
        <p:txBody>
          <a:bodyPr/>
          <a:lstStyle/>
          <a:p>
            <a:r>
              <a:rPr lang="en-US" dirty="0"/>
              <a:t>Some points about </a:t>
            </a:r>
            <a:r>
              <a:rPr lang="en-US"/>
              <a:t>this case…</a:t>
            </a:r>
            <a:endParaRPr lang="en-GB"/>
          </a:p>
        </p:txBody>
      </p:sp>
      <p:sp>
        <p:nvSpPr>
          <p:cNvPr id="3" name="Content Placeholder 2">
            <a:extLst>
              <a:ext uri="{FF2B5EF4-FFF2-40B4-BE49-F238E27FC236}">
                <a16:creationId xmlns:a16="http://schemas.microsoft.com/office/drawing/2014/main" id="{94F615C3-AA4C-4D6E-B083-7BCBCEB26E62}"/>
              </a:ext>
            </a:extLst>
          </p:cNvPr>
          <p:cNvSpPr>
            <a:spLocks noGrp="1"/>
          </p:cNvSpPr>
          <p:nvPr>
            <p:ph idx="1"/>
          </p:nvPr>
        </p:nvSpPr>
        <p:spPr/>
        <p:txBody>
          <a:bodyPr>
            <a:normAutofit/>
          </a:bodyPr>
          <a:lstStyle/>
          <a:p>
            <a:r>
              <a:rPr lang="en-US" sz="2400" dirty="0"/>
              <a:t>The national rules were the kind that would ordinarily be enforced by the Belgian authorities.  If the Belgian authorities had enforced their national rules, CIA Security would have been able to rely on the Directive to defend the action.  This would have been a straightforward example of the vertical direct effect of a Directive.  </a:t>
            </a:r>
          </a:p>
          <a:p>
            <a:r>
              <a:rPr lang="en-US" sz="2400" dirty="0"/>
              <a:t>A similar issue was addressed in the case of </a:t>
            </a:r>
            <a:r>
              <a:rPr lang="en-US" sz="2400" b="1" i="1" dirty="0"/>
              <a:t>Unilever Italia v Central Food [2000].  </a:t>
            </a:r>
            <a:r>
              <a:rPr lang="en-US" sz="2400" dirty="0"/>
              <a:t>Again this is an example of a Directive resulting in incidental horizontal effect.</a:t>
            </a:r>
            <a:endParaRPr lang="en-GB" sz="2400" dirty="0"/>
          </a:p>
        </p:txBody>
      </p:sp>
      <p:pic>
        <p:nvPicPr>
          <p:cNvPr id="4" name="Audio 3">
            <a:hlinkClick r:id="" action="ppaction://media"/>
            <a:extLst>
              <a:ext uri="{FF2B5EF4-FFF2-40B4-BE49-F238E27FC236}">
                <a16:creationId xmlns:a16="http://schemas.microsoft.com/office/drawing/2014/main" id="{2290C20A-E801-4AE2-96F5-B61F026DD8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66176232"/>
      </p:ext>
    </p:extLst>
  </p:cSld>
  <p:clrMapOvr>
    <a:masterClrMapping/>
  </p:clrMapOvr>
  <mc:AlternateContent xmlns:mc="http://schemas.openxmlformats.org/markup-compatibility/2006" xmlns:p14="http://schemas.microsoft.com/office/powerpoint/2010/main">
    <mc:Choice Requires="p14">
      <p:transition spd="slow" p14:dur="2000" advTm="77230"/>
    </mc:Choice>
    <mc:Fallback xmlns="">
      <p:transition spd="slow" advTm="77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FC7FE-58E4-423F-A419-8FD053185304}"/>
              </a:ext>
            </a:extLst>
          </p:cNvPr>
          <p:cNvSpPr>
            <a:spLocks noGrp="1"/>
          </p:cNvSpPr>
          <p:nvPr>
            <p:ph type="title"/>
          </p:nvPr>
        </p:nvSpPr>
        <p:spPr/>
        <p:txBody>
          <a:bodyPr/>
          <a:lstStyle/>
          <a:p>
            <a:r>
              <a:rPr lang="en-US" dirty="0"/>
              <a:t>Take note…</a:t>
            </a:r>
            <a:endParaRPr lang="en-GB" dirty="0"/>
          </a:p>
        </p:txBody>
      </p:sp>
      <p:sp>
        <p:nvSpPr>
          <p:cNvPr id="3" name="Content Placeholder 2">
            <a:extLst>
              <a:ext uri="{FF2B5EF4-FFF2-40B4-BE49-F238E27FC236}">
                <a16:creationId xmlns:a16="http://schemas.microsoft.com/office/drawing/2014/main" id="{1310C42A-72BC-42FD-A907-361E7C5C3DA5}"/>
              </a:ext>
            </a:extLst>
          </p:cNvPr>
          <p:cNvSpPr>
            <a:spLocks noGrp="1"/>
          </p:cNvSpPr>
          <p:nvPr>
            <p:ph idx="1"/>
          </p:nvPr>
        </p:nvSpPr>
        <p:spPr/>
        <p:txBody>
          <a:bodyPr>
            <a:normAutofit lnSpcReduction="10000"/>
          </a:bodyPr>
          <a:lstStyle/>
          <a:p>
            <a:pPr marL="0" indent="0">
              <a:buNone/>
            </a:pPr>
            <a:r>
              <a:rPr lang="en-US" dirty="0"/>
              <a:t>It is important to reconcile the rulings in </a:t>
            </a:r>
            <a:r>
              <a:rPr lang="en-US" b="1" i="1" dirty="0"/>
              <a:t>CIA Security </a:t>
            </a:r>
            <a:r>
              <a:rPr lang="en-US" dirty="0"/>
              <a:t>and </a:t>
            </a:r>
            <a:r>
              <a:rPr lang="en-US" b="1" i="1" dirty="0"/>
              <a:t>Unilever </a:t>
            </a:r>
            <a:r>
              <a:rPr lang="en-US" dirty="0"/>
              <a:t>with the CJ’s position in </a:t>
            </a:r>
            <a:r>
              <a:rPr lang="en-US" b="1" i="1" dirty="0"/>
              <a:t>Faccini Dori </a:t>
            </a:r>
            <a:r>
              <a:rPr lang="en-US" dirty="0"/>
              <a:t>and </a:t>
            </a:r>
            <a:r>
              <a:rPr lang="en-US" b="1" i="1" dirty="0"/>
              <a:t>Marshall </a:t>
            </a:r>
            <a:r>
              <a:rPr lang="en-US" dirty="0"/>
              <a:t>that Directives cannot impose obligations on individuals.</a:t>
            </a:r>
          </a:p>
          <a:p>
            <a:pPr marL="0" indent="0">
              <a:buNone/>
            </a:pPr>
            <a:r>
              <a:rPr lang="en-US" dirty="0"/>
              <a:t>In </a:t>
            </a:r>
            <a:r>
              <a:rPr lang="en-US" b="1" i="1" dirty="0"/>
              <a:t>Unilever </a:t>
            </a:r>
            <a:r>
              <a:rPr lang="en-US" dirty="0"/>
              <a:t>CJ pointed out that the Directive was one that simply imposed a procedural obligation on </a:t>
            </a:r>
            <a:r>
              <a:rPr lang="en-US" dirty="0" err="1"/>
              <a:t>MSs.</a:t>
            </a:r>
            <a:r>
              <a:rPr lang="en-US" dirty="0"/>
              <a:t>  This obligation applied to domestic rules on technical standards and where there is non compliance, the national rules cannot be enforced.</a:t>
            </a:r>
          </a:p>
          <a:p>
            <a:pPr marL="0" indent="0">
              <a:buNone/>
            </a:pPr>
            <a:r>
              <a:rPr lang="en-US" b="1" dirty="0"/>
              <a:t>Directive 83/189 </a:t>
            </a:r>
            <a:r>
              <a:rPr lang="en-US" dirty="0"/>
              <a:t>did not create new rules or any substantive rights and it certainly did not impose any obligations on individuals; it was purely procedural.</a:t>
            </a:r>
          </a:p>
          <a:p>
            <a:pPr marL="0" indent="0">
              <a:buNone/>
            </a:pPr>
            <a:r>
              <a:rPr lang="en-US" dirty="0"/>
              <a:t>Consequently, the approach in </a:t>
            </a:r>
            <a:r>
              <a:rPr lang="en-US" b="1" i="1" dirty="0"/>
              <a:t>CIA Security </a:t>
            </a:r>
            <a:r>
              <a:rPr lang="en-US" dirty="0"/>
              <a:t>and </a:t>
            </a:r>
            <a:r>
              <a:rPr lang="en-US" b="1" i="1" dirty="0"/>
              <a:t>Unilever </a:t>
            </a:r>
            <a:r>
              <a:rPr lang="en-US" dirty="0"/>
              <a:t>is confined to Directives that impose procedural obligations on MSs which they must satisfy when creating certain national rules.  If the MS has failed to comply, the national rules cannot be applied by a national court.</a:t>
            </a:r>
            <a:endParaRPr lang="en-GB" dirty="0"/>
          </a:p>
        </p:txBody>
      </p:sp>
      <p:pic>
        <p:nvPicPr>
          <p:cNvPr id="4" name="Audio 3">
            <a:hlinkClick r:id="" action="ppaction://media"/>
            <a:extLst>
              <a:ext uri="{FF2B5EF4-FFF2-40B4-BE49-F238E27FC236}">
                <a16:creationId xmlns:a16="http://schemas.microsoft.com/office/drawing/2014/main" id="{115D570D-A640-4C6D-B289-2EEF05ADB0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1882058"/>
      </p:ext>
    </p:extLst>
  </p:cSld>
  <p:clrMapOvr>
    <a:masterClrMapping/>
  </p:clrMapOvr>
  <mc:AlternateContent xmlns:mc="http://schemas.openxmlformats.org/markup-compatibility/2006" xmlns:p14="http://schemas.microsoft.com/office/powerpoint/2010/main">
    <mc:Choice Requires="p14">
      <p:transition spd="slow" p14:dur="2000" advTm="65225"/>
    </mc:Choice>
    <mc:Fallback xmlns="">
      <p:transition spd="slow" advTm="65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D33C9-5A01-41EB-AFFD-184BB6CED387}"/>
              </a:ext>
            </a:extLst>
          </p:cNvPr>
          <p:cNvSpPr>
            <a:spLocks noGrp="1"/>
          </p:cNvSpPr>
          <p:nvPr>
            <p:ph type="title"/>
          </p:nvPr>
        </p:nvSpPr>
        <p:spPr/>
        <p:txBody>
          <a:bodyPr>
            <a:normAutofit fontScale="90000"/>
          </a:bodyPr>
          <a:lstStyle/>
          <a:p>
            <a:r>
              <a:rPr lang="en-US" dirty="0"/>
              <a:t>Horizontal effect to secure the effectiveness of a general principle of EU law</a:t>
            </a:r>
            <a:endParaRPr lang="en-GB" dirty="0"/>
          </a:p>
        </p:txBody>
      </p:sp>
      <p:sp>
        <p:nvSpPr>
          <p:cNvPr id="3" name="Content Placeholder 2">
            <a:extLst>
              <a:ext uri="{FF2B5EF4-FFF2-40B4-BE49-F238E27FC236}">
                <a16:creationId xmlns:a16="http://schemas.microsoft.com/office/drawing/2014/main" id="{E163ABAE-69D2-4971-83A9-A29F4E4BA3C3}"/>
              </a:ext>
            </a:extLst>
          </p:cNvPr>
          <p:cNvSpPr>
            <a:spLocks noGrp="1"/>
          </p:cNvSpPr>
          <p:nvPr>
            <p:ph idx="1"/>
          </p:nvPr>
        </p:nvSpPr>
        <p:spPr/>
        <p:txBody>
          <a:bodyPr/>
          <a:lstStyle/>
          <a:p>
            <a:pPr marL="0" indent="0">
              <a:buNone/>
            </a:pPr>
            <a:r>
              <a:rPr lang="en-US" dirty="0"/>
              <a:t>This is another exceptional situation where, essentially, CJ rulings have resulted in a Directive being horizontally enforced.  The first ruling was in Case C-144/04, </a:t>
            </a:r>
            <a:r>
              <a:rPr lang="en-US" b="1" i="1" dirty="0"/>
              <a:t>Mangold [2005]</a:t>
            </a:r>
            <a:r>
              <a:rPr lang="en-US" dirty="0"/>
              <a:t>.</a:t>
            </a:r>
          </a:p>
          <a:p>
            <a:pPr marL="0" indent="0">
              <a:buNone/>
            </a:pPr>
            <a:r>
              <a:rPr lang="en-US" dirty="0"/>
              <a:t>It concerned a fixed-term employment contract between Mangold and his private employer.  The contract was lawful under national German law.  However, Mangold claimed that it was discriminatory on the ground of age and therefore a breach of </a:t>
            </a:r>
            <a:r>
              <a:rPr lang="en-US" b="1" dirty="0"/>
              <a:t>Directive 2000/78 </a:t>
            </a:r>
            <a:r>
              <a:rPr lang="en-US" dirty="0"/>
              <a:t>which provides a general framework to prevent discrimination in employment on grounds of religion, belief, sexual orientation, disability and age.  This is a clear attempt to achieve horizontal direct effect from a Directive and therefore success seemed unlikely.</a:t>
            </a:r>
          </a:p>
          <a:p>
            <a:pPr marL="0" indent="0">
              <a:buNone/>
            </a:pPr>
            <a:r>
              <a:rPr lang="en-US" dirty="0"/>
              <a:t>Also the deadline for implementation had been extended for Germany and had not passed by the time of the national proceedings. </a:t>
            </a:r>
            <a:endParaRPr lang="en-GB" dirty="0"/>
          </a:p>
        </p:txBody>
      </p:sp>
      <p:pic>
        <p:nvPicPr>
          <p:cNvPr id="4" name="Audio 3">
            <a:hlinkClick r:id="" action="ppaction://media"/>
            <a:extLst>
              <a:ext uri="{FF2B5EF4-FFF2-40B4-BE49-F238E27FC236}">
                <a16:creationId xmlns:a16="http://schemas.microsoft.com/office/drawing/2014/main" id="{ED151C9B-DD6B-4709-99FF-6F01D1FDAB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05592190"/>
      </p:ext>
    </p:extLst>
  </p:cSld>
  <p:clrMapOvr>
    <a:masterClrMapping/>
  </p:clrMapOvr>
  <mc:AlternateContent xmlns:mc="http://schemas.openxmlformats.org/markup-compatibility/2006" xmlns:p14="http://schemas.microsoft.com/office/powerpoint/2010/main">
    <mc:Choice Requires="p14">
      <p:transition spd="slow" p14:dur="2000" advTm="61904"/>
    </mc:Choice>
    <mc:Fallback xmlns="">
      <p:transition spd="slow" advTm="61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CC6BA-6EB1-49DA-884D-75501BF073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3110D0-0897-48B5-A8E4-4F17D82AF21D}"/>
              </a:ext>
            </a:extLst>
          </p:cNvPr>
          <p:cNvSpPr>
            <a:spLocks noGrp="1"/>
          </p:cNvSpPr>
          <p:nvPr>
            <p:ph idx="1"/>
          </p:nvPr>
        </p:nvSpPr>
        <p:spPr/>
        <p:txBody>
          <a:bodyPr>
            <a:normAutofit fontScale="77500" lnSpcReduction="20000"/>
          </a:bodyPr>
          <a:lstStyle/>
          <a:p>
            <a:pPr marL="0" indent="0">
              <a:buNone/>
            </a:pPr>
            <a:r>
              <a:rPr lang="en-US" dirty="0"/>
              <a:t>However, the CJ ruled that Mangold could challenge the German legislation.  It stated that the principle of non-discrimination was a general principle of EU law and that the Directive could be applied.</a:t>
            </a:r>
          </a:p>
          <a:p>
            <a:pPr marL="0" indent="0">
              <a:buNone/>
            </a:pPr>
            <a:r>
              <a:rPr lang="en-US" dirty="0"/>
              <a:t>Later in Case C-555/07, </a:t>
            </a:r>
            <a:r>
              <a:rPr lang="en-US" b="1" i="1" dirty="0"/>
              <a:t>Seda </a:t>
            </a:r>
            <a:r>
              <a:rPr lang="en-US" b="1" i="1" dirty="0" err="1"/>
              <a:t>Kucukdeveci</a:t>
            </a:r>
            <a:r>
              <a:rPr lang="en-US" b="1" i="1" dirty="0"/>
              <a:t> [2010]</a:t>
            </a:r>
            <a:r>
              <a:rPr lang="en-US" dirty="0"/>
              <a:t>, the CJ adopted the same approach to </a:t>
            </a:r>
            <a:r>
              <a:rPr lang="en-US" b="1" dirty="0"/>
              <a:t>Directive 2000/78.</a:t>
            </a:r>
          </a:p>
          <a:p>
            <a:pPr marL="0" indent="0">
              <a:buNone/>
            </a:pPr>
            <a:r>
              <a:rPr lang="en-US" dirty="0"/>
              <a:t>In neither case did the CJ provide a satisfactory explanation as to why this was the case and it has been the subject of much academic criticism.</a:t>
            </a:r>
          </a:p>
          <a:p>
            <a:pPr marL="0" indent="0">
              <a:buNone/>
            </a:pPr>
            <a:r>
              <a:rPr lang="en-US" dirty="0"/>
              <a:t>Clearly, a great deal of significance has been assigned the general principles of EU law.  These have always been seen as vague and not sufficiently clear to be directly effective.  That is why secondary legislation is often needed, like </a:t>
            </a:r>
            <a:r>
              <a:rPr lang="en-US" b="1" dirty="0"/>
              <a:t>Directive 2000/78.  </a:t>
            </a:r>
          </a:p>
          <a:p>
            <a:pPr marL="0" indent="0">
              <a:buNone/>
            </a:pPr>
            <a:r>
              <a:rPr lang="en-US" dirty="0"/>
              <a:t>It may be that the CJ based its ruling on the general principle from the Treaty supplemented by the substance of the Directive  to make the Treaty obligation sufficiently clear to be applied.  Even so, it is an example of a Directive being enforced against another individual.</a:t>
            </a:r>
          </a:p>
          <a:p>
            <a:pPr marL="0" indent="0">
              <a:buNone/>
            </a:pPr>
            <a:r>
              <a:rPr lang="en-US" dirty="0"/>
              <a:t>Un fortunately it remains for the CJ to reconcile these cases with its general rule against Directives imposing enforceable obligations on individuals.</a:t>
            </a:r>
            <a:endParaRPr lang="en-GB" dirty="0"/>
          </a:p>
        </p:txBody>
      </p:sp>
      <p:pic>
        <p:nvPicPr>
          <p:cNvPr id="4" name="Audio 3">
            <a:hlinkClick r:id="" action="ppaction://media"/>
            <a:extLst>
              <a:ext uri="{FF2B5EF4-FFF2-40B4-BE49-F238E27FC236}">
                <a16:creationId xmlns:a16="http://schemas.microsoft.com/office/drawing/2014/main" id="{C948A093-DFC8-435E-A35D-A9799344CB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3341686"/>
      </p:ext>
    </p:extLst>
  </p:cSld>
  <p:clrMapOvr>
    <a:masterClrMapping/>
  </p:clrMapOvr>
  <mc:AlternateContent xmlns:mc="http://schemas.openxmlformats.org/markup-compatibility/2006" xmlns:p14="http://schemas.microsoft.com/office/powerpoint/2010/main">
    <mc:Choice Requires="p14">
      <p:transition spd="slow" p14:dur="2000" advTm="39985"/>
    </mc:Choice>
    <mc:Fallback xmlns="">
      <p:transition spd="slow" advTm="39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1041" y="1164921"/>
            <a:ext cx="10033348" cy="5232202"/>
          </a:xfrm>
          <a:prstGeom prst="rect">
            <a:avLst/>
          </a:prstGeom>
          <a:noFill/>
        </p:spPr>
        <p:txBody>
          <a:bodyPr wrap="square" rtlCol="0">
            <a:spAutoFit/>
          </a:bodyPr>
          <a:lstStyle/>
          <a:p>
            <a:pPr algn="ctr"/>
            <a:r>
              <a:rPr lang="en-GB" sz="2800" b="1" dirty="0"/>
              <a:t>REVIEW QUESTION</a:t>
            </a:r>
          </a:p>
          <a:p>
            <a:pPr algn="ctr"/>
            <a:endParaRPr lang="en-GB" sz="2800" dirty="0"/>
          </a:p>
          <a:p>
            <a:pPr algn="ctr"/>
            <a:r>
              <a:rPr lang="en-GB" sz="2800" dirty="0"/>
              <a:t>Suppose that you have recently suffered from a respiratory infection contracted while swimming in polluted seawater off a beach in the UK. Tests indicate that the water contains 2.5% </a:t>
            </a:r>
            <a:r>
              <a:rPr lang="en-GB" sz="2800" dirty="0" err="1"/>
              <a:t>blisterium</a:t>
            </a:r>
            <a:r>
              <a:rPr lang="en-GB" sz="2800" dirty="0"/>
              <a:t>, a chemical known to produce respiratory infections. Directive 00/00 provides that the presence of any amount over 2% leads to the awarding of compensation.</a:t>
            </a:r>
          </a:p>
          <a:p>
            <a:pPr algn="ctr"/>
            <a:endParaRPr lang="en-GB" sz="2800" dirty="0"/>
          </a:p>
          <a:p>
            <a:pPr algn="ctr"/>
            <a:r>
              <a:rPr lang="en-GB" sz="2800" dirty="0"/>
              <a:t>How, if at all, could direct effect apply in the scenario?</a:t>
            </a:r>
          </a:p>
          <a:p>
            <a:endParaRPr lang="en-GB" dirty="0"/>
          </a:p>
          <a:p>
            <a:endParaRPr lang="en-GB" dirty="0"/>
          </a:p>
          <a:p>
            <a:endParaRPr lang="en-GB" dirty="0"/>
          </a:p>
        </p:txBody>
      </p:sp>
      <p:pic>
        <p:nvPicPr>
          <p:cNvPr id="3" name="Audio 2">
            <a:hlinkClick r:id="" action="ppaction://media"/>
            <a:extLst>
              <a:ext uri="{FF2B5EF4-FFF2-40B4-BE49-F238E27FC236}">
                <a16:creationId xmlns:a16="http://schemas.microsoft.com/office/drawing/2014/main" id="{D7871914-EC40-4DCE-9010-24BB57F389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1980646"/>
      </p:ext>
    </p:extLst>
  </p:cSld>
  <p:clrMapOvr>
    <a:masterClrMapping/>
  </p:clrMapOvr>
  <mc:AlternateContent xmlns:mc="http://schemas.openxmlformats.org/markup-compatibility/2006" xmlns:p14="http://schemas.microsoft.com/office/powerpoint/2010/main">
    <mc:Choice Requires="p14">
      <p:transition spd="slow" p14:dur="2000" advTm="160543"/>
    </mc:Choice>
    <mc:Fallback xmlns="">
      <p:transition spd="slow" advTm="160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2.6|10|2.8"/>
</p:tagLst>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{BC2A2C07-E396-4368-B4FB-BF2902E7A576}tf56160789</Template>
  <TotalTime>0</TotalTime>
  <Words>7420</Words>
  <Application>Microsoft Office PowerPoint</Application>
  <PresentationFormat>Widescreen</PresentationFormat>
  <Paragraphs>335</Paragraphs>
  <Slides>41</Slides>
  <Notes>29</Notes>
  <HiddenSlides>0</HiddenSlides>
  <MMClips>41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Bookman Old Style</vt:lpstr>
      <vt:lpstr>Calibri</vt:lpstr>
      <vt:lpstr>Franklin Gothic Book</vt:lpstr>
      <vt:lpstr>1_RetrospectVTI</vt:lpstr>
      <vt:lpstr>Enforcing EU rights in national courts</vt:lpstr>
      <vt:lpstr>Learning Objectives</vt:lpstr>
      <vt:lpstr>Introduction</vt:lpstr>
      <vt:lpstr>Binding obligations and direct applicability</vt:lpstr>
      <vt:lpstr>Direct applicability</vt:lpstr>
      <vt:lpstr>PowerPoint Presentation</vt:lpstr>
      <vt:lpstr>Directives . . . </vt:lpstr>
      <vt:lpstr>Directives . . .</vt:lpstr>
      <vt:lpstr>PowerPoint Presentation</vt:lpstr>
      <vt:lpstr>DIRECT APPLICABILITY  vs DIRECT EFFECT</vt:lpstr>
      <vt:lpstr>PowerPoint Presentation</vt:lpstr>
      <vt:lpstr>PowerPoint Presentation</vt:lpstr>
      <vt:lpstr>DIRECT  EFFECT Treaty Articles</vt:lpstr>
      <vt:lpstr>The condition for the direct effect of Treaty Articles</vt:lpstr>
      <vt:lpstr>Direct effect and regulations</vt:lpstr>
      <vt:lpstr>DIRECT EFFECT- Regulations</vt:lpstr>
      <vt:lpstr>QUESTION</vt:lpstr>
      <vt:lpstr>DIRECT EFFECT- Decisions</vt:lpstr>
      <vt:lpstr>Direct effect - Directives</vt:lpstr>
      <vt:lpstr>PowerPoint Presentation</vt:lpstr>
      <vt:lpstr>The policy reasoning</vt:lpstr>
      <vt:lpstr>PowerPoint Presentation</vt:lpstr>
      <vt:lpstr>The deadline for implementation</vt:lpstr>
      <vt:lpstr>Vertical direct effect only</vt:lpstr>
      <vt:lpstr>PowerPoint Presentation</vt:lpstr>
      <vt:lpstr>PowerPoint Presentation</vt:lpstr>
      <vt:lpstr>Case C-91/92, Faccini Dori v Recreb [1994]</vt:lpstr>
      <vt:lpstr>DIRECTIVES</vt:lpstr>
      <vt:lpstr>PowerPoint Presentation</vt:lpstr>
      <vt:lpstr>PowerPoint Presentation</vt:lpstr>
      <vt:lpstr>PowerPoint Presentation</vt:lpstr>
      <vt:lpstr>What constitutes a ‘state’  Foster v British Gas [1990]</vt:lpstr>
      <vt:lpstr>A list of established state bodies</vt:lpstr>
      <vt:lpstr>The rule against horizontal direct effect for Directives: some limited flexibility</vt:lpstr>
      <vt:lpstr>The “triangular” horizontal effect</vt:lpstr>
      <vt:lpstr>Incidental horizontal effect</vt:lpstr>
      <vt:lpstr>Some points about this case…</vt:lpstr>
      <vt:lpstr>Take note…</vt:lpstr>
      <vt:lpstr>Horizontal effect to secure the effectiveness of a general principle of EU law</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2020-02-10T11:24:28Z</dcterms:created>
  <dcterms:modified xsi:type="dcterms:W3CDTF">2022-02-12T20:54:12Z</dcterms:modified>
</cp:coreProperties>
</file>