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1" d="100"/>
          <a:sy n="71" d="100"/>
        </p:scale>
        <p:origin x="1138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32FB21-3279-4EC6-9265-C6097629E3B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366391-15DE-4583-A6DA-0261A8B36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583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366391-15DE-4583-A6DA-0261A8B36D0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538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45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971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042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382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949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477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55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002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870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659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411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F038DBF-D4F1-4C23-8B37-F2E880488F79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E7817F28-7D76-4129-8835-5AC5BB05906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488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F33429C-27E5-0BFB-D672-0073553F1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647" y="817581"/>
            <a:ext cx="6554756" cy="248903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4C1876E-A139-6434-1D2D-63F5FA3B39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156" y="3551385"/>
            <a:ext cx="11499924" cy="3086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603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4350A-E93E-46B5-79F0-155A073014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800" y="846687"/>
            <a:ext cx="10993549" cy="1475013"/>
          </a:xfrm>
        </p:spPr>
        <p:txBody>
          <a:bodyPr/>
          <a:lstStyle/>
          <a:p>
            <a:r>
              <a:rPr lang="en-US" b="1" dirty="0"/>
              <a:t>Enhancing Efficiency at Sunrise Care Home: A Digital 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EC0D07-38F2-BCBA-5611-8E55B54A39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2874" y="2468881"/>
            <a:ext cx="10993546" cy="590321"/>
          </a:xfrm>
        </p:spPr>
        <p:txBody>
          <a:bodyPr/>
          <a:lstStyle/>
          <a:p>
            <a:r>
              <a:rPr lang="en-US" dirty="0"/>
              <a:t>LCHS4007 - Digital Skills and Research Methods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91D7166-A5E4-1678-B448-0B6DCE370E71}"/>
              </a:ext>
            </a:extLst>
          </p:cNvPr>
          <p:cNvSpPr txBox="1">
            <a:spLocks/>
          </p:cNvSpPr>
          <p:nvPr/>
        </p:nvSpPr>
        <p:spPr>
          <a:xfrm>
            <a:off x="903920" y="3573219"/>
            <a:ext cx="10993546" cy="590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 cap="all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b="1" dirty="0">
              <a:solidFill>
                <a:schemeClr val="bg2"/>
              </a:solidFill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1BABBEF-F408-0E1D-2529-34CF12DE73C6}"/>
              </a:ext>
            </a:extLst>
          </p:cNvPr>
          <p:cNvSpPr txBox="1">
            <a:spLocks/>
          </p:cNvSpPr>
          <p:nvPr/>
        </p:nvSpPr>
        <p:spPr>
          <a:xfrm>
            <a:off x="142027" y="3776582"/>
            <a:ext cx="10993546" cy="590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 cap="all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spc="-1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1: Group  Presentation GROUP</a:t>
            </a:r>
            <a:endParaRPr lang="en-US" b="1" dirty="0">
              <a:solidFill>
                <a:schemeClr val="bg2"/>
              </a:solidFill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FD61AF01-3AE7-7433-F0F2-C6ED9292BE10}"/>
              </a:ext>
            </a:extLst>
          </p:cNvPr>
          <p:cNvSpPr txBox="1">
            <a:spLocks/>
          </p:cNvSpPr>
          <p:nvPr/>
        </p:nvSpPr>
        <p:spPr>
          <a:xfrm>
            <a:off x="-245354" y="3059202"/>
            <a:ext cx="10993546" cy="590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 cap="all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dirty="0">
                <a:solidFill>
                  <a:schemeClr val="bg2"/>
                </a:solidFill>
              </a:rPr>
              <a:t>Module Code : lchs4007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80E1FA-BE4B-3B84-DCD5-BB07DD2866CE}"/>
              </a:ext>
            </a:extLst>
          </p:cNvPr>
          <p:cNvSpPr txBox="1"/>
          <p:nvPr/>
        </p:nvSpPr>
        <p:spPr>
          <a:xfrm>
            <a:off x="2945946" y="3369856"/>
            <a:ext cx="6913756" cy="426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56082">
                    <a:lumMod val="60000"/>
                    <a:lumOff val="40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Lecturer name: Dr Md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156082">
                    <a:lumMod val="60000"/>
                    <a:lumOff val="40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Sadeque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56082">
                    <a:lumMod val="60000"/>
                    <a:lumOff val="40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Shaikh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3E31D7BB-184E-BC4F-9F0D-54C255FD6A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5552238"/>
              </p:ext>
            </p:extLst>
          </p:nvPr>
        </p:nvGraphicFramePr>
        <p:xfrm>
          <a:off x="1439669" y="4163540"/>
          <a:ext cx="3627522" cy="2247839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3627522">
                  <a:extLst>
                    <a:ext uri="{9D8B030D-6E8A-4147-A177-3AD203B41FA5}">
                      <a16:colId xmlns:a16="http://schemas.microsoft.com/office/drawing/2014/main" val="6536558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Student Name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1112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MOHAMED O.S. ELSHREDI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43850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SUZAN . W. NAMITALA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761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VANESSA MATUSALEM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5734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JOY OBASOGIE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0764684"/>
                  </a:ext>
                </a:extLst>
              </a:tr>
              <a:tr h="39363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JOVITA CARPIO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541925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BA308E54-7006-65BA-D8C4-2745F54CC5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3772903"/>
              </p:ext>
            </p:extLst>
          </p:nvPr>
        </p:nvGraphicFramePr>
        <p:xfrm>
          <a:off x="5092811" y="4183662"/>
          <a:ext cx="4064000" cy="2247839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366038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Student Number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266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/>
                        <a:t> 2512526</a:t>
                      </a:r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9493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2515844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8340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2508281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03521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2516286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873147"/>
                  </a:ext>
                </a:extLst>
              </a:tr>
              <a:tr h="39363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2514539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45653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8801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2C493-C887-BB23-4AB2-E5568686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 to Sunrise Care Home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DF35E-8529-85F6-ACFB-A426F22D7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6505408" cy="4677504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US" dirty="0"/>
              <a:t>Summary of the case study: medium-sized care home, 35 patients with dementia, mobility problems, etc.</a:t>
            </a:r>
          </a:p>
          <a:p>
            <a:pPr>
              <a:lnSpc>
                <a:spcPct val="200000"/>
              </a:lnSpc>
            </a:pPr>
            <a:r>
              <a:rPr lang="en-US" dirty="0"/>
              <a:t>Stated purpose of the presentation: To discuss the impact of digital literacy and suggest a digital safety checklist, assess digital tools (MS 365) to enhance efficiency(Abraham et al., 2024).</a:t>
            </a:r>
          </a:p>
          <a:p>
            <a:pPr>
              <a:lnSpc>
                <a:spcPct val="200000"/>
              </a:lnSpc>
            </a:pPr>
            <a:r>
              <a:rPr lang="en-US" dirty="0"/>
              <a:t>Pre-view: We will narrow down to using Excel to be efficient in tasks and Microsoft Teams to be efficient in collaboration.</a:t>
            </a:r>
          </a:p>
          <a:p>
            <a:pPr>
              <a:lnSpc>
                <a:spcPct val="200000"/>
              </a:lnSpc>
            </a:pPr>
            <a:endParaRPr lang="en-US" dirty="0"/>
          </a:p>
        </p:txBody>
      </p:sp>
      <p:pic>
        <p:nvPicPr>
          <p:cNvPr id="1026" name="Picture 2" descr="Exploring the Use of Mobile Health for the Rehabilitation of Long COVID  Patients: A Scoping Review">
            <a:extLst>
              <a:ext uri="{FF2B5EF4-FFF2-40B4-BE49-F238E27FC236}">
                <a16:creationId xmlns:a16="http://schemas.microsoft.com/office/drawing/2014/main" id="{3629CA65-8235-B682-F47F-D9615019FB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240" y="1874520"/>
            <a:ext cx="464058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4782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D6535-9CDA-4FDE-076F-F8413FF6C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MS Excel for Efficient Task Management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CDC24-D51E-C831-5E29-6A637DC9B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6353008" cy="450986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What is it? Excel is spreadsheet software that is applicable in data </a:t>
            </a:r>
            <a:r>
              <a:rPr lang="en-US" sz="1600" dirty="0"/>
              <a:t>organization</a:t>
            </a:r>
            <a:r>
              <a:rPr lang="en-US" dirty="0"/>
              <a:t>, calculation, and analysis.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Application at Sunrise:</a:t>
            </a:r>
          </a:p>
          <a:p>
            <a:pPr>
              <a:lnSpc>
                <a:spcPct val="150000"/>
              </a:lnSpc>
            </a:pPr>
            <a:r>
              <a:rPr lang="en-US" b="1" dirty="0"/>
              <a:t>Resident Care Plans: </a:t>
            </a:r>
            <a:r>
              <a:rPr lang="en-US" dirty="0"/>
              <a:t>Monitoring medication intake, nutritional needs, and personal care daily routines in a </a:t>
            </a:r>
            <a:r>
              <a:rPr lang="en-US" dirty="0" err="1"/>
              <a:t>centralised</a:t>
            </a:r>
            <a:r>
              <a:rPr lang="en-US" dirty="0"/>
              <a:t> and editable sheet(Abraham et al., 2024).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Staff Roster Management: </a:t>
            </a:r>
            <a:r>
              <a:rPr lang="en-US" dirty="0"/>
              <a:t>This is developing </a:t>
            </a:r>
            <a:r>
              <a:rPr lang="en-US" dirty="0" err="1"/>
              <a:t>rotas</a:t>
            </a:r>
            <a:r>
              <a:rPr lang="en-US" dirty="0"/>
              <a:t> to make sure that there is sufficient staff, no under- or over-staffing and leave requests are handled.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Inventory Management: </a:t>
            </a:r>
            <a:r>
              <a:rPr lang="en-US" dirty="0"/>
              <a:t>Keeps a check on the quantity of stock of the medical supplies (i.e., gloves, pads) to save on reordering alerts.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pic>
        <p:nvPicPr>
          <p:cNvPr id="2050" name="Picture 2" descr="The most stunning Excel task management templates for 2025 | WPS Office  Academy">
            <a:extLst>
              <a:ext uri="{FF2B5EF4-FFF2-40B4-BE49-F238E27FC236}">
                <a16:creationId xmlns:a16="http://schemas.microsoft.com/office/drawing/2014/main" id="{855321A4-D790-A245-1C9A-59319442AA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320" y="2682240"/>
            <a:ext cx="4828699" cy="327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483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2138B-B61A-57CD-5F65-349215967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Benefits and Limitations of Excel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DBC51-CA8C-6DBF-ECD4-7378CDF42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7846528" cy="45098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Benefits:</a:t>
            </a:r>
          </a:p>
          <a:p>
            <a:r>
              <a:rPr lang="en-US" b="1" dirty="0"/>
              <a:t>Efficiency &amp; Accuracy: </a:t>
            </a:r>
            <a:r>
              <a:rPr lang="en-US" dirty="0"/>
              <a:t>Minimizes error in calculations (e.g. staff hours, drug doses). Automates repetitive tasks.</a:t>
            </a:r>
          </a:p>
          <a:p>
            <a:r>
              <a:rPr lang="en-US" b="1" dirty="0"/>
              <a:t>Data </a:t>
            </a:r>
            <a:r>
              <a:rPr lang="en-US" b="1" dirty="0" err="1"/>
              <a:t>Centralisation</a:t>
            </a:r>
            <a:r>
              <a:rPr lang="en-US" b="1" dirty="0"/>
              <a:t>: </a:t>
            </a:r>
            <a:r>
              <a:rPr lang="en-US" dirty="0"/>
              <a:t>All information is </a:t>
            </a:r>
            <a:r>
              <a:rPr lang="en-US" dirty="0" err="1"/>
              <a:t>centralised</a:t>
            </a:r>
            <a:r>
              <a:rPr lang="en-US" dirty="0"/>
              <a:t> and time wasted on searching through the paper files is saved(</a:t>
            </a:r>
            <a:r>
              <a:rPr lang="en-US" dirty="0" err="1"/>
              <a:t>Beiglary</a:t>
            </a:r>
            <a:r>
              <a:rPr lang="en-US" dirty="0"/>
              <a:t> et al., 2025).</a:t>
            </a:r>
          </a:p>
          <a:p>
            <a:r>
              <a:rPr lang="en-US" b="1" dirty="0"/>
              <a:t>Informed Decision-Making</a:t>
            </a:r>
            <a:r>
              <a:rPr lang="en-US" dirty="0"/>
              <a:t>: Enables managers to identify (e.g. resource utilization) trends using simple charts and graphs.</a:t>
            </a:r>
          </a:p>
          <a:p>
            <a:pPr marL="0" indent="0">
              <a:buNone/>
            </a:pPr>
            <a:r>
              <a:rPr lang="en-US" b="1" dirty="0"/>
              <a:t>Limitations:</a:t>
            </a:r>
          </a:p>
          <a:p>
            <a:r>
              <a:rPr lang="en-US" b="1" dirty="0"/>
              <a:t>High Learning Curve</a:t>
            </a:r>
            <a:r>
              <a:rPr lang="en-US" dirty="0"/>
              <a:t>: Advanced functions (such as VLOOKUP) may be challenging to staff members who are low digital-literate(Bradley et al., 2023).</a:t>
            </a:r>
          </a:p>
          <a:p>
            <a:r>
              <a:rPr lang="en-US" b="1" dirty="0"/>
              <a:t>Threat of Human Factor: </a:t>
            </a:r>
            <a:r>
              <a:rPr lang="en-US" dirty="0"/>
              <a:t>Data may be overwritten or deleted without due version control.</a:t>
            </a:r>
          </a:p>
          <a:p>
            <a:r>
              <a:rPr lang="en-US" b="1" dirty="0"/>
              <a:t>Permanent Data</a:t>
            </a:r>
            <a:r>
              <a:rPr lang="en-US" dirty="0"/>
              <a:t>: It must not be configured in such a way that it does not work with real-time, as a dedicated database does.</a:t>
            </a:r>
          </a:p>
          <a:p>
            <a:endParaRPr lang="en-US" dirty="0"/>
          </a:p>
        </p:txBody>
      </p:sp>
      <p:pic>
        <p:nvPicPr>
          <p:cNvPr id="3074" name="Picture 2" descr="Tableau vs Excel: Which One Should You Use?">
            <a:extLst>
              <a:ext uri="{FF2B5EF4-FFF2-40B4-BE49-F238E27FC236}">
                <a16:creationId xmlns:a16="http://schemas.microsoft.com/office/drawing/2014/main" id="{FBDB94E3-AAB2-599E-D685-8C467A210B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7195" y="3458522"/>
            <a:ext cx="4154805" cy="2199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9990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8205C-E596-710E-93B5-640B51A75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MS Teams for Communication &amp; Collaboration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36F08-3E42-2F35-972C-A7C660EC7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7785568" cy="467750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US" dirty="0"/>
              <a:t>What is it? An integrated system of communication consisting of a chat, video meetings, storing files and integrating applications.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b="1" dirty="0"/>
              <a:t>Application at Sunrise:</a:t>
            </a:r>
          </a:p>
          <a:p>
            <a:pPr>
              <a:lnSpc>
                <a:spcPct val="200000"/>
              </a:lnSpc>
            </a:pPr>
            <a:r>
              <a:rPr lang="en-US" b="1" dirty="0"/>
              <a:t>Shift Handovers: </a:t>
            </a:r>
            <a:r>
              <a:rPr lang="en-US" dirty="0"/>
              <a:t>Paper notes can be replaced with a specific channel called Shift Handover where staff can consistently and easily receive updates(Elliott et al., 2022).</a:t>
            </a:r>
          </a:p>
          <a:p>
            <a:pPr>
              <a:lnSpc>
                <a:spcPct val="200000"/>
              </a:lnSpc>
            </a:pPr>
            <a:r>
              <a:rPr lang="en-US" b="1" dirty="0"/>
              <a:t>Multidisciplinary Team (MDT) Meetings: </a:t>
            </a:r>
            <a:r>
              <a:rPr lang="en-US" dirty="0"/>
              <a:t>Visiting GPs, physiotherapists, and in-house nurses may have safe video calls to discuss resident care without the necessity to get to a physical location.</a:t>
            </a:r>
          </a:p>
          <a:p>
            <a:pPr>
              <a:lnSpc>
                <a:spcPct val="200000"/>
              </a:lnSpc>
            </a:pPr>
            <a:r>
              <a:rPr lang="en-US" b="1" dirty="0"/>
              <a:t>File Sharing and Collaboration: </a:t>
            </a:r>
            <a:r>
              <a:rPr lang="en-US" dirty="0"/>
              <a:t>Co-authoring of care plan documents found in the connected Teams / OneDrive platform.</a:t>
            </a:r>
          </a:p>
          <a:p>
            <a:pPr>
              <a:lnSpc>
                <a:spcPct val="2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3D0B04-ABB1-DDF0-49B1-2BBA91B778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2250" y="2475547"/>
            <a:ext cx="3194938" cy="3330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186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F6C2B-AE35-0718-BEBC-723F8E8F0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Benefits and Limitations of MS Teams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9672A-1EFC-06AB-4042-6C85F771C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7115007" cy="4433664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Benefits:</a:t>
            </a:r>
          </a:p>
          <a:p>
            <a:pPr>
              <a:lnSpc>
                <a:spcPct val="150000"/>
              </a:lnSpc>
            </a:pPr>
            <a:r>
              <a:rPr lang="en-US" b="1" dirty="0"/>
              <a:t>Better Co-ordination: </a:t>
            </a:r>
            <a:r>
              <a:rPr lang="en-US" dirty="0"/>
              <a:t>Minimizes communication silos and makes all the staff aware.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Time &amp; Cost Saving: </a:t>
            </a:r>
            <a:r>
              <a:rPr lang="en-US" dirty="0"/>
              <a:t>saves time and travels that would be spent in reaching professionals(Kavandi, 2023).</a:t>
            </a:r>
          </a:p>
          <a:p>
            <a:pPr>
              <a:lnSpc>
                <a:spcPct val="150000"/>
              </a:lnSpc>
            </a:pPr>
            <a:r>
              <a:rPr lang="en-US" b="1" dirty="0" err="1"/>
              <a:t>Centralised</a:t>
            </a:r>
            <a:r>
              <a:rPr lang="en-US" b="1" dirty="0"/>
              <a:t> Information: </a:t>
            </a:r>
            <a:r>
              <a:rPr lang="en-US" dirty="0"/>
              <a:t>Lock-ins with other MS 365 applications, and conversations and files are connected.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Limitations:</a:t>
            </a:r>
          </a:p>
          <a:p>
            <a:pPr>
              <a:lnSpc>
                <a:spcPct val="150000"/>
              </a:lnSpc>
            </a:pPr>
            <a:r>
              <a:rPr lang="en-US" b="1" dirty="0"/>
              <a:t>Training Required: </a:t>
            </a:r>
            <a:r>
              <a:rPr lang="en-US" dirty="0"/>
              <a:t>The interface can be confusing at first to the staff.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Technology Dependency: </a:t>
            </a:r>
            <a:r>
              <a:rPr lang="en-US" dirty="0"/>
              <a:t>It is based on a reliable internet connection.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Notification </a:t>
            </a:r>
            <a:r>
              <a:rPr lang="en-US" dirty="0"/>
              <a:t>Overload Notification may be distracting without effective control.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8B4209-2E98-2E7E-5D8D-A464A154A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6200" y="2934238"/>
            <a:ext cx="4114800" cy="3221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297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D28F8-3841-F28D-9A37-E59AF3F51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The Impact of Limited Digital Literacy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59BE5-AB3C-0AF2-AF2E-FF9E247CE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7663648" cy="4448904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Definition Digital literacy refers to the capacity to utilize the digital devices, communication applications, and networks to access and handle information.</a:t>
            </a:r>
          </a:p>
          <a:p>
            <a:pPr marL="0" indent="0">
              <a:buNone/>
            </a:pPr>
            <a:r>
              <a:rPr lang="en-US" b="1" dirty="0"/>
              <a:t>Impact on Care Delivery:</a:t>
            </a:r>
          </a:p>
          <a:p>
            <a:r>
              <a:rPr lang="en-US" b="1" dirty="0"/>
              <a:t>Mistakes and Lies: </a:t>
            </a:r>
            <a:r>
              <a:rPr lang="en-US" dirty="0"/>
              <a:t>Inaccurate information typing in Excel may result in medication errors or staffing shortage.</a:t>
            </a:r>
          </a:p>
          <a:p>
            <a:r>
              <a:rPr lang="en-US" b="1" dirty="0"/>
              <a:t>Inefficiency: </a:t>
            </a:r>
            <a:r>
              <a:rPr lang="en-US" dirty="0"/>
              <a:t>Wasting time on manual tasks which are automated and spending time on attending to the residents(Lan et al., 2023).</a:t>
            </a:r>
          </a:p>
          <a:p>
            <a:pPr marL="0" indent="0">
              <a:buNone/>
            </a:pPr>
            <a:r>
              <a:rPr lang="en-US" b="1" dirty="0"/>
              <a:t>Impact on Communication:</a:t>
            </a:r>
          </a:p>
          <a:p>
            <a:r>
              <a:rPr lang="en-US" b="1" dirty="0"/>
              <a:t>Loss of Information: </a:t>
            </a:r>
            <a:r>
              <a:rPr lang="en-US" dirty="0"/>
              <a:t>The employees are not going through Teams, and vital information might be removed during shift handover.</a:t>
            </a:r>
          </a:p>
          <a:p>
            <a:r>
              <a:rPr lang="en-US" b="1" dirty="0"/>
              <a:t>Opposition to Change: </a:t>
            </a:r>
            <a:r>
              <a:rPr lang="en-US" dirty="0"/>
              <a:t>Prejudices implementation of new, more efficient digital tools.</a:t>
            </a:r>
          </a:p>
          <a:p>
            <a:pPr marL="0" indent="0">
              <a:buNone/>
            </a:pPr>
            <a:r>
              <a:rPr lang="en-US" b="1" dirty="0"/>
              <a:t>Impact on Teamworking:</a:t>
            </a:r>
          </a:p>
          <a:p>
            <a:r>
              <a:rPr lang="en-US" b="1" dirty="0"/>
              <a:t>Divided Teams: </a:t>
            </a:r>
            <a:r>
              <a:rPr lang="en-US" dirty="0"/>
              <a:t>An online rift may develop between the tech-savvy and the less confident employees and lead to tension(Stoner, 2025).</a:t>
            </a:r>
          </a:p>
          <a:p>
            <a:r>
              <a:rPr lang="en-US" b="1" dirty="0"/>
              <a:t>Lack of Effective Collaboration: </a:t>
            </a:r>
            <a:r>
              <a:rPr lang="en-US" dirty="0"/>
              <a:t>The entire advantages of a collaborative tool such as Teams would not be </a:t>
            </a:r>
            <a:r>
              <a:rPr lang="en-US" dirty="0" err="1"/>
              <a:t>realised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A45C82-B562-9489-E545-6D847850CE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4841" y="2840355"/>
            <a:ext cx="3848100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410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5D317-903B-1414-D173-9DF441121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Digital Safety Practices Checklist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977A8-456D-7850-AC0D-9F5D5BC17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677504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Name of the title: Digital Safety Checklist in Sunrise Care Home.</a:t>
            </a:r>
          </a:p>
          <a:p>
            <a:r>
              <a:rPr lang="en-US" dirty="0"/>
              <a:t>Material (Appear in a clear and bullet list):</a:t>
            </a:r>
          </a:p>
          <a:p>
            <a:pPr marL="0" indent="0">
              <a:buNone/>
            </a:pPr>
            <a:r>
              <a:rPr lang="en-US" b="1" dirty="0"/>
              <a:t>Secure Logins:</a:t>
            </a:r>
          </a:p>
          <a:p>
            <a:r>
              <a:rPr lang="en-US" dirty="0"/>
              <a:t>Have strong and special passwords (letters, numbers, symbols).</a:t>
            </a:r>
          </a:p>
          <a:p>
            <a:r>
              <a:rPr lang="en-US" dirty="0"/>
              <a:t>Activate Multi-Factor Authentication (MFA) on all accounts on MS 365.</a:t>
            </a:r>
          </a:p>
          <a:p>
            <a:r>
              <a:rPr lang="en-US" dirty="0"/>
              <a:t>Do not share passwords and make sure to exit computers used by other people(Turley et al., 2024).</a:t>
            </a:r>
          </a:p>
          <a:p>
            <a:pPr marL="0" indent="0">
              <a:buNone/>
            </a:pPr>
            <a:r>
              <a:rPr lang="en-US" b="1" dirty="0"/>
              <a:t>Email Safety:</a:t>
            </a:r>
          </a:p>
          <a:p>
            <a:r>
              <a:rPr lang="en-US" dirty="0"/>
              <a:t>Phishing emails Be aware of phishing emails. Do not open suspicious links and attachments.</a:t>
            </a:r>
          </a:p>
          <a:p>
            <a:r>
              <a:rPr lang="en-US" dirty="0"/>
              <a:t>Thoroughly check the email address of the sender to the request of confidential information(</a:t>
            </a:r>
            <a:r>
              <a:rPr lang="en-US" dirty="0" err="1"/>
              <a:t>Beiglary</a:t>
            </a:r>
            <a:r>
              <a:rPr lang="en-US" dirty="0"/>
              <a:t> et al., 2025).</a:t>
            </a:r>
          </a:p>
          <a:p>
            <a:pPr marL="0" indent="0">
              <a:buNone/>
            </a:pPr>
            <a:r>
              <a:rPr lang="en-US" b="1" dirty="0"/>
              <a:t>Safe Document Storage:</a:t>
            </a:r>
          </a:p>
          <a:p>
            <a:r>
              <a:rPr lang="en-US" dirty="0"/>
              <a:t>Keep all documents pertaining to residents in </a:t>
            </a:r>
            <a:r>
              <a:rPr lang="en-US" dirty="0" err="1"/>
              <a:t>authorised</a:t>
            </a:r>
            <a:r>
              <a:rPr lang="en-US" dirty="0"/>
              <a:t>, password-protected, OneDrive/SharePoint sites, but never on personal USBs or e-mails.</a:t>
            </a:r>
          </a:p>
          <a:p>
            <a:r>
              <a:rPr lang="en-US" dirty="0"/>
              <a:t>Monitor the changes with the help of the Version History option in MS 365.</a:t>
            </a:r>
          </a:p>
          <a:p>
            <a:pPr marL="0" indent="0">
              <a:buNone/>
            </a:pPr>
            <a:r>
              <a:rPr lang="en-US" b="1" dirty="0"/>
              <a:t>Protection of Patient Confidentiality:</a:t>
            </a:r>
          </a:p>
          <a:p>
            <a:r>
              <a:rPr lang="en-US" dirty="0"/>
              <a:t>When leaving your computer, it is always important to lock the computer(Bradley et al., 2023).</a:t>
            </a:r>
          </a:p>
          <a:p>
            <a:r>
              <a:rPr lang="en-US" dirty="0"/>
              <a:t>In Teams, resident information should only be discussed in privately shared channels or in secure locations but not in common places.</a:t>
            </a:r>
          </a:p>
          <a:p>
            <a:r>
              <a:rPr lang="en-US" dirty="0"/>
              <a:t>Make sure all the devices (laptops, tablets) which are used to work are encrypted.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AA3308-8F21-F9C7-0A19-8E4A3C6BB1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7800" y="2113579"/>
            <a:ext cx="2091690" cy="2743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05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1F5F9-C2B0-3161-1C10-7F09657DA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 &amp; Recommendations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B4888-D6AB-F3D6-3379-DF4C371BF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47938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b="1" dirty="0"/>
              <a:t>Summary: </a:t>
            </a:r>
            <a:r>
              <a:rPr lang="en-US" dirty="0"/>
              <a:t>To conclude, such tools as Excel and Teams can be of great help when it comes to efficiency and collaboration at Sunrise.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Key Challenge: </a:t>
            </a:r>
            <a:r>
              <a:rPr lang="en-US" dirty="0"/>
              <a:t>"Nevertheless, their effectiveness is conditional upon their enhancement of the digital literacy of their staff and their strict adherence to the digital </a:t>
            </a:r>
            <a:r>
              <a:rPr lang="en-US"/>
              <a:t>safety standards(Lan et al., 2023).</a:t>
            </a:r>
            <a:endParaRPr lang="en-US" dirty="0"/>
          </a:p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Recommendations:</a:t>
            </a:r>
          </a:p>
          <a:p>
            <a:pPr>
              <a:lnSpc>
                <a:spcPct val="150000"/>
              </a:lnSpc>
            </a:pPr>
            <a:r>
              <a:rPr lang="en-US" dirty="0"/>
              <a:t>Make it mandatory and practical training of all employees in digital skills.</a:t>
            </a:r>
          </a:p>
          <a:p>
            <a:pPr>
              <a:lnSpc>
                <a:spcPct val="150000"/>
              </a:lnSpc>
            </a:pPr>
            <a:r>
              <a:rPr lang="en-US" dirty="0"/>
              <a:t>Introduce the Digital Safety Checklist as policy.</a:t>
            </a:r>
          </a:p>
          <a:p>
            <a:pPr>
              <a:lnSpc>
                <a:spcPct val="150000"/>
              </a:lnSpc>
            </a:pPr>
            <a:r>
              <a:rPr lang="en-US" dirty="0"/>
              <a:t>Identify "Digital Champions" among the employees to offer peer support.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Concluding Idea: </a:t>
            </a:r>
            <a:r>
              <a:rPr lang="en-US" dirty="0"/>
              <a:t>"The adoption of these tools in a safe and assured manner will eventually result in the improvement of care provided to residents.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5935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A5E32-008A-CA30-D7CB-2797707AE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AAF5A-11EC-BE31-1BC4-065B056DF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202012"/>
            <a:ext cx="11168848" cy="4758186"/>
          </a:xfrm>
        </p:spPr>
        <p:txBody>
          <a:bodyPr>
            <a:normAutofit lnSpcReduction="10000"/>
          </a:bodyPr>
          <a:lstStyle/>
          <a:p>
            <a:r>
              <a:rPr lang="en-US" sz="1400" dirty="0"/>
              <a:t>Abraham, K., </a:t>
            </a:r>
            <a:r>
              <a:rPr lang="en-US" sz="1400" dirty="0" err="1"/>
              <a:t>Kanters</a:t>
            </a:r>
            <a:r>
              <a:rPr lang="en-US" sz="1400" dirty="0"/>
              <a:t>, T.A., Wagg, A.S., Huige, N., Hutt, E. and Al, M.J., 2024. Benefits of a digital health technology for older nursing home residents. A de-novo cost-effectiveness model for digital health technologies to aid in the assessment of toileting and containment care needs. </a:t>
            </a:r>
            <a:r>
              <a:rPr lang="en-US" sz="1400" i="1" dirty="0" err="1"/>
              <a:t>Plos</a:t>
            </a:r>
            <a:r>
              <a:rPr lang="en-US" sz="1400" i="1" dirty="0"/>
              <a:t> one</a:t>
            </a:r>
            <a:r>
              <a:rPr lang="en-US" sz="1400" dirty="0"/>
              <a:t>, </a:t>
            </a:r>
            <a:r>
              <a:rPr lang="en-US" sz="1400" i="1" dirty="0"/>
              <a:t>19</a:t>
            </a:r>
            <a:r>
              <a:rPr lang="en-US" sz="1400" dirty="0"/>
              <a:t>(1), p.e0295846.</a:t>
            </a:r>
          </a:p>
          <a:p>
            <a:r>
              <a:rPr lang="en-US" sz="1400" dirty="0" err="1"/>
              <a:t>Beiglary</a:t>
            </a:r>
            <a:r>
              <a:rPr lang="en-US" sz="1400" dirty="0"/>
              <a:t>, S., Feng, Y., Wang, N., </a:t>
            </a:r>
            <a:r>
              <a:rPr lang="en-US" sz="1400" dirty="0" err="1"/>
              <a:t>Ghaeili</a:t>
            </a:r>
            <a:r>
              <a:rPr lang="en-US" sz="1400" dirty="0"/>
              <a:t>, N., Jao, Y.L., Liao, Y.J., Li, Y. and Wang, J., 2025. Using Wearable Sensors to Measure and Predict Personal Circadian Lighting Exposure in Nursing Home Residents: Model Development and Validation. </a:t>
            </a:r>
            <a:r>
              <a:rPr lang="en-US" sz="1400" i="1" dirty="0"/>
              <a:t>JMIR aging</a:t>
            </a:r>
            <a:r>
              <a:rPr lang="en-US" sz="1400" dirty="0"/>
              <a:t>, </a:t>
            </a:r>
            <a:r>
              <a:rPr lang="en-US" sz="1400" i="1" dirty="0"/>
              <a:t>8</a:t>
            </a:r>
            <a:r>
              <a:rPr lang="en-US" sz="1400" dirty="0"/>
              <a:t>, p.e72338.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903163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Bradley, L., Shanker, S., Murphy, J., Fenge, L.A. and Heward, M., 2023. Effectiveness of digital technologies to engage and support the wellbeing of people with dementia and family carers at home and in care homes: A scoping review.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Dementia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22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(6), pp.1292-1313.</a:t>
            </a:r>
            <a:endParaRPr lang="en-US" sz="1400" dirty="0"/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903163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Elliott, J.E., Tinsley, C.E., Reynolds, C., Olson, R.J., Weymann, K.B., Au-Yeung, W.T.M., Wilkerson, A., Kaye, J.A. and Lim, M.M., 2022. Tunable White Light for Elders (TWLITE): A protocol demonstrating feasibility and acceptability for deployment, remote data collection, and analysis of a home-based lighting intervention in older adults.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Sensors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22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(14), p.5372.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903163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Kavandi, H., 2023.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Health Information Technology and Elderly Care: Older Adults' and Long-Term Care Nurses' Perspectives on Technology Adoption and Impacts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 (Doctoral dissertation, Université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d'Ottawa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/University of Ottawa).</a:t>
            </a:r>
          </a:p>
          <a:p>
            <a:r>
              <a:rPr lang="en-US" sz="1400" dirty="0"/>
              <a:t>Lan, C.H., Yeh, H.C., Tsai, W.H., Lee, S.C. and Chou, S.S., 2023. Smart humancentric lighting system improves sleep efficiency of nursing home residents. </a:t>
            </a:r>
            <a:r>
              <a:rPr lang="en-US" sz="1400" i="1" dirty="0"/>
              <a:t>Archives of Gerontology and Geriatrics</a:t>
            </a:r>
            <a:r>
              <a:rPr lang="en-US" sz="1400" dirty="0"/>
              <a:t>, </a:t>
            </a:r>
            <a:r>
              <a:rPr lang="en-US" sz="1400" i="1" dirty="0"/>
              <a:t>115</a:t>
            </a:r>
            <a:r>
              <a:rPr lang="en-US" sz="1400" dirty="0"/>
              <a:t>, p.105112.</a:t>
            </a:r>
          </a:p>
          <a:p>
            <a:r>
              <a:rPr lang="en-US" sz="1400" dirty="0"/>
              <a:t>Stoner, M., 2025. Enhancing the Eden Alternative Model with Well Standards: A Case Study Analysis</a:t>
            </a:r>
          </a:p>
          <a:p>
            <a:pPr marL="3060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903163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Turley, K., Rafferty, J., Bond, R., Mulvenna, M., Ryan, A. and Crawford, L., 2024. Evaluating the Impact of a Daylight-Simulating Luminaire on Mood, Agitation, Rest-Activity Patterns, and Social Well-Being Parameters in a Care Home for People With Dementia: Cohort Study.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JMIR mHealth and Health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12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3D3D3D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p.e56951.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0726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100DC-5452-502F-CDD1-502F6E302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Q&amp;A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7A285-754E-5E01-F732-044BF957E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800" b="1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003890236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126</TotalTime>
  <Words>1634</Words>
  <Application>Microsoft Office PowerPoint</Application>
  <PresentationFormat>Widescreen</PresentationFormat>
  <Paragraphs>99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Gill Sans MT</vt:lpstr>
      <vt:lpstr>Wingdings 2</vt:lpstr>
      <vt:lpstr>Dividend</vt:lpstr>
      <vt:lpstr>PowerPoint Presentation</vt:lpstr>
      <vt:lpstr>Enhancing Efficiency at Sunrise Care Home: A Digital Evaluation</vt:lpstr>
      <vt:lpstr>Introduction to Sunrise Care Home</vt:lpstr>
      <vt:lpstr>MS Excel for Efficient Task Management</vt:lpstr>
      <vt:lpstr>Benefits and Limitations of Excel</vt:lpstr>
      <vt:lpstr>MS Teams for Communication &amp; Collaboration</vt:lpstr>
      <vt:lpstr>Benefits and Limitations of MS Teams</vt:lpstr>
      <vt:lpstr>The Impact of Limited Digital Literacy</vt:lpstr>
      <vt:lpstr>Digital Safety Practices Checklist</vt:lpstr>
      <vt:lpstr>Conclusion &amp; Recommendations</vt:lpstr>
      <vt:lpstr>References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Qaboos</dc:creator>
  <cp:lastModifiedBy>Mohammed Elsheredi</cp:lastModifiedBy>
  <cp:revision>7</cp:revision>
  <dcterms:created xsi:type="dcterms:W3CDTF">2025-10-26T21:23:27Z</dcterms:created>
  <dcterms:modified xsi:type="dcterms:W3CDTF">2025-11-02T23:03:36Z</dcterms:modified>
</cp:coreProperties>
</file>