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embeddedFontLst>
    <p:embeddedFont>
      <p:font typeface="Roboto" panose="02000000000000000000" pitchFamily="2" charset="0"/>
      <p:regular r:id="rId11"/>
      <p:bold r:id="rId12"/>
      <p:italic r:id="rId13"/>
      <p:boldItalic r:id="rId1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18" roundtripDataSignature="AMtx7miS4HHg5KqjT41Rvpu82HO2vPE+n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30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customschemas.google.com/relationships/presentationmetadata" Target="meta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2" Type="http://schemas.openxmlformats.org/officeDocument/2006/relationships/slide" Target="slides/slide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2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1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1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1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4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14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1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1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15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1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6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16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16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16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1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8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8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18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1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9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9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9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0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2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1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1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2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F3449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/>
        </p:nvSpPr>
        <p:spPr>
          <a:xfrm>
            <a:off x="822960" y="1417320"/>
            <a:ext cx="105156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Presentation</a:t>
            </a:r>
            <a:endParaRPr/>
          </a:p>
        </p:txBody>
      </p:sp>
      <p:sp>
        <p:nvSpPr>
          <p:cNvPr id="85" name="Google Shape;85;p1"/>
          <p:cNvSpPr txBox="1"/>
          <p:nvPr/>
        </p:nvSpPr>
        <p:spPr>
          <a:xfrm>
            <a:off x="841248" y="2560320"/>
            <a:ext cx="1005840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Problem Solving and Decision Making</a:t>
            </a:r>
            <a:endParaRPr/>
          </a:p>
        </p:txBody>
      </p:sp>
      <p:sp>
        <p:nvSpPr>
          <p:cNvPr id="86" name="Google Shape;86;p1"/>
          <p:cNvSpPr txBox="1"/>
          <p:nvPr/>
        </p:nvSpPr>
        <p:spPr>
          <a:xfrm>
            <a:off x="841248" y="3749039"/>
            <a:ext cx="9875400" cy="143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Component 1</a:t>
            </a:r>
            <a:endParaRPr sz="2100" b="1"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Student name: </a:t>
            </a:r>
            <a:r>
              <a:rPr lang="en-US" sz="2100" b="1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Hamid Eslahkar</a:t>
            </a:r>
            <a:endParaRPr sz="2100" b="1"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Student number: </a:t>
            </a:r>
            <a:r>
              <a:rPr lang="en-US" sz="2100" b="1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2520242</a:t>
            </a:r>
            <a:endParaRPr sz="2100" b="1"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Module: LCLM4004 | Lecturer: </a:t>
            </a:r>
            <a:r>
              <a:rPr lang="en-US" sz="2100" b="1" dirty="0">
                <a:solidFill>
                  <a:srgbClr val="FFF8E1"/>
                </a:solidFill>
                <a:latin typeface="Roboto"/>
                <a:ea typeface="Roboto"/>
                <a:cs typeface="Roboto"/>
                <a:sym typeface="Roboto"/>
              </a:rPr>
              <a:t>Annamarie Dufficy</a:t>
            </a:r>
            <a:r>
              <a:rPr lang="en-US" sz="2100" b="1" dirty="0">
                <a:solidFill>
                  <a:srgbClr val="1D2125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endParaRPr sz="2100" b="1" dirty="0"/>
          </a:p>
        </p:txBody>
      </p:sp>
      <p:sp>
        <p:nvSpPr>
          <p:cNvPr id="87" name="Google Shape;87;p1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449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"/>
          <p:cNvSpPr txBox="1"/>
          <p:nvPr/>
        </p:nvSpPr>
        <p:spPr>
          <a:xfrm>
            <a:off x="502920" y="274320"/>
            <a:ext cx="1115568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1. Introduction</a:t>
            </a:r>
            <a:endParaRPr/>
          </a:p>
        </p:txBody>
      </p:sp>
      <p:sp>
        <p:nvSpPr>
          <p:cNvPr id="93" name="Google Shape;93;p2"/>
          <p:cNvSpPr txBox="1"/>
          <p:nvPr/>
        </p:nvSpPr>
        <p:spPr>
          <a:xfrm>
            <a:off x="530352" y="841248"/>
            <a:ext cx="107899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0" i="0" u="none" strike="noStrike" cap="none" dirty="0">
                <a:solidFill>
                  <a:srgbClr val="696969"/>
                </a:solidFill>
                <a:latin typeface="Calibri"/>
                <a:ea typeface="Calibri"/>
                <a:cs typeface="Calibri"/>
                <a:sym typeface="Calibri"/>
              </a:rPr>
              <a:t>Overview of the case and presentation</a:t>
            </a:r>
            <a:endParaRPr dirty="0"/>
          </a:p>
        </p:txBody>
      </p:sp>
      <p:sp>
        <p:nvSpPr>
          <p:cNvPr id="94" name="Google Shape;94;p2"/>
          <p:cNvSpPr/>
          <p:nvPr/>
        </p:nvSpPr>
        <p:spPr>
          <a:xfrm>
            <a:off x="594360" y="1234440"/>
            <a:ext cx="5303520" cy="182880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2"/>
          <p:cNvSpPr txBox="1"/>
          <p:nvPr/>
        </p:nvSpPr>
        <p:spPr>
          <a:xfrm>
            <a:off x="758952" y="1344168"/>
            <a:ext cx="3943002" cy="9540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Business context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i="0" u="none" strike="noStrike" cap="none" dirty="0">
                <a:solidFill>
                  <a:srgbClr val="282828"/>
                </a:solidFill>
                <a:latin typeface="+mj-lt"/>
                <a:ea typeface="Calibri"/>
                <a:cs typeface="Calibri"/>
                <a:sym typeface="Calibri"/>
              </a:rPr>
              <a:t>Small independent bakery in a Coventry retail park.</a:t>
            </a:r>
            <a:endParaRPr sz="1300" i="0" u="none" strike="noStrike" cap="none" dirty="0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i="0" u="none" strike="noStrike" cap="none" dirty="0">
                <a:solidFill>
                  <a:srgbClr val="282828"/>
                </a:solidFill>
                <a:latin typeface="+mj-lt"/>
                <a:ea typeface="Calibri"/>
                <a:cs typeface="Calibri"/>
                <a:sym typeface="Calibri"/>
              </a:rPr>
              <a:t>Opened in 2015 and initially experienced sales growth before 2020.</a:t>
            </a:r>
          </a:p>
        </p:txBody>
      </p:sp>
      <p:sp>
        <p:nvSpPr>
          <p:cNvPr id="96" name="Google Shape;96;p2"/>
          <p:cNvSpPr/>
          <p:nvPr/>
        </p:nvSpPr>
        <p:spPr>
          <a:xfrm>
            <a:off x="6172200" y="1234440"/>
            <a:ext cx="5303520" cy="182880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2"/>
          <p:cNvSpPr txBox="1"/>
          <p:nvPr/>
        </p:nvSpPr>
        <p:spPr>
          <a:xfrm>
            <a:off x="6336792" y="1344168"/>
            <a:ext cx="4443076" cy="9540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Current situation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0" i="0" u="none" strike="noStrike" cap="none" dirty="0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Sales dropped during 2020 and later improved, but from 2023–2025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0" i="0" u="none" strike="noStrike" cap="none" dirty="0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remained about 25% below the 2019 level.</a:t>
            </a:r>
            <a:endParaRPr dirty="0"/>
          </a:p>
        </p:txBody>
      </p:sp>
      <p:sp>
        <p:nvSpPr>
          <p:cNvPr id="98" name="Google Shape;98;p2"/>
          <p:cNvSpPr/>
          <p:nvPr/>
        </p:nvSpPr>
        <p:spPr>
          <a:xfrm>
            <a:off x="594360" y="3429000"/>
            <a:ext cx="10881360" cy="182880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p2"/>
          <p:cNvSpPr txBox="1"/>
          <p:nvPr/>
        </p:nvSpPr>
        <p:spPr>
          <a:xfrm>
            <a:off x="758952" y="3538728"/>
            <a:ext cx="10552176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Presentation focus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0" i="0" u="none" strike="noStrike" cap="none" dirty="0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Identify the sales problem, then apply PESTEL and a Fishbone/Cause of Effecting analysis to understand the causes.</a:t>
            </a:r>
            <a:endParaRPr dirty="0"/>
          </a:p>
        </p:txBody>
      </p:sp>
      <p:sp>
        <p:nvSpPr>
          <p:cNvPr id="100" name="Google Shape;100;p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449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3"/>
          <p:cNvSpPr txBox="1"/>
          <p:nvPr/>
        </p:nvSpPr>
        <p:spPr>
          <a:xfrm>
            <a:off x="502920" y="274320"/>
            <a:ext cx="1115568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2. Nature and Scope of the Problem</a:t>
            </a:r>
            <a:endParaRPr dirty="0"/>
          </a:p>
        </p:txBody>
      </p:sp>
      <p:sp>
        <p:nvSpPr>
          <p:cNvPr id="106" name="Google Shape;106;p3"/>
          <p:cNvSpPr/>
          <p:nvPr/>
        </p:nvSpPr>
        <p:spPr>
          <a:xfrm>
            <a:off x="594360" y="1234440"/>
            <a:ext cx="5303520" cy="192024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Google Shape;107;p3"/>
          <p:cNvSpPr txBox="1"/>
          <p:nvPr/>
        </p:nvSpPr>
        <p:spPr>
          <a:xfrm>
            <a:off x="758952" y="1344168"/>
            <a:ext cx="4974336" cy="17007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Customer changes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0" i="0" u="none" strike="noStrike" cap="none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Fewer people visit the retail park; some loyal customers lost jobs; more office workers work from home.</a:t>
            </a:r>
            <a:endParaRPr/>
          </a:p>
        </p:txBody>
      </p:sp>
      <p:sp>
        <p:nvSpPr>
          <p:cNvPr id="108" name="Google Shape;108;p3"/>
          <p:cNvSpPr/>
          <p:nvPr/>
        </p:nvSpPr>
        <p:spPr>
          <a:xfrm>
            <a:off x="6172200" y="1234440"/>
            <a:ext cx="5303520" cy="192024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9" name="Google Shape;109;p3"/>
          <p:cNvSpPr txBox="1"/>
          <p:nvPr/>
        </p:nvSpPr>
        <p:spPr>
          <a:xfrm>
            <a:off x="6336792" y="1344168"/>
            <a:ext cx="4974336" cy="553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Retail park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0" i="0" u="none" strike="noStrike" cap="none" dirty="0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The area is quieter and shops are closing,  empty units.</a:t>
            </a:r>
            <a:endParaRPr dirty="0"/>
          </a:p>
        </p:txBody>
      </p:sp>
      <p:sp>
        <p:nvSpPr>
          <p:cNvPr id="110" name="Google Shape;110;p3"/>
          <p:cNvSpPr/>
          <p:nvPr/>
        </p:nvSpPr>
        <p:spPr>
          <a:xfrm>
            <a:off x="594360" y="3566160"/>
            <a:ext cx="5303520" cy="192024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1" name="Google Shape;111;p3"/>
          <p:cNvSpPr txBox="1"/>
          <p:nvPr/>
        </p:nvSpPr>
        <p:spPr>
          <a:xfrm>
            <a:off x="758952" y="3675887"/>
            <a:ext cx="4974336" cy="17007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Customer service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0" i="0" u="none" strike="noStrike" cap="none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Customers want delivery and pre-ordering, but Basil cannot currently provide these effectively.</a:t>
            </a:r>
            <a:endParaRPr/>
          </a:p>
        </p:txBody>
      </p:sp>
      <p:sp>
        <p:nvSpPr>
          <p:cNvPr id="112" name="Google Shape;112;p3"/>
          <p:cNvSpPr/>
          <p:nvPr/>
        </p:nvSpPr>
        <p:spPr>
          <a:xfrm>
            <a:off x="6172200" y="3566160"/>
            <a:ext cx="5303520" cy="192024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" name="Google Shape;113;p3"/>
          <p:cNvSpPr txBox="1"/>
          <p:nvPr/>
        </p:nvSpPr>
        <p:spPr>
          <a:xfrm>
            <a:off x="6336792" y="3675887"/>
            <a:ext cx="4974336" cy="17007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Costs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0" i="0" u="none" strike="noStrike" cap="none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Rent, utilities, business rates and insurance have increased; organic ingredient costs are unpredictable.</a:t>
            </a:r>
            <a:endParaRPr/>
          </a:p>
        </p:txBody>
      </p:sp>
      <p:sp>
        <p:nvSpPr>
          <p:cNvPr id="114" name="Google Shape;114;p3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449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/>
            <a:r>
              <a:rPr lang="en-GB" sz="1800" dirty="0">
                <a:solidFill>
                  <a:schemeClr val="bg1"/>
                </a:solidFill>
              </a:rPr>
              <a:t>Sproull (2018), for problem analysis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4"/>
          <p:cNvSpPr txBox="1"/>
          <p:nvPr/>
        </p:nvSpPr>
        <p:spPr>
          <a:xfrm>
            <a:off x="502920" y="274320"/>
            <a:ext cx="111558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3. PESTEL </a:t>
            </a:r>
            <a:endParaRPr/>
          </a:p>
        </p:txBody>
      </p:sp>
      <p:sp>
        <p:nvSpPr>
          <p:cNvPr id="120" name="Google Shape;120;p4"/>
          <p:cNvSpPr/>
          <p:nvPr/>
        </p:nvSpPr>
        <p:spPr>
          <a:xfrm>
            <a:off x="502920" y="1234440"/>
            <a:ext cx="3520440" cy="173736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1" name="Google Shape;121;p4"/>
          <p:cNvSpPr/>
          <p:nvPr/>
        </p:nvSpPr>
        <p:spPr>
          <a:xfrm>
            <a:off x="667512" y="1463040"/>
            <a:ext cx="685800" cy="685800"/>
          </a:xfrm>
          <a:prstGeom prst="ellipse">
            <a:avLst/>
          </a:prstGeom>
          <a:solidFill>
            <a:srgbClr val="4472A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2" name="Google Shape;122;p4"/>
          <p:cNvSpPr txBox="1"/>
          <p:nvPr/>
        </p:nvSpPr>
        <p:spPr>
          <a:xfrm>
            <a:off x="667512" y="1591056"/>
            <a:ext cx="6858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</a:t>
            </a:r>
            <a:endParaRPr/>
          </a:p>
        </p:txBody>
      </p:sp>
      <p:sp>
        <p:nvSpPr>
          <p:cNvPr id="123" name="Google Shape;123;p4"/>
          <p:cNvSpPr txBox="1"/>
          <p:nvPr/>
        </p:nvSpPr>
        <p:spPr>
          <a:xfrm>
            <a:off x="1490472" y="1417320"/>
            <a:ext cx="2018501" cy="723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Political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Government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business policies and support</a:t>
            </a:r>
            <a:endParaRPr/>
          </a:p>
        </p:txBody>
      </p:sp>
      <p:sp>
        <p:nvSpPr>
          <p:cNvPr id="124" name="Google Shape;124;p4"/>
          <p:cNvSpPr/>
          <p:nvPr/>
        </p:nvSpPr>
        <p:spPr>
          <a:xfrm>
            <a:off x="4389120" y="1234440"/>
            <a:ext cx="3520440" cy="173736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Google Shape;125;p4"/>
          <p:cNvSpPr/>
          <p:nvPr/>
        </p:nvSpPr>
        <p:spPr>
          <a:xfrm>
            <a:off x="4553712" y="1463040"/>
            <a:ext cx="685800" cy="685800"/>
          </a:xfrm>
          <a:prstGeom prst="ellipse">
            <a:avLst/>
          </a:prstGeom>
          <a:solidFill>
            <a:srgbClr val="4472A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6" name="Google Shape;126;p4"/>
          <p:cNvSpPr txBox="1"/>
          <p:nvPr/>
        </p:nvSpPr>
        <p:spPr>
          <a:xfrm>
            <a:off x="4553712" y="1591056"/>
            <a:ext cx="6858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E</a:t>
            </a:r>
            <a:endParaRPr/>
          </a:p>
        </p:txBody>
      </p:sp>
      <p:sp>
        <p:nvSpPr>
          <p:cNvPr id="127" name="Google Shape;127;p4"/>
          <p:cNvSpPr txBox="1"/>
          <p:nvPr/>
        </p:nvSpPr>
        <p:spPr>
          <a:xfrm>
            <a:off x="5376672" y="1417320"/>
            <a:ext cx="1552348" cy="723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Economic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Costs, prices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 income and spending</a:t>
            </a:r>
            <a:endParaRPr/>
          </a:p>
        </p:txBody>
      </p:sp>
      <p:sp>
        <p:nvSpPr>
          <p:cNvPr id="128" name="Google Shape;128;p4"/>
          <p:cNvSpPr/>
          <p:nvPr/>
        </p:nvSpPr>
        <p:spPr>
          <a:xfrm>
            <a:off x="8275320" y="1234440"/>
            <a:ext cx="3520440" cy="173736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9" name="Google Shape;129;p4"/>
          <p:cNvSpPr/>
          <p:nvPr/>
        </p:nvSpPr>
        <p:spPr>
          <a:xfrm>
            <a:off x="8439912" y="1463040"/>
            <a:ext cx="685800" cy="685800"/>
          </a:xfrm>
          <a:prstGeom prst="ellipse">
            <a:avLst/>
          </a:prstGeom>
          <a:solidFill>
            <a:srgbClr val="4472A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0" name="Google Shape;130;p4"/>
          <p:cNvSpPr txBox="1"/>
          <p:nvPr/>
        </p:nvSpPr>
        <p:spPr>
          <a:xfrm>
            <a:off x="8439912" y="1591056"/>
            <a:ext cx="6858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S</a:t>
            </a:r>
            <a:endParaRPr/>
          </a:p>
        </p:txBody>
      </p:sp>
      <p:sp>
        <p:nvSpPr>
          <p:cNvPr id="131" name="Google Shape;131;p4"/>
          <p:cNvSpPr txBox="1"/>
          <p:nvPr/>
        </p:nvSpPr>
        <p:spPr>
          <a:xfrm>
            <a:off x="9262872" y="1417320"/>
            <a:ext cx="1513299" cy="723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Social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Customer behavior 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and working patterns</a:t>
            </a:r>
            <a:endParaRPr dirty="0"/>
          </a:p>
        </p:txBody>
      </p:sp>
      <p:sp>
        <p:nvSpPr>
          <p:cNvPr id="132" name="Google Shape;132;p4"/>
          <p:cNvSpPr/>
          <p:nvPr/>
        </p:nvSpPr>
        <p:spPr>
          <a:xfrm>
            <a:off x="502920" y="3383280"/>
            <a:ext cx="3520440" cy="173736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3" name="Google Shape;133;p4"/>
          <p:cNvSpPr/>
          <p:nvPr/>
        </p:nvSpPr>
        <p:spPr>
          <a:xfrm>
            <a:off x="667512" y="3611880"/>
            <a:ext cx="685800" cy="685800"/>
          </a:xfrm>
          <a:prstGeom prst="ellipse">
            <a:avLst/>
          </a:prstGeom>
          <a:solidFill>
            <a:srgbClr val="4472A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4" name="Google Shape;134;p4"/>
          <p:cNvSpPr txBox="1"/>
          <p:nvPr/>
        </p:nvSpPr>
        <p:spPr>
          <a:xfrm>
            <a:off x="667512" y="3739896"/>
            <a:ext cx="6858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T</a:t>
            </a:r>
            <a:endParaRPr/>
          </a:p>
        </p:txBody>
      </p:sp>
      <p:sp>
        <p:nvSpPr>
          <p:cNvPr id="135" name="Google Shape;135;p4"/>
          <p:cNvSpPr txBox="1"/>
          <p:nvPr/>
        </p:nvSpPr>
        <p:spPr>
          <a:xfrm>
            <a:off x="1490472" y="3566160"/>
            <a:ext cx="1745158" cy="723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Technological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Online ordering,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 delivery services</a:t>
            </a:r>
            <a:endParaRPr dirty="0"/>
          </a:p>
        </p:txBody>
      </p:sp>
      <p:sp>
        <p:nvSpPr>
          <p:cNvPr id="136" name="Google Shape;136;p4"/>
          <p:cNvSpPr/>
          <p:nvPr/>
        </p:nvSpPr>
        <p:spPr>
          <a:xfrm>
            <a:off x="4389120" y="3383280"/>
            <a:ext cx="3520440" cy="173736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p4"/>
          <p:cNvSpPr/>
          <p:nvPr/>
        </p:nvSpPr>
        <p:spPr>
          <a:xfrm>
            <a:off x="4553712" y="3611880"/>
            <a:ext cx="685800" cy="685800"/>
          </a:xfrm>
          <a:prstGeom prst="ellipse">
            <a:avLst/>
          </a:prstGeom>
          <a:solidFill>
            <a:srgbClr val="4472A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8" name="Google Shape;138;p4"/>
          <p:cNvSpPr txBox="1"/>
          <p:nvPr/>
        </p:nvSpPr>
        <p:spPr>
          <a:xfrm>
            <a:off x="4553712" y="3739896"/>
            <a:ext cx="6858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E</a:t>
            </a:r>
            <a:endParaRPr/>
          </a:p>
        </p:txBody>
      </p:sp>
      <p:sp>
        <p:nvSpPr>
          <p:cNvPr id="139" name="Google Shape;139;p4"/>
          <p:cNvSpPr txBox="1"/>
          <p:nvPr/>
        </p:nvSpPr>
        <p:spPr>
          <a:xfrm>
            <a:off x="5376672" y="3566160"/>
            <a:ext cx="1738938" cy="9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Environmental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Organic supply, crop failure due to</a:t>
            </a:r>
            <a:r>
              <a:rPr lang="en-US" sz="1200" dirty="0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 weather conditions.</a:t>
            </a:r>
            <a:endParaRPr dirty="0"/>
          </a:p>
        </p:txBody>
      </p:sp>
      <p:sp>
        <p:nvSpPr>
          <p:cNvPr id="140" name="Google Shape;140;p4"/>
          <p:cNvSpPr/>
          <p:nvPr/>
        </p:nvSpPr>
        <p:spPr>
          <a:xfrm>
            <a:off x="8275320" y="3383280"/>
            <a:ext cx="3520440" cy="173736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1" name="Google Shape;141;p4"/>
          <p:cNvSpPr/>
          <p:nvPr/>
        </p:nvSpPr>
        <p:spPr>
          <a:xfrm>
            <a:off x="8439912" y="3611880"/>
            <a:ext cx="685800" cy="685800"/>
          </a:xfrm>
          <a:prstGeom prst="ellipse">
            <a:avLst/>
          </a:prstGeom>
          <a:solidFill>
            <a:srgbClr val="4472A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" name="Google Shape;142;p4"/>
          <p:cNvSpPr txBox="1"/>
          <p:nvPr/>
        </p:nvSpPr>
        <p:spPr>
          <a:xfrm>
            <a:off x="8439912" y="3739896"/>
            <a:ext cx="6858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L</a:t>
            </a:r>
            <a:endParaRPr/>
          </a:p>
        </p:txBody>
      </p:sp>
      <p:sp>
        <p:nvSpPr>
          <p:cNvPr id="143" name="Google Shape;143;p4"/>
          <p:cNvSpPr txBox="1"/>
          <p:nvPr/>
        </p:nvSpPr>
        <p:spPr>
          <a:xfrm>
            <a:off x="9262872" y="3566160"/>
            <a:ext cx="1487651" cy="5385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Legal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282828"/>
                </a:solidFill>
                <a:latin typeface="Calibri"/>
                <a:ea typeface="Calibri"/>
                <a:cs typeface="Calibri"/>
                <a:sym typeface="Calibri"/>
              </a:rPr>
              <a:t>Business regulations</a:t>
            </a:r>
            <a:endParaRPr dirty="0"/>
          </a:p>
        </p:txBody>
      </p:sp>
      <p:sp>
        <p:nvSpPr>
          <p:cNvPr id="144" name="Google Shape;144;p4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449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ctr"/>
            <a:r>
              <a:rPr lang="en-GB" sz="1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Source: Brooks, Weatherston and Wilkinson (2011, p. 310).</a:t>
            </a: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5"/>
          <p:cNvSpPr txBox="1"/>
          <p:nvPr/>
        </p:nvSpPr>
        <p:spPr>
          <a:xfrm>
            <a:off x="502920" y="274320"/>
            <a:ext cx="111558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3. PESTEL </a:t>
            </a:r>
            <a:r>
              <a:rPr lang="en-US" sz="2800" b="1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 for </a:t>
            </a:r>
            <a:r>
              <a:rPr lang="en-US" sz="28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Basil’s Bakery</a:t>
            </a:r>
            <a:endParaRPr dirty="0"/>
          </a:p>
        </p:txBody>
      </p:sp>
      <p:sp>
        <p:nvSpPr>
          <p:cNvPr id="150" name="Google Shape;150;p5"/>
          <p:cNvSpPr/>
          <p:nvPr/>
        </p:nvSpPr>
        <p:spPr>
          <a:xfrm>
            <a:off x="548640" y="1097280"/>
            <a:ext cx="1828800" cy="594360"/>
          </a:xfrm>
          <a:prstGeom prst="roundRect">
            <a:avLst>
              <a:gd name="adj" fmla="val 16667"/>
            </a:avLst>
          </a:prstGeom>
          <a:solidFill>
            <a:srgbClr val="1F3449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1" name="Google Shape;151;p5"/>
          <p:cNvSpPr txBox="1"/>
          <p:nvPr/>
        </p:nvSpPr>
        <p:spPr>
          <a:xfrm>
            <a:off x="658368" y="1216152"/>
            <a:ext cx="1600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Political</a:t>
            </a:r>
            <a:endParaRPr/>
          </a:p>
        </p:txBody>
      </p:sp>
      <p:sp>
        <p:nvSpPr>
          <p:cNvPr id="152" name="Google Shape;152;p5"/>
          <p:cNvSpPr txBox="1"/>
          <p:nvPr/>
        </p:nvSpPr>
        <p:spPr>
          <a:xfrm>
            <a:off x="2606040" y="1143000"/>
            <a:ext cx="8823960" cy="2846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282828"/>
                </a:solidFill>
                <a:latin typeface="+mj-lt"/>
                <a:ea typeface="Calibri"/>
                <a:cs typeface="Calibri"/>
                <a:sym typeface="Calibri"/>
              </a:rPr>
              <a:t>Business rates and Market conditions will affect operating costs.</a:t>
            </a:r>
            <a:endParaRPr sz="1200" dirty="0">
              <a:latin typeface="+mj-lt"/>
            </a:endParaRPr>
          </a:p>
        </p:txBody>
      </p:sp>
      <p:sp>
        <p:nvSpPr>
          <p:cNvPr id="153" name="Google Shape;153;p5"/>
          <p:cNvSpPr/>
          <p:nvPr/>
        </p:nvSpPr>
        <p:spPr>
          <a:xfrm>
            <a:off x="548640" y="1901952"/>
            <a:ext cx="1828800" cy="594360"/>
          </a:xfrm>
          <a:prstGeom prst="roundRect">
            <a:avLst>
              <a:gd name="adj" fmla="val 16667"/>
            </a:avLst>
          </a:prstGeom>
          <a:solidFill>
            <a:srgbClr val="1F3449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4" name="Google Shape;154;p5"/>
          <p:cNvSpPr txBox="1"/>
          <p:nvPr/>
        </p:nvSpPr>
        <p:spPr>
          <a:xfrm>
            <a:off x="658368" y="2020824"/>
            <a:ext cx="1600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Economic</a:t>
            </a:r>
            <a:endParaRPr/>
          </a:p>
        </p:txBody>
      </p:sp>
      <p:sp>
        <p:nvSpPr>
          <p:cNvPr id="155" name="Google Shape;155;p5"/>
          <p:cNvSpPr txBox="1"/>
          <p:nvPr/>
        </p:nvSpPr>
        <p:spPr>
          <a:xfrm>
            <a:off x="2606040" y="1998960"/>
            <a:ext cx="8823960" cy="2846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282828"/>
                </a:solidFill>
                <a:latin typeface="+mj-lt"/>
                <a:ea typeface="Calibri"/>
                <a:cs typeface="Calibri"/>
                <a:sym typeface="Calibri"/>
              </a:rPr>
              <a:t>Higher rent, utilities, and insurance can affect to business income.</a:t>
            </a:r>
            <a:endParaRPr sz="1200" dirty="0">
              <a:latin typeface="+mj-lt"/>
            </a:endParaRPr>
          </a:p>
        </p:txBody>
      </p:sp>
      <p:sp>
        <p:nvSpPr>
          <p:cNvPr id="156" name="Google Shape;156;p5"/>
          <p:cNvSpPr/>
          <p:nvPr/>
        </p:nvSpPr>
        <p:spPr>
          <a:xfrm>
            <a:off x="548640" y="2706624"/>
            <a:ext cx="1828800" cy="594360"/>
          </a:xfrm>
          <a:prstGeom prst="roundRect">
            <a:avLst>
              <a:gd name="adj" fmla="val 16667"/>
            </a:avLst>
          </a:prstGeom>
          <a:solidFill>
            <a:srgbClr val="1F3449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7" name="Google Shape;157;p5"/>
          <p:cNvSpPr txBox="1"/>
          <p:nvPr/>
        </p:nvSpPr>
        <p:spPr>
          <a:xfrm>
            <a:off x="658368" y="2825496"/>
            <a:ext cx="1600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Social</a:t>
            </a:r>
            <a:endParaRPr/>
          </a:p>
        </p:txBody>
      </p:sp>
      <p:sp>
        <p:nvSpPr>
          <p:cNvPr id="158" name="Google Shape;158;p5"/>
          <p:cNvSpPr txBox="1"/>
          <p:nvPr/>
        </p:nvSpPr>
        <p:spPr>
          <a:xfrm>
            <a:off x="2606040" y="2752344"/>
            <a:ext cx="8823960" cy="2846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82828"/>
                </a:solidFill>
                <a:latin typeface="+mj-lt"/>
                <a:ea typeface="Calibri"/>
                <a:cs typeface="Calibri"/>
                <a:sym typeface="Calibri"/>
              </a:rPr>
              <a:t>Working from home and job losses reduce some regular customers and lunchtime footfall.</a:t>
            </a:r>
            <a:endParaRPr sz="1200">
              <a:latin typeface="+mj-lt"/>
            </a:endParaRPr>
          </a:p>
        </p:txBody>
      </p:sp>
      <p:sp>
        <p:nvSpPr>
          <p:cNvPr id="159" name="Google Shape;159;p5"/>
          <p:cNvSpPr/>
          <p:nvPr/>
        </p:nvSpPr>
        <p:spPr>
          <a:xfrm>
            <a:off x="548640" y="3511296"/>
            <a:ext cx="1828800" cy="594360"/>
          </a:xfrm>
          <a:prstGeom prst="roundRect">
            <a:avLst>
              <a:gd name="adj" fmla="val 16667"/>
            </a:avLst>
          </a:prstGeom>
          <a:solidFill>
            <a:srgbClr val="1F3449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" name="Google Shape;160;p5"/>
          <p:cNvSpPr txBox="1"/>
          <p:nvPr/>
        </p:nvSpPr>
        <p:spPr>
          <a:xfrm>
            <a:off x="658368" y="3630168"/>
            <a:ext cx="1600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Technological</a:t>
            </a:r>
            <a:endParaRPr/>
          </a:p>
        </p:txBody>
      </p:sp>
      <p:sp>
        <p:nvSpPr>
          <p:cNvPr id="161" name="Google Shape;161;p5"/>
          <p:cNvSpPr txBox="1"/>
          <p:nvPr/>
        </p:nvSpPr>
        <p:spPr>
          <a:xfrm>
            <a:off x="2606040" y="3593592"/>
            <a:ext cx="8823960" cy="2846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282828"/>
                </a:solidFill>
                <a:latin typeface="+mj-lt"/>
                <a:ea typeface="Calibri"/>
                <a:cs typeface="Calibri"/>
                <a:sym typeface="Calibri"/>
              </a:rPr>
              <a:t>Pre-ordering, online ordering and delivery service could reduce or increase customers.</a:t>
            </a:r>
            <a:endParaRPr sz="1200" dirty="0">
              <a:latin typeface="+mj-lt"/>
            </a:endParaRPr>
          </a:p>
        </p:txBody>
      </p:sp>
      <p:sp>
        <p:nvSpPr>
          <p:cNvPr id="162" name="Google Shape;162;p5"/>
          <p:cNvSpPr/>
          <p:nvPr/>
        </p:nvSpPr>
        <p:spPr>
          <a:xfrm>
            <a:off x="548640" y="4315968"/>
            <a:ext cx="1828800" cy="594360"/>
          </a:xfrm>
          <a:prstGeom prst="roundRect">
            <a:avLst>
              <a:gd name="adj" fmla="val 16667"/>
            </a:avLst>
          </a:prstGeom>
          <a:solidFill>
            <a:srgbClr val="1F3449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5"/>
          <p:cNvSpPr txBox="1"/>
          <p:nvPr/>
        </p:nvSpPr>
        <p:spPr>
          <a:xfrm>
            <a:off x="658368" y="4434840"/>
            <a:ext cx="1600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Environmental</a:t>
            </a:r>
            <a:endParaRPr/>
          </a:p>
        </p:txBody>
      </p:sp>
      <p:sp>
        <p:nvSpPr>
          <p:cNvPr id="164" name="Google Shape;164;p5"/>
          <p:cNvSpPr txBox="1"/>
          <p:nvPr/>
        </p:nvSpPr>
        <p:spPr>
          <a:xfrm>
            <a:off x="2606040" y="4451678"/>
            <a:ext cx="8823960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GB" sz="1200" dirty="0">
                <a:latin typeface="+mj-lt"/>
              </a:rPr>
              <a:t>Basil use organic ingredients, but crops can fail because of weather conditions. </a:t>
            </a:r>
            <a:endParaRPr sz="1200" dirty="0">
              <a:latin typeface="+mj-lt"/>
            </a:endParaRPr>
          </a:p>
        </p:txBody>
      </p:sp>
      <p:sp>
        <p:nvSpPr>
          <p:cNvPr id="165" name="Google Shape;165;p5"/>
          <p:cNvSpPr/>
          <p:nvPr/>
        </p:nvSpPr>
        <p:spPr>
          <a:xfrm>
            <a:off x="548640" y="5120640"/>
            <a:ext cx="1828800" cy="594360"/>
          </a:xfrm>
          <a:prstGeom prst="roundRect">
            <a:avLst>
              <a:gd name="adj" fmla="val 16667"/>
            </a:avLst>
          </a:prstGeom>
          <a:solidFill>
            <a:srgbClr val="1F3449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6" name="Google Shape;166;p5"/>
          <p:cNvSpPr txBox="1"/>
          <p:nvPr/>
        </p:nvSpPr>
        <p:spPr>
          <a:xfrm>
            <a:off x="658368" y="5239512"/>
            <a:ext cx="1600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Legal</a:t>
            </a:r>
            <a:endParaRPr/>
          </a:p>
        </p:txBody>
      </p:sp>
      <p:sp>
        <p:nvSpPr>
          <p:cNvPr id="167" name="Google Shape;167;p5"/>
          <p:cNvSpPr txBox="1"/>
          <p:nvPr/>
        </p:nvSpPr>
        <p:spPr>
          <a:xfrm>
            <a:off x="2606040" y="5248656"/>
            <a:ext cx="8823960" cy="2846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282828"/>
                </a:solidFill>
                <a:latin typeface="+mj-lt"/>
                <a:ea typeface="Calibri"/>
                <a:cs typeface="Calibri"/>
                <a:sym typeface="Calibri"/>
              </a:rPr>
              <a:t>Food and business regulations must be considered when changing services or operations.</a:t>
            </a:r>
            <a:endParaRPr sz="1200" dirty="0">
              <a:latin typeface="+mj-lt"/>
            </a:endParaRPr>
          </a:p>
        </p:txBody>
      </p:sp>
      <p:sp>
        <p:nvSpPr>
          <p:cNvPr id="168" name="Google Shape;168;p5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449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6"/>
          <p:cNvSpPr txBox="1"/>
          <p:nvPr/>
        </p:nvSpPr>
        <p:spPr>
          <a:xfrm>
            <a:off x="702880" y="364764"/>
            <a:ext cx="111558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4. Fishbone / </a:t>
            </a:r>
            <a:r>
              <a:rPr lang="en-US" sz="2800" b="1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Problems</a:t>
            </a:r>
            <a:endParaRPr dirty="0"/>
          </a:p>
        </p:txBody>
      </p:sp>
      <p:cxnSp>
        <p:nvCxnSpPr>
          <p:cNvPr id="174" name="Google Shape;174;p6"/>
          <p:cNvCxnSpPr/>
          <p:nvPr/>
        </p:nvCxnSpPr>
        <p:spPr>
          <a:xfrm>
            <a:off x="1033272" y="3666744"/>
            <a:ext cx="9372600" cy="0"/>
          </a:xfrm>
          <a:prstGeom prst="straightConnector1">
            <a:avLst/>
          </a:prstGeom>
          <a:noFill/>
          <a:ln w="38100" cap="flat" cmpd="sng">
            <a:solidFill>
              <a:srgbClr val="1F3449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8039"/>
              </a:srgbClr>
            </a:outerShdw>
          </a:effectLst>
        </p:spPr>
      </p:cxnSp>
      <p:sp>
        <p:nvSpPr>
          <p:cNvPr id="175" name="Google Shape;175;p6"/>
          <p:cNvSpPr/>
          <p:nvPr/>
        </p:nvSpPr>
        <p:spPr>
          <a:xfrm>
            <a:off x="10058400" y="2971800"/>
            <a:ext cx="1645920" cy="1371600"/>
          </a:xfrm>
          <a:prstGeom prst="roundRect">
            <a:avLst>
              <a:gd name="adj" fmla="val 16667"/>
            </a:avLst>
          </a:prstGeom>
          <a:solidFill>
            <a:srgbClr val="FFF8E1"/>
          </a:solidFill>
          <a:ln w="9525" cap="flat" cmpd="sng">
            <a:solidFill>
              <a:srgbClr val="C49102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6" name="Google Shape;176;p6"/>
          <p:cNvSpPr txBox="1"/>
          <p:nvPr/>
        </p:nvSpPr>
        <p:spPr>
          <a:xfrm>
            <a:off x="10195560" y="3182112"/>
            <a:ext cx="137160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LACK OF</a:t>
            </a:r>
            <a:br>
              <a:rPr lang="en-US" sz="16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6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SALES GROWTH</a:t>
            </a:r>
            <a:endParaRPr dirty="0"/>
          </a:p>
        </p:txBody>
      </p:sp>
      <p:cxnSp>
        <p:nvCxnSpPr>
          <p:cNvPr id="177" name="Google Shape;177;p6"/>
          <p:cNvCxnSpPr>
            <a:cxnSpLocks/>
          </p:cNvCxnSpPr>
          <p:nvPr/>
        </p:nvCxnSpPr>
        <p:spPr>
          <a:xfrm flipH="1" flipV="1">
            <a:off x="1964970" y="2331600"/>
            <a:ext cx="1004964" cy="1326000"/>
          </a:xfrm>
          <a:prstGeom prst="straightConnector1">
            <a:avLst/>
          </a:prstGeom>
          <a:noFill/>
          <a:ln w="25400" cap="flat" cmpd="sng">
            <a:solidFill>
              <a:srgbClr val="4472A0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8039"/>
              </a:srgbClr>
            </a:outerShdw>
          </a:effectLst>
        </p:spPr>
      </p:cxnSp>
      <p:sp>
        <p:nvSpPr>
          <p:cNvPr id="178" name="Google Shape;178;p6"/>
          <p:cNvSpPr/>
          <p:nvPr/>
        </p:nvSpPr>
        <p:spPr>
          <a:xfrm>
            <a:off x="126003" y="1112753"/>
            <a:ext cx="3672000" cy="136800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6"/>
          <p:cNvSpPr txBox="1"/>
          <p:nvPr/>
        </p:nvSpPr>
        <p:spPr>
          <a:xfrm>
            <a:off x="307449" y="1226031"/>
            <a:ext cx="3490554" cy="10310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GB" sz="1800" dirty="0"/>
              <a:t>People (Customers)</a:t>
            </a:r>
          </a:p>
          <a:p>
            <a:pPr lvl="0"/>
            <a:endParaRPr lang="en-GB" sz="18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More office workers work from home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300" b="0" i="0" u="none" strike="noStrike" cap="none" dirty="0">
                <a:solidFill>
                  <a:srgbClr val="282828"/>
                </a:solidFill>
                <a:latin typeface="+mj-lt"/>
                <a:ea typeface="Calibri"/>
                <a:cs typeface="Calibri"/>
                <a:sym typeface="Calibri"/>
              </a:rPr>
              <a:t>Some of the local workers lost their jobs</a:t>
            </a:r>
            <a:endParaRPr dirty="0">
              <a:latin typeface="+mj-lt"/>
            </a:endParaRPr>
          </a:p>
        </p:txBody>
      </p:sp>
      <p:cxnSp>
        <p:nvCxnSpPr>
          <p:cNvPr id="180" name="Google Shape;180;p6"/>
          <p:cNvCxnSpPr>
            <a:cxnSpLocks/>
          </p:cNvCxnSpPr>
          <p:nvPr/>
        </p:nvCxnSpPr>
        <p:spPr>
          <a:xfrm flipH="1" flipV="1">
            <a:off x="5477256" y="2416461"/>
            <a:ext cx="1006414" cy="1241139"/>
          </a:xfrm>
          <a:prstGeom prst="straightConnector1">
            <a:avLst/>
          </a:prstGeom>
          <a:noFill/>
          <a:ln w="25400" cap="flat" cmpd="sng">
            <a:solidFill>
              <a:srgbClr val="4472A0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8039"/>
              </a:srgbClr>
            </a:outerShdw>
          </a:effectLst>
        </p:spPr>
      </p:cxnSp>
      <p:sp>
        <p:nvSpPr>
          <p:cNvPr id="181" name="Google Shape;181;p6"/>
          <p:cNvSpPr/>
          <p:nvPr/>
        </p:nvSpPr>
        <p:spPr>
          <a:xfrm>
            <a:off x="3920909" y="1112753"/>
            <a:ext cx="3672000" cy="136800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83" name="Google Shape;183;p6"/>
          <p:cNvCxnSpPr>
            <a:cxnSpLocks/>
          </p:cNvCxnSpPr>
          <p:nvPr/>
        </p:nvCxnSpPr>
        <p:spPr>
          <a:xfrm flipH="1" flipV="1">
            <a:off x="8990132" y="2453179"/>
            <a:ext cx="854818" cy="1202094"/>
          </a:xfrm>
          <a:prstGeom prst="straightConnector1">
            <a:avLst/>
          </a:prstGeom>
          <a:noFill/>
          <a:ln w="25400" cap="flat" cmpd="sng">
            <a:solidFill>
              <a:srgbClr val="4472A0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8039"/>
              </a:srgbClr>
            </a:outerShdw>
          </a:effectLst>
        </p:spPr>
      </p:cxnSp>
      <p:sp>
        <p:nvSpPr>
          <p:cNvPr id="184" name="Google Shape;184;p6"/>
          <p:cNvSpPr/>
          <p:nvPr/>
        </p:nvSpPr>
        <p:spPr>
          <a:xfrm>
            <a:off x="7703628" y="1112753"/>
            <a:ext cx="3672000" cy="136800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86" name="Google Shape;186;p6"/>
          <p:cNvCxnSpPr>
            <a:cxnSpLocks/>
          </p:cNvCxnSpPr>
          <p:nvPr/>
        </p:nvCxnSpPr>
        <p:spPr>
          <a:xfrm flipH="1">
            <a:off x="1673352" y="3675889"/>
            <a:ext cx="1299532" cy="1333290"/>
          </a:xfrm>
          <a:prstGeom prst="straightConnector1">
            <a:avLst/>
          </a:prstGeom>
          <a:noFill/>
          <a:ln w="25400" cap="flat" cmpd="sng">
            <a:solidFill>
              <a:srgbClr val="4472A0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8039"/>
              </a:srgbClr>
            </a:outerShdw>
          </a:effectLst>
        </p:spPr>
      </p:cxnSp>
      <p:cxnSp>
        <p:nvCxnSpPr>
          <p:cNvPr id="189" name="Google Shape;189;p6"/>
          <p:cNvCxnSpPr>
            <a:cxnSpLocks/>
          </p:cNvCxnSpPr>
          <p:nvPr/>
        </p:nvCxnSpPr>
        <p:spPr>
          <a:xfrm flipH="1">
            <a:off x="5394960" y="3657600"/>
            <a:ext cx="1101080" cy="1351579"/>
          </a:xfrm>
          <a:prstGeom prst="straightConnector1">
            <a:avLst/>
          </a:prstGeom>
          <a:noFill/>
          <a:ln w="25400" cap="flat" cmpd="sng">
            <a:solidFill>
              <a:srgbClr val="4472A0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8039"/>
              </a:srgbClr>
            </a:outerShdw>
          </a:effectLst>
        </p:spPr>
      </p:cxnSp>
      <p:cxnSp>
        <p:nvCxnSpPr>
          <p:cNvPr id="192" name="Google Shape;192;p6"/>
          <p:cNvCxnSpPr>
            <a:cxnSpLocks/>
          </p:cNvCxnSpPr>
          <p:nvPr/>
        </p:nvCxnSpPr>
        <p:spPr>
          <a:xfrm flipH="1">
            <a:off x="8833104" y="3639312"/>
            <a:ext cx="1011846" cy="1435608"/>
          </a:xfrm>
          <a:prstGeom prst="straightConnector1">
            <a:avLst/>
          </a:prstGeom>
          <a:noFill/>
          <a:ln w="25400" cap="flat" cmpd="sng">
            <a:solidFill>
              <a:srgbClr val="4472A0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8039"/>
              </a:srgbClr>
            </a:outerShdw>
          </a:effectLst>
        </p:spPr>
      </p:cxnSp>
      <p:sp>
        <p:nvSpPr>
          <p:cNvPr id="195" name="Google Shape;195;p6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449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ctr"/>
            <a:r>
              <a:rPr lang="en-GB" sz="1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Source: Adapted from Sproull (2018, pp. 33).</a:t>
            </a: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Google Shape;179;p6">
            <a:extLst>
              <a:ext uri="{FF2B5EF4-FFF2-40B4-BE49-F238E27FC236}">
                <a16:creationId xmlns:a16="http://schemas.microsoft.com/office/drawing/2014/main" id="{B784686D-FEB8-4FED-4E4E-F304BDD53522}"/>
              </a:ext>
            </a:extLst>
          </p:cNvPr>
          <p:cNvSpPr txBox="1"/>
          <p:nvPr/>
        </p:nvSpPr>
        <p:spPr>
          <a:xfrm>
            <a:off x="4257522" y="1216173"/>
            <a:ext cx="3490554" cy="120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GB" sz="1800" dirty="0">
                <a:solidFill>
                  <a:schemeClr val="tx1"/>
                </a:solidFill>
                <a:latin typeface="+mj-lt"/>
              </a:rPr>
              <a:t>Methods (</a:t>
            </a:r>
            <a: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  <a:t>Service</a:t>
            </a:r>
            <a:r>
              <a:rPr lang="en-GB" sz="1800" dirty="0">
                <a:solidFill>
                  <a:schemeClr val="tx1"/>
                </a:solidFill>
                <a:latin typeface="+mj-lt"/>
              </a:rPr>
              <a:t>)</a:t>
            </a:r>
          </a:p>
          <a:p>
            <a:pPr lvl="0"/>
            <a:endParaRPr lang="en-GB" sz="18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No delivery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282828"/>
                </a:solidFill>
                <a:latin typeface="+mj-lt"/>
                <a:ea typeface="Calibri"/>
                <a:cs typeface="Calibri"/>
                <a:sym typeface="Calibri"/>
              </a:rPr>
              <a:t>Pre-order difficulty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Long waiting times</a:t>
            </a:r>
            <a:endParaRPr dirty="0">
              <a:latin typeface="+mj-lt"/>
            </a:endParaRPr>
          </a:p>
        </p:txBody>
      </p:sp>
      <p:sp>
        <p:nvSpPr>
          <p:cNvPr id="5" name="Google Shape;179;p6">
            <a:extLst>
              <a:ext uri="{FF2B5EF4-FFF2-40B4-BE49-F238E27FC236}">
                <a16:creationId xmlns:a16="http://schemas.microsoft.com/office/drawing/2014/main" id="{298539EC-DB43-1EF7-0455-F8D432459771}"/>
              </a:ext>
            </a:extLst>
          </p:cNvPr>
          <p:cNvSpPr txBox="1"/>
          <p:nvPr/>
        </p:nvSpPr>
        <p:spPr>
          <a:xfrm>
            <a:off x="7872705" y="1186987"/>
            <a:ext cx="3490554" cy="120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GB" sz="1800" dirty="0">
                <a:solidFill>
                  <a:schemeClr val="tx1"/>
                </a:solidFill>
                <a:latin typeface="+mj-lt"/>
              </a:rPr>
              <a:t>Environment (</a:t>
            </a:r>
            <a: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  <a:t>Location</a:t>
            </a:r>
            <a:r>
              <a:rPr lang="en-GB" sz="1800" dirty="0">
                <a:solidFill>
                  <a:schemeClr val="tx1"/>
                </a:solidFill>
                <a:latin typeface="+mj-lt"/>
              </a:rPr>
              <a:t>)</a:t>
            </a:r>
          </a:p>
          <a:p>
            <a:pPr lvl="0"/>
            <a:endParaRPr lang="en-GB" sz="18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The retail park is quieter than before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Shops have closed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 Empty units have not been occupied</a:t>
            </a:r>
            <a:endParaRPr dirty="0"/>
          </a:p>
        </p:txBody>
      </p:sp>
      <p:sp>
        <p:nvSpPr>
          <p:cNvPr id="7" name="Google Shape;178;p6">
            <a:extLst>
              <a:ext uri="{FF2B5EF4-FFF2-40B4-BE49-F238E27FC236}">
                <a16:creationId xmlns:a16="http://schemas.microsoft.com/office/drawing/2014/main" id="{D74BA069-697A-2602-2F73-FA283CC3563A}"/>
              </a:ext>
            </a:extLst>
          </p:cNvPr>
          <p:cNvSpPr/>
          <p:nvPr/>
        </p:nvSpPr>
        <p:spPr>
          <a:xfrm>
            <a:off x="144291" y="4686941"/>
            <a:ext cx="3672000" cy="136800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" name="Google Shape;179;p6">
            <a:extLst>
              <a:ext uri="{FF2B5EF4-FFF2-40B4-BE49-F238E27FC236}">
                <a16:creationId xmlns:a16="http://schemas.microsoft.com/office/drawing/2014/main" id="{BA9F54DA-B7F8-1D82-D22E-09C793211924}"/>
              </a:ext>
            </a:extLst>
          </p:cNvPr>
          <p:cNvSpPr txBox="1"/>
          <p:nvPr/>
        </p:nvSpPr>
        <p:spPr>
          <a:xfrm>
            <a:off x="325737" y="4800219"/>
            <a:ext cx="3490554" cy="10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GB" sz="1800" dirty="0"/>
              <a:t>Materials (Ingredients) </a:t>
            </a:r>
          </a:p>
          <a:p>
            <a:pPr lvl="0"/>
            <a:endParaRPr lang="en-GB" sz="18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Organic materials are expensive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Ingredient shortages</a:t>
            </a:r>
          </a:p>
        </p:txBody>
      </p:sp>
      <p:sp>
        <p:nvSpPr>
          <p:cNvPr id="11" name="Google Shape;181;p6">
            <a:extLst>
              <a:ext uri="{FF2B5EF4-FFF2-40B4-BE49-F238E27FC236}">
                <a16:creationId xmlns:a16="http://schemas.microsoft.com/office/drawing/2014/main" id="{120EA6D1-7531-32E4-7401-3E3428470862}"/>
              </a:ext>
            </a:extLst>
          </p:cNvPr>
          <p:cNvSpPr/>
          <p:nvPr/>
        </p:nvSpPr>
        <p:spPr>
          <a:xfrm>
            <a:off x="3939197" y="4686941"/>
            <a:ext cx="3672000" cy="136800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" name="Google Shape;184;p6">
            <a:extLst>
              <a:ext uri="{FF2B5EF4-FFF2-40B4-BE49-F238E27FC236}">
                <a16:creationId xmlns:a16="http://schemas.microsoft.com/office/drawing/2014/main" id="{3EF42A82-000C-8B25-3152-F2AAE8950636}"/>
              </a:ext>
            </a:extLst>
          </p:cNvPr>
          <p:cNvSpPr/>
          <p:nvPr/>
        </p:nvSpPr>
        <p:spPr>
          <a:xfrm>
            <a:off x="7721916" y="4686941"/>
            <a:ext cx="3672000" cy="1368000"/>
          </a:xfrm>
          <a:prstGeom prst="roundRect">
            <a:avLst>
              <a:gd name="adj" fmla="val 16667"/>
            </a:avLst>
          </a:prstGeom>
          <a:solidFill>
            <a:srgbClr val="F2F5F8"/>
          </a:solidFill>
          <a:ln w="9525" cap="flat" cmpd="sng">
            <a:solidFill>
              <a:srgbClr val="D7DCE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" name="Google Shape;179;p6">
            <a:extLst>
              <a:ext uri="{FF2B5EF4-FFF2-40B4-BE49-F238E27FC236}">
                <a16:creationId xmlns:a16="http://schemas.microsoft.com/office/drawing/2014/main" id="{4E700954-DC0C-EC45-7152-72FCFE42ED0D}"/>
              </a:ext>
            </a:extLst>
          </p:cNvPr>
          <p:cNvSpPr txBox="1"/>
          <p:nvPr/>
        </p:nvSpPr>
        <p:spPr>
          <a:xfrm>
            <a:off x="3997737" y="4794815"/>
            <a:ext cx="3613460" cy="12310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US" sz="1800" dirty="0">
                <a:solidFill>
                  <a:schemeClr val="tx1"/>
                </a:solidFill>
                <a:latin typeface="+mj-lt"/>
                <a:ea typeface="Calibri"/>
                <a:cs typeface="Calibri"/>
                <a:sym typeface="Calibri"/>
              </a:rPr>
              <a:t>Costs</a:t>
            </a:r>
          </a:p>
          <a:p>
            <a:pPr lvl="0"/>
            <a:endParaRPr lang="en-GB" sz="1800" dirty="0">
              <a:solidFill>
                <a:schemeClr val="tx1"/>
              </a:solidFill>
              <a:latin typeface="+mj-lt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282828"/>
                </a:solidFill>
                <a:latin typeface="+mj-lt"/>
                <a:ea typeface="Calibri"/>
                <a:cs typeface="Calibri"/>
                <a:sym typeface="Calibri"/>
              </a:rPr>
              <a:t>Rent / </a:t>
            </a:r>
            <a:r>
              <a:rPr lang="en-GB" sz="1200" dirty="0">
                <a:latin typeface="+mj-lt"/>
              </a:rPr>
              <a:t>utility bills increased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282828"/>
                </a:solidFill>
                <a:latin typeface="+mj-lt"/>
                <a:ea typeface="Calibri"/>
                <a:cs typeface="Calibri"/>
                <a:sym typeface="Calibri"/>
              </a:rPr>
              <a:t>Rates / Business Insurance higher than in 2019</a:t>
            </a:r>
            <a:br>
              <a:rPr lang="en-US" sz="1200" dirty="0">
                <a:solidFill>
                  <a:srgbClr val="282828"/>
                </a:solidFill>
                <a:latin typeface="+mj-lt"/>
                <a:ea typeface="Calibri"/>
                <a:cs typeface="Calibri"/>
                <a:sym typeface="Calibri"/>
              </a:rPr>
            </a:br>
            <a:endParaRPr dirty="0"/>
          </a:p>
        </p:txBody>
      </p:sp>
      <p:sp>
        <p:nvSpPr>
          <p:cNvPr id="17" name="Google Shape;179;p6">
            <a:extLst>
              <a:ext uri="{FF2B5EF4-FFF2-40B4-BE49-F238E27FC236}">
                <a16:creationId xmlns:a16="http://schemas.microsoft.com/office/drawing/2014/main" id="{F43477A3-55CE-4A24-3004-2C01286F69CA}"/>
              </a:ext>
            </a:extLst>
          </p:cNvPr>
          <p:cNvSpPr txBox="1"/>
          <p:nvPr/>
        </p:nvSpPr>
        <p:spPr>
          <a:xfrm>
            <a:off x="7890993" y="4761175"/>
            <a:ext cx="3490554" cy="10156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GB" sz="1800" dirty="0"/>
              <a:t>External Factors</a:t>
            </a:r>
          </a:p>
          <a:p>
            <a:pPr lvl="0"/>
            <a:endParaRPr lang="en-GB" sz="18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COVID-19 reduced customer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Changes in working patterns</a:t>
            </a:r>
            <a:endParaRPr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8"/>
          <p:cNvSpPr txBox="1"/>
          <p:nvPr/>
        </p:nvSpPr>
        <p:spPr>
          <a:xfrm>
            <a:off x="502920" y="274320"/>
            <a:ext cx="1115568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5. Key Findings</a:t>
            </a:r>
            <a:endParaRPr dirty="0"/>
          </a:p>
        </p:txBody>
      </p:sp>
      <p:sp>
        <p:nvSpPr>
          <p:cNvPr id="201" name="Google Shape;201;p8"/>
          <p:cNvSpPr txBox="1"/>
          <p:nvPr/>
        </p:nvSpPr>
        <p:spPr>
          <a:xfrm>
            <a:off x="1344168" y="3282696"/>
            <a:ext cx="10241400" cy="193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Sales remain around 25% below the 2019 level.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Fewer people visit the retail park.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Home working has reduced visits.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Customers want delivery and pre-order options.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Long waiting times may decrease customer visits.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Operating costs and organic ingredient prices have increased.</a:t>
            </a:r>
          </a:p>
        </p:txBody>
      </p:sp>
      <p:sp>
        <p:nvSpPr>
          <p:cNvPr id="202" name="Google Shape;202;p8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449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327320-4FD9-75C2-EBBD-0D18C1FBBC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5296" y="274320"/>
            <a:ext cx="3017520" cy="30175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9"/>
          <p:cNvSpPr txBox="1"/>
          <p:nvPr/>
        </p:nvSpPr>
        <p:spPr>
          <a:xfrm>
            <a:off x="5007711" y="210312"/>
            <a:ext cx="2176272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1F3449"/>
                </a:solidFill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 dirty="0"/>
          </a:p>
        </p:txBody>
      </p:sp>
      <p:sp>
        <p:nvSpPr>
          <p:cNvPr id="208" name="Google Shape;208;p9"/>
          <p:cNvSpPr txBox="1"/>
          <p:nvPr/>
        </p:nvSpPr>
        <p:spPr>
          <a:xfrm>
            <a:off x="929547" y="3161712"/>
            <a:ext cx="10332600" cy="31392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en-GB" sz="1800" dirty="0"/>
              <a:t>Brooks, I., Weatherston, J. and Wilkinson, G. (2011) The International Business Environment: Challenges and Changes. 2nd </a:t>
            </a:r>
            <a:r>
              <a:rPr lang="en-GB" sz="1800" dirty="0" err="1"/>
              <a:t>edn</a:t>
            </a:r>
            <a:r>
              <a:rPr lang="en-GB" sz="1800" dirty="0"/>
              <a:t>. Harlow: Financial Times/Prentice Hall.</a:t>
            </a:r>
          </a:p>
          <a:p>
            <a:endParaRPr lang="en-GB" sz="1800" dirty="0"/>
          </a:p>
          <a:p>
            <a:r>
              <a:rPr lang="en-GB" sz="1800" dirty="0"/>
              <a:t>Institute of Leadership &amp; Management (2013) Solving Problems and Making Decisions. 5th </a:t>
            </a:r>
            <a:r>
              <a:rPr lang="en-GB" sz="1800" dirty="0" err="1"/>
              <a:t>edn</a:t>
            </a:r>
            <a:r>
              <a:rPr lang="en-GB" sz="1800" dirty="0"/>
              <a:t>. Abingdon: Routledge.</a:t>
            </a:r>
          </a:p>
          <a:p>
            <a:endParaRPr lang="en-GB" sz="1800" dirty="0"/>
          </a:p>
          <a:p>
            <a:r>
              <a:rPr lang="en-GB" sz="1800" dirty="0"/>
              <a:t>Proctor, T. (2014) Creative Problem Solving for Managers: Developing Skills for Decision Making and Innovation. 4th </a:t>
            </a:r>
            <a:r>
              <a:rPr lang="en-GB" sz="1800" dirty="0" err="1"/>
              <a:t>edn</a:t>
            </a:r>
            <a:r>
              <a:rPr lang="en-GB" sz="1800" dirty="0"/>
              <a:t>. London: Routledge.</a:t>
            </a:r>
          </a:p>
          <a:p>
            <a:endParaRPr lang="en-GB" sz="1800" dirty="0"/>
          </a:p>
          <a:p>
            <a:r>
              <a:rPr lang="en-GB" sz="1800" dirty="0"/>
              <a:t>Sproull, R. (2018) The Problem-Solving, Problem-Prevention, and Decision-Making Guide: Organized and Systematic Roadmaps for Managers. New York: Taylor &amp; Francis.</a:t>
            </a:r>
          </a:p>
        </p:txBody>
      </p:sp>
      <p:sp>
        <p:nvSpPr>
          <p:cNvPr id="209" name="Google Shape;209;p9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449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34E9F6-6A49-0FE7-48A6-2834B447D9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3272" y="670513"/>
            <a:ext cx="2340711" cy="2340711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612</Words>
  <Application>Microsoft Office PowerPoint</Application>
  <PresentationFormat>Widescreen</PresentationFormat>
  <Paragraphs>107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Roboto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hamid eslahkar</cp:lastModifiedBy>
  <cp:revision>11</cp:revision>
  <dcterms:created xsi:type="dcterms:W3CDTF">2013-01-27T09:14:16Z</dcterms:created>
  <dcterms:modified xsi:type="dcterms:W3CDTF">2026-10-09T19:28:38Z</dcterms:modified>
</cp:coreProperties>
</file>