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9"/>
  </p:notesMasterIdLst>
  <p:sldIdLst>
    <p:sldId id="258" r:id="rId2"/>
    <p:sldId id="259" r:id="rId3"/>
    <p:sldId id="260" r:id="rId4"/>
    <p:sldId id="261" r:id="rId5"/>
    <p:sldId id="262" r:id="rId6"/>
    <p:sldId id="263" r:id="rId7"/>
    <p:sldId id="294" r:id="rId8"/>
    <p:sldId id="264" r:id="rId9"/>
    <p:sldId id="307" r:id="rId10"/>
    <p:sldId id="266" r:id="rId11"/>
    <p:sldId id="267" r:id="rId12"/>
    <p:sldId id="295" r:id="rId13"/>
    <p:sldId id="306" r:id="rId14"/>
    <p:sldId id="268" r:id="rId15"/>
    <p:sldId id="296" r:id="rId16"/>
    <p:sldId id="270" r:id="rId17"/>
    <p:sldId id="271" r:id="rId18"/>
    <p:sldId id="297" r:id="rId19"/>
    <p:sldId id="298" r:id="rId20"/>
    <p:sldId id="274" r:id="rId21"/>
    <p:sldId id="275" r:id="rId22"/>
    <p:sldId id="310" r:id="rId23"/>
    <p:sldId id="309" r:id="rId24"/>
    <p:sldId id="277" r:id="rId25"/>
    <p:sldId id="311" r:id="rId26"/>
    <p:sldId id="313" r:id="rId27"/>
    <p:sldId id="314" r:id="rId28"/>
    <p:sldId id="279" r:id="rId29"/>
    <p:sldId id="300" r:id="rId30"/>
    <p:sldId id="281" r:id="rId31"/>
    <p:sldId id="283" r:id="rId32"/>
    <p:sldId id="302" r:id="rId33"/>
    <p:sldId id="303" r:id="rId34"/>
    <p:sldId id="305" r:id="rId35"/>
    <p:sldId id="304" r:id="rId36"/>
    <p:sldId id="284" r:id="rId37"/>
    <p:sldId id="285" r:id="rId38"/>
    <p:sldId id="286" r:id="rId39"/>
    <p:sldId id="287" r:id="rId40"/>
    <p:sldId id="288" r:id="rId41"/>
    <p:sldId id="289" r:id="rId42"/>
    <p:sldId id="290" r:id="rId43"/>
    <p:sldId id="291" r:id="rId44"/>
    <p:sldId id="301" r:id="rId45"/>
    <p:sldId id="308" r:id="rId46"/>
    <p:sldId id="292" r:id="rId47"/>
    <p:sldId id="257"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4460" autoAdjust="0"/>
  </p:normalViewPr>
  <p:slideViewPr>
    <p:cSldViewPr snapToGrid="0">
      <p:cViewPr varScale="1">
        <p:scale>
          <a:sx n="72" d="100"/>
          <a:sy n="72" d="100"/>
        </p:scale>
        <p:origin x="1790" y="62"/>
      </p:cViewPr>
      <p:guideLst>
        <p:guide orient="horz" pos="2160"/>
        <p:guide pos="2880"/>
      </p:guideLst>
    </p:cSldViewPr>
  </p:slideViewPr>
  <p:notesTextViewPr>
    <p:cViewPr>
      <p:scale>
        <a:sx n="75" d="100"/>
        <a:sy n="75" d="100"/>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135EC0-E425-4699-A93A-B28C2CE29AE4}" type="datetimeFigureOut">
              <a:rPr lang="en-GB" smtClean="0"/>
              <a:t>28/01/2020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A7B45D7-9E2D-4C09-885A-B60D3FDBA215}" type="slidenum">
              <a:rPr lang="en-GB" smtClean="0"/>
              <a:t>‹#›</a:t>
            </a:fld>
            <a:endParaRPr lang="en-GB"/>
          </a:p>
        </p:txBody>
      </p:sp>
    </p:spTree>
    <p:extLst>
      <p:ext uri="{BB962C8B-B14F-4D97-AF65-F5344CB8AC3E}">
        <p14:creationId xmlns:p14="http://schemas.microsoft.com/office/powerpoint/2010/main" val="431761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cheshirefire.gov.uk/Assets/pestleanalysis2012v2.pdf"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theguardian.com/business/2019/jan/21/world-26-richest-people-own-as-much-as-poorest-50-per-cent-oxfam-report"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usinessinsider.com/trump-cabinet-members-net-worth-2019-1?r=US&amp;IR=T#secretary-of-energy-rick-perry-16-million-11" TargetMode="External"/><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www.theguardian.com/society/2020/jan/17/two-hospitals-held-up-by-carillion-collapse" TargetMode="External"/><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1</a:t>
            </a:fld>
            <a:endParaRPr lang="en-GB"/>
          </a:p>
        </p:txBody>
      </p:sp>
    </p:spTree>
    <p:extLst>
      <p:ext uri="{BB962C8B-B14F-4D97-AF65-F5344CB8AC3E}">
        <p14:creationId xmlns:p14="http://schemas.microsoft.com/office/powerpoint/2010/main" val="17988598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Economical</a:t>
            </a:r>
            <a:r>
              <a:rPr lang="en-GB" baseline="0" dirty="0"/>
              <a:t> – efficient use of a service</a:t>
            </a:r>
          </a:p>
          <a:p>
            <a:r>
              <a:rPr lang="en-GB" baseline="0" dirty="0"/>
              <a:t>Political – conduct and beliefs of a political party in power</a:t>
            </a:r>
          </a:p>
          <a:p>
            <a:r>
              <a:rPr lang="en-GB" baseline="0" dirty="0"/>
              <a:t>Social – what is happening in society and the beliefs in that society.</a:t>
            </a:r>
          </a:p>
          <a:p>
            <a:r>
              <a:rPr lang="en-GB" baseline="0" dirty="0"/>
              <a:t>Technological - </a:t>
            </a:r>
            <a:r>
              <a:rPr lang="en-GB" dirty="0"/>
              <a:t>scientific and industrial progress</a:t>
            </a:r>
          </a:p>
          <a:p>
            <a:r>
              <a:rPr lang="en-GB" dirty="0"/>
              <a:t>Ecological – environment sustainability</a:t>
            </a:r>
          </a:p>
          <a:p>
            <a:endParaRPr lang="en-GB" dirty="0"/>
          </a:p>
          <a:p>
            <a:r>
              <a:rPr lang="en-GB" dirty="0"/>
              <a:t>All P/S police armed forces fire service </a:t>
            </a:r>
            <a:r>
              <a:rPr lang="en-GB" dirty="0" err="1"/>
              <a:t>nhs</a:t>
            </a:r>
            <a:r>
              <a:rPr lang="en-GB" dirty="0"/>
              <a:t> council  </a:t>
            </a:r>
          </a:p>
        </p:txBody>
      </p:sp>
      <p:sp>
        <p:nvSpPr>
          <p:cNvPr id="4" name="Slide Number Placeholder 3"/>
          <p:cNvSpPr>
            <a:spLocks noGrp="1"/>
          </p:cNvSpPr>
          <p:nvPr>
            <p:ph type="sldNum" sz="quarter" idx="10"/>
          </p:nvPr>
        </p:nvSpPr>
        <p:spPr/>
        <p:txBody>
          <a:bodyPr/>
          <a:lstStyle/>
          <a:p>
            <a:fld id="{EB5CB74B-2BCB-4F35-9BAD-ABEAF2E32FDA}" type="slidenum">
              <a:rPr lang="en-GB" smtClean="0"/>
              <a:pPr/>
              <a:t>2</a:t>
            </a:fld>
            <a:endParaRPr lang="en-GB"/>
          </a:p>
        </p:txBody>
      </p:sp>
    </p:spTree>
    <p:extLst>
      <p:ext uri="{BB962C8B-B14F-4D97-AF65-F5344CB8AC3E}">
        <p14:creationId xmlns:p14="http://schemas.microsoft.com/office/powerpoint/2010/main" val="1393127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This will mean looking at the past such as development</a:t>
            </a:r>
            <a:r>
              <a:rPr lang="en-GB" baseline="0" dirty="0"/>
              <a:t>s in a public service from first born to now.</a:t>
            </a:r>
          </a:p>
          <a:p>
            <a:r>
              <a:rPr lang="en-GB" baseline="0" dirty="0"/>
              <a:t>The issues that effect them like Government, economics (&amp; the ideas around economics)</a:t>
            </a:r>
          </a:p>
          <a:p>
            <a:r>
              <a:rPr lang="en-GB" baseline="0" dirty="0"/>
              <a:t>ESSENCE = the body, the quality and characteristics that make up public services.</a:t>
            </a:r>
            <a:endParaRPr lang="en-GB" dirty="0"/>
          </a:p>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3</a:t>
            </a:fld>
            <a:endParaRPr lang="en-GB"/>
          </a:p>
        </p:txBody>
      </p:sp>
    </p:spTree>
    <p:extLst>
      <p:ext uri="{BB962C8B-B14F-4D97-AF65-F5344CB8AC3E}">
        <p14:creationId xmlns:p14="http://schemas.microsoft.com/office/powerpoint/2010/main" val="17644201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Essence</a:t>
            </a:r>
            <a:r>
              <a:rPr lang="en-GB" baseline="0" dirty="0"/>
              <a:t> = core </a:t>
            </a:r>
            <a:r>
              <a:rPr lang="en-GB" dirty="0"/>
              <a:t>nature or most important qualities of PS</a:t>
            </a:r>
          </a:p>
          <a:p>
            <a:r>
              <a:rPr lang="en-GB" dirty="0"/>
              <a:t>Economic theories = commercial activities (such as the production and consumption of service) </a:t>
            </a:r>
          </a:p>
          <a:p>
            <a:r>
              <a:rPr lang="en-GB" dirty="0"/>
              <a:t>Working together – presentations for assignments</a:t>
            </a:r>
          </a:p>
          <a:p>
            <a:r>
              <a:rPr lang="en-GB" dirty="0"/>
              <a:t>Working together  - skills for the future, team work etc.</a:t>
            </a:r>
          </a:p>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4</a:t>
            </a:fld>
            <a:endParaRPr lang="en-GB"/>
          </a:p>
        </p:txBody>
      </p:sp>
    </p:spTree>
    <p:extLst>
      <p:ext uri="{BB962C8B-B14F-4D97-AF65-F5344CB8AC3E}">
        <p14:creationId xmlns:p14="http://schemas.microsoft.com/office/powerpoint/2010/main" val="61601020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5</a:t>
            </a:fld>
            <a:endParaRPr lang="en-GB"/>
          </a:p>
        </p:txBody>
      </p:sp>
    </p:spTree>
    <p:extLst>
      <p:ext uri="{BB962C8B-B14F-4D97-AF65-F5344CB8AC3E}">
        <p14:creationId xmlns:p14="http://schemas.microsoft.com/office/powerpoint/2010/main" val="1375275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6</a:t>
            </a:fld>
            <a:endParaRPr lang="en-GB"/>
          </a:p>
        </p:txBody>
      </p:sp>
    </p:spTree>
    <p:extLst>
      <p:ext uri="{BB962C8B-B14F-4D97-AF65-F5344CB8AC3E}">
        <p14:creationId xmlns:p14="http://schemas.microsoft.com/office/powerpoint/2010/main" val="284485608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To discuss further in workshops</a:t>
            </a:r>
          </a:p>
        </p:txBody>
      </p:sp>
      <p:sp>
        <p:nvSpPr>
          <p:cNvPr id="4" name="Slide Number Placeholder 3"/>
          <p:cNvSpPr>
            <a:spLocks noGrp="1"/>
          </p:cNvSpPr>
          <p:nvPr>
            <p:ph type="sldNum" sz="quarter" idx="10"/>
          </p:nvPr>
        </p:nvSpPr>
        <p:spPr/>
        <p:txBody>
          <a:bodyPr/>
          <a:lstStyle/>
          <a:p>
            <a:fld id="{EB5CB74B-2BCB-4F35-9BAD-ABEAF2E32FDA}" type="slidenum">
              <a:rPr lang="en-GB" smtClean="0"/>
              <a:pPr/>
              <a:t>8</a:t>
            </a:fld>
            <a:endParaRPr lang="en-GB"/>
          </a:p>
        </p:txBody>
      </p:sp>
    </p:spTree>
    <p:extLst>
      <p:ext uri="{BB962C8B-B14F-4D97-AF65-F5344CB8AC3E}">
        <p14:creationId xmlns:p14="http://schemas.microsoft.com/office/powerpoint/2010/main" val="4953753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What is public sector? Industries/organisations</a:t>
            </a:r>
            <a:r>
              <a:rPr lang="en-GB" baseline="0" dirty="0"/>
              <a:t> controlled by Government. </a:t>
            </a:r>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10</a:t>
            </a:fld>
            <a:endParaRPr lang="en-GB"/>
          </a:p>
        </p:txBody>
      </p:sp>
    </p:spTree>
    <p:extLst>
      <p:ext uri="{BB962C8B-B14F-4D97-AF65-F5344CB8AC3E}">
        <p14:creationId xmlns:p14="http://schemas.microsoft.com/office/powerpoint/2010/main" val="5174953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11</a:t>
            </a:fld>
            <a:endParaRPr lang="en-GB"/>
          </a:p>
        </p:txBody>
      </p:sp>
    </p:spTree>
    <p:extLst>
      <p:ext uri="{BB962C8B-B14F-4D97-AF65-F5344CB8AC3E}">
        <p14:creationId xmlns:p14="http://schemas.microsoft.com/office/powerpoint/2010/main" val="27654111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https://www.cheshirefire.gov.uk/Assets/pestleanalysis2012v2.pdf</a:t>
            </a:r>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14</a:t>
            </a:fld>
            <a:endParaRPr lang="en-GB"/>
          </a:p>
        </p:txBody>
      </p:sp>
    </p:spTree>
    <p:extLst>
      <p:ext uri="{BB962C8B-B14F-4D97-AF65-F5344CB8AC3E}">
        <p14:creationId xmlns:p14="http://schemas.microsoft.com/office/powerpoint/2010/main" val="30820105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16</a:t>
            </a:fld>
            <a:endParaRPr lang="en-GB"/>
          </a:p>
        </p:txBody>
      </p:sp>
    </p:spTree>
    <p:extLst>
      <p:ext uri="{BB962C8B-B14F-4D97-AF65-F5344CB8AC3E}">
        <p14:creationId xmlns:p14="http://schemas.microsoft.com/office/powerpoint/2010/main" val="33671022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b="0" i="0" kern="1200" dirty="0">
                <a:solidFill>
                  <a:schemeClr val="tx1"/>
                </a:solidFill>
                <a:effectLst/>
                <a:latin typeface="+mn-lt"/>
                <a:ea typeface="+mn-ea"/>
                <a:cs typeface="+mn-cs"/>
              </a:rPr>
              <a:t>3.8 billion people who make up the poorest half of the planet’s population. </a:t>
            </a:r>
            <a:r>
              <a:rPr lang="en-GB" dirty="0">
                <a:hlinkClick r:id="rId3"/>
              </a:rPr>
              <a:t>https://www.theguardian.com/business/2019/jan/21/world-26-richest-people-own-as-much-as-poorest-50-per-cent-oxfam-report</a:t>
            </a:r>
            <a:endParaRPr lang="en-GB" dirty="0"/>
          </a:p>
          <a:p>
            <a:r>
              <a:rPr lang="en-GB" dirty="0"/>
              <a:t>About 7.4 Billion</a:t>
            </a:r>
            <a:r>
              <a:rPr lang="en-GB" baseline="0" dirty="0"/>
              <a:t> people live in the world</a:t>
            </a:r>
          </a:p>
          <a:p>
            <a:r>
              <a:rPr lang="en-GB" baseline="0" dirty="0"/>
              <a:t>1% = 74,000,000</a:t>
            </a:r>
          </a:p>
          <a:p>
            <a:r>
              <a:rPr lang="en-GB" baseline="0" dirty="0"/>
              <a:t>Public services not means tested it is for everyone. But wealth throughout the world is not equal. </a:t>
            </a:r>
          </a:p>
          <a:p>
            <a:r>
              <a:rPr lang="en-GB" baseline="0" dirty="0"/>
              <a:t>Public services ensure everyone gets education, health and security</a:t>
            </a:r>
          </a:p>
          <a:p>
            <a:endParaRPr lang="en-GB" baseline="0" dirty="0"/>
          </a:p>
          <a:p>
            <a:r>
              <a:rPr lang="en-GB" baseline="0" dirty="0"/>
              <a:t>Council Tax is based on the value of the property, introduced in 1993. </a:t>
            </a:r>
          </a:p>
          <a:p>
            <a:r>
              <a:rPr lang="en-GB" baseline="0" dirty="0"/>
              <a:t>Council Tax is used to support police, fire, transport, refuge collections etc. depending on your council. Is this a way of ensuring equality?</a:t>
            </a:r>
            <a:endParaRPr lang="en-GB" dirty="0"/>
          </a:p>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17</a:t>
            </a:fld>
            <a:endParaRPr lang="en-GB"/>
          </a:p>
        </p:txBody>
      </p:sp>
    </p:spTree>
    <p:extLst>
      <p:ext uri="{BB962C8B-B14F-4D97-AF65-F5344CB8AC3E}">
        <p14:creationId xmlns:p14="http://schemas.microsoft.com/office/powerpoint/2010/main" val="263199604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pPr>
            <a:endParaRPr lang="en-GB" sz="1200" dirty="0">
              <a:latin typeface="Arial" panose="020B0604020202020204" pitchFamily="34" charset="0"/>
              <a:cs typeface="Arial" panose="020B0604020202020204" pitchFamily="34" charset="0"/>
            </a:endParaRPr>
          </a:p>
          <a:p>
            <a:pPr>
              <a:spcBef>
                <a:spcPts val="0"/>
              </a:spcBef>
            </a:pPr>
            <a:r>
              <a:rPr lang="en-GB" sz="1200" dirty="0"/>
              <a:t>Source: Forbes and Credit Suisse Global Wealth </a:t>
            </a:r>
            <a:r>
              <a:rPr lang="en-GB" sz="1200" dirty="0" err="1"/>
              <a:t>Databook</a:t>
            </a:r>
            <a:r>
              <a:rPr lang="en-GB" sz="1200" dirty="0"/>
              <a:t> 2014 and 2015</a:t>
            </a:r>
          </a:p>
          <a:p>
            <a:endParaRPr lang="en-GB" dirty="0"/>
          </a:p>
        </p:txBody>
      </p:sp>
      <p:sp>
        <p:nvSpPr>
          <p:cNvPr id="4" name="Slide Number Placeholder 3"/>
          <p:cNvSpPr>
            <a:spLocks noGrp="1"/>
          </p:cNvSpPr>
          <p:nvPr>
            <p:ph type="sldNum" sz="quarter" idx="10"/>
          </p:nvPr>
        </p:nvSpPr>
        <p:spPr/>
        <p:txBody>
          <a:bodyPr/>
          <a:lstStyle/>
          <a:p>
            <a:fld id="{2A7B45D7-9E2D-4C09-885A-B60D3FDBA215}" type="slidenum">
              <a:rPr lang="en-GB" smtClean="0"/>
              <a:t>18</a:t>
            </a:fld>
            <a:endParaRPr lang="en-GB"/>
          </a:p>
        </p:txBody>
      </p:sp>
    </p:spTree>
    <p:extLst>
      <p:ext uri="{BB962C8B-B14F-4D97-AF65-F5344CB8AC3E}">
        <p14:creationId xmlns:p14="http://schemas.microsoft.com/office/powerpoint/2010/main" val="327394573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https://www.businessinsider.com/trump-cabinet-members-net-worth-2019-1?r=US&amp;IR=T#secretary-of-energy-rick-perry-16-million-11</a:t>
            </a:r>
            <a:endParaRPr lang="en-GB" dirty="0"/>
          </a:p>
        </p:txBody>
      </p:sp>
      <p:sp>
        <p:nvSpPr>
          <p:cNvPr id="4" name="Slide Number Placeholder 3"/>
          <p:cNvSpPr>
            <a:spLocks noGrp="1"/>
          </p:cNvSpPr>
          <p:nvPr>
            <p:ph type="sldNum" sz="quarter" idx="10"/>
          </p:nvPr>
        </p:nvSpPr>
        <p:spPr/>
        <p:txBody>
          <a:bodyPr/>
          <a:lstStyle/>
          <a:p>
            <a:fld id="{2A7B45D7-9E2D-4C09-885A-B60D3FDBA215}" type="slidenum">
              <a:rPr lang="en-GB" smtClean="0"/>
              <a:t>19</a:t>
            </a:fld>
            <a:endParaRPr lang="en-GB"/>
          </a:p>
        </p:txBody>
      </p:sp>
    </p:spTree>
    <p:extLst>
      <p:ext uri="{BB962C8B-B14F-4D97-AF65-F5344CB8AC3E}">
        <p14:creationId xmlns:p14="http://schemas.microsoft.com/office/powerpoint/2010/main" val="23400800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20</a:t>
            </a:fld>
            <a:endParaRPr lang="en-GB"/>
          </a:p>
        </p:txBody>
      </p:sp>
    </p:spTree>
    <p:extLst>
      <p:ext uri="{BB962C8B-B14F-4D97-AF65-F5344CB8AC3E}">
        <p14:creationId xmlns:p14="http://schemas.microsoft.com/office/powerpoint/2010/main" val="190244045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21</a:t>
            </a:fld>
            <a:endParaRPr lang="en-GB"/>
          </a:p>
        </p:txBody>
      </p:sp>
    </p:spTree>
    <p:extLst>
      <p:ext uri="{BB962C8B-B14F-4D97-AF65-F5344CB8AC3E}">
        <p14:creationId xmlns:p14="http://schemas.microsoft.com/office/powerpoint/2010/main" val="107231189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24</a:t>
            </a:fld>
            <a:endParaRPr lang="en-GB"/>
          </a:p>
        </p:txBody>
      </p:sp>
    </p:spTree>
    <p:extLst>
      <p:ext uri="{BB962C8B-B14F-4D97-AF65-F5344CB8AC3E}">
        <p14:creationId xmlns:p14="http://schemas.microsoft.com/office/powerpoint/2010/main" val="425793352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28</a:t>
            </a:fld>
            <a:endParaRPr lang="en-GB"/>
          </a:p>
        </p:txBody>
      </p:sp>
    </p:spTree>
    <p:extLst>
      <p:ext uri="{BB962C8B-B14F-4D97-AF65-F5344CB8AC3E}">
        <p14:creationId xmlns:p14="http://schemas.microsoft.com/office/powerpoint/2010/main" val="373110230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30</a:t>
            </a:fld>
            <a:endParaRPr lang="en-GB"/>
          </a:p>
        </p:txBody>
      </p:sp>
    </p:spTree>
    <p:extLst>
      <p:ext uri="{BB962C8B-B14F-4D97-AF65-F5344CB8AC3E}">
        <p14:creationId xmlns:p14="http://schemas.microsoft.com/office/powerpoint/2010/main" val="3713385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31</a:t>
            </a:fld>
            <a:endParaRPr lang="en-GB"/>
          </a:p>
        </p:txBody>
      </p:sp>
    </p:spTree>
    <p:extLst>
      <p:ext uri="{BB962C8B-B14F-4D97-AF65-F5344CB8AC3E}">
        <p14:creationId xmlns:p14="http://schemas.microsoft.com/office/powerpoint/2010/main" val="91926079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G4S provide training and management for the 10,000-strong security workforce, including a mix of military, private security guards and unpaid volunteers. London 2012 chief executive Paul Deighton says the firm will help ensure security provisions are "robust and of the highest professionalism".  Their first contract was estimated £284M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The Government announces that the number of guards to rise</a:t>
            </a:r>
            <a:r>
              <a:rPr lang="en-GB" baseline="0" dirty="0"/>
              <a:t> to 23,700. their management costs rose from £7.3M to £60M</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Defence Secretary Philip Hammond extra troops to help with security duties during the Olympics amid fears that G4S will not be able to meet the needs. Home Secretary Theresa May tells MPs there was "no question of Olympic security being compromised" following the decision to draft in additional servicemen and women.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chief executive Nick Buckles says the firm will be facing a penalty payment "in the range" of between £10m and £20m as a result of the failure to meet its commitments.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Lost the contract to Wolds Prison as it would return to public sector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Nick Buckles announces his step down as chief executive of G4S</a:t>
            </a:r>
            <a:r>
              <a:rPr lang="en-GB" baseline="0" dirty="0"/>
              <a:t> due to loss of contract around the world.</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9C0B8711-C23A-4B0C-ADA5-F36176F80D86}" type="slidenum">
              <a:rPr lang="en-GB" smtClean="0"/>
              <a:pPr/>
              <a:t>33</a:t>
            </a:fld>
            <a:endParaRPr lang="en-GB" dirty="0"/>
          </a:p>
        </p:txBody>
      </p:sp>
    </p:spTree>
    <p:extLst>
      <p:ext uri="{BB962C8B-B14F-4D97-AF65-F5344CB8AC3E}">
        <p14:creationId xmlns:p14="http://schemas.microsoft.com/office/powerpoint/2010/main" val="125956035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A55 north</a:t>
            </a:r>
            <a:r>
              <a:rPr lang="en-GB" baseline="0" dirty="0"/>
              <a:t> wales./GCHQ/ Birmingham library buildings they  have completed.</a:t>
            </a:r>
          </a:p>
          <a:p>
            <a:r>
              <a:rPr lang="en-GB" baseline="0" dirty="0"/>
              <a:t>Out standing buildings include £350M </a:t>
            </a:r>
            <a:r>
              <a:rPr lang="de-DE" dirty="0">
                <a:effectLst/>
              </a:rPr>
              <a:t>Midland Metropolitan Hospital in Sandwell, </a:t>
            </a:r>
            <a:r>
              <a:rPr lang="en-GB" dirty="0">
                <a:effectLst/>
              </a:rPr>
              <a:t>£745m Aberdeen bypass, £335m Royal Liverpool Hospital</a:t>
            </a:r>
          </a:p>
          <a:p>
            <a:endParaRPr lang="en-GB" baseline="0" dirty="0">
              <a:effectLst/>
            </a:endParaRPr>
          </a:p>
          <a:p>
            <a:r>
              <a:rPr lang="en-GB" dirty="0">
                <a:hlinkClick r:id="rId3"/>
              </a:rPr>
              <a:t>https://www.theguardian.com/society/2020/jan/17/two-hospitals-held-up-by-carillion-collapse</a:t>
            </a:r>
            <a:endParaRPr lang="en-GB" baseline="0" dirty="0"/>
          </a:p>
          <a:p>
            <a:endParaRPr lang="en-GB" dirty="0"/>
          </a:p>
        </p:txBody>
      </p:sp>
      <p:sp>
        <p:nvSpPr>
          <p:cNvPr id="4" name="Slide Number Placeholder 3"/>
          <p:cNvSpPr>
            <a:spLocks noGrp="1"/>
          </p:cNvSpPr>
          <p:nvPr>
            <p:ph type="sldNum" sz="quarter" idx="10"/>
          </p:nvPr>
        </p:nvSpPr>
        <p:spPr/>
        <p:txBody>
          <a:bodyPr/>
          <a:lstStyle/>
          <a:p>
            <a:fld id="{9C0B8711-C23A-4B0C-ADA5-F36176F80D86}" type="slidenum">
              <a:rPr lang="en-GB" smtClean="0"/>
              <a:pPr/>
              <a:t>35</a:t>
            </a:fld>
            <a:endParaRPr lang="en-GB" dirty="0"/>
          </a:p>
        </p:txBody>
      </p:sp>
    </p:spTree>
    <p:extLst>
      <p:ext uri="{BB962C8B-B14F-4D97-AF65-F5344CB8AC3E}">
        <p14:creationId xmlns:p14="http://schemas.microsoft.com/office/powerpoint/2010/main" val="43883506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36</a:t>
            </a:fld>
            <a:endParaRPr lang="en-GB"/>
          </a:p>
        </p:txBody>
      </p:sp>
    </p:spTree>
    <p:extLst>
      <p:ext uri="{BB962C8B-B14F-4D97-AF65-F5344CB8AC3E}">
        <p14:creationId xmlns:p14="http://schemas.microsoft.com/office/powerpoint/2010/main" val="305765583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Throughout the world different political systems</a:t>
            </a:r>
          </a:p>
          <a:p>
            <a:r>
              <a:rPr lang="en-GB" dirty="0"/>
              <a:t>The system</a:t>
            </a:r>
            <a:r>
              <a:rPr lang="en-GB" baseline="0" dirty="0"/>
              <a:t> of categories (economic, cultural, economic) involving people who have authority and power of that country and influence those living there.</a:t>
            </a:r>
            <a:endParaRPr lang="en-GB" dirty="0"/>
          </a:p>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37</a:t>
            </a:fld>
            <a:endParaRPr lang="en-GB"/>
          </a:p>
        </p:txBody>
      </p:sp>
    </p:spTree>
    <p:extLst>
      <p:ext uri="{BB962C8B-B14F-4D97-AF65-F5344CB8AC3E}">
        <p14:creationId xmlns:p14="http://schemas.microsoft.com/office/powerpoint/2010/main" val="9083461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Authoritarianism is a form of strong central government with limited political freedoms. Individual freedoms are subordinate to that Govt. and there is no constitutional accountability under an authoritarian regime.</a:t>
            </a:r>
          </a:p>
        </p:txBody>
      </p:sp>
      <p:sp>
        <p:nvSpPr>
          <p:cNvPr id="4" name="Slide Number Placeholder 3"/>
          <p:cNvSpPr>
            <a:spLocks noGrp="1"/>
          </p:cNvSpPr>
          <p:nvPr>
            <p:ph type="sldNum" sz="quarter" idx="10"/>
          </p:nvPr>
        </p:nvSpPr>
        <p:spPr/>
        <p:txBody>
          <a:bodyPr/>
          <a:lstStyle/>
          <a:p>
            <a:fld id="{EB5CB74B-2BCB-4F35-9BAD-ABEAF2E32FDA}" type="slidenum">
              <a:rPr lang="en-GB" smtClean="0"/>
              <a:pPr/>
              <a:t>38</a:t>
            </a:fld>
            <a:endParaRPr lang="en-GB"/>
          </a:p>
        </p:txBody>
      </p:sp>
    </p:spTree>
    <p:extLst>
      <p:ext uri="{BB962C8B-B14F-4D97-AF65-F5344CB8AC3E}">
        <p14:creationId xmlns:p14="http://schemas.microsoft.com/office/powerpoint/2010/main" val="30825323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39</a:t>
            </a:fld>
            <a:endParaRPr lang="en-GB"/>
          </a:p>
        </p:txBody>
      </p:sp>
    </p:spTree>
    <p:extLst>
      <p:ext uri="{BB962C8B-B14F-4D97-AF65-F5344CB8AC3E}">
        <p14:creationId xmlns:p14="http://schemas.microsoft.com/office/powerpoint/2010/main" val="2950896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a:t>Queen head of state</a:t>
            </a:r>
          </a:p>
          <a:p>
            <a:r>
              <a:rPr lang="en-GB" dirty="0"/>
              <a:t>Prime</a:t>
            </a:r>
            <a:r>
              <a:rPr lang="en-GB" baseline="0" dirty="0"/>
              <a:t> minster head of government</a:t>
            </a:r>
          </a:p>
          <a:p>
            <a:r>
              <a:rPr lang="en-GB" baseline="0" dirty="0"/>
              <a:t>Political power was run by the Monarch until the Magna Carta 1215 King John of England signed this making constitutional law.</a:t>
            </a:r>
          </a:p>
          <a:p>
            <a:r>
              <a:rPr lang="en-GB" baseline="0" dirty="0"/>
              <a:t>Today parliament has the power to pass laws for the uk but Monarch signs their name to every Act of parliament before it becomes law of the land. </a:t>
            </a:r>
          </a:p>
          <a:p>
            <a:r>
              <a:rPr lang="en-GB" baseline="0" dirty="0"/>
              <a:t>The monarch are neutral and does not get involved in the running of government.</a:t>
            </a:r>
          </a:p>
        </p:txBody>
      </p:sp>
      <p:sp>
        <p:nvSpPr>
          <p:cNvPr id="4" name="Slide Number Placeholder 3"/>
          <p:cNvSpPr>
            <a:spLocks noGrp="1"/>
          </p:cNvSpPr>
          <p:nvPr>
            <p:ph type="sldNum" sz="quarter" idx="10"/>
          </p:nvPr>
        </p:nvSpPr>
        <p:spPr/>
        <p:txBody>
          <a:bodyPr/>
          <a:lstStyle/>
          <a:p>
            <a:fld id="{EB5CB74B-2BCB-4F35-9BAD-ABEAF2E32FDA}" type="slidenum">
              <a:rPr lang="en-GB" smtClean="0"/>
              <a:pPr/>
              <a:t>40</a:t>
            </a:fld>
            <a:endParaRPr lang="en-GB"/>
          </a:p>
        </p:txBody>
      </p:sp>
    </p:spTree>
    <p:extLst>
      <p:ext uri="{BB962C8B-B14F-4D97-AF65-F5344CB8AC3E}">
        <p14:creationId xmlns:p14="http://schemas.microsoft.com/office/powerpoint/2010/main" val="5332219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41</a:t>
            </a:fld>
            <a:endParaRPr lang="en-GB"/>
          </a:p>
        </p:txBody>
      </p:sp>
    </p:spTree>
    <p:extLst>
      <p:ext uri="{BB962C8B-B14F-4D97-AF65-F5344CB8AC3E}">
        <p14:creationId xmlns:p14="http://schemas.microsoft.com/office/powerpoint/2010/main" val="139442608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B5CB74B-2BCB-4F35-9BAD-ABEAF2E32FDA}" type="slidenum">
              <a:rPr lang="en-GB" smtClean="0"/>
              <a:pPr/>
              <a:t>42</a:t>
            </a:fld>
            <a:endParaRPr lang="en-GB"/>
          </a:p>
        </p:txBody>
      </p:sp>
    </p:spTree>
    <p:extLst>
      <p:ext uri="{BB962C8B-B14F-4D97-AF65-F5344CB8AC3E}">
        <p14:creationId xmlns:p14="http://schemas.microsoft.com/office/powerpoint/2010/main" val="103216819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43</a:t>
            </a:fld>
            <a:endParaRPr lang="en-GB"/>
          </a:p>
        </p:txBody>
      </p:sp>
    </p:spTree>
    <p:extLst>
      <p:ext uri="{BB962C8B-B14F-4D97-AF65-F5344CB8AC3E}">
        <p14:creationId xmlns:p14="http://schemas.microsoft.com/office/powerpoint/2010/main" val="3953874536"/>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EB5CB74B-2BCB-4F35-9BAD-ABEAF2E32FDA}" type="slidenum">
              <a:rPr lang="en-GB" smtClean="0"/>
              <a:pPr/>
              <a:t>46</a:t>
            </a:fld>
            <a:endParaRPr lang="en-GB"/>
          </a:p>
        </p:txBody>
      </p:sp>
    </p:spTree>
    <p:extLst>
      <p:ext uri="{BB962C8B-B14F-4D97-AF65-F5344CB8AC3E}">
        <p14:creationId xmlns:p14="http://schemas.microsoft.com/office/powerpoint/2010/main" val="3701599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28/01/2020</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28/01/2020</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28/01/2020</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28/01/2020</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28/01/2020</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28/01/2020</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28/01/2020</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notesSlide" Target="../notesSlides/notesSlide1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2.mp4"/><Relationship Id="rId1" Type="http://schemas.microsoft.com/office/2007/relationships/media" Target="../media/media2.mp4"/><Relationship Id="rId5" Type="http://schemas.openxmlformats.org/officeDocument/2006/relationships/image" Target="../media/image4.png"/><Relationship Id="rId4" Type="http://schemas.openxmlformats.org/officeDocument/2006/relationships/notesSlide" Target="../notesSlides/notesSlide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3.mp4"/><Relationship Id="rId1" Type="http://schemas.microsoft.com/office/2007/relationships/media" Target="../media/media3.mp4"/><Relationship Id="rId5" Type="http://schemas.openxmlformats.org/officeDocument/2006/relationships/image" Target="../media/image5.png"/><Relationship Id="rId4" Type="http://schemas.openxmlformats.org/officeDocument/2006/relationships/notesSlide" Target="../notesSlides/notesSlide30.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hyperlink" Target="https://www.bbc.co.uk/news/business-35339475" TargetMode="External"/><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hyperlink" Target="https://search-proquest-com.ezproxy.uwtsd.ac.uk/indexinglinkhandler/sng/au/Heigl,+Jana/$N?accountid=130472" TargetMode="External"/></Relationships>
</file>

<file path=ppt/slides/_rels/slide47.xml.rels><?xml version="1.0" encoding="UTF-8" standalone="yes"?>
<Relationships xmlns="http://schemas.openxmlformats.org/package/2006/relationships"><Relationship Id="rId3" Type="http://schemas.openxmlformats.org/officeDocument/2006/relationships/hyperlink" Target="https://www.vox.com/future-perfect/2019/1/22/18192774/oxfam-inequality-report-2019-davos-wealth" TargetMode="External"/><Relationship Id="rId2" Type="http://schemas.openxmlformats.org/officeDocument/2006/relationships/hyperlink" Target="https://inequality.org/facts/global-inequality/"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30595" y="1556792"/>
            <a:ext cx="6105701" cy="1440160"/>
          </a:xfrm>
        </p:spPr>
        <p:txBody>
          <a:bodyPr/>
          <a:lstStyle/>
          <a:p>
            <a:pPr algn="ctr"/>
            <a:r>
              <a:rPr lang="en-GB" sz="4000" b="1" dirty="0">
                <a:solidFill>
                  <a:schemeClr val="tx1"/>
                </a:solidFill>
                <a:latin typeface="Arial" panose="020B0604020202020204" pitchFamily="34" charset="0"/>
                <a:cs typeface="Arial" panose="020B0604020202020204" pitchFamily="34" charset="0"/>
              </a:rPr>
              <a:t>The Public Sector Environment</a:t>
            </a:r>
          </a:p>
        </p:txBody>
      </p:sp>
      <p:sp>
        <p:nvSpPr>
          <p:cNvPr id="3" name="Subtitle 2"/>
          <p:cNvSpPr>
            <a:spLocks noGrp="1"/>
          </p:cNvSpPr>
          <p:nvPr>
            <p:ph type="subTitle" idx="1"/>
          </p:nvPr>
        </p:nvSpPr>
        <p:spPr/>
        <p:txBody>
          <a:bodyPr>
            <a:normAutofit/>
          </a:bodyPr>
          <a:lstStyle/>
          <a:p>
            <a:pPr algn="ctr"/>
            <a:endParaRPr lang="en-GB" b="1" dirty="0">
              <a:solidFill>
                <a:schemeClr val="tx1"/>
              </a:solidFill>
              <a:latin typeface="Arial" panose="020B0604020202020204" pitchFamily="34" charset="0"/>
              <a:cs typeface="Arial" panose="020B0604020202020204" pitchFamily="34" charset="0"/>
            </a:endParaRPr>
          </a:p>
          <a:p>
            <a:pPr algn="ctr"/>
            <a:endParaRPr lang="en-GB" b="1" dirty="0">
              <a:solidFill>
                <a:schemeClr val="tx1"/>
              </a:solidFill>
              <a:latin typeface="Arial" panose="020B0604020202020204" pitchFamily="34" charset="0"/>
              <a:cs typeface="Arial" panose="020B0604020202020204" pitchFamily="34" charset="0"/>
            </a:endParaRPr>
          </a:p>
          <a:p>
            <a:pPr algn="ctr"/>
            <a:r>
              <a:rPr lang="en-GB" dirty="0">
                <a:solidFill>
                  <a:schemeClr val="tx1"/>
                </a:solidFill>
                <a:latin typeface="Arial" panose="020B0604020202020204" pitchFamily="34" charset="0"/>
                <a:cs typeface="Arial" panose="020B0604020202020204" pitchFamily="34" charset="0"/>
              </a:rPr>
              <a:t>Jane Thomas</a:t>
            </a:r>
          </a:p>
          <a:p>
            <a:endParaRPr lang="en-GB"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668651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67471-7FEB-4E79-9BC0-3ED463F73ADB}"/>
              </a:ext>
            </a:extLst>
          </p:cNvPr>
          <p:cNvSpPr>
            <a:spLocks noGrp="1"/>
          </p:cNvSpPr>
          <p:nvPr>
            <p:ph type="title"/>
          </p:nvPr>
        </p:nvSpPr>
        <p:spPr/>
        <p:txBody>
          <a:bodyPr>
            <a:normAutofit fontScale="90000"/>
          </a:bodyPr>
          <a:lstStyle/>
          <a:p>
            <a:r>
              <a:rPr lang="en-GB" b="1" dirty="0">
                <a:solidFill>
                  <a:schemeClr val="tx2"/>
                </a:solidFill>
              </a:rPr>
              <a:t>What is your Module all about?</a:t>
            </a:r>
          </a:p>
        </p:txBody>
      </p:sp>
      <p:sp>
        <p:nvSpPr>
          <p:cNvPr id="3" name="Content Placeholder 2">
            <a:extLst>
              <a:ext uri="{FF2B5EF4-FFF2-40B4-BE49-F238E27FC236}">
                <a16:creationId xmlns:a16="http://schemas.microsoft.com/office/drawing/2014/main" id="{127833A9-E052-4F1E-80BC-3CAA6A0AAF37}"/>
              </a:ext>
            </a:extLst>
          </p:cNvPr>
          <p:cNvSpPr>
            <a:spLocks noGrp="1"/>
          </p:cNvSpPr>
          <p:nvPr>
            <p:ph idx="1"/>
          </p:nvPr>
        </p:nvSpPr>
        <p:spPr>
          <a:xfrm>
            <a:off x="179512" y="1951752"/>
            <a:ext cx="8282881" cy="3880773"/>
          </a:xfrm>
        </p:spPr>
        <p:txBody>
          <a:bodyPr>
            <a:normAutofit/>
          </a:bodyPr>
          <a:lstStyle/>
          <a:p>
            <a:r>
              <a:rPr lang="en-GB" sz="2400" b="1" dirty="0"/>
              <a:t>The aim of this module is to enable students to understand the impact of economic, political, social, technological and ecological factors/constraints on the delivery of public services and to appreciate the significance of these factors on governments and public organisations.</a:t>
            </a:r>
          </a:p>
          <a:p>
            <a:endParaRPr lang="en-GB" sz="2400" b="1" dirty="0"/>
          </a:p>
          <a:p>
            <a:r>
              <a:rPr lang="en-GB" sz="2400" b="1" dirty="0"/>
              <a:t>There will be focus on all public services</a:t>
            </a:r>
          </a:p>
          <a:p>
            <a:endParaRPr lang="en-GB" sz="2400" b="1" dirty="0"/>
          </a:p>
          <a:p>
            <a:pPr marL="0" indent="0" algn="ctr">
              <a:buNone/>
            </a:pPr>
            <a:endParaRPr lang="en-GB" sz="2400" b="1" dirty="0">
              <a:solidFill>
                <a:srgbClr val="FF0000"/>
              </a:solidFill>
            </a:endParaRPr>
          </a:p>
          <a:p>
            <a:endParaRPr lang="en-GB" dirty="0"/>
          </a:p>
        </p:txBody>
      </p:sp>
    </p:spTree>
    <p:extLst>
      <p:ext uri="{BB962C8B-B14F-4D97-AF65-F5344CB8AC3E}">
        <p14:creationId xmlns:p14="http://schemas.microsoft.com/office/powerpoint/2010/main" val="22218668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does this mean?</a:t>
            </a:r>
          </a:p>
        </p:txBody>
      </p:sp>
      <p:sp>
        <p:nvSpPr>
          <p:cNvPr id="3" name="Content Placeholder 2"/>
          <p:cNvSpPr>
            <a:spLocks noGrp="1"/>
          </p:cNvSpPr>
          <p:nvPr>
            <p:ph idx="1"/>
          </p:nvPr>
        </p:nvSpPr>
        <p:spPr/>
        <p:txBody>
          <a:bodyPr/>
          <a:lstStyle/>
          <a:p>
            <a:r>
              <a:rPr lang="en-GB" sz="2800" dirty="0"/>
              <a:t>Understanding the essence of today's public services and some of the economic theories that underpin them.</a:t>
            </a:r>
          </a:p>
          <a:p>
            <a:r>
              <a:rPr lang="en-GB" sz="2800" dirty="0"/>
              <a:t>Looking at public services and issues that effect their delivery</a:t>
            </a:r>
          </a:p>
          <a:p>
            <a:endParaRPr lang="en-GB" dirty="0"/>
          </a:p>
        </p:txBody>
      </p:sp>
    </p:spTree>
    <p:extLst>
      <p:ext uri="{BB962C8B-B14F-4D97-AF65-F5344CB8AC3E}">
        <p14:creationId xmlns:p14="http://schemas.microsoft.com/office/powerpoint/2010/main" val="40702823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A7AE7-6993-48F9-9808-D5F15C5EB3DF}"/>
              </a:ext>
            </a:extLst>
          </p:cNvPr>
          <p:cNvSpPr>
            <a:spLocks noGrp="1"/>
          </p:cNvSpPr>
          <p:nvPr>
            <p:ph type="title"/>
          </p:nvPr>
        </p:nvSpPr>
        <p:spPr>
          <a:xfrm>
            <a:off x="457200" y="274638"/>
            <a:ext cx="8229600" cy="775229"/>
          </a:xfrm>
        </p:spPr>
        <p:txBody>
          <a:bodyPr>
            <a:normAutofit/>
          </a:bodyPr>
          <a:lstStyle/>
          <a:p>
            <a:r>
              <a:rPr lang="en-GB" sz="3200" b="1" dirty="0">
                <a:solidFill>
                  <a:schemeClr val="tx1"/>
                </a:solidFill>
              </a:rPr>
              <a:t>What Are the learning Outcomes?</a:t>
            </a:r>
          </a:p>
        </p:txBody>
      </p:sp>
      <p:sp>
        <p:nvSpPr>
          <p:cNvPr id="3" name="Content Placeholder 2">
            <a:extLst>
              <a:ext uri="{FF2B5EF4-FFF2-40B4-BE49-F238E27FC236}">
                <a16:creationId xmlns:a16="http://schemas.microsoft.com/office/drawing/2014/main" id="{D9456A2D-161D-4852-98DA-71DD52E27E1A}"/>
              </a:ext>
            </a:extLst>
          </p:cNvPr>
          <p:cNvSpPr>
            <a:spLocks noGrp="1"/>
          </p:cNvSpPr>
          <p:nvPr>
            <p:ph idx="1"/>
          </p:nvPr>
        </p:nvSpPr>
        <p:spPr>
          <a:xfrm>
            <a:off x="609598" y="1498600"/>
            <a:ext cx="8138866" cy="4072467"/>
          </a:xfrm>
        </p:spPr>
        <p:txBody>
          <a:bodyPr>
            <a:normAutofit fontScale="92500" lnSpcReduction="10000"/>
          </a:bodyPr>
          <a:lstStyle/>
          <a:p>
            <a:r>
              <a:rPr lang="en-GB" sz="2400" b="1" dirty="0"/>
              <a:t>To understand the essence of Public Services and some of the economic theories that underpin them.</a:t>
            </a:r>
          </a:p>
          <a:p>
            <a:endParaRPr lang="en-GB" sz="2400" b="1" dirty="0"/>
          </a:p>
          <a:p>
            <a:r>
              <a:rPr lang="en-GB" sz="2400" b="1" dirty="0"/>
              <a:t>To examine current government policy and public service delivery</a:t>
            </a:r>
          </a:p>
          <a:p>
            <a:endParaRPr lang="en-GB" sz="2400" b="1" dirty="0"/>
          </a:p>
          <a:p>
            <a:r>
              <a:rPr lang="en-GB" sz="2400" b="1" dirty="0"/>
              <a:t>To demonstrate and ability to work together and develop your academic skills</a:t>
            </a:r>
          </a:p>
          <a:p>
            <a:endParaRPr lang="en-GB" sz="2400" b="1" dirty="0"/>
          </a:p>
          <a:p>
            <a:pPr marL="0" indent="0" algn="ctr">
              <a:buNone/>
            </a:pPr>
            <a:r>
              <a:rPr lang="en-GB" sz="2400" b="1" dirty="0">
                <a:solidFill>
                  <a:srgbClr val="FF0000"/>
                </a:solidFill>
              </a:rPr>
              <a:t>To learn about the environment and effects that some of you will have a career in</a:t>
            </a:r>
          </a:p>
          <a:p>
            <a:endParaRPr lang="en-GB" dirty="0"/>
          </a:p>
          <a:p>
            <a:endParaRPr lang="en-GB" dirty="0"/>
          </a:p>
        </p:txBody>
      </p:sp>
    </p:spTree>
    <p:extLst>
      <p:ext uri="{BB962C8B-B14F-4D97-AF65-F5344CB8AC3E}">
        <p14:creationId xmlns:p14="http://schemas.microsoft.com/office/powerpoint/2010/main" val="1727924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57BA63-2BDE-4DD5-B121-9761A7BCFBEC}"/>
              </a:ext>
            </a:extLst>
          </p:cNvPr>
          <p:cNvSpPr>
            <a:spLocks noGrp="1"/>
          </p:cNvSpPr>
          <p:nvPr>
            <p:ph type="title"/>
          </p:nvPr>
        </p:nvSpPr>
        <p:spPr>
          <a:xfrm>
            <a:off x="457200" y="274638"/>
            <a:ext cx="8229600" cy="885295"/>
          </a:xfrm>
        </p:spPr>
        <p:txBody>
          <a:bodyPr>
            <a:normAutofit/>
          </a:bodyPr>
          <a:lstStyle/>
          <a:p>
            <a:r>
              <a:rPr lang="en-GB" sz="3600" b="1" dirty="0">
                <a:solidFill>
                  <a:schemeClr val="tx1"/>
                </a:solidFill>
              </a:rPr>
              <a:t>Learning Structure &amp; Approach</a:t>
            </a:r>
          </a:p>
        </p:txBody>
      </p:sp>
      <p:sp>
        <p:nvSpPr>
          <p:cNvPr id="3" name="Content Placeholder 2">
            <a:extLst>
              <a:ext uri="{FF2B5EF4-FFF2-40B4-BE49-F238E27FC236}">
                <a16:creationId xmlns:a16="http://schemas.microsoft.com/office/drawing/2014/main" id="{FD64F8A2-B67B-4FEF-9E5B-515F5563AA55}"/>
              </a:ext>
            </a:extLst>
          </p:cNvPr>
          <p:cNvSpPr>
            <a:spLocks noGrp="1"/>
          </p:cNvSpPr>
          <p:nvPr>
            <p:ph idx="1"/>
          </p:nvPr>
        </p:nvSpPr>
        <p:spPr/>
        <p:txBody>
          <a:bodyPr>
            <a:normAutofit/>
          </a:bodyPr>
          <a:lstStyle/>
          <a:p>
            <a:r>
              <a:rPr lang="en-GB" sz="2400" b="1" dirty="0"/>
              <a:t>Students receive 3 hour block lecture per week</a:t>
            </a:r>
          </a:p>
          <a:p>
            <a:pPr lvl="1"/>
            <a:r>
              <a:rPr lang="en-GB" sz="1600" b="1" dirty="0"/>
              <a:t>= lecture &amp; tutorial</a:t>
            </a:r>
          </a:p>
          <a:p>
            <a:r>
              <a:rPr lang="en-GB" sz="2400" b="1" dirty="0"/>
              <a:t>The lectures will cover the theory necessary to complete the assignments, whilst the tutorial/workshop will involve student participation to reinforce the knowledge given.</a:t>
            </a:r>
          </a:p>
          <a:p>
            <a:pPr marL="0" indent="0" algn="ctr">
              <a:buNone/>
            </a:pPr>
            <a:endParaRPr lang="en-GB" sz="2400" b="1" dirty="0">
              <a:solidFill>
                <a:srgbClr val="FF0000"/>
              </a:solidFill>
            </a:endParaRPr>
          </a:p>
          <a:p>
            <a:pPr marL="0" indent="0" algn="ctr">
              <a:buNone/>
            </a:pPr>
            <a:r>
              <a:rPr lang="en-GB" sz="2400" b="1" dirty="0">
                <a:solidFill>
                  <a:srgbClr val="FF0000"/>
                </a:solidFill>
              </a:rPr>
              <a:t>You must put the effort in to get the result out!</a:t>
            </a:r>
          </a:p>
          <a:p>
            <a:endParaRPr lang="en-GB" dirty="0"/>
          </a:p>
        </p:txBody>
      </p:sp>
    </p:spTree>
    <p:extLst>
      <p:ext uri="{BB962C8B-B14F-4D97-AF65-F5344CB8AC3E}">
        <p14:creationId xmlns:p14="http://schemas.microsoft.com/office/powerpoint/2010/main" val="2866307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83A04-CE1B-4995-BF23-38AF4E7D5BBA}"/>
              </a:ext>
            </a:extLst>
          </p:cNvPr>
          <p:cNvSpPr>
            <a:spLocks noGrp="1"/>
          </p:cNvSpPr>
          <p:nvPr>
            <p:ph type="title"/>
          </p:nvPr>
        </p:nvSpPr>
        <p:spPr>
          <a:xfrm>
            <a:off x="467544" y="188640"/>
            <a:ext cx="7704856" cy="954360"/>
          </a:xfrm>
        </p:spPr>
        <p:txBody>
          <a:bodyPr>
            <a:normAutofit/>
          </a:bodyPr>
          <a:lstStyle/>
          <a:p>
            <a:r>
              <a:rPr lang="en-GB" sz="3200" b="1" dirty="0">
                <a:solidFill>
                  <a:schemeClr val="tx1"/>
                </a:solidFill>
              </a:rPr>
              <a:t>I am a Student what is expected of me?</a:t>
            </a:r>
          </a:p>
        </p:txBody>
      </p:sp>
      <p:sp>
        <p:nvSpPr>
          <p:cNvPr id="3" name="Content Placeholder 2">
            <a:extLst>
              <a:ext uri="{FF2B5EF4-FFF2-40B4-BE49-F238E27FC236}">
                <a16:creationId xmlns:a16="http://schemas.microsoft.com/office/drawing/2014/main" id="{70E3DF97-BB03-4409-9743-BADA8FF84CCD}"/>
              </a:ext>
            </a:extLst>
          </p:cNvPr>
          <p:cNvSpPr>
            <a:spLocks noGrp="1"/>
          </p:cNvSpPr>
          <p:nvPr>
            <p:ph idx="1"/>
          </p:nvPr>
        </p:nvSpPr>
        <p:spPr>
          <a:xfrm>
            <a:off x="1083735" y="1236132"/>
            <a:ext cx="6756400" cy="4250268"/>
          </a:xfrm>
        </p:spPr>
        <p:txBody>
          <a:bodyPr>
            <a:noAutofit/>
          </a:bodyPr>
          <a:lstStyle/>
          <a:p>
            <a:r>
              <a:rPr lang="en-GB" sz="2000" b="1" dirty="0"/>
              <a:t>Attendance                                      </a:t>
            </a:r>
          </a:p>
          <a:p>
            <a:pPr marL="0" indent="0">
              <a:buNone/>
            </a:pPr>
            <a:endParaRPr lang="en-GB" sz="2000" b="1" dirty="0"/>
          </a:p>
          <a:p>
            <a:r>
              <a:rPr lang="en-GB" sz="2000" b="1" dirty="0"/>
              <a:t>Punctuality</a:t>
            </a:r>
          </a:p>
          <a:p>
            <a:pPr marL="0" indent="0">
              <a:buNone/>
            </a:pPr>
            <a:endParaRPr lang="en-GB" sz="2000" b="1" dirty="0"/>
          </a:p>
          <a:p>
            <a:r>
              <a:rPr lang="en-GB" sz="2000" b="1" dirty="0"/>
              <a:t>Hard work</a:t>
            </a:r>
          </a:p>
          <a:p>
            <a:endParaRPr lang="en-GB" sz="2000" b="1" dirty="0"/>
          </a:p>
          <a:p>
            <a:r>
              <a:rPr lang="en-GB" sz="2000" b="1" dirty="0"/>
              <a:t>Engagement</a:t>
            </a:r>
          </a:p>
          <a:p>
            <a:endParaRPr lang="en-GB" sz="2000" b="1" dirty="0"/>
          </a:p>
          <a:p>
            <a:r>
              <a:rPr lang="en-GB" sz="2000" b="1" dirty="0"/>
              <a:t>Enjoyment</a:t>
            </a:r>
          </a:p>
          <a:p>
            <a:endParaRPr lang="en-GB" sz="2000" b="1" dirty="0"/>
          </a:p>
          <a:p>
            <a:r>
              <a:rPr lang="en-GB" sz="2000" b="1" dirty="0"/>
              <a:t>Challenge self</a:t>
            </a:r>
          </a:p>
          <a:p>
            <a:pPr marL="0" indent="0" algn="ctr">
              <a:buNone/>
            </a:pPr>
            <a:endParaRPr lang="en-GB" sz="2400" b="1" dirty="0">
              <a:solidFill>
                <a:srgbClr val="FF0000"/>
              </a:solidFill>
            </a:endParaRPr>
          </a:p>
          <a:p>
            <a:endParaRPr lang="en-GB" sz="2400" b="1" dirty="0"/>
          </a:p>
        </p:txBody>
      </p:sp>
    </p:spTree>
    <p:extLst>
      <p:ext uri="{BB962C8B-B14F-4D97-AF65-F5344CB8AC3E}">
        <p14:creationId xmlns:p14="http://schemas.microsoft.com/office/powerpoint/2010/main" val="22932779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9762"/>
          </a:xfrm>
        </p:spPr>
        <p:txBody>
          <a:bodyPr>
            <a:noAutofit/>
          </a:bodyPr>
          <a:lstStyle/>
          <a:p>
            <a:r>
              <a:rPr lang="en-GB" sz="3600" dirty="0"/>
              <a:t>Assessment </a:t>
            </a:r>
          </a:p>
        </p:txBody>
      </p:sp>
      <p:sp>
        <p:nvSpPr>
          <p:cNvPr id="3" name="Content Placeholder 2"/>
          <p:cNvSpPr>
            <a:spLocks noGrp="1"/>
          </p:cNvSpPr>
          <p:nvPr>
            <p:ph idx="1"/>
          </p:nvPr>
        </p:nvSpPr>
        <p:spPr>
          <a:xfrm>
            <a:off x="457200" y="1134533"/>
            <a:ext cx="8229600" cy="4382700"/>
          </a:xfrm>
        </p:spPr>
        <p:txBody>
          <a:bodyPr>
            <a:normAutofit fontScale="62500" lnSpcReduction="20000"/>
          </a:bodyPr>
          <a:lstStyle/>
          <a:p>
            <a:r>
              <a:rPr lang="en-GB" b="1" dirty="0"/>
              <a:t>Upon the successful completion of this module the student will be able to:</a:t>
            </a:r>
          </a:p>
          <a:p>
            <a:endParaRPr lang="en-GB" b="1" dirty="0"/>
          </a:p>
          <a:p>
            <a:pPr lvl="1"/>
            <a:r>
              <a:rPr lang="en-GB" b="1" dirty="0"/>
              <a:t>Use their knowledge of the public service environment &amp; economic concepts and theories to evaluate the need for and efficiency of, public sector provision.</a:t>
            </a:r>
          </a:p>
          <a:p>
            <a:pPr marL="0" indent="0">
              <a:buNone/>
            </a:pPr>
            <a:endParaRPr lang="en-GB" b="1" dirty="0"/>
          </a:p>
          <a:p>
            <a:pPr lvl="1"/>
            <a:r>
              <a:rPr lang="en-GB" b="1" dirty="0"/>
              <a:t>Evaluate the UK economy, current policies and the impacts on the public sector and on public services provision. </a:t>
            </a:r>
          </a:p>
          <a:p>
            <a:pPr marL="457200" lvl="1" indent="0">
              <a:buNone/>
            </a:pPr>
            <a:endParaRPr lang="en-GB" b="1" dirty="0"/>
          </a:p>
          <a:p>
            <a:pPr lvl="1"/>
            <a:r>
              <a:rPr lang="en-GB" b="1" dirty="0"/>
              <a:t>understand the impact of PESTEL in the delivery of Government’s &amp; public organisations.</a:t>
            </a:r>
          </a:p>
          <a:p>
            <a:pPr marL="457200" lvl="1" indent="0">
              <a:buNone/>
            </a:pPr>
            <a:endParaRPr lang="en-GB" b="1" dirty="0"/>
          </a:p>
          <a:p>
            <a:pPr marL="457200" lvl="1" indent="0">
              <a:buNone/>
            </a:pPr>
            <a:endParaRPr lang="en-GB" b="1" dirty="0"/>
          </a:p>
          <a:p>
            <a:pPr lvl="1"/>
            <a:r>
              <a:rPr lang="en-GB" b="1" dirty="0"/>
              <a:t>Demonstrate presentation and team working skills.</a:t>
            </a:r>
          </a:p>
          <a:p>
            <a:endParaRPr lang="en-GB" dirty="0"/>
          </a:p>
        </p:txBody>
      </p:sp>
    </p:spTree>
    <p:extLst>
      <p:ext uri="{BB962C8B-B14F-4D97-AF65-F5344CB8AC3E}">
        <p14:creationId xmlns:p14="http://schemas.microsoft.com/office/powerpoint/2010/main" val="3638517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75BFE-5F4E-4978-BEC7-9E146173868C}"/>
              </a:ext>
            </a:extLst>
          </p:cNvPr>
          <p:cNvSpPr>
            <a:spLocks noGrp="1"/>
          </p:cNvSpPr>
          <p:nvPr>
            <p:ph type="title"/>
          </p:nvPr>
        </p:nvSpPr>
        <p:spPr>
          <a:xfrm>
            <a:off x="609599" y="609600"/>
            <a:ext cx="8068734" cy="618067"/>
          </a:xfrm>
        </p:spPr>
        <p:txBody>
          <a:bodyPr>
            <a:normAutofit/>
          </a:bodyPr>
          <a:lstStyle/>
          <a:p>
            <a:r>
              <a:rPr lang="en-GB" sz="3200" dirty="0">
                <a:solidFill>
                  <a:schemeClr val="tx1"/>
                </a:solidFill>
              </a:rPr>
              <a:t>How will I be assessed?</a:t>
            </a:r>
          </a:p>
        </p:txBody>
      </p:sp>
      <p:sp>
        <p:nvSpPr>
          <p:cNvPr id="3" name="Content Placeholder 2">
            <a:extLst>
              <a:ext uri="{FF2B5EF4-FFF2-40B4-BE49-F238E27FC236}">
                <a16:creationId xmlns:a16="http://schemas.microsoft.com/office/drawing/2014/main" id="{FD29671C-414A-4C4C-8228-89633817B244}"/>
              </a:ext>
            </a:extLst>
          </p:cNvPr>
          <p:cNvSpPr>
            <a:spLocks noGrp="1"/>
          </p:cNvSpPr>
          <p:nvPr>
            <p:ph idx="1"/>
          </p:nvPr>
        </p:nvSpPr>
        <p:spPr>
          <a:xfrm>
            <a:off x="364067" y="1346200"/>
            <a:ext cx="8314266" cy="4174067"/>
          </a:xfrm>
        </p:spPr>
        <p:txBody>
          <a:bodyPr>
            <a:normAutofit fontScale="70000" lnSpcReduction="20000"/>
          </a:bodyPr>
          <a:lstStyle/>
          <a:p>
            <a:pPr marL="0" indent="0">
              <a:buNone/>
            </a:pPr>
            <a:r>
              <a:rPr lang="en-GB" sz="2400" b="1" dirty="0"/>
              <a:t>Two equally weighted pieces of work:</a:t>
            </a:r>
          </a:p>
          <a:p>
            <a:pPr marL="0" indent="0">
              <a:buNone/>
            </a:pPr>
            <a:endParaRPr lang="en-GB" sz="2400" b="1" dirty="0"/>
          </a:p>
          <a:p>
            <a:r>
              <a:rPr lang="en-GB" sz="2600" b="1" u="sng" dirty="0"/>
              <a:t>Assignment 1:</a:t>
            </a:r>
            <a:r>
              <a:rPr lang="en-GB" sz="2600" b="1" dirty="0"/>
              <a:t>  group presentation, plus an individual 1000 word supportive paper.</a:t>
            </a:r>
          </a:p>
          <a:p>
            <a:r>
              <a:rPr lang="en-GB" sz="2600" b="1" dirty="0"/>
              <a:t>2nd March 2020</a:t>
            </a:r>
          </a:p>
          <a:p>
            <a:r>
              <a:rPr lang="en-GB" sz="2600" b="1" dirty="0"/>
              <a:t>Presentations to be arranged</a:t>
            </a:r>
          </a:p>
          <a:p>
            <a:endParaRPr lang="en-GB" sz="2600" b="1" dirty="0"/>
          </a:p>
          <a:p>
            <a:r>
              <a:rPr lang="en-GB" sz="2600" b="1" u="sng" dirty="0"/>
              <a:t>Assignment 2:</a:t>
            </a:r>
            <a:r>
              <a:rPr lang="en-GB" sz="2600" b="1" dirty="0"/>
              <a:t>  2000 Word Essay.</a:t>
            </a:r>
          </a:p>
          <a:p>
            <a:r>
              <a:rPr lang="en-GB" sz="2600" b="1" dirty="0"/>
              <a:t>8</a:t>
            </a:r>
            <a:r>
              <a:rPr lang="en-GB" sz="2600" b="1" baseline="30000" dirty="0"/>
              <a:t>th</a:t>
            </a:r>
            <a:r>
              <a:rPr lang="en-GB" sz="2600" b="1" dirty="0"/>
              <a:t> May 2020 by 23:59 hrs</a:t>
            </a:r>
          </a:p>
          <a:p>
            <a:pPr marL="0" indent="0">
              <a:buNone/>
            </a:pPr>
            <a:endParaRPr lang="en-GB" dirty="0"/>
          </a:p>
          <a:p>
            <a:endParaRPr lang="en-GB" dirty="0"/>
          </a:p>
          <a:p>
            <a:pPr marL="0" indent="0" algn="ctr">
              <a:buNone/>
            </a:pPr>
            <a:r>
              <a:rPr lang="en-GB" b="1" dirty="0">
                <a:solidFill>
                  <a:srgbClr val="FF0000"/>
                </a:solidFill>
              </a:rPr>
              <a:t>You will be given assignment topics soon</a:t>
            </a:r>
          </a:p>
          <a:p>
            <a:pPr marL="0" indent="0" algn="ctr">
              <a:buNone/>
            </a:pPr>
            <a:r>
              <a:rPr lang="en-GB" b="1" dirty="0">
                <a:solidFill>
                  <a:srgbClr val="FF0000"/>
                </a:solidFill>
              </a:rPr>
              <a:t>Submission dates will be discussed in workshops.</a:t>
            </a:r>
          </a:p>
          <a:p>
            <a:pPr marL="0" indent="0">
              <a:buNone/>
            </a:pPr>
            <a:endParaRPr lang="en-GB" dirty="0"/>
          </a:p>
        </p:txBody>
      </p:sp>
    </p:spTree>
    <p:extLst>
      <p:ext uri="{BB962C8B-B14F-4D97-AF65-F5344CB8AC3E}">
        <p14:creationId xmlns:p14="http://schemas.microsoft.com/office/powerpoint/2010/main" val="2407167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6D8687-A5A0-45A8-8336-12158FEE2E3F}"/>
              </a:ext>
            </a:extLst>
          </p:cNvPr>
          <p:cNvSpPr>
            <a:spLocks noGrp="1"/>
          </p:cNvSpPr>
          <p:nvPr>
            <p:ph type="title"/>
          </p:nvPr>
        </p:nvSpPr>
        <p:spPr/>
        <p:txBody>
          <a:bodyPr/>
          <a:lstStyle/>
          <a:p>
            <a:r>
              <a:rPr lang="en-GB" dirty="0"/>
              <a:t>Lesson Outcome</a:t>
            </a:r>
          </a:p>
        </p:txBody>
      </p:sp>
      <p:sp>
        <p:nvSpPr>
          <p:cNvPr id="3" name="Content Placeholder 2">
            <a:extLst>
              <a:ext uri="{FF2B5EF4-FFF2-40B4-BE49-F238E27FC236}">
                <a16:creationId xmlns:a16="http://schemas.microsoft.com/office/drawing/2014/main" id="{A0F722F8-3D65-461D-8526-17B1A356636E}"/>
              </a:ext>
            </a:extLst>
          </p:cNvPr>
          <p:cNvSpPr>
            <a:spLocks noGrp="1"/>
          </p:cNvSpPr>
          <p:nvPr>
            <p:ph idx="1"/>
          </p:nvPr>
        </p:nvSpPr>
        <p:spPr>
          <a:xfrm>
            <a:off x="457200" y="1632098"/>
            <a:ext cx="8229600" cy="3917032"/>
          </a:xfrm>
        </p:spPr>
        <p:txBody>
          <a:bodyPr/>
          <a:lstStyle/>
          <a:p>
            <a:r>
              <a:rPr lang="en-GB" dirty="0"/>
              <a:t>What is the Public Service?</a:t>
            </a:r>
          </a:p>
          <a:p>
            <a:r>
              <a:rPr lang="en-GB" dirty="0"/>
              <a:t>Factors that effect the public Service</a:t>
            </a:r>
          </a:p>
          <a:p>
            <a:r>
              <a:rPr lang="en-GB" dirty="0"/>
              <a:t>PESTEL</a:t>
            </a:r>
          </a:p>
          <a:p>
            <a:r>
              <a:rPr lang="en-GB" dirty="0"/>
              <a:t>World Inequality</a:t>
            </a:r>
          </a:p>
          <a:p>
            <a:r>
              <a:rPr lang="en-GB" dirty="0"/>
              <a:t>What is Economics </a:t>
            </a:r>
          </a:p>
          <a:p>
            <a:endParaRPr lang="en-GB" dirty="0"/>
          </a:p>
        </p:txBody>
      </p:sp>
    </p:spTree>
    <p:extLst>
      <p:ext uri="{BB962C8B-B14F-4D97-AF65-F5344CB8AC3E}">
        <p14:creationId xmlns:p14="http://schemas.microsoft.com/office/powerpoint/2010/main" val="4044285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20688"/>
            <a:ext cx="6347713" cy="731168"/>
          </a:xfrm>
        </p:spPr>
        <p:txBody>
          <a:bodyPr>
            <a:normAutofit fontScale="90000"/>
          </a:bodyPr>
          <a:lstStyle/>
          <a:p>
            <a:r>
              <a:rPr lang="en-GB" dirty="0"/>
              <a:t>What is the Public Sector?</a:t>
            </a:r>
          </a:p>
        </p:txBody>
      </p:sp>
      <p:sp>
        <p:nvSpPr>
          <p:cNvPr id="3" name="Content Placeholder 2"/>
          <p:cNvSpPr>
            <a:spLocks noGrp="1"/>
          </p:cNvSpPr>
          <p:nvPr>
            <p:ph idx="1"/>
          </p:nvPr>
        </p:nvSpPr>
        <p:spPr>
          <a:xfrm>
            <a:off x="609598" y="1484784"/>
            <a:ext cx="8321041" cy="4113376"/>
          </a:xfrm>
        </p:spPr>
        <p:txBody>
          <a:bodyPr>
            <a:normAutofit/>
          </a:bodyPr>
          <a:lstStyle/>
          <a:p>
            <a:r>
              <a:rPr lang="en-GB" sz="2400" dirty="0"/>
              <a:t>The Public Sector is usually comprised of organisations that are owned and operated by the government and exist to provide services for its citizens.</a:t>
            </a:r>
          </a:p>
          <a:p>
            <a:r>
              <a:rPr lang="en-GB" sz="2400" dirty="0"/>
              <a:t>Education (Schools, Libraries)</a:t>
            </a:r>
          </a:p>
          <a:p>
            <a:r>
              <a:rPr lang="en-GB" sz="2400" dirty="0"/>
              <a:t>H M Forces – Army, Navy &amp; RAF</a:t>
            </a:r>
          </a:p>
          <a:p>
            <a:r>
              <a:rPr lang="en-GB" sz="2400" dirty="0"/>
              <a:t>Healthcare</a:t>
            </a:r>
          </a:p>
          <a:p>
            <a:r>
              <a:rPr lang="en-GB" sz="2400" dirty="0"/>
              <a:t>Emergency Services – Police, Fire &amp; Ambulance</a:t>
            </a:r>
          </a:p>
          <a:p>
            <a:r>
              <a:rPr lang="en-GB" sz="2400" dirty="0"/>
              <a:t>Social Services</a:t>
            </a:r>
          </a:p>
          <a:p>
            <a:r>
              <a:rPr lang="en-GB" sz="2400" dirty="0"/>
              <a:t>Waste Management</a:t>
            </a:r>
          </a:p>
          <a:p>
            <a:pPr marL="0" indent="0">
              <a:buNone/>
            </a:pPr>
            <a:endParaRPr lang="en-GB" dirty="0"/>
          </a:p>
        </p:txBody>
      </p:sp>
    </p:spTree>
    <p:extLst>
      <p:ext uri="{BB962C8B-B14F-4D97-AF65-F5344CB8AC3E}">
        <p14:creationId xmlns:p14="http://schemas.microsoft.com/office/powerpoint/2010/main" val="10395988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Purpose of Public Sector</a:t>
            </a:r>
          </a:p>
        </p:txBody>
      </p:sp>
      <p:sp>
        <p:nvSpPr>
          <p:cNvPr id="3" name="Content Placeholder 2"/>
          <p:cNvSpPr>
            <a:spLocks noGrp="1"/>
          </p:cNvSpPr>
          <p:nvPr>
            <p:ph idx="1"/>
          </p:nvPr>
        </p:nvSpPr>
        <p:spPr>
          <a:solidFill>
            <a:schemeClr val="bg1"/>
          </a:solidFill>
          <a:ln>
            <a:solidFill>
              <a:srgbClr val="FFC000"/>
            </a:solidFill>
          </a:ln>
        </p:spPr>
        <p:txBody>
          <a:bodyPr/>
          <a:lstStyle/>
          <a:p>
            <a:r>
              <a:rPr lang="en-GB" sz="2800" dirty="0"/>
              <a:t>The whole Purpose of public services is not to make money but to collectively provide protection, help, restraint, education, recreation and care outside market relationships (Flynn, 2002, p.10)</a:t>
            </a:r>
          </a:p>
          <a:p>
            <a:pPr marL="0" indent="0">
              <a:buNone/>
            </a:pPr>
            <a:endParaRPr lang="en-GB" dirty="0"/>
          </a:p>
        </p:txBody>
      </p:sp>
    </p:spTree>
    <p:extLst>
      <p:ext uri="{BB962C8B-B14F-4D97-AF65-F5344CB8AC3E}">
        <p14:creationId xmlns:p14="http://schemas.microsoft.com/office/powerpoint/2010/main" val="1434513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1295"/>
          </a:xfrm>
        </p:spPr>
        <p:txBody>
          <a:bodyPr>
            <a:normAutofit/>
          </a:bodyPr>
          <a:lstStyle/>
          <a:p>
            <a:r>
              <a:rPr lang="en-GB" sz="3200" dirty="0"/>
              <a:t>What factors effect public sector &amp; Services?</a:t>
            </a:r>
          </a:p>
        </p:txBody>
      </p:sp>
      <p:sp>
        <p:nvSpPr>
          <p:cNvPr id="3" name="Content Placeholder 2"/>
          <p:cNvSpPr>
            <a:spLocks noGrp="1"/>
          </p:cNvSpPr>
          <p:nvPr>
            <p:ph idx="1"/>
          </p:nvPr>
        </p:nvSpPr>
        <p:spPr>
          <a:xfrm>
            <a:off x="457200" y="1024467"/>
            <a:ext cx="8229600" cy="4492766"/>
          </a:xfrm>
        </p:spPr>
        <p:txBody>
          <a:bodyPr/>
          <a:lstStyle/>
          <a:p>
            <a:r>
              <a:rPr lang="en-GB" dirty="0">
                <a:latin typeface="Arial" panose="020B0604020202020204" pitchFamily="34" charset="0"/>
                <a:cs typeface="Arial" panose="020B0604020202020204" pitchFamily="34" charset="0"/>
              </a:rPr>
              <a:t>P.E.S.T.E.L</a:t>
            </a:r>
          </a:p>
          <a:p>
            <a:r>
              <a:rPr lang="en-GB" dirty="0"/>
              <a:t>A PESTEL analysis is an acronym for a tool used to identify the macro (external) forces facing an organisation. </a:t>
            </a:r>
          </a:p>
          <a:p>
            <a:r>
              <a:rPr lang="en-GB" dirty="0"/>
              <a:t>The letters stand for Political, Economic, Social, Technological, Environmental and Legal.</a:t>
            </a:r>
          </a:p>
        </p:txBody>
      </p:sp>
    </p:spTree>
    <p:extLst>
      <p:ext uri="{BB962C8B-B14F-4D97-AF65-F5344CB8AC3E}">
        <p14:creationId xmlns:p14="http://schemas.microsoft.com/office/powerpoint/2010/main" val="16344023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CC9399-DF54-4344-95E6-2337ED3F1AB6}"/>
              </a:ext>
            </a:extLst>
          </p:cNvPr>
          <p:cNvSpPr>
            <a:spLocks noGrp="1"/>
          </p:cNvSpPr>
          <p:nvPr>
            <p:ph type="title"/>
          </p:nvPr>
        </p:nvSpPr>
        <p:spPr/>
        <p:txBody>
          <a:bodyPr/>
          <a:lstStyle/>
          <a:p>
            <a:r>
              <a:rPr lang="en-GB" dirty="0"/>
              <a:t>Businesses </a:t>
            </a:r>
          </a:p>
        </p:txBody>
      </p:sp>
      <p:sp>
        <p:nvSpPr>
          <p:cNvPr id="3" name="Content Placeholder 2">
            <a:extLst>
              <a:ext uri="{FF2B5EF4-FFF2-40B4-BE49-F238E27FC236}">
                <a16:creationId xmlns:a16="http://schemas.microsoft.com/office/drawing/2014/main" id="{19B6B641-B8DF-4407-A48C-079E3A06F281}"/>
              </a:ext>
            </a:extLst>
          </p:cNvPr>
          <p:cNvSpPr>
            <a:spLocks noGrp="1"/>
          </p:cNvSpPr>
          <p:nvPr>
            <p:ph idx="1"/>
          </p:nvPr>
        </p:nvSpPr>
        <p:spPr/>
        <p:txBody>
          <a:bodyPr/>
          <a:lstStyle/>
          <a:p>
            <a:r>
              <a:rPr lang="en-GB" dirty="0"/>
              <a:t>On the other hand businesses will consider a SWOT analysis:</a:t>
            </a:r>
          </a:p>
          <a:p>
            <a:r>
              <a:rPr lang="en-GB" dirty="0"/>
              <a:t>Strengths</a:t>
            </a:r>
          </a:p>
          <a:p>
            <a:r>
              <a:rPr lang="en-GB" dirty="0"/>
              <a:t>Weaknesses</a:t>
            </a:r>
          </a:p>
          <a:p>
            <a:r>
              <a:rPr lang="en-GB" dirty="0"/>
              <a:t>Opportunities</a:t>
            </a:r>
          </a:p>
          <a:p>
            <a:r>
              <a:rPr lang="en-GB" dirty="0"/>
              <a:t>Threats</a:t>
            </a:r>
          </a:p>
        </p:txBody>
      </p:sp>
    </p:spTree>
    <p:extLst>
      <p:ext uri="{BB962C8B-B14F-4D97-AF65-F5344CB8AC3E}">
        <p14:creationId xmlns:p14="http://schemas.microsoft.com/office/powerpoint/2010/main" val="39198130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592666" y="287866"/>
            <a:ext cx="8077201" cy="829734"/>
          </a:xfrm>
        </p:spPr>
        <p:txBody>
          <a:bodyPr>
            <a:noAutofit/>
          </a:bodyPr>
          <a:lstStyle/>
          <a:p>
            <a:r>
              <a:rPr lang="en-GB" sz="3600" dirty="0">
                <a:latin typeface="Arial" panose="020B0604020202020204" pitchFamily="34" charset="0"/>
                <a:cs typeface="Arial" panose="020B0604020202020204" pitchFamily="34" charset="0"/>
              </a:rPr>
              <a:t>P.E.S.T.E.L</a:t>
            </a:r>
          </a:p>
        </p:txBody>
      </p:sp>
      <p:sp>
        <p:nvSpPr>
          <p:cNvPr id="2" name="Content Placeholder 1"/>
          <p:cNvSpPr>
            <a:spLocks noGrp="1"/>
          </p:cNvSpPr>
          <p:nvPr>
            <p:ph idx="1"/>
          </p:nvPr>
        </p:nvSpPr>
        <p:spPr>
          <a:xfrm>
            <a:off x="99121" y="1026160"/>
            <a:ext cx="8435280" cy="4578773"/>
          </a:xfrm>
        </p:spPr>
        <p:txBody>
          <a:bodyPr>
            <a:normAutofit/>
          </a:bodyPr>
          <a:lstStyle/>
          <a:p>
            <a:r>
              <a:rPr lang="en-GB" sz="1800" b="1" dirty="0">
                <a:solidFill>
                  <a:schemeClr val="tx1"/>
                </a:solidFill>
                <a:latin typeface="Arial" panose="020B0604020202020204" pitchFamily="34" charset="0"/>
                <a:cs typeface="Arial" panose="020B0604020202020204" pitchFamily="34" charset="0"/>
              </a:rPr>
              <a:t>Political:</a:t>
            </a:r>
          </a:p>
          <a:p>
            <a:pPr lvl="1">
              <a:buFont typeface="Arial" panose="020B0604020202020204" pitchFamily="34" charset="0"/>
              <a:buChar char="•"/>
            </a:pPr>
            <a:r>
              <a:rPr lang="en-GB" sz="1800" b="1" dirty="0">
                <a:solidFill>
                  <a:schemeClr val="tx1"/>
                </a:solidFill>
                <a:latin typeface="Arial" panose="020B0604020202020204" pitchFamily="34" charset="0"/>
                <a:cs typeface="Arial" panose="020B0604020202020204" pitchFamily="34" charset="0"/>
              </a:rPr>
              <a:t>Political parties, different ideas/policies. </a:t>
            </a:r>
          </a:p>
          <a:p>
            <a:pPr lvl="2"/>
            <a:r>
              <a:rPr lang="en-GB" sz="1400" dirty="0">
                <a:solidFill>
                  <a:schemeClr val="tx1"/>
                </a:solidFill>
                <a:latin typeface="Arial" panose="020B0604020202020204" pitchFamily="34" charset="0"/>
                <a:cs typeface="Arial" panose="020B0604020202020204" pitchFamily="34" charset="0"/>
              </a:rPr>
              <a:t>T</a:t>
            </a:r>
            <a:r>
              <a:rPr lang="en-GB" sz="1400" dirty="0"/>
              <a:t>he extent to which government and government policy may impact on an organisation or a specific industry. Trade &amp; stability; taxation and polices. </a:t>
            </a:r>
            <a:endParaRPr lang="en-GB" sz="1400" b="1" dirty="0">
              <a:solidFill>
                <a:schemeClr val="tx1"/>
              </a:solidFill>
              <a:latin typeface="Arial" panose="020B0604020202020204" pitchFamily="34" charset="0"/>
              <a:cs typeface="Arial" panose="020B0604020202020204" pitchFamily="34" charset="0"/>
            </a:endParaRPr>
          </a:p>
          <a:p>
            <a:pPr>
              <a:buFont typeface="Arial" panose="020B0604020202020204" pitchFamily="34" charset="0"/>
              <a:buChar char="•"/>
            </a:pPr>
            <a:r>
              <a:rPr lang="en-GB" sz="1800" b="1" dirty="0">
                <a:solidFill>
                  <a:schemeClr val="tx1"/>
                </a:solidFill>
                <a:latin typeface="Arial" panose="020B0604020202020204" pitchFamily="34" charset="0"/>
                <a:cs typeface="Arial" panose="020B0604020202020204" pitchFamily="34" charset="0"/>
              </a:rPr>
              <a:t>Economic:</a:t>
            </a:r>
          </a:p>
          <a:p>
            <a:pPr lvl="1">
              <a:buFont typeface="Arial" panose="020B0604020202020204" pitchFamily="34" charset="0"/>
              <a:buChar char="•"/>
            </a:pPr>
            <a:r>
              <a:rPr lang="en-GB" sz="1800" b="1" dirty="0">
                <a:solidFill>
                  <a:schemeClr val="tx1"/>
                </a:solidFill>
                <a:latin typeface="Arial" panose="020B0604020202020204" pitchFamily="34" charset="0"/>
                <a:cs typeface="Arial" panose="020B0604020202020204" pitchFamily="34" charset="0"/>
              </a:rPr>
              <a:t>Economic growth means more money for PS.</a:t>
            </a:r>
          </a:p>
          <a:p>
            <a:pPr lvl="2"/>
            <a:r>
              <a:rPr lang="en-GB" sz="1400" dirty="0"/>
              <a:t>Good economy and performance impacts on the public service organisation and its funding. Factors include interest rates, employment or unemployment rates, trade and foreign exchange rates.</a:t>
            </a:r>
          </a:p>
          <a:p>
            <a:r>
              <a:rPr lang="en-GB" sz="1800" b="1" dirty="0">
                <a:latin typeface="Arial" panose="020B0604020202020204" pitchFamily="34" charset="0"/>
                <a:cs typeface="Arial" panose="020B0604020202020204" pitchFamily="34" charset="0"/>
              </a:rPr>
              <a:t>Social: </a:t>
            </a:r>
          </a:p>
          <a:p>
            <a:pPr lvl="1">
              <a:buFont typeface="Arial" panose="020B0604020202020204" pitchFamily="34" charset="0"/>
              <a:buChar char="•"/>
            </a:pPr>
            <a:r>
              <a:rPr lang="en-GB" sz="1800" b="1" dirty="0">
                <a:latin typeface="Arial" panose="020B0604020202020204" pitchFamily="34" charset="0"/>
                <a:cs typeface="Arial" panose="020B0604020202020204" pitchFamily="34" charset="0"/>
              </a:rPr>
              <a:t>Social Theory, Policy and practice.</a:t>
            </a:r>
          </a:p>
          <a:p>
            <a:pPr lvl="2"/>
            <a:r>
              <a:rPr lang="en-GB" sz="1400" dirty="0"/>
              <a:t>These factors focus on the social environment and identify emerging trends. This helps a marketer to further understand their customers’ needs and wants. Factors include changing family demographics, education levels, cultural trends, attitude changes and changes in lifestyles.</a:t>
            </a:r>
            <a:endParaRPr lang="en-GB" sz="1400" b="1" dirty="0">
              <a:latin typeface="Arial" panose="020B0604020202020204" pitchFamily="34" charset="0"/>
              <a:cs typeface="Arial" panose="020B0604020202020204" pitchFamily="34" charset="0"/>
            </a:endParaRPr>
          </a:p>
          <a:p>
            <a:pPr lvl="1">
              <a:buFont typeface="Arial" panose="020B0604020202020204" pitchFamily="34" charset="0"/>
              <a:buChar char="•"/>
            </a:pPr>
            <a:endParaRPr lang="en-GB" sz="1800" b="1" dirty="0">
              <a:solidFill>
                <a:schemeClr val="tx1"/>
              </a:solidFill>
              <a:latin typeface="Arial" panose="020B0604020202020204" pitchFamily="34" charset="0"/>
              <a:cs typeface="Arial" panose="020B0604020202020204" pitchFamily="34" charset="0"/>
            </a:endParaRPr>
          </a:p>
          <a:p>
            <a:pPr lvl="1">
              <a:buFont typeface="Arial" panose="020B0604020202020204" pitchFamily="34" charset="0"/>
              <a:buChar char="•"/>
            </a:pPr>
            <a:endParaRPr lang="en-GB" sz="1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857487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56695"/>
          </a:xfrm>
        </p:spPr>
        <p:txBody>
          <a:bodyPr>
            <a:normAutofit fontScale="90000"/>
          </a:bodyPr>
          <a:lstStyle/>
          <a:p>
            <a:r>
              <a:rPr lang="en-GB" dirty="0">
                <a:latin typeface="Arial" panose="020B0604020202020204" pitchFamily="34" charset="0"/>
                <a:cs typeface="Arial" panose="020B0604020202020204" pitchFamily="34" charset="0"/>
              </a:rPr>
              <a:t>P.E.S.T.E.L</a:t>
            </a:r>
            <a:endParaRPr lang="en-GB" dirty="0"/>
          </a:p>
        </p:txBody>
      </p:sp>
      <p:sp>
        <p:nvSpPr>
          <p:cNvPr id="3" name="Content Placeholder 2"/>
          <p:cNvSpPr>
            <a:spLocks noGrp="1"/>
          </p:cNvSpPr>
          <p:nvPr>
            <p:ph idx="1"/>
          </p:nvPr>
        </p:nvSpPr>
        <p:spPr>
          <a:xfrm>
            <a:off x="457200" y="1049867"/>
            <a:ext cx="8229600" cy="4467366"/>
          </a:xfrm>
        </p:spPr>
        <p:txBody>
          <a:bodyPr>
            <a:noAutofit/>
          </a:bodyPr>
          <a:lstStyle/>
          <a:p>
            <a:r>
              <a:rPr lang="en-GB" sz="2000" b="1" dirty="0">
                <a:latin typeface="Arial" panose="020B0604020202020204" pitchFamily="34" charset="0"/>
                <a:cs typeface="Arial" panose="020B0604020202020204" pitchFamily="34" charset="0"/>
              </a:rPr>
              <a:t>Technical</a:t>
            </a:r>
          </a:p>
          <a:p>
            <a:pPr lvl="1">
              <a:buFont typeface="Arial" panose="020B0604020202020204" pitchFamily="34" charset="0"/>
              <a:buChar char="•"/>
            </a:pPr>
            <a:r>
              <a:rPr lang="en-GB" sz="2000" b="1" dirty="0">
                <a:latin typeface="Arial" panose="020B0604020202020204" pitchFamily="34" charset="0"/>
                <a:cs typeface="Arial" panose="020B0604020202020204" pitchFamily="34" charset="0"/>
              </a:rPr>
              <a:t>Changes affect the way the public sector can be run - efficiencies.</a:t>
            </a:r>
          </a:p>
          <a:p>
            <a:pPr lvl="2"/>
            <a:r>
              <a:rPr lang="en-GB" sz="2000" dirty="0"/>
              <a:t>technological innovation and development that could affect a market or industry. Factors such as technology, research &amp; development.</a:t>
            </a:r>
            <a:r>
              <a:rPr lang="en-GB" sz="2000" b="1" dirty="0">
                <a:latin typeface="Arial" panose="020B0604020202020204" pitchFamily="34" charset="0"/>
                <a:cs typeface="Arial" panose="020B0604020202020204" pitchFamily="34" charset="0"/>
              </a:rPr>
              <a:t> </a:t>
            </a:r>
          </a:p>
          <a:p>
            <a:r>
              <a:rPr lang="en-GB" sz="2000" b="1" dirty="0">
                <a:latin typeface="Arial" panose="020B0604020202020204" pitchFamily="34" charset="0"/>
                <a:cs typeface="Arial" panose="020B0604020202020204" pitchFamily="34" charset="0"/>
              </a:rPr>
              <a:t>Environment </a:t>
            </a:r>
          </a:p>
          <a:p>
            <a:pPr lvl="1">
              <a:buFont typeface="Arial" panose="020B0604020202020204" pitchFamily="34" charset="0"/>
              <a:buChar char="•"/>
            </a:pPr>
            <a:r>
              <a:rPr lang="en-GB" sz="2000" b="1" dirty="0">
                <a:latin typeface="Arial" panose="020B0604020202020204" pitchFamily="34" charset="0"/>
                <a:cs typeface="Arial" panose="020B0604020202020204" pitchFamily="34" charset="0"/>
              </a:rPr>
              <a:t>Growing importance, impacts all sectors</a:t>
            </a:r>
          </a:p>
          <a:p>
            <a:pPr lvl="2"/>
            <a:r>
              <a:rPr lang="en-GB" sz="2000" dirty="0"/>
              <a:t>Sustainability Responsibility</a:t>
            </a:r>
            <a:endParaRPr lang="en-GB" sz="2000" b="1" u="sng"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Legal – ‘Law</a:t>
            </a:r>
            <a:r>
              <a:rPr lang="en-GB" sz="2000" b="1" dirty="0"/>
              <a:t>’</a:t>
            </a:r>
          </a:p>
          <a:p>
            <a:pPr lvl="1">
              <a:buFont typeface="Arial" panose="020B0604020202020204" pitchFamily="34" charset="0"/>
              <a:buChar char="•"/>
            </a:pPr>
            <a:r>
              <a:rPr lang="en-GB" sz="2000" dirty="0"/>
              <a:t>What is legal and allowed within the territories they operate in. Changes in legislation and the impact this may have on operations. </a:t>
            </a:r>
          </a:p>
        </p:txBody>
      </p:sp>
    </p:spTree>
    <p:extLst>
      <p:ext uri="{BB962C8B-B14F-4D97-AF65-F5344CB8AC3E}">
        <p14:creationId xmlns:p14="http://schemas.microsoft.com/office/powerpoint/2010/main" val="329187241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F249D-779C-4063-9A80-3CB5F9DFED6C}"/>
              </a:ext>
            </a:extLst>
          </p:cNvPr>
          <p:cNvSpPr>
            <a:spLocks noGrp="1"/>
          </p:cNvSpPr>
          <p:nvPr>
            <p:ph type="title"/>
          </p:nvPr>
        </p:nvSpPr>
        <p:spPr/>
        <p:txBody>
          <a:bodyPr/>
          <a:lstStyle/>
          <a:p>
            <a:endParaRPr lang="en-GB" dirty="0"/>
          </a:p>
        </p:txBody>
      </p:sp>
      <p:pic>
        <p:nvPicPr>
          <p:cNvPr id="4" name="PESTLE analysis">
            <a:hlinkClick r:id="" action="ppaction://media"/>
            <a:extLst>
              <a:ext uri="{FF2B5EF4-FFF2-40B4-BE49-F238E27FC236}">
                <a16:creationId xmlns:a16="http://schemas.microsoft.com/office/drawing/2014/main" id="{C8C07426-B64C-4504-8172-4B62AEE45E3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cstate="print"/>
          <a:stretch>
            <a:fillRect/>
          </a:stretch>
        </p:blipFill>
        <p:spPr>
          <a:xfrm>
            <a:off x="0" y="0"/>
            <a:ext cx="9144000" cy="6857999"/>
          </a:xfrm>
        </p:spPr>
      </p:pic>
    </p:spTree>
    <p:extLst>
      <p:ext uri="{BB962C8B-B14F-4D97-AF65-F5344CB8AC3E}">
        <p14:creationId xmlns:p14="http://schemas.microsoft.com/office/powerpoint/2010/main" val="1767303688"/>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994122"/>
          </a:xfrm>
        </p:spPr>
        <p:txBody>
          <a:bodyPr>
            <a:normAutofit fontScale="90000"/>
          </a:bodyPr>
          <a:lstStyle/>
          <a:p>
            <a:r>
              <a:rPr lang="en-GB" sz="4000" dirty="0">
                <a:solidFill>
                  <a:schemeClr val="tx1"/>
                </a:solidFill>
              </a:rPr>
              <a:t>Public Service Environment – Public Equality?</a:t>
            </a:r>
          </a:p>
        </p:txBody>
      </p:sp>
      <p:sp>
        <p:nvSpPr>
          <p:cNvPr id="2" name="Content Placeholder 1"/>
          <p:cNvSpPr>
            <a:spLocks noGrp="1"/>
          </p:cNvSpPr>
          <p:nvPr>
            <p:ph idx="1"/>
          </p:nvPr>
        </p:nvSpPr>
        <p:spPr>
          <a:xfrm>
            <a:off x="457200" y="1513840"/>
            <a:ext cx="8229600" cy="3911600"/>
          </a:xfrm>
        </p:spPr>
        <p:txBody>
          <a:bodyPr>
            <a:normAutofit lnSpcReduction="10000"/>
          </a:bodyPr>
          <a:lstStyle/>
          <a:p>
            <a:pPr marL="0" indent="0">
              <a:buNone/>
            </a:pPr>
            <a:endParaRPr lang="en-GB" sz="2000" b="1" dirty="0">
              <a:solidFill>
                <a:schemeClr val="tx1"/>
              </a:solidFill>
              <a:latin typeface="Arial" panose="020B0604020202020204" pitchFamily="34" charset="0"/>
              <a:cs typeface="Arial" panose="020B0604020202020204" pitchFamily="34" charset="0"/>
            </a:endParaRPr>
          </a:p>
          <a:p>
            <a:r>
              <a:rPr lang="en-GB" sz="2400" b="1" dirty="0"/>
              <a:t>In 2018 the World's 26 richest people had the same net worth as the poorest half of the world's population, some 3.8 billion people</a:t>
            </a:r>
          </a:p>
          <a:p>
            <a:r>
              <a:rPr lang="en-GB" sz="2400" b="1" dirty="0"/>
              <a:t>  </a:t>
            </a:r>
          </a:p>
          <a:p>
            <a:r>
              <a:rPr lang="en-GB" sz="2400" b="1" dirty="0">
                <a:solidFill>
                  <a:schemeClr val="tx1"/>
                </a:solidFill>
                <a:latin typeface="Arial" panose="020B0604020202020204" pitchFamily="34" charset="0"/>
                <a:cs typeface="Arial" panose="020B0604020202020204" pitchFamily="34" charset="0"/>
              </a:rPr>
              <a:t>the 8</a:t>
            </a:r>
            <a:r>
              <a:rPr lang="en-GB" sz="2400" b="1" u="sng" dirty="0">
                <a:solidFill>
                  <a:schemeClr val="tx1"/>
                </a:solidFill>
                <a:latin typeface="Arial" panose="020B0604020202020204" pitchFamily="34" charset="0"/>
                <a:cs typeface="Arial" panose="020B0604020202020204" pitchFamily="34" charset="0"/>
              </a:rPr>
              <a:t> </a:t>
            </a:r>
            <a:r>
              <a:rPr lang="en-GB" sz="2400" b="1" dirty="0">
                <a:solidFill>
                  <a:schemeClr val="tx1"/>
                </a:solidFill>
                <a:latin typeface="Arial" panose="020B0604020202020204" pitchFamily="34" charset="0"/>
                <a:cs typeface="Arial" panose="020B0604020202020204" pitchFamily="34" charset="0"/>
              </a:rPr>
              <a:t>richest billionaires own as much wealth as the poorer half of the world’s population.</a:t>
            </a:r>
          </a:p>
          <a:p>
            <a:endParaRPr lang="en-GB" sz="2400" b="1" dirty="0">
              <a:solidFill>
                <a:schemeClr val="tx1"/>
              </a:solidFill>
              <a:latin typeface="Arial" panose="020B0604020202020204" pitchFamily="34" charset="0"/>
              <a:cs typeface="Arial" panose="020B0604020202020204" pitchFamily="34" charset="0"/>
            </a:endParaRPr>
          </a:p>
          <a:p>
            <a:r>
              <a:rPr lang="en-GB" sz="2400" b="1" dirty="0">
                <a:solidFill>
                  <a:schemeClr val="tx1"/>
                </a:solidFill>
                <a:latin typeface="Arial" panose="020B0604020202020204" pitchFamily="34" charset="0"/>
                <a:cs typeface="Arial" panose="020B0604020202020204" pitchFamily="34" charset="0"/>
              </a:rPr>
              <a:t>the wealth of the poorest 50% dropped by 41% between 2010 and 2015.</a:t>
            </a:r>
          </a:p>
        </p:txBody>
      </p:sp>
    </p:spTree>
    <p:extLst>
      <p:ext uri="{BB962C8B-B14F-4D97-AF65-F5344CB8AC3E}">
        <p14:creationId xmlns:p14="http://schemas.microsoft.com/office/powerpoint/2010/main" val="2805182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10882"/>
          </a:xfrm>
        </p:spPr>
        <p:txBody>
          <a:bodyPr>
            <a:normAutofit fontScale="90000"/>
          </a:bodyPr>
          <a:lstStyle/>
          <a:p>
            <a:r>
              <a:rPr lang="en-GB" dirty="0">
                <a:latin typeface="Arial" panose="020B0604020202020204" pitchFamily="34" charset="0"/>
                <a:cs typeface="Arial" panose="020B0604020202020204" pitchFamily="34" charset="0"/>
              </a:rPr>
              <a:t>Inequality</a:t>
            </a:r>
            <a:endParaRPr lang="en-GB" dirty="0"/>
          </a:p>
        </p:txBody>
      </p:sp>
      <p:sp>
        <p:nvSpPr>
          <p:cNvPr id="3" name="Content Placeholder 2"/>
          <p:cNvSpPr>
            <a:spLocks noGrp="1"/>
          </p:cNvSpPr>
          <p:nvPr>
            <p:ph idx="1"/>
          </p:nvPr>
        </p:nvSpPr>
        <p:spPr>
          <a:xfrm>
            <a:off x="457200" y="1168400"/>
            <a:ext cx="8229600" cy="4348833"/>
          </a:xfrm>
        </p:spPr>
        <p:txBody>
          <a:bodyPr>
            <a:normAutofit fontScale="85000" lnSpcReduction="20000"/>
          </a:bodyPr>
          <a:lstStyle/>
          <a:p>
            <a:pPr marL="0" indent="0">
              <a:spcBef>
                <a:spcPts val="0"/>
              </a:spcBef>
              <a:buNone/>
            </a:pPr>
            <a:r>
              <a:rPr lang="en-GB" b="1" dirty="0"/>
              <a:t>The number of people whose wealth is equal to that of the poorest half of the world’s population since 2010</a:t>
            </a:r>
          </a:p>
          <a:p>
            <a:pPr marL="0" indent="0">
              <a:spcBef>
                <a:spcPts val="0"/>
              </a:spcBef>
              <a:buNone/>
            </a:pPr>
            <a:endParaRPr lang="en-GB" b="1" dirty="0"/>
          </a:p>
          <a:p>
            <a:pPr>
              <a:spcBef>
                <a:spcPts val="0"/>
              </a:spcBef>
            </a:pPr>
            <a:r>
              <a:rPr lang="en-GB" sz="3600" dirty="0">
                <a:latin typeface="Arial" panose="020B0604020202020204" pitchFamily="34" charset="0"/>
                <a:cs typeface="Arial" panose="020B0604020202020204" pitchFamily="34" charset="0"/>
              </a:rPr>
              <a:t>2017 - 8</a:t>
            </a:r>
          </a:p>
          <a:p>
            <a:pPr>
              <a:spcBef>
                <a:spcPts val="0"/>
              </a:spcBef>
            </a:pPr>
            <a:r>
              <a:rPr lang="en-GB" sz="3600" dirty="0">
                <a:latin typeface="Arial" panose="020B0604020202020204" pitchFamily="34" charset="0"/>
                <a:cs typeface="Arial" panose="020B0604020202020204" pitchFamily="34" charset="0"/>
              </a:rPr>
              <a:t>2015 - 62</a:t>
            </a:r>
          </a:p>
          <a:p>
            <a:pPr>
              <a:spcBef>
                <a:spcPts val="0"/>
              </a:spcBef>
            </a:pPr>
            <a:r>
              <a:rPr lang="en-GB" sz="3600" dirty="0">
                <a:latin typeface="Arial" panose="020B0604020202020204" pitchFamily="34" charset="0"/>
                <a:cs typeface="Arial" panose="020B0604020202020204" pitchFamily="34" charset="0"/>
              </a:rPr>
              <a:t>2014 - 80</a:t>
            </a:r>
          </a:p>
          <a:p>
            <a:pPr>
              <a:spcBef>
                <a:spcPts val="0"/>
              </a:spcBef>
            </a:pPr>
            <a:r>
              <a:rPr lang="en-GB" sz="3600" dirty="0">
                <a:latin typeface="Arial" panose="020B0604020202020204" pitchFamily="34" charset="0"/>
                <a:cs typeface="Arial" panose="020B0604020202020204" pitchFamily="34" charset="0"/>
              </a:rPr>
              <a:t>2013 - 92</a:t>
            </a:r>
          </a:p>
          <a:p>
            <a:pPr>
              <a:spcBef>
                <a:spcPts val="0"/>
              </a:spcBef>
            </a:pPr>
            <a:r>
              <a:rPr lang="en-GB" sz="3600" dirty="0">
                <a:latin typeface="Arial" panose="020B0604020202020204" pitchFamily="34" charset="0"/>
                <a:cs typeface="Arial" panose="020B0604020202020204" pitchFamily="34" charset="0"/>
              </a:rPr>
              <a:t>2012 - 159</a:t>
            </a:r>
          </a:p>
          <a:p>
            <a:pPr>
              <a:spcBef>
                <a:spcPts val="0"/>
              </a:spcBef>
            </a:pPr>
            <a:r>
              <a:rPr lang="en-GB" sz="3600" dirty="0">
                <a:latin typeface="Arial" panose="020B0604020202020204" pitchFamily="34" charset="0"/>
                <a:cs typeface="Arial" panose="020B0604020202020204" pitchFamily="34" charset="0"/>
              </a:rPr>
              <a:t>2011 - 177</a:t>
            </a:r>
          </a:p>
          <a:p>
            <a:pPr>
              <a:spcBef>
                <a:spcPts val="0"/>
              </a:spcBef>
            </a:pPr>
            <a:r>
              <a:rPr lang="en-GB" sz="3600" dirty="0">
                <a:latin typeface="Arial" panose="020B0604020202020204" pitchFamily="34" charset="0"/>
                <a:cs typeface="Arial" panose="020B0604020202020204" pitchFamily="34" charset="0"/>
              </a:rPr>
              <a:t>2010 – 388</a:t>
            </a:r>
          </a:p>
          <a:p>
            <a:pPr>
              <a:spcBef>
                <a:spcPts val="0"/>
              </a:spcBef>
            </a:pPr>
            <a:endParaRPr lang="en-GB" sz="3600" dirty="0">
              <a:latin typeface="Arial" panose="020B0604020202020204" pitchFamily="34" charset="0"/>
              <a:cs typeface="Arial" panose="020B0604020202020204" pitchFamily="34" charset="0"/>
            </a:endParaRPr>
          </a:p>
          <a:p>
            <a:pPr marL="0" indent="0">
              <a:spcBef>
                <a:spcPts val="0"/>
              </a:spcBef>
              <a:buNone/>
            </a:pPr>
            <a:endParaRPr lang="en-GB" dirty="0"/>
          </a:p>
          <a:p>
            <a:pPr marL="0" indent="0">
              <a:spcBef>
                <a:spcPts val="0"/>
              </a:spcBef>
              <a:buNone/>
            </a:pPr>
            <a:endParaRPr lang="en-GB" sz="2800" dirty="0"/>
          </a:p>
          <a:p>
            <a:pPr marL="0" indent="0">
              <a:spcBef>
                <a:spcPts val="0"/>
              </a:spcBef>
              <a:buNone/>
            </a:pPr>
            <a:endParaRPr lang="en-GB" sz="2800" dirty="0"/>
          </a:p>
          <a:p>
            <a:endParaRPr lang="en-GB" dirty="0"/>
          </a:p>
        </p:txBody>
      </p:sp>
    </p:spTree>
    <p:extLst>
      <p:ext uri="{BB962C8B-B14F-4D97-AF65-F5344CB8AC3E}">
        <p14:creationId xmlns:p14="http://schemas.microsoft.com/office/powerpoint/2010/main" val="14696343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93358"/>
            <a:ext cx="8229600" cy="761682"/>
          </a:xfrm>
        </p:spPr>
        <p:txBody>
          <a:bodyPr>
            <a:normAutofit fontScale="90000"/>
          </a:bodyPr>
          <a:lstStyle/>
          <a:p>
            <a:r>
              <a:rPr lang="en-GB" b="1" dirty="0">
                <a:latin typeface="Arial" panose="020B0604020202020204" pitchFamily="34" charset="0"/>
                <a:cs typeface="Arial" panose="020B0604020202020204" pitchFamily="34" charset="0"/>
              </a:rPr>
              <a:t>Inequality</a:t>
            </a:r>
            <a:endParaRPr lang="en-GB" dirty="0"/>
          </a:p>
        </p:txBody>
      </p:sp>
      <p:sp>
        <p:nvSpPr>
          <p:cNvPr id="3" name="Content Placeholder 2"/>
          <p:cNvSpPr>
            <a:spLocks noGrp="1"/>
          </p:cNvSpPr>
          <p:nvPr>
            <p:ph idx="1"/>
          </p:nvPr>
        </p:nvSpPr>
        <p:spPr>
          <a:xfrm>
            <a:off x="457200" y="1168400"/>
            <a:ext cx="8229600" cy="4348833"/>
          </a:xfrm>
        </p:spPr>
        <p:txBody>
          <a:bodyPr>
            <a:normAutofit/>
          </a:bodyPr>
          <a:lstStyle/>
          <a:p>
            <a:r>
              <a:rPr lang="en-GB" sz="2800" dirty="0"/>
              <a:t>The $2 billion Cabinet – 10 members of Trump's Cabinet </a:t>
            </a:r>
            <a:r>
              <a:rPr lang="en-GB" sz="1100" dirty="0"/>
              <a:t>(Jan 2019)</a:t>
            </a:r>
            <a:endParaRPr lang="en-GB" sz="2800" dirty="0"/>
          </a:p>
          <a:p>
            <a:r>
              <a:rPr lang="en-GB" sz="2800" dirty="0"/>
              <a:t>President Donald Trump's Cabinet is regarded to be the wealthiest administrations.</a:t>
            </a:r>
          </a:p>
          <a:p>
            <a:r>
              <a:rPr lang="en-GB" sz="2800" dirty="0">
                <a:latin typeface="Arial" panose="020B0604020202020204" pitchFamily="34" charset="0"/>
                <a:cs typeface="Arial" panose="020B0604020202020204" pitchFamily="34" charset="0"/>
              </a:rPr>
              <a:t>60% higher than Barack Obama’s cabinet.</a:t>
            </a:r>
          </a:p>
          <a:p>
            <a:r>
              <a:rPr lang="en-GB" sz="2800" dirty="0">
                <a:latin typeface="Arial" panose="020B0604020202020204" pitchFamily="34" charset="0"/>
                <a:cs typeface="Arial" panose="020B0604020202020204" pitchFamily="34" charset="0"/>
              </a:rPr>
              <a:t>Trump’s cabinet’s net worth greater than the worlds 70 smallest countries.</a:t>
            </a:r>
          </a:p>
          <a:p>
            <a:endParaRPr lang="en-GB" b="1"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282590936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EAA37C-F87D-4FF0-8416-55F7BD3458B5}"/>
              </a:ext>
            </a:extLst>
          </p:cNvPr>
          <p:cNvSpPr>
            <a:spLocks noGrp="1"/>
          </p:cNvSpPr>
          <p:nvPr>
            <p:ph type="title"/>
          </p:nvPr>
        </p:nvSpPr>
        <p:spPr/>
        <p:txBody>
          <a:bodyPr/>
          <a:lstStyle/>
          <a:p>
            <a:endParaRPr lang="en-GB"/>
          </a:p>
        </p:txBody>
      </p:sp>
      <p:pic>
        <p:nvPicPr>
          <p:cNvPr id="4" name="How 62 People Are Wealthier Than 3.6 Billion People">
            <a:hlinkClick r:id="" action="ppaction://media"/>
            <a:extLst>
              <a:ext uri="{FF2B5EF4-FFF2-40B4-BE49-F238E27FC236}">
                <a16:creationId xmlns:a16="http://schemas.microsoft.com/office/drawing/2014/main" id="{E2A1B992-4DCE-420B-912B-879FB557C764}"/>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cstate="print"/>
          <a:stretch>
            <a:fillRect/>
          </a:stretch>
        </p:blipFill>
        <p:spPr>
          <a:xfrm>
            <a:off x="0" y="0"/>
            <a:ext cx="9144000" cy="6857999"/>
          </a:xfrm>
        </p:spPr>
      </p:pic>
    </p:spTree>
    <p:extLst>
      <p:ext uri="{BB962C8B-B14F-4D97-AF65-F5344CB8AC3E}">
        <p14:creationId xmlns:p14="http://schemas.microsoft.com/office/powerpoint/2010/main" val="95580655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80000">
                <p:cTn id="7" fill="hold" display="0">
                  <p:stCondLst>
                    <p:cond delay="indefinite"/>
                  </p:stCondLst>
                </p:cTn>
                <p:tgtEl>
                  <p:spTgt spid="4"/>
                </p:tgtEl>
              </p:cMediaNode>
            </p:video>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sz="4000" dirty="0">
                <a:solidFill>
                  <a:schemeClr val="tx1"/>
                </a:solidFill>
                <a:latin typeface="Arial" panose="020B0604020202020204" pitchFamily="34" charset="0"/>
                <a:cs typeface="Arial" panose="020B0604020202020204" pitchFamily="34" charset="0"/>
              </a:rPr>
              <a:t>OXFAM (2016) Concludes:</a:t>
            </a:r>
          </a:p>
        </p:txBody>
      </p:sp>
      <p:sp>
        <p:nvSpPr>
          <p:cNvPr id="2" name="Content Placeholder 1"/>
          <p:cNvSpPr>
            <a:spLocks noGrp="1"/>
          </p:cNvSpPr>
          <p:nvPr>
            <p:ph idx="1"/>
          </p:nvPr>
        </p:nvSpPr>
        <p:spPr>
          <a:xfrm>
            <a:off x="457200" y="1417638"/>
            <a:ext cx="8229600" cy="4099595"/>
          </a:xfrm>
        </p:spPr>
        <p:txBody>
          <a:bodyPr>
            <a:normAutofit/>
          </a:bodyPr>
          <a:lstStyle/>
          <a:p>
            <a:pPr marL="0" indent="0">
              <a:buNone/>
            </a:pPr>
            <a:r>
              <a:rPr lang="en-GB" sz="2000" dirty="0">
                <a:latin typeface="Arial" panose="020B0604020202020204" pitchFamily="34" charset="0"/>
                <a:cs typeface="Arial" panose="020B0604020202020204" pitchFamily="34" charset="0"/>
              </a:rPr>
              <a:t>Oxfam (2016) states to stop the divide widening between the rich and poor;</a:t>
            </a:r>
          </a:p>
          <a:p>
            <a:pPr marL="0" indent="0">
              <a:buNone/>
            </a:pPr>
            <a:r>
              <a:rPr lang="en-GB" sz="2000" dirty="0">
                <a:latin typeface="Arial" panose="020B0604020202020204" pitchFamily="34" charset="0"/>
                <a:cs typeface="Arial" panose="020B0604020202020204" pitchFamily="34" charset="0"/>
              </a:rPr>
              <a:t>A 3 pronged attack is needed:</a:t>
            </a: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1. Higher wages </a:t>
            </a:r>
          </a:p>
          <a:p>
            <a:pPr>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2. Crackdown on tax dodging and</a:t>
            </a:r>
          </a:p>
          <a:p>
            <a:pPr marL="395478"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a:buFont typeface="Arial" panose="020B0604020202020204" pitchFamily="34" charset="0"/>
              <a:buChar char="•"/>
            </a:pPr>
            <a:r>
              <a:rPr lang="en-GB" sz="2000" dirty="0">
                <a:latin typeface="Arial" panose="020B0604020202020204" pitchFamily="34" charset="0"/>
                <a:cs typeface="Arial" panose="020B0604020202020204" pitchFamily="34" charset="0"/>
              </a:rPr>
              <a:t>3. Higher investment in public services </a:t>
            </a:r>
          </a:p>
          <a:p>
            <a:endParaRPr lang="en-GB" dirty="0"/>
          </a:p>
        </p:txBody>
      </p:sp>
    </p:spTree>
    <p:extLst>
      <p:ext uri="{BB962C8B-B14F-4D97-AF65-F5344CB8AC3E}">
        <p14:creationId xmlns:p14="http://schemas.microsoft.com/office/powerpoint/2010/main" val="4824493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2F8EE-DE36-43A0-B2D6-B340F22AF167}"/>
              </a:ext>
            </a:extLst>
          </p:cNvPr>
          <p:cNvSpPr>
            <a:spLocks noGrp="1"/>
          </p:cNvSpPr>
          <p:nvPr>
            <p:ph type="title"/>
          </p:nvPr>
        </p:nvSpPr>
        <p:spPr>
          <a:xfrm>
            <a:off x="457200" y="274638"/>
            <a:ext cx="8229600" cy="618497"/>
          </a:xfrm>
        </p:spPr>
        <p:txBody>
          <a:bodyPr>
            <a:normAutofit/>
          </a:bodyPr>
          <a:lstStyle/>
          <a:p>
            <a:r>
              <a:rPr lang="en-GB" sz="3200" dirty="0"/>
              <a:t>What can we conclude so far?</a:t>
            </a:r>
          </a:p>
        </p:txBody>
      </p:sp>
      <p:sp>
        <p:nvSpPr>
          <p:cNvPr id="3" name="Content Placeholder 2">
            <a:extLst>
              <a:ext uri="{FF2B5EF4-FFF2-40B4-BE49-F238E27FC236}">
                <a16:creationId xmlns:a16="http://schemas.microsoft.com/office/drawing/2014/main" id="{C7B2FA5D-86A9-4DFB-8E49-525F6A6F4303}"/>
              </a:ext>
            </a:extLst>
          </p:cNvPr>
          <p:cNvSpPr>
            <a:spLocks noGrp="1"/>
          </p:cNvSpPr>
          <p:nvPr>
            <p:ph idx="1"/>
          </p:nvPr>
        </p:nvSpPr>
        <p:spPr>
          <a:xfrm>
            <a:off x="457200" y="1031358"/>
            <a:ext cx="8229600" cy="4485875"/>
          </a:xfrm>
        </p:spPr>
        <p:txBody>
          <a:bodyPr>
            <a:normAutofit fontScale="85000" lnSpcReduction="10000"/>
          </a:bodyPr>
          <a:lstStyle/>
          <a:p>
            <a:pPr marL="0" indent="0">
              <a:buNone/>
            </a:pPr>
            <a:r>
              <a:rPr lang="en-GB" b="1" dirty="0">
                <a:latin typeface="Arial" panose="020B0604020202020204" pitchFamily="34" charset="0"/>
                <a:cs typeface="Arial" panose="020B0604020202020204" pitchFamily="34" charset="0"/>
              </a:rPr>
              <a:t>The Public Sector Environment is vital in ensuring improved equality and improved standards of living for citizens.</a:t>
            </a:r>
          </a:p>
          <a:p>
            <a:r>
              <a:rPr lang="en-GB" b="1" dirty="0">
                <a:latin typeface="Arial" panose="020B0604020202020204" pitchFamily="34" charset="0"/>
                <a:cs typeface="Arial" panose="020B0604020202020204" pitchFamily="34" charset="0"/>
              </a:rPr>
              <a:t>Changes in:</a:t>
            </a:r>
          </a:p>
          <a:p>
            <a:r>
              <a:rPr lang="en-GB" b="1" dirty="0">
                <a:latin typeface="Arial" panose="020B0604020202020204" pitchFamily="34" charset="0"/>
                <a:cs typeface="Arial" panose="020B0604020202020204" pitchFamily="34" charset="0"/>
              </a:rPr>
              <a:t>Government policies</a:t>
            </a:r>
          </a:p>
          <a:p>
            <a:r>
              <a:rPr lang="en-GB" b="1" dirty="0">
                <a:latin typeface="Arial" panose="020B0604020202020204" pitchFamily="34" charset="0"/>
                <a:cs typeface="Arial" panose="020B0604020202020204" pitchFamily="34" charset="0"/>
              </a:rPr>
              <a:t>Laws</a:t>
            </a:r>
          </a:p>
          <a:p>
            <a:r>
              <a:rPr lang="en-GB" b="1" dirty="0">
                <a:latin typeface="Arial" panose="020B0604020202020204" pitchFamily="34" charset="0"/>
                <a:cs typeface="Arial" panose="020B0604020202020204" pitchFamily="34" charset="0"/>
              </a:rPr>
              <a:t>Technology</a:t>
            </a:r>
          </a:p>
          <a:p>
            <a:r>
              <a:rPr lang="en-GB" b="1" dirty="0">
                <a:latin typeface="Arial" panose="020B0604020202020204" pitchFamily="34" charset="0"/>
                <a:cs typeface="Arial" panose="020B0604020202020204" pitchFamily="34" charset="0"/>
              </a:rPr>
              <a:t>Environmental factors</a:t>
            </a:r>
          </a:p>
          <a:p>
            <a:r>
              <a:rPr lang="en-GB" b="1" dirty="0">
                <a:latin typeface="Arial" panose="020B0604020202020204" pitchFamily="34" charset="0"/>
                <a:cs typeface="Arial" panose="020B0604020202020204" pitchFamily="34" charset="0"/>
              </a:rPr>
              <a:t>Will impact on a country’s capacity to deliver effective and efficient public services.</a:t>
            </a:r>
          </a:p>
          <a:p>
            <a:endParaRPr lang="en-GB" dirty="0"/>
          </a:p>
        </p:txBody>
      </p:sp>
    </p:spTree>
    <p:extLst>
      <p:ext uri="{BB962C8B-B14F-4D97-AF65-F5344CB8AC3E}">
        <p14:creationId xmlns:p14="http://schemas.microsoft.com/office/powerpoint/2010/main" val="1469410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C0FF2-D2D1-44D0-9754-84EE6D42C5DC}"/>
              </a:ext>
            </a:extLst>
          </p:cNvPr>
          <p:cNvSpPr>
            <a:spLocks noGrp="1"/>
          </p:cNvSpPr>
          <p:nvPr>
            <p:ph type="title"/>
          </p:nvPr>
        </p:nvSpPr>
        <p:spPr>
          <a:xfrm>
            <a:off x="457200" y="274638"/>
            <a:ext cx="8229600" cy="916209"/>
          </a:xfrm>
        </p:spPr>
        <p:txBody>
          <a:bodyPr>
            <a:normAutofit/>
          </a:bodyPr>
          <a:lstStyle/>
          <a:p>
            <a:r>
              <a:rPr lang="en-GB" sz="3200" dirty="0"/>
              <a:t>Conclude the Purpose of Public Services</a:t>
            </a:r>
          </a:p>
        </p:txBody>
      </p:sp>
      <p:sp>
        <p:nvSpPr>
          <p:cNvPr id="3" name="Content Placeholder 2">
            <a:extLst>
              <a:ext uri="{FF2B5EF4-FFF2-40B4-BE49-F238E27FC236}">
                <a16:creationId xmlns:a16="http://schemas.microsoft.com/office/drawing/2014/main" id="{8B1478F7-3C42-4CEF-B98D-FCF2F5074707}"/>
              </a:ext>
            </a:extLst>
          </p:cNvPr>
          <p:cNvSpPr>
            <a:spLocks noGrp="1"/>
          </p:cNvSpPr>
          <p:nvPr>
            <p:ph idx="1"/>
          </p:nvPr>
        </p:nvSpPr>
        <p:spPr>
          <a:xfrm>
            <a:off x="457200" y="1339702"/>
            <a:ext cx="8229600" cy="4177531"/>
          </a:xfrm>
        </p:spPr>
        <p:txBody>
          <a:bodyPr/>
          <a:lstStyle/>
          <a:p>
            <a:r>
              <a:rPr lang="en-GB" dirty="0"/>
              <a:t>Provide a service to all</a:t>
            </a:r>
          </a:p>
          <a:p>
            <a:r>
              <a:rPr lang="en-GB" dirty="0"/>
              <a:t>Acts in the Public Interest</a:t>
            </a:r>
          </a:p>
          <a:p>
            <a:r>
              <a:rPr lang="en-GB" dirty="0"/>
              <a:t>Driven by quality of service rather than profit</a:t>
            </a:r>
          </a:p>
          <a:p>
            <a:r>
              <a:rPr lang="en-GB" dirty="0"/>
              <a:t>Opportunity to improve people’s lives</a:t>
            </a:r>
          </a:p>
          <a:p>
            <a:r>
              <a:rPr lang="en-GB" dirty="0"/>
              <a:t>Will continue to achieve what ever challenges or changes they may face</a:t>
            </a:r>
          </a:p>
        </p:txBody>
      </p:sp>
    </p:spTree>
    <p:extLst>
      <p:ext uri="{BB962C8B-B14F-4D97-AF65-F5344CB8AC3E}">
        <p14:creationId xmlns:p14="http://schemas.microsoft.com/office/powerpoint/2010/main" val="1699353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solidFill>
                  <a:schemeClr val="tx1"/>
                </a:solidFill>
              </a:rPr>
              <a:t>The Economic Environment</a:t>
            </a:r>
          </a:p>
        </p:txBody>
      </p:sp>
      <p:sp>
        <p:nvSpPr>
          <p:cNvPr id="2" name="Content Placeholder 1"/>
          <p:cNvSpPr>
            <a:spLocks noGrp="1"/>
          </p:cNvSpPr>
          <p:nvPr>
            <p:ph idx="1"/>
          </p:nvPr>
        </p:nvSpPr>
        <p:spPr/>
        <p:txBody>
          <a:bodyPr>
            <a:normAutofit/>
          </a:bodyPr>
          <a:lstStyle/>
          <a:p>
            <a:pPr>
              <a:buFont typeface="Arial" panose="020B0604020202020204" pitchFamily="34" charset="0"/>
              <a:buChar char="•"/>
            </a:pPr>
            <a:r>
              <a:rPr lang="en-GB" sz="2000" b="1" dirty="0"/>
              <a:t>What is economics?</a:t>
            </a:r>
          </a:p>
          <a:p>
            <a:pPr>
              <a:buFont typeface="Arial" panose="020B0604020202020204" pitchFamily="34" charset="0"/>
              <a:buChar char="•"/>
            </a:pPr>
            <a:endParaRPr lang="en-GB" sz="2000" b="1" dirty="0"/>
          </a:p>
          <a:p>
            <a:pPr>
              <a:buFont typeface="Arial" panose="020B0604020202020204" pitchFamily="34" charset="0"/>
              <a:buChar char="•"/>
            </a:pPr>
            <a:r>
              <a:rPr lang="en-GB" sz="2000" b="1" dirty="0"/>
              <a:t>In one sentence write down what you think economics is.</a:t>
            </a:r>
          </a:p>
        </p:txBody>
      </p:sp>
    </p:spTree>
    <p:extLst>
      <p:ext uri="{BB962C8B-B14F-4D97-AF65-F5344CB8AC3E}">
        <p14:creationId xmlns:p14="http://schemas.microsoft.com/office/powerpoint/2010/main" val="12452503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0101A-C0FB-4F58-8D93-F43588BF2D19}"/>
              </a:ext>
            </a:extLst>
          </p:cNvPr>
          <p:cNvSpPr>
            <a:spLocks noGrp="1"/>
          </p:cNvSpPr>
          <p:nvPr>
            <p:ph type="title"/>
          </p:nvPr>
        </p:nvSpPr>
        <p:spPr>
          <a:xfrm>
            <a:off x="457200" y="274638"/>
            <a:ext cx="8229600" cy="586599"/>
          </a:xfrm>
        </p:spPr>
        <p:txBody>
          <a:bodyPr>
            <a:normAutofit/>
          </a:bodyPr>
          <a:lstStyle/>
          <a:p>
            <a:r>
              <a:rPr lang="en-GB" sz="3200" dirty="0"/>
              <a:t>What is Economics?</a:t>
            </a:r>
          </a:p>
        </p:txBody>
      </p:sp>
      <p:sp>
        <p:nvSpPr>
          <p:cNvPr id="3" name="Content Placeholder 2">
            <a:extLst>
              <a:ext uri="{FF2B5EF4-FFF2-40B4-BE49-F238E27FC236}">
                <a16:creationId xmlns:a16="http://schemas.microsoft.com/office/drawing/2014/main" id="{CA290936-33DB-4CCF-A9A6-892E280CF5DF}"/>
              </a:ext>
            </a:extLst>
          </p:cNvPr>
          <p:cNvSpPr>
            <a:spLocks noGrp="1"/>
          </p:cNvSpPr>
          <p:nvPr>
            <p:ph idx="1"/>
          </p:nvPr>
        </p:nvSpPr>
        <p:spPr>
          <a:xfrm>
            <a:off x="457200" y="956930"/>
            <a:ext cx="8229600" cy="4560303"/>
          </a:xfrm>
        </p:spPr>
        <p:txBody>
          <a:bodyPr/>
          <a:lstStyle/>
          <a:p>
            <a:r>
              <a:rPr lang="en-GB" dirty="0"/>
              <a:t>The branch of social science that deals with the production, distribution and consumption of goods and services and their management.</a:t>
            </a:r>
            <a:br>
              <a:rPr lang="en-GB" dirty="0"/>
            </a:br>
            <a:endParaRPr lang="en-GB" dirty="0"/>
          </a:p>
          <a:p>
            <a:r>
              <a:rPr lang="en-GB" dirty="0"/>
              <a:t>Greek word:</a:t>
            </a:r>
          </a:p>
          <a:p>
            <a:pPr lvl="1"/>
            <a:r>
              <a:rPr lang="en-GB" dirty="0"/>
              <a:t>‘eco’ meaning home</a:t>
            </a:r>
          </a:p>
          <a:p>
            <a:pPr lvl="1"/>
            <a:r>
              <a:rPr lang="en-GB" dirty="0"/>
              <a:t>‘nomos’ meaning accounts</a:t>
            </a:r>
          </a:p>
        </p:txBody>
      </p:sp>
    </p:spTree>
    <p:extLst>
      <p:ext uri="{BB962C8B-B14F-4D97-AF65-F5344CB8AC3E}">
        <p14:creationId xmlns:p14="http://schemas.microsoft.com/office/powerpoint/2010/main" val="10708947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0101A-C0FB-4F58-8D93-F43588BF2D19}"/>
              </a:ext>
            </a:extLst>
          </p:cNvPr>
          <p:cNvSpPr>
            <a:spLocks noGrp="1"/>
          </p:cNvSpPr>
          <p:nvPr>
            <p:ph type="title"/>
          </p:nvPr>
        </p:nvSpPr>
        <p:spPr>
          <a:xfrm>
            <a:off x="457200" y="274638"/>
            <a:ext cx="8229600" cy="586599"/>
          </a:xfrm>
        </p:spPr>
        <p:txBody>
          <a:bodyPr>
            <a:normAutofit/>
          </a:bodyPr>
          <a:lstStyle/>
          <a:p>
            <a:r>
              <a:rPr lang="en-GB" sz="3200" dirty="0"/>
              <a:t>What is Economics?</a:t>
            </a:r>
          </a:p>
        </p:txBody>
      </p:sp>
      <p:sp>
        <p:nvSpPr>
          <p:cNvPr id="3" name="Content Placeholder 2">
            <a:extLst>
              <a:ext uri="{FF2B5EF4-FFF2-40B4-BE49-F238E27FC236}">
                <a16:creationId xmlns:a16="http://schemas.microsoft.com/office/drawing/2014/main" id="{CA290936-33DB-4CCF-A9A6-892E280CF5DF}"/>
              </a:ext>
            </a:extLst>
          </p:cNvPr>
          <p:cNvSpPr>
            <a:spLocks noGrp="1"/>
          </p:cNvSpPr>
          <p:nvPr>
            <p:ph idx="1"/>
          </p:nvPr>
        </p:nvSpPr>
        <p:spPr>
          <a:xfrm>
            <a:off x="457200" y="956930"/>
            <a:ext cx="8229600" cy="4560303"/>
          </a:xfrm>
        </p:spPr>
        <p:txBody>
          <a:bodyPr>
            <a:normAutofit fontScale="92500" lnSpcReduction="10000"/>
          </a:bodyPr>
          <a:lstStyle/>
          <a:p>
            <a:r>
              <a:rPr lang="en-GB" dirty="0"/>
              <a:t>The role –</a:t>
            </a:r>
          </a:p>
          <a:p>
            <a:r>
              <a:rPr lang="en-GB" dirty="0"/>
              <a:t>Bean-counters</a:t>
            </a:r>
          </a:p>
          <a:p>
            <a:pPr lvl="1"/>
            <a:r>
              <a:rPr lang="en-GB" dirty="0"/>
              <a:t>Calculating costs, comparing prices &amp; values to buyers</a:t>
            </a:r>
          </a:p>
          <a:p>
            <a:r>
              <a:rPr lang="en-GB" dirty="0"/>
              <a:t>Philosophers	</a:t>
            </a:r>
          </a:p>
          <a:p>
            <a:pPr lvl="1"/>
            <a:r>
              <a:rPr lang="en-GB" dirty="0"/>
              <a:t>Play with ideas but only on occasions have answers to problems</a:t>
            </a:r>
          </a:p>
          <a:p>
            <a:r>
              <a:rPr lang="en-GB" dirty="0"/>
              <a:t>Fixers:</a:t>
            </a:r>
          </a:p>
          <a:p>
            <a:pPr lvl="1"/>
            <a:r>
              <a:rPr lang="en-GB" dirty="0"/>
              <a:t>Solving problems faced by Government, charities, businesses</a:t>
            </a:r>
          </a:p>
        </p:txBody>
      </p:sp>
    </p:spTree>
    <p:extLst>
      <p:ext uri="{BB962C8B-B14F-4D97-AF65-F5344CB8AC3E}">
        <p14:creationId xmlns:p14="http://schemas.microsoft.com/office/powerpoint/2010/main" val="194222962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0950A3-B79A-4485-860F-69659CE5D003}"/>
              </a:ext>
            </a:extLst>
          </p:cNvPr>
          <p:cNvSpPr>
            <a:spLocks noGrp="1"/>
          </p:cNvSpPr>
          <p:nvPr>
            <p:ph type="title"/>
          </p:nvPr>
        </p:nvSpPr>
        <p:spPr>
          <a:xfrm>
            <a:off x="457200" y="274638"/>
            <a:ext cx="8229600" cy="714190"/>
          </a:xfrm>
        </p:spPr>
        <p:txBody>
          <a:bodyPr>
            <a:normAutofit fontScale="90000"/>
          </a:bodyPr>
          <a:lstStyle/>
          <a:p>
            <a:br>
              <a:rPr lang="en-GB" dirty="0"/>
            </a:br>
            <a:r>
              <a:rPr lang="en-GB" sz="4000" dirty="0"/>
              <a:t>What is the basic economic problem?</a:t>
            </a:r>
            <a:br>
              <a:rPr lang="en-GB" sz="4000" dirty="0"/>
            </a:br>
            <a:endParaRPr lang="en-GB" sz="4000" dirty="0"/>
          </a:p>
        </p:txBody>
      </p:sp>
      <p:sp>
        <p:nvSpPr>
          <p:cNvPr id="3" name="Content Placeholder 2">
            <a:extLst>
              <a:ext uri="{FF2B5EF4-FFF2-40B4-BE49-F238E27FC236}">
                <a16:creationId xmlns:a16="http://schemas.microsoft.com/office/drawing/2014/main" id="{00A6AC49-671B-4064-A977-7CB396070F1A}"/>
              </a:ext>
            </a:extLst>
          </p:cNvPr>
          <p:cNvSpPr>
            <a:spLocks noGrp="1"/>
          </p:cNvSpPr>
          <p:nvPr>
            <p:ph idx="1"/>
          </p:nvPr>
        </p:nvSpPr>
        <p:spPr>
          <a:xfrm>
            <a:off x="457200" y="988828"/>
            <a:ext cx="8229600" cy="4528405"/>
          </a:xfrm>
        </p:spPr>
        <p:txBody>
          <a:bodyPr>
            <a:normAutofit fontScale="92500"/>
          </a:bodyPr>
          <a:lstStyle/>
          <a:p>
            <a:r>
              <a:rPr lang="en-GB" sz="2800" dirty="0"/>
              <a:t>Faced by every society rich or poor</a:t>
            </a:r>
          </a:p>
          <a:p>
            <a:r>
              <a:rPr lang="en-GB" sz="2800" b="1" dirty="0"/>
              <a:t>How to make the best use of limited productive resources to satisfy human needs and wants</a:t>
            </a:r>
          </a:p>
          <a:p>
            <a:r>
              <a:rPr lang="en-GB" sz="2800" dirty="0"/>
              <a:t>WHAT – services to provide fix roads or books for school?</a:t>
            </a:r>
          </a:p>
          <a:p>
            <a:r>
              <a:rPr lang="en-GB" sz="2800" dirty="0"/>
              <a:t>HOW – Cheep material to fix roads or cheap books for schools</a:t>
            </a:r>
          </a:p>
          <a:p>
            <a:r>
              <a:rPr lang="en-GB" sz="2800" dirty="0"/>
              <a:t>WHO – will consume them should goods be given depending on performance of school or busy road?</a:t>
            </a:r>
          </a:p>
        </p:txBody>
      </p:sp>
    </p:spTree>
    <p:extLst>
      <p:ext uri="{BB962C8B-B14F-4D97-AF65-F5344CB8AC3E}">
        <p14:creationId xmlns:p14="http://schemas.microsoft.com/office/powerpoint/2010/main" val="17261563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solidFill>
                  <a:schemeClr val="tx1"/>
                </a:solidFill>
              </a:rPr>
              <a:t>Free Goods  &amp;  Economic Goods</a:t>
            </a:r>
          </a:p>
        </p:txBody>
      </p:sp>
      <p:sp>
        <p:nvSpPr>
          <p:cNvPr id="3" name="Text Placeholder 2"/>
          <p:cNvSpPr>
            <a:spLocks noGrp="1"/>
          </p:cNvSpPr>
          <p:nvPr>
            <p:ph type="body" idx="1"/>
          </p:nvPr>
        </p:nvSpPr>
        <p:spPr/>
        <p:txBody>
          <a:bodyPr/>
          <a:lstStyle/>
          <a:p>
            <a:r>
              <a:rPr lang="en-GB" dirty="0"/>
              <a:t>Free Good</a:t>
            </a:r>
          </a:p>
        </p:txBody>
      </p:sp>
      <p:sp>
        <p:nvSpPr>
          <p:cNvPr id="4" name="Content Placeholder 3"/>
          <p:cNvSpPr>
            <a:spLocks noGrp="1"/>
          </p:cNvSpPr>
          <p:nvPr>
            <p:ph sz="half" idx="2"/>
          </p:nvPr>
        </p:nvSpPr>
        <p:spPr/>
        <p:txBody>
          <a:bodyPr/>
          <a:lstStyle/>
          <a:p>
            <a:r>
              <a:rPr lang="en-GB" b="1" dirty="0"/>
              <a:t>Unlimited supply</a:t>
            </a:r>
          </a:p>
          <a:p>
            <a:r>
              <a:rPr lang="en-GB" b="1" dirty="0"/>
              <a:t>No competition between users – non rivalrous</a:t>
            </a:r>
          </a:p>
          <a:p>
            <a:r>
              <a:rPr lang="en-GB" b="1" dirty="0"/>
              <a:t>Non excludable</a:t>
            </a:r>
          </a:p>
          <a:p>
            <a:r>
              <a:rPr lang="en-GB" b="1" dirty="0"/>
              <a:t>Examples:</a:t>
            </a:r>
          </a:p>
          <a:p>
            <a:r>
              <a:rPr lang="en-GB" b="1" dirty="0"/>
              <a:t>Air</a:t>
            </a:r>
          </a:p>
          <a:p>
            <a:r>
              <a:rPr lang="en-GB" b="1" dirty="0"/>
              <a:t>Rain water</a:t>
            </a:r>
          </a:p>
          <a:p>
            <a:endParaRPr lang="en-GB" dirty="0"/>
          </a:p>
        </p:txBody>
      </p:sp>
      <p:sp>
        <p:nvSpPr>
          <p:cNvPr id="5" name="Text Placeholder 4"/>
          <p:cNvSpPr>
            <a:spLocks noGrp="1"/>
          </p:cNvSpPr>
          <p:nvPr>
            <p:ph type="body" sz="quarter" idx="3"/>
          </p:nvPr>
        </p:nvSpPr>
        <p:spPr/>
        <p:txBody>
          <a:bodyPr/>
          <a:lstStyle/>
          <a:p>
            <a:r>
              <a:rPr lang="en-GB" dirty="0"/>
              <a:t>Economic Good</a:t>
            </a:r>
          </a:p>
        </p:txBody>
      </p:sp>
      <p:sp>
        <p:nvSpPr>
          <p:cNvPr id="6" name="Content Placeholder 5"/>
          <p:cNvSpPr>
            <a:spLocks noGrp="1"/>
          </p:cNvSpPr>
          <p:nvPr>
            <p:ph sz="quarter" idx="4"/>
          </p:nvPr>
        </p:nvSpPr>
        <p:spPr/>
        <p:txBody>
          <a:bodyPr>
            <a:normAutofit/>
          </a:bodyPr>
          <a:lstStyle/>
          <a:p>
            <a:r>
              <a:rPr lang="en-GB" b="1" dirty="0"/>
              <a:t>Limited in supply</a:t>
            </a:r>
          </a:p>
          <a:p>
            <a:r>
              <a:rPr lang="en-GB" b="1" dirty="0"/>
              <a:t>Demand exceeds supply</a:t>
            </a:r>
          </a:p>
          <a:p>
            <a:r>
              <a:rPr lang="en-GB" b="1" dirty="0"/>
              <a:t>Requires rationing</a:t>
            </a:r>
          </a:p>
          <a:p>
            <a:r>
              <a:rPr lang="en-GB" b="1" dirty="0"/>
              <a:t>Price is the usual rationing method</a:t>
            </a:r>
          </a:p>
          <a:p>
            <a:r>
              <a:rPr lang="en-GB" b="1" dirty="0"/>
              <a:t>Examples:</a:t>
            </a:r>
          </a:p>
          <a:p>
            <a:r>
              <a:rPr lang="en-GB" b="1" dirty="0"/>
              <a:t>Most goods and services</a:t>
            </a:r>
          </a:p>
        </p:txBody>
      </p:sp>
    </p:spTree>
    <p:extLst>
      <p:ext uri="{BB962C8B-B14F-4D97-AF65-F5344CB8AC3E}">
        <p14:creationId xmlns:p14="http://schemas.microsoft.com/office/powerpoint/2010/main" val="9314570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Why do we have a Public Sector and Public Services?</a:t>
            </a:r>
          </a:p>
        </p:txBody>
      </p:sp>
      <p:sp>
        <p:nvSpPr>
          <p:cNvPr id="3" name="Content Placeholder 2"/>
          <p:cNvSpPr>
            <a:spLocks noGrp="1"/>
          </p:cNvSpPr>
          <p:nvPr>
            <p:ph idx="1"/>
          </p:nvPr>
        </p:nvSpPr>
        <p:spPr/>
        <p:txBody>
          <a:bodyPr/>
          <a:lstStyle/>
          <a:p>
            <a:r>
              <a:rPr lang="en-GB" sz="2800" dirty="0"/>
              <a:t>Do we need a public sector and public services?</a:t>
            </a:r>
          </a:p>
          <a:p>
            <a:r>
              <a:rPr lang="en-GB" sz="2800" dirty="0"/>
              <a:t>Why don’t we just rely on the private sector?</a:t>
            </a:r>
          </a:p>
          <a:p>
            <a:r>
              <a:rPr lang="en-GB" sz="2800" dirty="0"/>
              <a:t>When should a good or service be supplied by the public sector and not the private sector?</a:t>
            </a:r>
          </a:p>
          <a:p>
            <a:r>
              <a:rPr lang="en-GB" sz="2800" dirty="0"/>
              <a:t>Name a good or service which should be supplied by the public sector, give your reasons.</a:t>
            </a:r>
          </a:p>
          <a:p>
            <a:endParaRPr lang="en-GB" dirty="0"/>
          </a:p>
          <a:p>
            <a:endParaRPr lang="en-GB" dirty="0"/>
          </a:p>
          <a:p>
            <a:endParaRPr lang="en-GB" dirty="0"/>
          </a:p>
        </p:txBody>
      </p:sp>
    </p:spTree>
    <p:extLst>
      <p:ext uri="{BB962C8B-B14F-4D97-AF65-F5344CB8AC3E}">
        <p14:creationId xmlns:p14="http://schemas.microsoft.com/office/powerpoint/2010/main" val="206743931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78802"/>
          </a:xfrm>
        </p:spPr>
        <p:txBody>
          <a:bodyPr>
            <a:normAutofit fontScale="90000"/>
          </a:bodyPr>
          <a:lstStyle/>
          <a:p>
            <a:r>
              <a:rPr lang="en-GB" sz="3200" dirty="0"/>
              <a:t>Tutorial - Student Activity</a:t>
            </a:r>
          </a:p>
        </p:txBody>
      </p:sp>
      <p:sp>
        <p:nvSpPr>
          <p:cNvPr id="3" name="TextBox 2"/>
          <p:cNvSpPr txBox="1"/>
          <p:nvPr/>
        </p:nvSpPr>
        <p:spPr>
          <a:xfrm>
            <a:off x="457200" y="1100794"/>
            <a:ext cx="8009467" cy="4832092"/>
          </a:xfrm>
          <a:prstGeom prst="rect">
            <a:avLst/>
          </a:prstGeom>
          <a:noFill/>
        </p:spPr>
        <p:txBody>
          <a:bodyPr wrap="square" rtlCol="0">
            <a:spAutoFit/>
          </a:bodyPr>
          <a:lstStyle/>
          <a:p>
            <a:r>
              <a:rPr lang="en-GB" sz="2400" b="1" dirty="0"/>
              <a:t>Choose a Public Service (s)  e.g. Police;  education;  health;  transport;  prisons;  probation service; armed forces and discuss:</a:t>
            </a:r>
          </a:p>
          <a:p>
            <a:pPr marL="342900" indent="-342900">
              <a:buAutoNum type="arabicPeriod"/>
            </a:pPr>
            <a:r>
              <a:rPr lang="en-GB" sz="2400" b="1" dirty="0"/>
              <a:t>Which area(s) within the service could be supplied by the private sector and why?</a:t>
            </a:r>
          </a:p>
          <a:p>
            <a:pPr marL="342900" indent="-342900">
              <a:buAutoNum type="arabicPeriod"/>
            </a:pPr>
            <a:endParaRPr lang="en-GB" sz="2400" b="1" dirty="0"/>
          </a:p>
          <a:p>
            <a:pPr marL="342900" indent="-342900">
              <a:buAutoNum type="arabicPeriod"/>
            </a:pPr>
            <a:r>
              <a:rPr lang="en-GB" sz="2400" b="1" dirty="0"/>
              <a:t>Which area(s) should not be supplied by the private sector and why?</a:t>
            </a:r>
          </a:p>
          <a:p>
            <a:pPr marL="342900" indent="-342900">
              <a:buAutoNum type="arabicPeriod"/>
            </a:pPr>
            <a:endParaRPr lang="en-GB" sz="2400" b="1" dirty="0"/>
          </a:p>
          <a:p>
            <a:pPr marL="342900" indent="-342900">
              <a:buAutoNum type="arabicPeriod"/>
            </a:pPr>
            <a:r>
              <a:rPr lang="en-GB" sz="2400" b="1" dirty="0"/>
              <a:t>The advantages of private sector delivery.</a:t>
            </a:r>
          </a:p>
          <a:p>
            <a:pPr marL="342900" indent="-342900">
              <a:buAutoNum type="arabicPeriod"/>
            </a:pPr>
            <a:endParaRPr lang="en-GB" sz="2400" b="1" dirty="0"/>
          </a:p>
          <a:p>
            <a:pPr marL="342900" indent="-342900">
              <a:buAutoNum type="arabicPeriod"/>
            </a:pPr>
            <a:r>
              <a:rPr lang="en-GB" sz="2400" b="1" dirty="0"/>
              <a:t>The disadvantages of private sector delivery.</a:t>
            </a:r>
          </a:p>
          <a:p>
            <a:pPr marL="342900" indent="-342900">
              <a:buAutoNum type="arabicPeriod"/>
            </a:pPr>
            <a:endParaRPr lang="en-GB" sz="2000" b="1" dirty="0"/>
          </a:p>
        </p:txBody>
      </p:sp>
    </p:spTree>
    <p:extLst>
      <p:ext uri="{BB962C8B-B14F-4D97-AF65-F5344CB8AC3E}">
        <p14:creationId xmlns:p14="http://schemas.microsoft.com/office/powerpoint/2010/main" val="26898954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35888" y="490662"/>
            <a:ext cx="8229600" cy="468894"/>
          </a:xfrm>
        </p:spPr>
        <p:txBody>
          <a:bodyPr>
            <a:noAutofit/>
          </a:bodyPr>
          <a:lstStyle/>
          <a:p>
            <a:br>
              <a:rPr lang="en-GB" sz="2800" b="1" dirty="0">
                <a:solidFill>
                  <a:schemeClr val="tx1"/>
                </a:solidFill>
              </a:rPr>
            </a:br>
            <a:r>
              <a:rPr lang="en-GB" sz="2800" b="1" dirty="0">
                <a:solidFill>
                  <a:schemeClr val="tx1"/>
                </a:solidFill>
              </a:rPr>
              <a:t>Potential Private Sector benefits</a:t>
            </a:r>
            <a:br>
              <a:rPr lang="en-GB" sz="2800" b="1" dirty="0">
                <a:solidFill>
                  <a:schemeClr val="tx1"/>
                </a:solidFill>
              </a:rPr>
            </a:br>
            <a:endParaRPr lang="en-GB" sz="2800" dirty="0"/>
          </a:p>
        </p:txBody>
      </p:sp>
      <p:sp>
        <p:nvSpPr>
          <p:cNvPr id="2" name="Content Placeholder 1"/>
          <p:cNvSpPr>
            <a:spLocks noGrp="1"/>
          </p:cNvSpPr>
          <p:nvPr>
            <p:ph idx="1"/>
          </p:nvPr>
        </p:nvSpPr>
        <p:spPr>
          <a:xfrm>
            <a:off x="435888" y="1107439"/>
            <a:ext cx="8403312" cy="4345093"/>
          </a:xfrm>
        </p:spPr>
        <p:txBody>
          <a:bodyPr>
            <a:normAutofit/>
          </a:bodyPr>
          <a:lstStyle/>
          <a:p>
            <a:pPr marL="0" indent="0">
              <a:buNone/>
            </a:pPr>
            <a:endParaRPr lang="en-GB" sz="2000" b="1" dirty="0"/>
          </a:p>
          <a:p>
            <a:r>
              <a:rPr lang="en-GB" sz="2000" b="1" dirty="0"/>
              <a:t>Governments don’t have to worry about going over budget.</a:t>
            </a:r>
          </a:p>
          <a:p>
            <a:r>
              <a:rPr lang="en-GB" sz="2000" b="1" dirty="0"/>
              <a:t>More competition will drive costs down and efficiencies up.</a:t>
            </a:r>
          </a:p>
          <a:p>
            <a:r>
              <a:rPr lang="en-GB" sz="2000" b="1" dirty="0"/>
              <a:t>Disadvantages of Private sector delivery.</a:t>
            </a:r>
          </a:p>
          <a:p>
            <a:r>
              <a:rPr lang="en-GB" sz="2000" b="1" dirty="0"/>
              <a:t>Quality may suffer due to cost cutting.</a:t>
            </a:r>
          </a:p>
          <a:p>
            <a:r>
              <a:rPr lang="en-GB" sz="2000" b="1" dirty="0"/>
              <a:t>Private company may go bust.</a:t>
            </a:r>
          </a:p>
          <a:p>
            <a:r>
              <a:rPr lang="en-GB" sz="2000" b="1" dirty="0"/>
              <a:t>Private company may pull out of the contract.</a:t>
            </a:r>
          </a:p>
          <a:p>
            <a:r>
              <a:rPr lang="en-GB" sz="2000" b="1" dirty="0"/>
              <a:t>Main interest is profit.</a:t>
            </a:r>
          </a:p>
          <a:p>
            <a:r>
              <a:rPr lang="en-GB" sz="2000" b="1" dirty="0"/>
              <a:t>Bad contracts leads to a poor service.</a:t>
            </a:r>
          </a:p>
          <a:p>
            <a:r>
              <a:rPr lang="en-GB" sz="2000" b="1" dirty="0"/>
              <a:t>Fraud and corruption may take place.</a:t>
            </a:r>
          </a:p>
        </p:txBody>
      </p:sp>
    </p:spTree>
    <p:extLst>
      <p:ext uri="{BB962C8B-B14F-4D97-AF65-F5344CB8AC3E}">
        <p14:creationId xmlns:p14="http://schemas.microsoft.com/office/powerpoint/2010/main" val="62870077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991454"/>
          </a:xfrm>
        </p:spPr>
        <p:txBody>
          <a:bodyPr>
            <a:normAutofit fontScale="90000"/>
          </a:bodyPr>
          <a:lstStyle/>
          <a:p>
            <a:r>
              <a:rPr lang="en-GB" sz="3200" dirty="0"/>
              <a:t>When other sector’s step in to help LA’s &amp; Government:</a:t>
            </a:r>
          </a:p>
        </p:txBody>
      </p:sp>
      <p:sp>
        <p:nvSpPr>
          <p:cNvPr id="3" name="Content Placeholder 2"/>
          <p:cNvSpPr>
            <a:spLocks noGrp="1"/>
          </p:cNvSpPr>
          <p:nvPr>
            <p:ph idx="1"/>
          </p:nvPr>
        </p:nvSpPr>
        <p:spPr>
          <a:xfrm>
            <a:off x="457200" y="1386673"/>
            <a:ext cx="8229600" cy="4130560"/>
          </a:xfrm>
        </p:spPr>
        <p:txBody>
          <a:bodyPr>
            <a:normAutofit fontScale="70000" lnSpcReduction="20000"/>
          </a:bodyPr>
          <a:lstStyle/>
          <a:p>
            <a:r>
              <a:rPr lang="en-GB" dirty="0"/>
              <a:t>Family Centres – support parents and young children. Targets of working with families who are living in poverty and provide early intervention to address needs. Known under Families First Programme.</a:t>
            </a:r>
          </a:p>
          <a:p>
            <a:r>
              <a:rPr lang="en-GB" dirty="0"/>
              <a:t>Youth Services Voluntary sector – to hit the targets of working with young people in Wales as set by Welsh Government.</a:t>
            </a:r>
          </a:p>
          <a:p>
            <a:r>
              <a:rPr lang="en-GB" dirty="0"/>
              <a:t>Adult Social Care – Social Services and Wellbeing Act 2014</a:t>
            </a:r>
          </a:p>
          <a:p>
            <a:r>
              <a:rPr lang="en-GB" dirty="0"/>
              <a:t>Well-being of Future Generations (Wales) Act 2015 – enables partnership work between voluntary &amp; Statutory sectors </a:t>
            </a:r>
          </a:p>
          <a:p>
            <a:r>
              <a:rPr lang="en-GB" dirty="0"/>
              <a:t>Royal Mail once was Public Sector now Private</a:t>
            </a:r>
          </a:p>
          <a:p>
            <a:r>
              <a:rPr lang="en-GB" dirty="0"/>
              <a:t>G4S – security provider HMP &amp; YOI Parc Bridgend. </a:t>
            </a:r>
          </a:p>
        </p:txBody>
      </p:sp>
    </p:spTree>
    <p:extLst>
      <p:ext uri="{BB962C8B-B14F-4D97-AF65-F5344CB8AC3E}">
        <p14:creationId xmlns:p14="http://schemas.microsoft.com/office/powerpoint/2010/main" val="7865676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wipe(down)">
                                      <p:cBhvr>
                                        <p:cTn id="12" dur="500"/>
                                        <p:tgtEl>
                                          <p:spTgt spid="3">
                                            <p:txEl>
                                              <p:pRg st="0" end="0"/>
                                            </p:txEl>
                                          </p:spTgt>
                                        </p:tgtEl>
                                      </p:cBhvr>
                                    </p:animEffect>
                                  </p:childTnLst>
                                </p:cTn>
                              </p:par>
                              <p:par>
                                <p:cTn id="13" presetID="22" presetClass="entr" presetSubtype="4" fill="hold" grpId="0"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wipe(down)">
                                      <p:cBhvr>
                                        <p:cTn id="15" dur="500"/>
                                        <p:tgtEl>
                                          <p:spTgt spid="3">
                                            <p:txEl>
                                              <p:pRg st="1" end="1"/>
                                            </p:txEl>
                                          </p:spTgt>
                                        </p:tgtEl>
                                      </p:cBhvr>
                                    </p:animEffect>
                                  </p:childTnLst>
                                </p:cTn>
                              </p:par>
                              <p:par>
                                <p:cTn id="16" presetID="22" presetClass="entr" presetSubtype="4" fill="hold" grpId="0"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wipe(down)">
                                      <p:cBhvr>
                                        <p:cTn id="18" dur="500"/>
                                        <p:tgtEl>
                                          <p:spTgt spid="3">
                                            <p:txEl>
                                              <p:pRg st="2" end="2"/>
                                            </p:txEl>
                                          </p:spTgt>
                                        </p:tgtEl>
                                      </p:cBhvr>
                                    </p:animEffect>
                                  </p:childTnLst>
                                </p:cTn>
                              </p:par>
                              <p:par>
                                <p:cTn id="19" presetID="22" presetClass="entr" presetSubtype="4" fill="hold" grpId="0" nodeType="with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wipe(down)">
                                      <p:cBhvr>
                                        <p:cTn id="21" dur="500"/>
                                        <p:tgtEl>
                                          <p:spTgt spid="3">
                                            <p:txEl>
                                              <p:pRg st="3" end="3"/>
                                            </p:txEl>
                                          </p:spTgt>
                                        </p:tgtEl>
                                      </p:cBhvr>
                                    </p:animEffect>
                                  </p:childTnLst>
                                </p:cTn>
                              </p:par>
                              <p:par>
                                <p:cTn id="22" presetID="22" presetClass="entr" presetSubtype="4" fill="hold" grpId="0"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wipe(down)">
                                      <p:cBhvr>
                                        <p:cTn id="24" dur="500"/>
                                        <p:tgtEl>
                                          <p:spTgt spid="3">
                                            <p:txEl>
                                              <p:pRg st="4" end="4"/>
                                            </p:txEl>
                                          </p:spTgt>
                                        </p:tgtEl>
                                      </p:cBhvr>
                                    </p:animEffect>
                                  </p:childTnLst>
                                </p:cTn>
                              </p:par>
                              <p:par>
                                <p:cTn id="25" presetID="22" presetClass="entr" presetSubtype="4" fill="hold" grpId="0" nodeType="with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allAtOnce"/>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80439"/>
          </a:xfrm>
        </p:spPr>
        <p:txBody>
          <a:bodyPr>
            <a:noAutofit/>
          </a:bodyPr>
          <a:lstStyle/>
          <a:p>
            <a:r>
              <a:rPr lang="en-GB" sz="2800" dirty="0"/>
              <a:t>When it goes wrong:</a:t>
            </a:r>
            <a:br>
              <a:rPr lang="en-GB" sz="2800" dirty="0"/>
            </a:br>
            <a:r>
              <a:rPr lang="en-GB" sz="2800" dirty="0"/>
              <a:t>G4S &amp; London Olympics 2012</a:t>
            </a:r>
          </a:p>
        </p:txBody>
      </p:sp>
      <p:sp>
        <p:nvSpPr>
          <p:cNvPr id="3" name="Content Placeholder 2"/>
          <p:cNvSpPr>
            <a:spLocks noGrp="1"/>
          </p:cNvSpPr>
          <p:nvPr>
            <p:ph idx="1"/>
          </p:nvPr>
        </p:nvSpPr>
        <p:spPr>
          <a:xfrm>
            <a:off x="361741" y="1135464"/>
            <a:ext cx="8325059" cy="4381769"/>
          </a:xfrm>
        </p:spPr>
        <p:txBody>
          <a:bodyPr>
            <a:normAutofit fontScale="77500" lnSpcReduction="20000"/>
          </a:bodyPr>
          <a:lstStyle/>
          <a:p>
            <a:r>
              <a:rPr lang="en-GB" dirty="0"/>
              <a:t>G4S biggest security provider </a:t>
            </a:r>
            <a:r>
              <a:rPr lang="en-GB" b="1" dirty="0"/>
              <a:t>March 2011</a:t>
            </a:r>
            <a:r>
              <a:rPr lang="en-GB" dirty="0"/>
              <a:t> made the official "security services provider" for London 2012. </a:t>
            </a:r>
          </a:p>
          <a:p>
            <a:r>
              <a:rPr lang="en-GB" b="1" dirty="0"/>
              <a:t>December 2011</a:t>
            </a:r>
            <a:r>
              <a:rPr lang="en-GB" dirty="0"/>
              <a:t> number of security guards to rise to  23,700 &amp; Security costs rise from £282m to £553m. G4S management payment increased from £7.3M to £60M.</a:t>
            </a:r>
            <a:r>
              <a:rPr lang="en-GB" b="1" dirty="0"/>
              <a:t> </a:t>
            </a:r>
          </a:p>
          <a:p>
            <a:r>
              <a:rPr lang="en-GB" b="1" dirty="0"/>
              <a:t>July 2012: </a:t>
            </a:r>
            <a:r>
              <a:rPr lang="en-GB" dirty="0"/>
              <a:t>G4S admits to Govt.  “they would not be able to deliver the numbers of security personnel that they had promised".</a:t>
            </a:r>
            <a:r>
              <a:rPr lang="en-GB" b="1" dirty="0"/>
              <a:t> </a:t>
            </a:r>
          </a:p>
          <a:p>
            <a:r>
              <a:rPr lang="en-GB" b="1" dirty="0"/>
              <a:t>July 12 2012</a:t>
            </a:r>
            <a:r>
              <a:rPr lang="en-GB" dirty="0"/>
              <a:t>: Defence Secretary Philip Hammond announces up to 3,500 extra troops to support G4S work. </a:t>
            </a:r>
          </a:p>
          <a:p>
            <a:endParaRPr lang="en-GB" dirty="0"/>
          </a:p>
          <a:p>
            <a:endParaRPr lang="en-GB" dirty="0"/>
          </a:p>
        </p:txBody>
      </p:sp>
    </p:spTree>
    <p:extLst>
      <p:ext uri="{BB962C8B-B14F-4D97-AF65-F5344CB8AC3E}">
        <p14:creationId xmlns:p14="http://schemas.microsoft.com/office/powerpoint/2010/main" val="15726618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850777"/>
          </a:xfrm>
        </p:spPr>
        <p:txBody>
          <a:bodyPr>
            <a:normAutofit fontScale="90000"/>
          </a:bodyPr>
          <a:lstStyle/>
          <a:p>
            <a:r>
              <a:rPr lang="en-GB" sz="3200" dirty="0"/>
              <a:t>When it goes wrong:</a:t>
            </a:r>
            <a:br>
              <a:rPr lang="en-GB" sz="3200" dirty="0"/>
            </a:br>
            <a:r>
              <a:rPr lang="en-GB" sz="3200" dirty="0"/>
              <a:t>G4S &amp; London Olympics 2012</a:t>
            </a:r>
          </a:p>
        </p:txBody>
      </p:sp>
      <p:sp>
        <p:nvSpPr>
          <p:cNvPr id="3" name="Content Placeholder 2"/>
          <p:cNvSpPr>
            <a:spLocks noGrp="1"/>
          </p:cNvSpPr>
          <p:nvPr>
            <p:ph idx="1"/>
          </p:nvPr>
        </p:nvSpPr>
        <p:spPr>
          <a:xfrm>
            <a:off x="457200" y="1296237"/>
            <a:ext cx="8229600" cy="4220996"/>
          </a:xfrm>
        </p:spPr>
        <p:txBody>
          <a:bodyPr>
            <a:normAutofit fontScale="92500" lnSpcReduction="20000"/>
          </a:bodyPr>
          <a:lstStyle/>
          <a:p>
            <a:r>
              <a:rPr lang="en-GB" b="1" dirty="0"/>
              <a:t>July 2012</a:t>
            </a:r>
            <a:r>
              <a:rPr lang="en-GB" dirty="0"/>
              <a:t>: G4S says it stands to lose up to £50m as a result of the London Olympics security fiasco.</a:t>
            </a:r>
            <a:r>
              <a:rPr lang="en-GB" b="1" dirty="0"/>
              <a:t> </a:t>
            </a:r>
          </a:p>
          <a:p>
            <a:r>
              <a:rPr lang="en-GB" b="1" dirty="0"/>
              <a:t>July 2012</a:t>
            </a:r>
            <a:r>
              <a:rPr lang="en-GB" dirty="0"/>
              <a:t>: G4S expect up to £20m penalty payment.</a:t>
            </a:r>
            <a:r>
              <a:rPr lang="en-GB" b="1" dirty="0"/>
              <a:t> </a:t>
            </a:r>
          </a:p>
          <a:p>
            <a:r>
              <a:rPr lang="en-GB" b="1" dirty="0"/>
              <a:t>November 2012</a:t>
            </a:r>
            <a:r>
              <a:rPr lang="en-GB" dirty="0"/>
              <a:t>: G4S loses contracts </a:t>
            </a:r>
          </a:p>
          <a:p>
            <a:r>
              <a:rPr lang="en-GB" b="1" dirty="0"/>
              <a:t>February 2013</a:t>
            </a:r>
            <a:r>
              <a:rPr lang="en-GB" dirty="0"/>
              <a:t>: G4S facing a lost of £70m hit on its Olympic Games contract. </a:t>
            </a:r>
          </a:p>
          <a:p>
            <a:r>
              <a:rPr lang="en-GB" b="1" dirty="0"/>
              <a:t>May 21, 2013</a:t>
            </a:r>
            <a:r>
              <a:rPr lang="en-GB" dirty="0"/>
              <a:t>: Nick Buckles announces his step down as chief executive of G4S.</a:t>
            </a:r>
          </a:p>
          <a:p>
            <a:endParaRPr lang="en-GB" dirty="0"/>
          </a:p>
        </p:txBody>
      </p:sp>
    </p:spTree>
    <p:extLst>
      <p:ext uri="{BB962C8B-B14F-4D97-AF65-F5344CB8AC3E}">
        <p14:creationId xmlns:p14="http://schemas.microsoft.com/office/powerpoint/2010/main" val="341675258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39278"/>
          </a:xfrm>
        </p:spPr>
        <p:txBody>
          <a:bodyPr>
            <a:normAutofit fontScale="90000"/>
          </a:bodyPr>
          <a:lstStyle/>
          <a:p>
            <a:r>
              <a:rPr lang="en-GB" sz="3200" dirty="0"/>
              <a:t>Carillion Building Supplier</a:t>
            </a:r>
          </a:p>
        </p:txBody>
      </p:sp>
      <p:sp>
        <p:nvSpPr>
          <p:cNvPr id="3" name="Content Placeholder 2"/>
          <p:cNvSpPr>
            <a:spLocks noGrp="1"/>
          </p:cNvSpPr>
          <p:nvPr>
            <p:ph idx="1"/>
          </p:nvPr>
        </p:nvSpPr>
        <p:spPr>
          <a:xfrm>
            <a:off x="457200" y="974690"/>
            <a:ext cx="8229600" cy="4542543"/>
          </a:xfrm>
        </p:spPr>
        <p:txBody>
          <a:bodyPr>
            <a:normAutofit fontScale="70000" lnSpcReduction="20000"/>
          </a:bodyPr>
          <a:lstStyle/>
          <a:p>
            <a:r>
              <a:rPr lang="en-GB" dirty="0"/>
              <a:t>The UK's second-largest construction company buckled under the weight of a whopping £1.5bn debt pile.</a:t>
            </a:r>
          </a:p>
          <a:p>
            <a:r>
              <a:rPr lang="en-GB" dirty="0"/>
              <a:t>Despite discussions between Carillion, its lenders and the government, no deal could be reached to save the company.</a:t>
            </a:r>
          </a:p>
          <a:p>
            <a:r>
              <a:rPr lang="en-GB" dirty="0"/>
              <a:t>Large funding from government as they held contracts to build hospitals, schools, roads, prisons and public buildings. </a:t>
            </a:r>
          </a:p>
          <a:p>
            <a:r>
              <a:rPr lang="en-GB" dirty="0"/>
              <a:t>It also employs about 20,000 people in the UK more staff abroad.</a:t>
            </a:r>
          </a:p>
          <a:p>
            <a:r>
              <a:rPr lang="en-GB" dirty="0"/>
              <a:t>Did they overreached themselves? Too many risky contracts, not enough profit and delays in payments from Middle East accounts. They devalued contracts and could not manage its £900m debt pile and £600m pension deficit.</a:t>
            </a:r>
          </a:p>
          <a:p>
            <a:r>
              <a:rPr lang="en-GB" dirty="0"/>
              <a:t>January 2020 - Royal Liverpool and Midland Metropolitan are hundreds of millions of pounds over budget</a:t>
            </a:r>
          </a:p>
          <a:p>
            <a:endParaRPr lang="en-GB" dirty="0"/>
          </a:p>
        </p:txBody>
      </p:sp>
    </p:spTree>
    <p:extLst>
      <p:ext uri="{BB962C8B-B14F-4D97-AF65-F5344CB8AC3E}">
        <p14:creationId xmlns:p14="http://schemas.microsoft.com/office/powerpoint/2010/main" val="40954472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solidFill>
                  <a:schemeClr val="tx1"/>
                </a:solidFill>
              </a:rPr>
              <a:t>Political Systems &amp; Financial Theory</a:t>
            </a:r>
          </a:p>
        </p:txBody>
      </p:sp>
      <p:sp>
        <p:nvSpPr>
          <p:cNvPr id="3" name="Subtitle 2"/>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31878050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Political Systems</a:t>
            </a:r>
          </a:p>
        </p:txBody>
      </p:sp>
      <p:sp>
        <p:nvSpPr>
          <p:cNvPr id="3" name="Content Placeholder 2"/>
          <p:cNvSpPr>
            <a:spLocks noGrp="1"/>
          </p:cNvSpPr>
          <p:nvPr>
            <p:ph idx="1"/>
          </p:nvPr>
        </p:nvSpPr>
        <p:spPr>
          <a:xfrm>
            <a:off x="768096" y="1752600"/>
            <a:ext cx="7290055" cy="4556760"/>
          </a:xfrm>
        </p:spPr>
        <p:txBody>
          <a:bodyPr/>
          <a:lstStyle/>
          <a:p>
            <a:pPr marL="0" indent="0">
              <a:buNone/>
            </a:pPr>
            <a:r>
              <a:rPr lang="en-GB" sz="2400" dirty="0"/>
              <a:t>Need to address 2 questions:</a:t>
            </a:r>
          </a:p>
          <a:p>
            <a:pPr marL="457200" indent="-457200">
              <a:buFont typeface="+mj-lt"/>
              <a:buAutoNum type="arabicPeriod"/>
            </a:pPr>
            <a:r>
              <a:rPr lang="en-GB" sz="2400" dirty="0"/>
              <a:t>Who holds the power in the relationship of the government and its people? </a:t>
            </a:r>
          </a:p>
          <a:p>
            <a:pPr marL="457200" indent="-457200">
              <a:buFont typeface="+mj-lt"/>
              <a:buAutoNum type="arabicPeriod"/>
            </a:pPr>
            <a:r>
              <a:rPr lang="en-GB" sz="2400" dirty="0"/>
              <a:t>How the government’s power is used? </a:t>
            </a:r>
          </a:p>
          <a:p>
            <a:endParaRPr lang="en-GB" sz="2400" dirty="0"/>
          </a:p>
          <a:p>
            <a:r>
              <a:rPr lang="en-GB" sz="2400" dirty="0"/>
              <a:t>There are three main types of political systems:</a:t>
            </a:r>
          </a:p>
          <a:p>
            <a:pPr marL="457200" indent="-457200">
              <a:buFont typeface="+mj-lt"/>
              <a:buAutoNum type="arabicPeriod"/>
            </a:pPr>
            <a:r>
              <a:rPr lang="en-GB" sz="2400" dirty="0"/>
              <a:t>Authoritarian</a:t>
            </a:r>
          </a:p>
          <a:p>
            <a:pPr marL="457200" indent="-457200">
              <a:buFont typeface="+mj-lt"/>
              <a:buAutoNum type="arabicPeriod"/>
            </a:pPr>
            <a:r>
              <a:rPr lang="en-GB" sz="2400" dirty="0"/>
              <a:t>Monarchy</a:t>
            </a:r>
          </a:p>
          <a:p>
            <a:pPr marL="457200" indent="-457200">
              <a:buFont typeface="+mj-lt"/>
              <a:buAutoNum type="arabicPeriod"/>
            </a:pPr>
            <a:r>
              <a:rPr lang="en-GB" sz="2400" dirty="0"/>
              <a:t>Democracy</a:t>
            </a:r>
          </a:p>
          <a:p>
            <a:pPr marL="0" indent="0">
              <a:buNone/>
            </a:pPr>
            <a:endParaRPr lang="en-GB" dirty="0"/>
          </a:p>
          <a:p>
            <a:endParaRPr lang="en-GB" dirty="0"/>
          </a:p>
        </p:txBody>
      </p:sp>
    </p:spTree>
    <p:extLst>
      <p:ext uri="{BB962C8B-B14F-4D97-AF65-F5344CB8AC3E}">
        <p14:creationId xmlns:p14="http://schemas.microsoft.com/office/powerpoint/2010/main" val="332068764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862584"/>
          </a:xfrm>
        </p:spPr>
        <p:txBody>
          <a:bodyPr/>
          <a:lstStyle/>
          <a:p>
            <a:r>
              <a:rPr lang="en-GB" dirty="0">
                <a:solidFill>
                  <a:schemeClr val="tx1"/>
                </a:solidFill>
              </a:rPr>
              <a:t>Authoritarian  Governments</a:t>
            </a:r>
          </a:p>
        </p:txBody>
      </p:sp>
      <p:sp>
        <p:nvSpPr>
          <p:cNvPr id="3" name="Content Placeholder 2"/>
          <p:cNvSpPr>
            <a:spLocks noGrp="1"/>
          </p:cNvSpPr>
          <p:nvPr>
            <p:ph idx="1"/>
          </p:nvPr>
        </p:nvSpPr>
        <p:spPr>
          <a:xfrm>
            <a:off x="259644" y="1447800"/>
            <a:ext cx="8624712" cy="4083756"/>
          </a:xfrm>
        </p:spPr>
        <p:txBody>
          <a:bodyPr>
            <a:normAutofit fontScale="92500" lnSpcReduction="10000"/>
          </a:bodyPr>
          <a:lstStyle/>
          <a:p>
            <a:pPr marL="0" indent="0">
              <a:buNone/>
            </a:pPr>
            <a:endParaRPr lang="en-GB" dirty="0"/>
          </a:p>
          <a:p>
            <a:r>
              <a:rPr lang="en-GB" sz="2200" b="1" dirty="0"/>
              <a:t>The people have no power or representation. </a:t>
            </a:r>
          </a:p>
          <a:p>
            <a:r>
              <a:rPr lang="en-GB" sz="2200" b="1" dirty="0"/>
              <a:t>Characterized by absolute or blind obedience to authority. </a:t>
            </a:r>
          </a:p>
          <a:p>
            <a:r>
              <a:rPr lang="en-GB" sz="2200" b="1" dirty="0"/>
              <a:t>The expectation of unquestioning obedience. </a:t>
            </a:r>
          </a:p>
          <a:p>
            <a:r>
              <a:rPr lang="en-GB" sz="2200" b="1" dirty="0"/>
              <a:t>The elite leaders handle all economic, military, and foreign relations. </a:t>
            </a:r>
          </a:p>
          <a:p>
            <a:r>
              <a:rPr lang="en-GB" sz="2200" b="1" dirty="0"/>
              <a:t>Two examples of Authoritarianism are:</a:t>
            </a:r>
          </a:p>
          <a:p>
            <a:r>
              <a:rPr lang="en-GB" sz="2200" b="1" dirty="0"/>
              <a:t>Dictatorships.</a:t>
            </a:r>
          </a:p>
          <a:p>
            <a:r>
              <a:rPr lang="en-GB" sz="2200" b="1" dirty="0"/>
              <a:t>Totalitarianism is the most extreme form of authoritarianism:</a:t>
            </a:r>
          </a:p>
          <a:p>
            <a:r>
              <a:rPr lang="en-GB" sz="2200" b="1" dirty="0"/>
              <a:t>Controlling all aspects of life including communication between citizens, censors the media.</a:t>
            </a:r>
          </a:p>
          <a:p>
            <a:r>
              <a:rPr lang="en-GB" sz="2200" b="1" dirty="0"/>
              <a:t>Controlled via threats of terror.</a:t>
            </a:r>
          </a:p>
          <a:p>
            <a:endParaRPr lang="en-GB" dirty="0"/>
          </a:p>
        </p:txBody>
      </p:sp>
    </p:spTree>
    <p:extLst>
      <p:ext uri="{BB962C8B-B14F-4D97-AF65-F5344CB8AC3E}">
        <p14:creationId xmlns:p14="http://schemas.microsoft.com/office/powerpoint/2010/main" val="1838284610"/>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372534"/>
            <a:ext cx="7290054" cy="677334"/>
          </a:xfrm>
        </p:spPr>
        <p:txBody>
          <a:bodyPr>
            <a:normAutofit fontScale="90000"/>
          </a:bodyPr>
          <a:lstStyle/>
          <a:p>
            <a:r>
              <a:rPr lang="en-GB" dirty="0">
                <a:solidFill>
                  <a:schemeClr val="tx1"/>
                </a:solidFill>
              </a:rPr>
              <a:t>Dictators</a:t>
            </a:r>
          </a:p>
        </p:txBody>
      </p:sp>
      <p:sp>
        <p:nvSpPr>
          <p:cNvPr id="3" name="Content Placeholder 2"/>
          <p:cNvSpPr>
            <a:spLocks noGrp="1"/>
          </p:cNvSpPr>
          <p:nvPr>
            <p:ph idx="1"/>
          </p:nvPr>
        </p:nvSpPr>
        <p:spPr>
          <a:xfrm>
            <a:off x="338667" y="1219200"/>
            <a:ext cx="8432799" cy="4357511"/>
          </a:xfrm>
        </p:spPr>
        <p:txBody>
          <a:bodyPr>
            <a:normAutofit lnSpcReduction="10000"/>
          </a:bodyPr>
          <a:lstStyle/>
          <a:p>
            <a:r>
              <a:rPr lang="en-GB" sz="3200" dirty="0"/>
              <a:t>Adolf Hitler  (Germany)</a:t>
            </a:r>
          </a:p>
          <a:p>
            <a:r>
              <a:rPr lang="en-GB" sz="3200" dirty="0"/>
              <a:t>Joseph Stalin  (Russia)</a:t>
            </a:r>
          </a:p>
          <a:p>
            <a:r>
              <a:rPr lang="en-GB" sz="3200" dirty="0"/>
              <a:t>Benito Mussolini (Italy)</a:t>
            </a:r>
          </a:p>
          <a:p>
            <a:r>
              <a:rPr lang="en-GB" sz="3200" dirty="0"/>
              <a:t>Julia Caesar (Roman, Italy)</a:t>
            </a:r>
          </a:p>
          <a:p>
            <a:r>
              <a:rPr lang="en-GB" sz="3200" dirty="0"/>
              <a:t>Kim Jong-Un (North Korea)</a:t>
            </a:r>
          </a:p>
          <a:p>
            <a:r>
              <a:rPr lang="en-GB" sz="3200" dirty="0"/>
              <a:t>Pol Pot (Cambodia)</a:t>
            </a:r>
          </a:p>
          <a:p>
            <a:r>
              <a:rPr lang="en-GB" sz="3200" dirty="0"/>
              <a:t>Francisco Franco (Spain)</a:t>
            </a:r>
          </a:p>
          <a:p>
            <a:r>
              <a:rPr lang="en-GB" sz="3200" dirty="0"/>
              <a:t>Augusto Pinochet (Chilean)</a:t>
            </a:r>
          </a:p>
        </p:txBody>
      </p:sp>
    </p:spTree>
    <p:extLst>
      <p:ext uri="{BB962C8B-B14F-4D97-AF65-F5344CB8AC3E}">
        <p14:creationId xmlns:p14="http://schemas.microsoft.com/office/powerpoint/2010/main" val="17171710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372533"/>
            <a:ext cx="7290054" cy="824089"/>
          </a:xfrm>
        </p:spPr>
        <p:txBody>
          <a:bodyPr/>
          <a:lstStyle/>
          <a:p>
            <a:r>
              <a:rPr lang="en-GB" dirty="0">
                <a:solidFill>
                  <a:schemeClr val="tx1"/>
                </a:solidFill>
              </a:rPr>
              <a:t>Monarchy</a:t>
            </a:r>
          </a:p>
        </p:txBody>
      </p:sp>
      <p:sp>
        <p:nvSpPr>
          <p:cNvPr id="3" name="Content Placeholder 2"/>
          <p:cNvSpPr>
            <a:spLocks noGrp="1"/>
          </p:cNvSpPr>
          <p:nvPr>
            <p:ph idx="1"/>
          </p:nvPr>
        </p:nvSpPr>
        <p:spPr>
          <a:xfrm>
            <a:off x="293511" y="1275644"/>
            <a:ext cx="8647289" cy="4267200"/>
          </a:xfrm>
        </p:spPr>
        <p:txBody>
          <a:bodyPr>
            <a:normAutofit fontScale="62500" lnSpcReduction="20000"/>
          </a:bodyPr>
          <a:lstStyle/>
          <a:p>
            <a:r>
              <a:rPr lang="en-GB" b="1" dirty="0"/>
              <a:t>A government controlled by a king or queen </a:t>
            </a:r>
          </a:p>
          <a:p>
            <a:r>
              <a:rPr lang="en-GB" b="1" dirty="0"/>
              <a:t>Determined by a predisposed line of sovereignty. </a:t>
            </a:r>
          </a:p>
          <a:p>
            <a:r>
              <a:rPr lang="en-GB" b="1" dirty="0"/>
              <a:t>In the modern world there are two types of monarchies: </a:t>
            </a:r>
          </a:p>
          <a:p>
            <a:r>
              <a:rPr lang="en-GB" b="1" dirty="0"/>
              <a:t>Absolute monarchies and </a:t>
            </a:r>
          </a:p>
          <a:p>
            <a:r>
              <a:rPr lang="en-GB" b="1" dirty="0"/>
              <a:t>Constitutional monarchies. </a:t>
            </a:r>
          </a:p>
          <a:p>
            <a:r>
              <a:rPr lang="en-GB" b="1" dirty="0"/>
              <a:t>An absolute monarchy works like a dictatorship in that the king has complete rule over his country. </a:t>
            </a:r>
          </a:p>
          <a:p>
            <a:r>
              <a:rPr lang="en-GB" b="1" dirty="0"/>
              <a:t>A constitutional monarchy gives the royal family limited powers and usually works in accordance with an elected body of officials. </a:t>
            </a:r>
          </a:p>
          <a:p>
            <a:r>
              <a:rPr lang="en-GB" b="1" dirty="0"/>
              <a:t>Social revolutions of the 18th, 19th, and 20th century overthrew the majority of existing monarchies in favour of more democratic governments and the rise of the middle class.</a:t>
            </a:r>
          </a:p>
        </p:txBody>
      </p:sp>
    </p:spTree>
    <p:extLst>
      <p:ext uri="{BB962C8B-B14F-4D97-AF65-F5344CB8AC3E}">
        <p14:creationId xmlns:p14="http://schemas.microsoft.com/office/powerpoint/2010/main" val="3965079364"/>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4185" y="327378"/>
            <a:ext cx="7290054" cy="745066"/>
          </a:xfrm>
        </p:spPr>
        <p:txBody>
          <a:bodyPr>
            <a:normAutofit fontScale="90000"/>
          </a:bodyPr>
          <a:lstStyle/>
          <a:p>
            <a:r>
              <a:rPr lang="en-GB" dirty="0">
                <a:solidFill>
                  <a:schemeClr val="tx1"/>
                </a:solidFill>
              </a:rPr>
              <a:t>A democracy </a:t>
            </a:r>
          </a:p>
        </p:txBody>
      </p:sp>
      <p:sp>
        <p:nvSpPr>
          <p:cNvPr id="3" name="Content Placeholder 2"/>
          <p:cNvSpPr>
            <a:spLocks noGrp="1"/>
          </p:cNvSpPr>
          <p:nvPr>
            <p:ph idx="1"/>
          </p:nvPr>
        </p:nvSpPr>
        <p:spPr>
          <a:xfrm>
            <a:off x="406400" y="1072444"/>
            <a:ext cx="8365067" cy="4391378"/>
          </a:xfrm>
        </p:spPr>
        <p:txBody>
          <a:bodyPr>
            <a:normAutofit fontScale="70000" lnSpcReduction="20000"/>
          </a:bodyPr>
          <a:lstStyle/>
          <a:p>
            <a:r>
              <a:rPr lang="en-GB" b="1" dirty="0"/>
              <a:t>Is a form of government in which the citizens create and vote for laws. </a:t>
            </a:r>
          </a:p>
          <a:p>
            <a:r>
              <a:rPr lang="en-GB" b="1" dirty="0"/>
              <a:t>The idea of democracy stems back from ancient Greece.</a:t>
            </a:r>
          </a:p>
          <a:p>
            <a:r>
              <a:rPr lang="en-GB" b="1" dirty="0"/>
              <a:t>Direct democracy means everyone has a vote on everything – usually impractical unless very small numbers. </a:t>
            </a:r>
          </a:p>
          <a:p>
            <a:r>
              <a:rPr lang="en-GB" b="1" dirty="0"/>
              <a:t>Indirectly or Representative democracy – where the people vote in representatives to take decisions on their behalf. </a:t>
            </a:r>
          </a:p>
          <a:p>
            <a:r>
              <a:rPr lang="en-GB" b="1" dirty="0"/>
              <a:t>However, the presence of democracy does not always mean citizen’s wishes will be equally represented. </a:t>
            </a:r>
          </a:p>
          <a:p>
            <a:r>
              <a:rPr lang="en-GB" b="1" dirty="0"/>
              <a:t>Can depend on the voting system.</a:t>
            </a:r>
          </a:p>
        </p:txBody>
      </p:sp>
    </p:spTree>
    <p:extLst>
      <p:ext uri="{BB962C8B-B14F-4D97-AF65-F5344CB8AC3E}">
        <p14:creationId xmlns:p14="http://schemas.microsoft.com/office/powerpoint/2010/main" val="181406539"/>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8096" y="585216"/>
            <a:ext cx="7290054" cy="825895"/>
          </a:xfrm>
        </p:spPr>
        <p:txBody>
          <a:bodyPr/>
          <a:lstStyle/>
          <a:p>
            <a:r>
              <a:rPr lang="en-GB" dirty="0">
                <a:solidFill>
                  <a:schemeClr val="tx1"/>
                </a:solidFill>
              </a:rPr>
              <a:t>Different Voting Systems</a:t>
            </a:r>
          </a:p>
        </p:txBody>
      </p:sp>
      <p:sp>
        <p:nvSpPr>
          <p:cNvPr id="3" name="Content Placeholder 2"/>
          <p:cNvSpPr>
            <a:spLocks noGrp="1"/>
          </p:cNvSpPr>
          <p:nvPr>
            <p:ph idx="1"/>
          </p:nvPr>
        </p:nvSpPr>
        <p:spPr>
          <a:xfrm>
            <a:off x="282222" y="1676400"/>
            <a:ext cx="8647289" cy="3877733"/>
          </a:xfrm>
        </p:spPr>
        <p:txBody>
          <a:bodyPr>
            <a:normAutofit fontScale="70000" lnSpcReduction="20000"/>
          </a:bodyPr>
          <a:lstStyle/>
          <a:p>
            <a:pPr marL="0" indent="0">
              <a:buNone/>
            </a:pPr>
            <a:r>
              <a:rPr lang="en-GB" b="1" dirty="0"/>
              <a:t>First Past The Post</a:t>
            </a:r>
            <a:r>
              <a:rPr lang="en-GB" dirty="0"/>
              <a:t>, also known as Single Member Plurality, Simple Majority Voting or Plurality Voting. </a:t>
            </a:r>
          </a:p>
          <a:p>
            <a:r>
              <a:rPr lang="en-GB" dirty="0"/>
              <a:t>Used for UK Parliament - constituencies elect a single MP each.</a:t>
            </a:r>
          </a:p>
          <a:p>
            <a:r>
              <a:rPr lang="en-GB" dirty="0"/>
              <a:t>Voters put a cross on a ballot paper next to their favoured candidate and the candidate with the most votes in the constituency wins. All other votes count for nothing. </a:t>
            </a:r>
          </a:p>
          <a:p>
            <a:pPr marL="0" indent="0">
              <a:buNone/>
            </a:pPr>
            <a:endParaRPr lang="en-GB" b="1" dirty="0"/>
          </a:p>
          <a:p>
            <a:pPr marL="0" indent="0">
              <a:buNone/>
            </a:pPr>
            <a:r>
              <a:rPr lang="en-GB" b="1" dirty="0"/>
              <a:t>Proportional representation</a:t>
            </a:r>
          </a:p>
          <a:p>
            <a:r>
              <a:rPr lang="en-GB" dirty="0"/>
              <a:t>Decides the make-up of a parliament by allocating seats on the basis of the number of votes each party received. PR ensures that votes carry equal weight. </a:t>
            </a:r>
          </a:p>
        </p:txBody>
      </p:sp>
    </p:spTree>
    <p:extLst>
      <p:ext uri="{BB962C8B-B14F-4D97-AF65-F5344CB8AC3E}">
        <p14:creationId xmlns:p14="http://schemas.microsoft.com/office/powerpoint/2010/main" val="172464708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C670CE-97CE-4706-A98A-42B47FC7C165}"/>
              </a:ext>
            </a:extLst>
          </p:cNvPr>
          <p:cNvSpPr>
            <a:spLocks noGrp="1"/>
          </p:cNvSpPr>
          <p:nvPr>
            <p:ph type="title"/>
          </p:nvPr>
        </p:nvSpPr>
        <p:spPr/>
        <p:txBody>
          <a:bodyPr/>
          <a:lstStyle/>
          <a:p>
            <a:endParaRPr lang="en-GB"/>
          </a:p>
        </p:txBody>
      </p:sp>
      <p:pic>
        <p:nvPicPr>
          <p:cNvPr id="5" name="An introduction to Parliament">
            <a:hlinkClick r:id="" action="ppaction://media"/>
            <a:extLst>
              <a:ext uri="{FF2B5EF4-FFF2-40B4-BE49-F238E27FC236}">
                <a16:creationId xmlns:a16="http://schemas.microsoft.com/office/drawing/2014/main" id="{2ECE013B-7FC5-48A7-9AA5-36E91EC4CB0E}"/>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cstate="print"/>
          <a:stretch>
            <a:fillRect/>
          </a:stretch>
        </p:blipFill>
        <p:spPr>
          <a:xfrm>
            <a:off x="0" y="1"/>
            <a:ext cx="9144000" cy="6858000"/>
          </a:xfrm>
        </p:spPr>
      </p:pic>
    </p:spTree>
    <p:extLst>
      <p:ext uri="{BB962C8B-B14F-4D97-AF65-F5344CB8AC3E}">
        <p14:creationId xmlns:p14="http://schemas.microsoft.com/office/powerpoint/2010/main" val="1514318638"/>
      </p:ext>
    </p:extLst>
  </p:cSld>
  <p:clrMapOvr>
    <a:masterClrMapping/>
  </p:clrMapOvr>
  <p:timing>
    <p:tnLst>
      <p:par>
        <p:cTn id="1" dur="indefinite" restart="never" nodeType="tmRoot">
          <p:childTnLst>
            <p:video>
              <p:cMediaNode vol="80000">
                <p:cTn id="2" fill="hold" display="0">
                  <p:stCondLst>
                    <p:cond delay="indefinite"/>
                  </p:stCondLst>
                </p:cTn>
                <p:tgtEl>
                  <p:spTgt spid="5"/>
                </p:tgtEl>
              </p:cMediaNode>
            </p:video>
          </p:childTnLst>
        </p:cTn>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38C0C-480F-4CF4-A986-BD62E7C49518}"/>
              </a:ext>
            </a:extLst>
          </p:cNvPr>
          <p:cNvSpPr>
            <a:spLocks noGrp="1"/>
          </p:cNvSpPr>
          <p:nvPr>
            <p:ph type="title"/>
          </p:nvPr>
        </p:nvSpPr>
        <p:spPr/>
        <p:txBody>
          <a:bodyPr/>
          <a:lstStyle/>
          <a:p>
            <a:r>
              <a:rPr lang="en-GB" dirty="0"/>
              <a:t>Summarise </a:t>
            </a:r>
          </a:p>
        </p:txBody>
      </p:sp>
      <p:sp>
        <p:nvSpPr>
          <p:cNvPr id="3" name="Content Placeholder 2">
            <a:extLst>
              <a:ext uri="{FF2B5EF4-FFF2-40B4-BE49-F238E27FC236}">
                <a16:creationId xmlns:a16="http://schemas.microsoft.com/office/drawing/2014/main" id="{6B0DEAC4-3AF6-43E1-AFC1-372C76F22368}"/>
              </a:ext>
            </a:extLst>
          </p:cNvPr>
          <p:cNvSpPr>
            <a:spLocks noGrp="1"/>
          </p:cNvSpPr>
          <p:nvPr>
            <p:ph idx="1"/>
          </p:nvPr>
        </p:nvSpPr>
        <p:spPr/>
        <p:txBody>
          <a:bodyPr/>
          <a:lstStyle/>
          <a:p>
            <a:r>
              <a:rPr lang="en-GB" dirty="0"/>
              <a:t>PS to stop inequality of services</a:t>
            </a:r>
          </a:p>
          <a:p>
            <a:r>
              <a:rPr lang="en-GB" dirty="0"/>
              <a:t>Economic movement need to support a country in finances</a:t>
            </a:r>
          </a:p>
          <a:p>
            <a:r>
              <a:rPr lang="en-GB" dirty="0"/>
              <a:t>PESTLE records growth </a:t>
            </a:r>
          </a:p>
          <a:p>
            <a:r>
              <a:rPr lang="en-GB" dirty="0"/>
              <a:t>Political systems can restrict movement and control for a country. </a:t>
            </a:r>
          </a:p>
        </p:txBody>
      </p:sp>
    </p:spTree>
    <p:extLst>
      <p:ext uri="{BB962C8B-B14F-4D97-AF65-F5344CB8AC3E}">
        <p14:creationId xmlns:p14="http://schemas.microsoft.com/office/powerpoint/2010/main" val="320351395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DAA834-F14D-4098-A157-FE83504D6A4E}"/>
              </a:ext>
            </a:extLst>
          </p:cNvPr>
          <p:cNvSpPr>
            <a:spLocks noGrp="1"/>
          </p:cNvSpPr>
          <p:nvPr>
            <p:ph type="title"/>
          </p:nvPr>
        </p:nvSpPr>
        <p:spPr/>
        <p:txBody>
          <a:bodyPr/>
          <a:lstStyle/>
          <a:p>
            <a:r>
              <a:rPr lang="en-GB" dirty="0"/>
              <a:t>Activity</a:t>
            </a:r>
          </a:p>
        </p:txBody>
      </p:sp>
      <p:sp>
        <p:nvSpPr>
          <p:cNvPr id="3" name="Content Placeholder 2">
            <a:extLst>
              <a:ext uri="{FF2B5EF4-FFF2-40B4-BE49-F238E27FC236}">
                <a16:creationId xmlns:a16="http://schemas.microsoft.com/office/drawing/2014/main" id="{14DDE7E1-7AA7-4153-B88A-C3E0CBB50A28}"/>
              </a:ext>
            </a:extLst>
          </p:cNvPr>
          <p:cNvSpPr>
            <a:spLocks noGrp="1"/>
          </p:cNvSpPr>
          <p:nvPr>
            <p:ph idx="1"/>
          </p:nvPr>
        </p:nvSpPr>
        <p:spPr/>
        <p:txBody>
          <a:bodyPr>
            <a:normAutofit lnSpcReduction="10000"/>
          </a:bodyPr>
          <a:lstStyle/>
          <a:p>
            <a:r>
              <a:rPr lang="en-GB" dirty="0"/>
              <a:t>The current British Government what pledges have they confirmed to support the Public Service:</a:t>
            </a:r>
          </a:p>
          <a:p>
            <a:pPr lvl="1"/>
            <a:r>
              <a:rPr lang="en-GB" dirty="0"/>
              <a:t>New services</a:t>
            </a:r>
          </a:p>
          <a:p>
            <a:pPr lvl="1"/>
            <a:r>
              <a:rPr lang="en-GB" dirty="0"/>
              <a:t>Staff</a:t>
            </a:r>
          </a:p>
          <a:p>
            <a:pPr lvl="1"/>
            <a:r>
              <a:rPr lang="en-GB" dirty="0"/>
              <a:t>New legislation</a:t>
            </a:r>
          </a:p>
          <a:p>
            <a:pPr lvl="1"/>
            <a:r>
              <a:rPr lang="en-GB" dirty="0"/>
              <a:t>Consider Welsh Government</a:t>
            </a:r>
          </a:p>
          <a:p>
            <a:pPr marL="0" indent="0">
              <a:buNone/>
            </a:pPr>
            <a:r>
              <a:rPr lang="en-GB" dirty="0"/>
              <a:t>		</a:t>
            </a:r>
          </a:p>
        </p:txBody>
      </p:sp>
    </p:spTree>
    <p:extLst>
      <p:ext uri="{BB962C8B-B14F-4D97-AF65-F5344CB8AC3E}">
        <p14:creationId xmlns:p14="http://schemas.microsoft.com/office/powerpoint/2010/main" val="66813532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457200" y="1254642"/>
            <a:ext cx="8229600" cy="4262591"/>
          </a:xfrm>
        </p:spPr>
        <p:txBody>
          <a:bodyPr>
            <a:normAutofit/>
          </a:bodyPr>
          <a:lstStyle/>
          <a:p>
            <a:r>
              <a:rPr lang="en-GB" sz="2600" dirty="0"/>
              <a:t>Flynn, N. (2002) </a:t>
            </a:r>
            <a:r>
              <a:rPr lang="en-GB" sz="2600" i="1" dirty="0"/>
              <a:t>Public Sector Management </a:t>
            </a:r>
            <a:r>
              <a:rPr lang="en-GB" sz="2600" dirty="0"/>
              <a:t>Harlow: Pearson Education Limited</a:t>
            </a:r>
          </a:p>
          <a:p>
            <a:r>
              <a:rPr lang="en-GB" sz="2600" i="1" dirty="0">
                <a:hlinkClick r:id="rId3"/>
              </a:rPr>
              <a:t>https://www.bbc.co.uk/news/business-35339475</a:t>
            </a:r>
            <a:endParaRPr lang="en-GB" sz="2600" i="1" dirty="0"/>
          </a:p>
          <a:p>
            <a:r>
              <a:rPr lang="en-GB" sz="2600" dirty="0" err="1"/>
              <a:t>PolitiFact</a:t>
            </a:r>
            <a:r>
              <a:rPr lang="en-GB" sz="2600" dirty="0"/>
              <a:t>: Is Trump Cabinet's net wealth more than bottom third of all Americans?</a:t>
            </a:r>
          </a:p>
          <a:p>
            <a:r>
              <a:rPr lang="en-GB" sz="2600" dirty="0" err="1">
                <a:hlinkClick r:id="rId4" tooltip="Click to search for more items by this author"/>
              </a:rPr>
              <a:t>Heigl</a:t>
            </a:r>
            <a:r>
              <a:rPr lang="en-GB" sz="2600" dirty="0">
                <a:hlinkClick r:id="rId4" tooltip="Click to search for more items by this author"/>
              </a:rPr>
              <a:t>, Jana</a:t>
            </a:r>
            <a:r>
              <a:rPr lang="en-GB" sz="2600" dirty="0"/>
              <a:t>. </a:t>
            </a:r>
            <a:r>
              <a:rPr lang="en-GB" sz="2600" i="1" dirty="0"/>
              <a:t>Tampa Bay Times (Online)</a:t>
            </a:r>
            <a:r>
              <a:rPr lang="en-GB" sz="2600" dirty="0"/>
              <a:t>, Tampa Bay: Times Publishing Company. Mar 31, 2017. </a:t>
            </a:r>
          </a:p>
          <a:p>
            <a:endParaRPr lang="en-GB" i="1" dirty="0"/>
          </a:p>
        </p:txBody>
      </p:sp>
    </p:spTree>
    <p:extLst>
      <p:ext uri="{BB962C8B-B14F-4D97-AF65-F5344CB8AC3E}">
        <p14:creationId xmlns:p14="http://schemas.microsoft.com/office/powerpoint/2010/main" val="1785205364"/>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a:bodyPr>
          <a:lstStyle/>
          <a:p>
            <a:r>
              <a:rPr lang="en-GB" sz="2400" dirty="0">
                <a:hlinkClick r:id="rId2"/>
              </a:rPr>
              <a:t>https://inequality.org/facts/global-inequality/</a:t>
            </a:r>
            <a:endParaRPr lang="en-GB" sz="2400" dirty="0"/>
          </a:p>
          <a:p>
            <a:r>
              <a:rPr lang="en-GB" sz="2400" dirty="0">
                <a:hlinkClick r:id="rId3"/>
              </a:rPr>
              <a:t>https://www.vox.com/future-perfect/2019/1/22/18192774/oxfam-inequality-report-2019-davos-wealth</a:t>
            </a:r>
            <a:endParaRPr lang="en-GB" sz="2400" dirty="0"/>
          </a:p>
        </p:txBody>
      </p:sp>
    </p:spTree>
    <p:extLst>
      <p:ext uri="{BB962C8B-B14F-4D97-AF65-F5344CB8AC3E}">
        <p14:creationId xmlns:p14="http://schemas.microsoft.com/office/powerpoint/2010/main" val="1088106948"/>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Theme1.thmx first page pp</Template>
  <TotalTime>321</TotalTime>
  <Words>3312</Words>
  <Application>Microsoft Office PowerPoint</Application>
  <PresentationFormat>On-screen Show (4:3)</PresentationFormat>
  <Paragraphs>396</Paragraphs>
  <Slides>47</Slides>
  <Notes>31</Notes>
  <HiddenSlides>0</HiddenSlides>
  <MMClips>3</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47</vt:i4>
      </vt:variant>
    </vt:vector>
  </HeadingPairs>
  <TitlesOfParts>
    <vt:vector size="51" baseType="lpstr">
      <vt:lpstr>Arial</vt:lpstr>
      <vt:lpstr>Calibri</vt:lpstr>
      <vt:lpstr>Myriad Pro</vt:lpstr>
      <vt:lpstr>Theme1.thmx first page pp</vt:lpstr>
      <vt:lpstr>The Public Sector Environment</vt:lpstr>
      <vt:lpstr>What is your Module all about?</vt:lpstr>
      <vt:lpstr>What does this mean?</vt:lpstr>
      <vt:lpstr>What Are the learning Outcomes?</vt:lpstr>
      <vt:lpstr>Learning Structure &amp; Approach</vt:lpstr>
      <vt:lpstr>I am a Student what is expected of me?</vt:lpstr>
      <vt:lpstr>Assessment </vt:lpstr>
      <vt:lpstr>How will I be assessed?</vt:lpstr>
      <vt:lpstr>Lesson Outcome</vt:lpstr>
      <vt:lpstr>What is the Public Sector?</vt:lpstr>
      <vt:lpstr>The Purpose of Public Sector</vt:lpstr>
      <vt:lpstr>What factors effect public sector &amp; Services?</vt:lpstr>
      <vt:lpstr>Businesses </vt:lpstr>
      <vt:lpstr>P.E.S.T.E.L</vt:lpstr>
      <vt:lpstr>P.E.S.T.E.L</vt:lpstr>
      <vt:lpstr>PowerPoint Presentation</vt:lpstr>
      <vt:lpstr>Public Service Environment – Public Equality?</vt:lpstr>
      <vt:lpstr>Inequality</vt:lpstr>
      <vt:lpstr>Inequality</vt:lpstr>
      <vt:lpstr>PowerPoint Presentation</vt:lpstr>
      <vt:lpstr>OXFAM (2016) Concludes:</vt:lpstr>
      <vt:lpstr>What can we conclude so far?</vt:lpstr>
      <vt:lpstr>Conclude the Purpose of Public Services</vt:lpstr>
      <vt:lpstr>The Economic Environment</vt:lpstr>
      <vt:lpstr>What is Economics?</vt:lpstr>
      <vt:lpstr>What is Economics?</vt:lpstr>
      <vt:lpstr> What is the basic economic problem? </vt:lpstr>
      <vt:lpstr>Free Goods  &amp;  Economic Goods</vt:lpstr>
      <vt:lpstr>Why do we have a Public Sector and Public Services?</vt:lpstr>
      <vt:lpstr>Tutorial - Student Activity</vt:lpstr>
      <vt:lpstr> Potential Private Sector benefits </vt:lpstr>
      <vt:lpstr>When other sector’s step in to help LA’s &amp; Government:</vt:lpstr>
      <vt:lpstr>When it goes wrong: G4S &amp; London Olympics 2012</vt:lpstr>
      <vt:lpstr>When it goes wrong: G4S &amp; London Olympics 2012</vt:lpstr>
      <vt:lpstr>Carillion Building Supplier</vt:lpstr>
      <vt:lpstr>Political Systems &amp; Financial Theory</vt:lpstr>
      <vt:lpstr>Political Systems</vt:lpstr>
      <vt:lpstr>Authoritarian  Governments</vt:lpstr>
      <vt:lpstr>Dictators</vt:lpstr>
      <vt:lpstr>Monarchy</vt:lpstr>
      <vt:lpstr>A democracy </vt:lpstr>
      <vt:lpstr>Different Voting Systems</vt:lpstr>
      <vt:lpstr>PowerPoint Presentation</vt:lpstr>
      <vt:lpstr>Summarise </vt:lpstr>
      <vt:lpstr>Activity</vt:lpstr>
      <vt:lpstr>References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Jane Thomas</dc:creator>
  <cp:lastModifiedBy>Alison Thomas (1811074)</cp:lastModifiedBy>
  <cp:revision>13</cp:revision>
  <dcterms:created xsi:type="dcterms:W3CDTF">2020-01-06T14:13:28Z</dcterms:created>
  <dcterms:modified xsi:type="dcterms:W3CDTF">2020-01-28T19:12:25Z</dcterms:modified>
</cp:coreProperties>
</file>