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5" r:id="rId4"/>
    <p:sldId id="268" r:id="rId5"/>
    <p:sldId id="274" r:id="rId6"/>
    <p:sldId id="267" r:id="rId7"/>
    <p:sldId id="269" r:id="rId8"/>
    <p:sldId id="270" r:id="rId9"/>
    <p:sldId id="261" r:id="rId10"/>
    <p:sldId id="272" r:id="rId11"/>
    <p:sldId id="263" r:id="rId12"/>
    <p:sldId id="264" r:id="rId13"/>
    <p:sldId id="275" r:id="rId14"/>
    <p:sldId id="278" r:id="rId15"/>
    <p:sldId id="271" r:id="rId16"/>
    <p:sldId id="266" r:id="rId17"/>
    <p:sldId id="273" r:id="rId18"/>
    <p:sldId id="262" r:id="rId19"/>
    <p:sldId id="276" r:id="rId20"/>
    <p:sldId id="277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996633"/>
    <a:srgbClr val="CCFF33"/>
    <a:srgbClr val="FF3300"/>
    <a:srgbClr val="3333CC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841F75-5447-4DEB-837B-027E1CE40F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F81CE6-CD27-4D86-9109-17A29740C7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77F78-7662-48EC-ACD4-E400990DC4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4E25A3-D889-47B0-BE8D-3481D98C3C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067A89-2B42-4624-B707-596F49073F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CD4C7-7B2A-4086-A5C9-2175D5355D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D529E5-7776-40DB-B425-7CEF20C345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D94DFF-68E8-453E-B6D5-445DDEE551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DE01B9-5A56-40B5-96E0-05C0E7E186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7294A-BB4C-4731-9745-A1F42941A5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A2BD97-A70C-46FC-B1B6-F6FC77EF99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C9B38B-577D-4699-A7FF-92EF431BF2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8F754FA-0C34-4894-BF4C-C4EE1532FF5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Rhifau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Cyfan</a:t>
            </a:r>
            <a:endParaRPr lang="en-GB" sz="4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Lluoswch y rhifau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ar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ochrau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pob sgwâr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US" sz="32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4" name="Rectangle 14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33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56" name="Line 1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57" name="Line 1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58" name="Text Box 1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59" name="Oval 1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Oval 2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1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1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  <p:bldP spid="61449" grpId="0" autoUpdateAnimBg="0"/>
      <p:bldP spid="61456" grpId="0" animBg="1"/>
      <p:bldP spid="61457" grpId="0" animBg="1"/>
      <p:bldP spid="61458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shade val="46275"/>
                  <a:invGamma/>
                </a:srgbClr>
              </a:gs>
              <a:gs pos="50000">
                <a:srgbClr val="FFCC99"/>
              </a:gs>
              <a:gs pos="100000">
                <a:srgbClr val="FFCC99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169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8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39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1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5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37" grpId="0" autoUpdateAnimBg="0"/>
      <p:bldP spid="95238" grpId="0" animBg="1"/>
      <p:bldP spid="95239" grpId="0" animBg="1"/>
      <p:bldP spid="95240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33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0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1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3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09" grpId="0" autoUpdateAnimBg="0"/>
      <p:bldP spid="98310" grpId="0" animBg="1"/>
      <p:bldP spid="98311" grpId="0" animBg="1"/>
      <p:bldP spid="98312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CCFF33">
                  <a:gamma/>
                  <a:shade val="46275"/>
                  <a:invGamma/>
                </a:srgbClr>
              </a:gs>
              <a:gs pos="50000">
                <a:srgbClr val="CCFF33"/>
              </a:gs>
              <a:gs pos="100000">
                <a:srgbClr val="CCFF33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4900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4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55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7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8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4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4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4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3" grpId="0" autoUpdateAnimBg="0"/>
      <p:bldP spid="104454" grpId="0" animBg="1"/>
      <p:bldP spid="104455" grpId="0" animBg="1"/>
      <p:bldP spid="10445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1026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Rectangle 1027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CC">
                  <a:gamma/>
                  <a:shade val="46275"/>
                  <a:invGamma/>
                </a:srgbClr>
              </a:gs>
              <a:gs pos="50000">
                <a:srgbClr val="FFCCCC"/>
              </a:gs>
              <a:gs pos="100000">
                <a:srgbClr val="FFCCCC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996633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1028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225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5" name="Text Box 1029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6" name="Line 1030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7" name="Line 1031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8" name="Text Box 1032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9" name="Oval 1033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Oval 1034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7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85" grpId="0" autoUpdateAnimBg="0"/>
      <p:bldP spid="97286" grpId="0" animBg="1"/>
      <p:bldP spid="97287" grpId="0" animBg="1"/>
      <p:bldP spid="9728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shade val="46275"/>
                  <a:invGamma/>
                </a:srgbClr>
              </a:gs>
              <a:gs pos="50000">
                <a:srgbClr val="FFCC99"/>
              </a:gs>
              <a:gs pos="100000">
                <a:srgbClr val="FFCC99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625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4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5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7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9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3" grpId="0" autoUpdateAnimBg="0"/>
      <p:bldP spid="99334" grpId="0" animBg="1"/>
      <p:bldP spid="99335" grpId="0" animBg="1"/>
      <p:bldP spid="9933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CCFF33">
                  <a:gamma/>
                  <a:shade val="46275"/>
                  <a:invGamma/>
                </a:srgbClr>
              </a:gs>
              <a:gs pos="50000">
                <a:srgbClr val="CCFF33"/>
              </a:gs>
              <a:gs pos="100000">
                <a:srgbClr val="CCFF33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900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8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59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1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57" grpId="0" autoUpdateAnimBg="0"/>
      <p:bldP spid="100358" grpId="0" animBg="1"/>
      <p:bldP spid="100359" grpId="0" animBg="1"/>
      <p:bldP spid="100360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shade val="46275"/>
                  <a:invGamma/>
                </a:srgbClr>
              </a:gs>
              <a:gs pos="50000">
                <a:srgbClr val="FFCC99"/>
              </a:gs>
              <a:gs pos="100000">
                <a:srgbClr val="FFCC99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2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3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5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1" grpId="0" autoUpdateAnimBg="0"/>
      <p:bldP spid="91142" grpId="0" animBg="1"/>
      <p:bldP spid="91143" grpId="0" animBg="1"/>
      <p:bldP spid="91144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33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2500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6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7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9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5" grpId="0" autoUpdateAnimBg="0"/>
      <p:bldP spid="102406" grpId="0" animBg="1"/>
      <p:bldP spid="102407" grpId="0" animBg="1"/>
      <p:bldP spid="102408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CC">
                  <a:gamma/>
                  <a:shade val="46275"/>
                  <a:invGamma/>
                </a:srgbClr>
              </a:gs>
              <a:gs pos="50000">
                <a:srgbClr val="FFCCCC"/>
              </a:gs>
              <a:gs pos="100000">
                <a:srgbClr val="FFCCCC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996633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121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0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1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3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3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89" grpId="0" autoUpdateAnimBg="0"/>
      <p:bldP spid="93190" grpId="0" animBg="1"/>
      <p:bldP spid="93191" grpId="0" animBg="1"/>
      <p:bldP spid="93192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33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144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4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5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7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3" grpId="0" autoUpdateAnimBg="0"/>
      <p:bldP spid="94214" grpId="0" animBg="1"/>
      <p:bldP spid="94215" grpId="0" animBg="1"/>
      <p:bldP spid="94216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CC">
                  <a:gamma/>
                  <a:shade val="46275"/>
                  <a:invGamma/>
                </a:srgbClr>
              </a:gs>
              <a:gs pos="50000">
                <a:srgbClr val="FFCCCC"/>
              </a:gs>
              <a:gs pos="100000">
                <a:srgbClr val="FFCCCC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996633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78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79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1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2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5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5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77" grpId="0" autoUpdateAnimBg="0"/>
      <p:bldP spid="105478" grpId="0" animBg="1"/>
      <p:bldP spid="105479" grpId="0" animBg="1"/>
      <p:bldP spid="105480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CCFF33">
                  <a:gamma/>
                  <a:shade val="46275"/>
                  <a:invGamma/>
                </a:srgbClr>
              </a:gs>
              <a:gs pos="50000">
                <a:srgbClr val="CCFF33"/>
              </a:gs>
              <a:gs pos="100000">
                <a:srgbClr val="CCFF33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256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50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51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53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4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8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8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8" grpId="0" autoUpdateAnimBg="0"/>
      <p:bldP spid="108549" grpId="0" autoUpdateAnimBg="0"/>
      <p:bldP spid="108550" grpId="0" animBg="1"/>
      <p:bldP spid="108551" grpId="0" animBg="1"/>
      <p:bldP spid="108552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1026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Rectangle 1027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CC">
                  <a:gamma/>
                  <a:shade val="46275"/>
                  <a:invGamma/>
                </a:srgbClr>
              </a:gs>
              <a:gs pos="50000">
                <a:srgbClr val="FFCCCC"/>
              </a:gs>
              <a:gs pos="100000">
                <a:srgbClr val="FFCCCC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996633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1028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1600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1" name="Text Box 1029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2" name="Line 1030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3" name="Line 1031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4" name="Text Box 1032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5" name="Oval 1033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Oval 1034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1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1" grpId="0" autoUpdateAnimBg="0"/>
      <p:bldP spid="101382" grpId="0" animBg="1"/>
      <p:bldP spid="101383" grpId="0" animBg="1"/>
      <p:bldP spid="101384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CCFF33">
                  <a:gamma/>
                  <a:shade val="46275"/>
                  <a:invGamma/>
                </a:srgbClr>
              </a:gs>
              <a:gs pos="50000">
                <a:srgbClr val="CCFF33"/>
              </a:gs>
              <a:gs pos="100000">
                <a:srgbClr val="CCFF33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196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2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3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5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6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1" grpId="0" autoUpdateAnimBg="0"/>
      <p:bldP spid="96262" grpId="0" animBg="1"/>
      <p:bldP spid="96263" grpId="0" animBg="1"/>
      <p:bldP spid="96264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1026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Rectangle 1027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shade val="46275"/>
                  <a:invGamma/>
                </a:srgbClr>
              </a:gs>
              <a:gs pos="50000">
                <a:srgbClr val="FFCC99"/>
              </a:gs>
              <a:gs pos="100000">
                <a:srgbClr val="FFCC99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1028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3600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29" name="Text Box 1029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0" name="Line 1030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1" name="Line 1031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2" name="Text Box 1032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3" name="Oval 1033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Oval 1034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3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3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29" grpId="0" autoUpdateAnimBg="0"/>
      <p:bldP spid="103430" grpId="0" animBg="1"/>
      <p:bldP spid="103431" grpId="0" animBg="1"/>
      <p:bldP spid="103432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CCFF33">
                  <a:gamma/>
                  <a:shade val="46275"/>
                  <a:invGamma/>
                </a:srgbClr>
              </a:gs>
              <a:gs pos="50000">
                <a:srgbClr val="CCFF33"/>
              </a:gs>
              <a:gs pos="100000">
                <a:srgbClr val="CCFF33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6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7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9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5" grpId="0" autoUpdateAnimBg="0"/>
      <p:bldP spid="92166" grpId="0" animBg="1"/>
      <p:bldP spid="92167" grpId="0" animBg="1"/>
      <p:bldP spid="9216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3333CC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2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03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5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6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6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6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1" grpId="0" autoUpdateAnimBg="0"/>
      <p:bldP spid="106502" grpId="0" animBg="1"/>
      <p:bldP spid="106503" grpId="0" animBg="1"/>
      <p:bldP spid="106504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shade val="46275"/>
                  <a:invGamma/>
                </a:srgbClr>
              </a:gs>
              <a:gs pos="50000">
                <a:srgbClr val="FFCC99"/>
              </a:gs>
              <a:gs pos="100000">
                <a:srgbClr val="FFCC99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6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27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9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0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7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7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7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autoUpdateAnimBg="0"/>
      <p:bldP spid="107525" grpId="0" autoUpdateAnimBg="0"/>
      <p:bldP spid="107526" grpId="0" animBg="1"/>
      <p:bldP spid="107527" grpId="0" animBg="1"/>
      <p:bldP spid="107528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Rectangle 3"/>
          <p:cNvSpPr>
            <a:spLocks noChangeArrowheads="1"/>
          </p:cNvSpPr>
          <p:nvPr/>
        </p:nvSpPr>
        <p:spPr bwMode="auto">
          <a:xfrm>
            <a:off x="2774950" y="1628775"/>
            <a:ext cx="3590925" cy="3590925"/>
          </a:xfrm>
          <a:prstGeom prst="rect">
            <a:avLst/>
          </a:prstGeom>
          <a:gradFill rotWithShape="0">
            <a:gsLst>
              <a:gs pos="0">
                <a:srgbClr val="FFCCCC">
                  <a:gamma/>
                  <a:shade val="46275"/>
                  <a:invGamma/>
                </a:srgbClr>
              </a:gs>
              <a:gs pos="50000">
                <a:srgbClr val="FFCCCC"/>
              </a:gs>
              <a:gs pos="100000">
                <a:srgbClr val="FFCCCC">
                  <a:gamma/>
                  <a:shade val="46275"/>
                  <a:invGamma/>
                </a:srgbClr>
              </a:gs>
            </a:gsLst>
            <a:lin ang="2700000" scaled="1"/>
          </a:gradFill>
          <a:ln w="177800">
            <a:solidFill>
              <a:srgbClr val="996633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2860675" y="2616200"/>
            <a:ext cx="34194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accent2"/>
                </a:solidFill>
                <a:latin typeface="Comic Sans MS" pitchFamily="66" charset="0"/>
              </a:rPr>
              <a:t>8100</a:t>
            </a:r>
            <a:endParaRPr lang="en-US" sz="10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3314700" y="371475"/>
            <a:ext cx="2511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4" name="Line 6"/>
          <p:cNvSpPr>
            <a:spLocks noChangeShapeType="1"/>
          </p:cNvSpPr>
          <p:nvPr/>
        </p:nvSpPr>
        <p:spPr bwMode="auto">
          <a:xfrm>
            <a:off x="2716213" y="1349375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75" name="Line 7"/>
          <p:cNvSpPr>
            <a:spLocks noChangeShapeType="1"/>
          </p:cNvSpPr>
          <p:nvPr/>
        </p:nvSpPr>
        <p:spPr bwMode="auto">
          <a:xfrm rot="5400000">
            <a:off x="596106" y="3418682"/>
            <a:ext cx="3709987" cy="0"/>
          </a:xfrm>
          <a:prstGeom prst="line">
            <a:avLst/>
          </a:prstGeom>
          <a:noFill/>
          <a:ln w="101600">
            <a:solidFill>
              <a:srgbClr val="CCFF33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293688" y="2925763"/>
            <a:ext cx="18923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6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6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7" name="Oval 9"/>
          <p:cNvSpPr>
            <a:spLocks noChangeArrowheads="1"/>
          </p:cNvSpPr>
          <p:nvPr/>
        </p:nvSpPr>
        <p:spPr bwMode="auto">
          <a:xfrm>
            <a:off x="508000" y="442913"/>
            <a:ext cx="1223963" cy="1223962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8" name="Oval 10"/>
          <p:cNvSpPr>
            <a:spLocks noChangeArrowheads="1"/>
          </p:cNvSpPr>
          <p:nvPr/>
        </p:nvSpPr>
        <p:spPr bwMode="auto">
          <a:xfrm>
            <a:off x="7400925" y="5210175"/>
            <a:ext cx="1223963" cy="1223963"/>
          </a:xfrm>
          <a:prstGeom prst="ellipse">
            <a:avLst/>
          </a:prstGeom>
          <a:gradFill rotWithShape="0">
            <a:gsLst>
              <a:gs pos="0">
                <a:schemeClr val="bg1">
                  <a:gamma/>
                  <a:shade val="6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6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9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9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9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utoUpdateAnimBg="0"/>
      <p:bldP spid="109573" grpId="0" autoUpdateAnimBg="0"/>
      <p:bldP spid="109574" grpId="0" animBg="1"/>
      <p:bldP spid="109575" grpId="0" animBg="1"/>
      <p:bldP spid="109576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72</Words>
  <Application>Microsoft Office PowerPoint</Application>
  <PresentationFormat>On-screen Show (4:3)</PresentationFormat>
  <Paragraphs>64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45</cp:revision>
  <dcterms:created xsi:type="dcterms:W3CDTF">2006-03-03T16:34:11Z</dcterms:created>
  <dcterms:modified xsi:type="dcterms:W3CDTF">2014-08-19T10:25:46Z</dcterms:modified>
</cp:coreProperties>
</file>