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4"/>
    <p:sldMasterId id="2147483676" r:id="rId5"/>
  </p:sldMasterIdLst>
  <p:notesMasterIdLst>
    <p:notesMasterId r:id="rId45"/>
  </p:notesMasterIdLst>
  <p:sldIdLst>
    <p:sldId id="407" r:id="rId6"/>
    <p:sldId id="424" r:id="rId7"/>
    <p:sldId id="425" r:id="rId8"/>
    <p:sldId id="426" r:id="rId9"/>
    <p:sldId id="427" r:id="rId10"/>
    <p:sldId id="428" r:id="rId11"/>
    <p:sldId id="429" r:id="rId12"/>
    <p:sldId id="430" r:id="rId13"/>
    <p:sldId id="432" r:id="rId14"/>
    <p:sldId id="433" r:id="rId15"/>
    <p:sldId id="434" r:id="rId16"/>
    <p:sldId id="435" r:id="rId17"/>
    <p:sldId id="436" r:id="rId18"/>
    <p:sldId id="437" r:id="rId19"/>
    <p:sldId id="478" r:id="rId20"/>
    <p:sldId id="479" r:id="rId21"/>
    <p:sldId id="480" r:id="rId22"/>
    <p:sldId id="481" r:id="rId23"/>
    <p:sldId id="439" r:id="rId24"/>
    <p:sldId id="440" r:id="rId25"/>
    <p:sldId id="442" r:id="rId26"/>
    <p:sldId id="443" r:id="rId27"/>
    <p:sldId id="444" r:id="rId28"/>
    <p:sldId id="445" r:id="rId29"/>
    <p:sldId id="446" r:id="rId30"/>
    <p:sldId id="447" r:id="rId31"/>
    <p:sldId id="449" r:id="rId32"/>
    <p:sldId id="450" r:id="rId33"/>
    <p:sldId id="451" r:id="rId34"/>
    <p:sldId id="452" r:id="rId35"/>
    <p:sldId id="453" r:id="rId36"/>
    <p:sldId id="454" r:id="rId37"/>
    <p:sldId id="455" r:id="rId38"/>
    <p:sldId id="456" r:id="rId39"/>
    <p:sldId id="457" r:id="rId40"/>
    <p:sldId id="459" r:id="rId41"/>
    <p:sldId id="460" r:id="rId42"/>
    <p:sldId id="462" r:id="rId43"/>
    <p:sldId id="463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son Rees-Edwards" initials="ARE" lastIdx="1" clrIdx="0">
    <p:extLst>
      <p:ext uri="{19B8F6BF-5375-455C-9EA6-DF929625EA0E}">
        <p15:presenceInfo xmlns:p15="http://schemas.microsoft.com/office/powerpoint/2012/main" userId="S::A.Rees-Edwards@uwtsd.ac.uk::6ddc9a34-5fd4-438d-87b4-9c8b83b9751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A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60"/>
    <p:restoredTop sz="40887" autoAdjust="0"/>
  </p:normalViewPr>
  <p:slideViewPr>
    <p:cSldViewPr snapToGrid="0" snapToObjects="1">
      <p:cViewPr varScale="1">
        <p:scale>
          <a:sx n="43" d="100"/>
          <a:sy n="43" d="100"/>
        </p:scale>
        <p:origin x="29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commentAuthors" Target="commentAuthor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6E285A-1626-4BB0-A458-3E5589E2C09B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C8073-CAD2-48BF-B8DB-FCAF7D6ED0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17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 altLang="cy-GB" dirty="0" err="1"/>
              <a:t>Notes</a:t>
            </a:r>
            <a:r>
              <a:rPr lang="cy-GB" altLang="cy-GB" baseline="0" dirty="0"/>
              <a:t> for </a:t>
            </a:r>
            <a:r>
              <a:rPr lang="cy-GB" altLang="cy-GB" baseline="0" dirty="0" err="1"/>
              <a:t>Module</a:t>
            </a:r>
            <a:r>
              <a:rPr lang="cy-GB" altLang="cy-GB" baseline="0" dirty="0"/>
              <a:t> Team:</a:t>
            </a:r>
          </a:p>
          <a:p>
            <a:endParaRPr lang="cy-GB" altLang="cy-GB" baseline="0" dirty="0"/>
          </a:p>
          <a:p>
            <a:r>
              <a:rPr lang="cy-GB" altLang="cy-GB" baseline="0" dirty="0"/>
              <a:t>You can </a:t>
            </a:r>
            <a:r>
              <a:rPr lang="cy-GB" altLang="cy-GB" baseline="0" dirty="0" err="1"/>
              <a:t>open</a:t>
            </a:r>
            <a:r>
              <a:rPr lang="cy-GB" altLang="cy-GB" baseline="0" dirty="0"/>
              <a:t> the </a:t>
            </a:r>
            <a:r>
              <a:rPr lang="cy-GB" altLang="cy-GB" baseline="0" dirty="0" err="1"/>
              <a:t>module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handbook</a:t>
            </a:r>
            <a:r>
              <a:rPr lang="cy-GB" altLang="cy-GB" baseline="0" dirty="0"/>
              <a:t> on the </a:t>
            </a:r>
            <a:r>
              <a:rPr lang="cy-GB" altLang="cy-GB" baseline="0" dirty="0" err="1"/>
              <a:t>whiteboard</a:t>
            </a:r>
            <a:r>
              <a:rPr lang="cy-GB" altLang="cy-GB" baseline="0" dirty="0"/>
              <a:t> and go </a:t>
            </a:r>
            <a:r>
              <a:rPr lang="cy-GB" altLang="cy-GB" baseline="0" dirty="0" err="1"/>
              <a:t>over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details</a:t>
            </a:r>
            <a:r>
              <a:rPr lang="cy-GB" altLang="cy-GB" baseline="0" dirty="0"/>
              <a:t>, </a:t>
            </a:r>
            <a:r>
              <a:rPr lang="cy-GB" altLang="cy-GB" baseline="0" dirty="0" err="1"/>
              <a:t>such</a:t>
            </a:r>
            <a:r>
              <a:rPr lang="cy-GB" altLang="cy-GB" baseline="0" dirty="0"/>
              <a:t> as:</a:t>
            </a:r>
          </a:p>
          <a:p>
            <a:endParaRPr lang="cy-GB" altLang="cy-GB" baseline="0" dirty="0"/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cy-GB" altLang="cy-GB" baseline="0" dirty="0"/>
              <a:t>Staff </a:t>
            </a:r>
            <a:r>
              <a:rPr lang="cy-GB" altLang="cy-GB" baseline="0" dirty="0" err="1"/>
              <a:t>details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explain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that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they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have</a:t>
            </a:r>
            <a:r>
              <a:rPr lang="cy-GB" altLang="cy-GB" baseline="0" dirty="0"/>
              <a:t> to e-</a:t>
            </a:r>
            <a:r>
              <a:rPr lang="cy-GB" altLang="cy-GB" baseline="0" dirty="0" err="1"/>
              <a:t>mail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their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lecturer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if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absent</a:t>
            </a:r>
            <a:endParaRPr lang="cy-GB" altLang="cy-GB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Assessment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Panopto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guidance</a:t>
            </a:r>
            <a:r>
              <a:rPr lang="cy-GB" altLang="cy-GB" baseline="0" dirty="0"/>
              <a:t> can </a:t>
            </a:r>
            <a:r>
              <a:rPr lang="cy-GB" altLang="cy-GB" baseline="0" dirty="0" err="1"/>
              <a:t>either</a:t>
            </a:r>
            <a:r>
              <a:rPr lang="cy-GB" altLang="cy-GB" baseline="0" dirty="0"/>
              <a:t> be </a:t>
            </a:r>
            <a:r>
              <a:rPr lang="cy-GB" altLang="cy-GB" baseline="0" dirty="0" err="1"/>
              <a:t>watched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their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own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time</a:t>
            </a:r>
            <a:r>
              <a:rPr lang="cy-GB" altLang="cy-GB" baseline="0" dirty="0"/>
              <a:t> or </a:t>
            </a:r>
            <a:r>
              <a:rPr lang="cy-GB" altLang="cy-GB" baseline="0" dirty="0" err="1"/>
              <a:t>in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lectures</a:t>
            </a:r>
            <a:r>
              <a:rPr lang="cy-GB" altLang="cy-GB" baseline="0" dirty="0"/>
              <a:t> (</a:t>
            </a:r>
            <a:r>
              <a:rPr lang="cy-GB" altLang="cy-GB" baseline="0" dirty="0" err="1"/>
              <a:t>sometimes</a:t>
            </a:r>
            <a:r>
              <a:rPr lang="cy-GB" altLang="cy-GB" baseline="0" dirty="0"/>
              <a:t> it </a:t>
            </a:r>
            <a:r>
              <a:rPr lang="cy-GB" altLang="cy-GB" baseline="0" dirty="0" err="1"/>
              <a:t>helps</a:t>
            </a:r>
            <a:r>
              <a:rPr lang="cy-GB" altLang="cy-GB" baseline="0" dirty="0"/>
              <a:t> to </a:t>
            </a:r>
            <a:r>
              <a:rPr lang="cy-GB" altLang="cy-GB" baseline="0" dirty="0" err="1"/>
              <a:t>listen</a:t>
            </a:r>
            <a:r>
              <a:rPr lang="cy-GB" altLang="cy-GB" baseline="0" dirty="0"/>
              <a:t> to the </a:t>
            </a:r>
            <a:r>
              <a:rPr lang="cy-GB" altLang="cy-GB" baseline="0" dirty="0" err="1"/>
              <a:t>guidance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together</a:t>
            </a:r>
            <a:r>
              <a:rPr lang="cy-GB" altLang="cy-GB" baseline="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Leganto</a:t>
            </a:r>
            <a:r>
              <a:rPr lang="cy-GB" altLang="cy-GB" baseline="0" dirty="0"/>
              <a:t> – </a:t>
            </a:r>
            <a:r>
              <a:rPr lang="cy-GB" altLang="cy-GB" baseline="0" dirty="0" err="1"/>
              <a:t>show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where</a:t>
            </a:r>
            <a:r>
              <a:rPr lang="cy-GB" altLang="cy-GB" baseline="0" dirty="0"/>
              <a:t> the </a:t>
            </a:r>
            <a:r>
              <a:rPr lang="cy-GB" altLang="cy-GB" baseline="0" dirty="0" err="1"/>
              <a:t>online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reading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list</a:t>
            </a:r>
            <a:r>
              <a:rPr lang="cy-GB" altLang="cy-GB" baseline="0" dirty="0"/>
              <a:t> 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y-GB" altLang="cy-GB" baseline="0" dirty="0" err="1"/>
              <a:t>Additional</a:t>
            </a:r>
            <a:r>
              <a:rPr lang="cy-GB" altLang="cy-GB" baseline="0" dirty="0"/>
              <a:t> </a:t>
            </a:r>
            <a:r>
              <a:rPr lang="cy-GB" altLang="cy-GB" baseline="0" dirty="0" err="1"/>
              <a:t>reading</a:t>
            </a:r>
            <a:endParaRPr lang="cy-GB" altLang="cy-GB" baseline="0" dirty="0"/>
          </a:p>
          <a:p>
            <a:endParaRPr lang="en-GB" dirty="0"/>
          </a:p>
          <a:p>
            <a:endParaRPr lang="en-GB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cy-GB" sz="1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2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Take as long as you need – focus of Lecture 1 is the assignment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Slides from the Panopto recording included here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 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5FFDD11-B3EC-214B-B984-1798BFAD033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513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8305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4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9654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444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i="1" dirty="0"/>
          </a:p>
          <a:p>
            <a:r>
              <a:rPr lang="en-GB" i="1" dirty="0"/>
              <a:t>STUDENTS CAN CHOOSE AN ALN NOT ON THE LIST, BUT CARE NEEDED WITH RELATIVELY</a:t>
            </a:r>
            <a:r>
              <a:rPr lang="en-GB" i="1" baseline="0" dirty="0"/>
              <a:t> NEW CONDITIONS AS THERE MAY BE LACK OF INFORMATION/RESEARCH</a:t>
            </a: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48776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i="1" dirty="0"/>
              <a:t>Additional</a:t>
            </a:r>
            <a:r>
              <a:rPr lang="en-GB" i="1" baseline="0" dirty="0"/>
              <a:t> resources will be added to Moodle/Teams</a:t>
            </a:r>
            <a:endParaRPr lang="en-GB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1469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4175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 agreed, no actual posters previously submitted will be shared.</a:t>
            </a:r>
            <a:endParaRPr lang="en-GB" b="1" i="1" dirty="0"/>
          </a:p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7703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1663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1774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37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79189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1E105F-8527-4319-AD10-2196F5B20AB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8182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93213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94559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966440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303231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386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699045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21493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96833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32105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4438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92407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8C569E7-322E-4507-9BEE-D94CE7B73F25}" type="slidenum">
              <a:rPr kumimoji="0" lang="cy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ＭＳ Ｐゴシック" panose="020B0600070205080204" pitchFamily="34" charset="-128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cy-GB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ＭＳ Ｐゴシック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76698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6814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08923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929287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C8073-CAD2-48BF-B8DB-FCAF7D6ED01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12615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502D7E-44A0-4F6E-B3E2-6D08B9FFA326}" type="slidenum">
              <a:rPr kumimoji="0" lang="en-GB" altLang="cy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GB" altLang="cy-GB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0967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0274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C8073-CAD2-48BF-B8DB-FCAF7D6ED014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2707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899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97899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469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003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900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4237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74322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20120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068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5" Type="http://schemas.openxmlformats.org/officeDocument/2006/relationships/slideLayout" Target="../slideLayouts/slideLayout7.xml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050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334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mailto:ITServiceDesk@uwtsd.ac.uk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ZBX54MA7O0" TargetMode="Externa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youtube.com/watch?v=c7crgJhNWJk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PVTLroz2Ck" TargetMode="External"/><Relationship Id="rId2" Type="http://schemas.openxmlformats.org/officeDocument/2006/relationships/hyperlink" Target="https://www.youtube.com/watch?v=6iwP1hMjxjs" TargetMode="Externa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mailto:a.Rees-edwards@uwtsd.ac.uk" TargetMode="Externa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DC0A30-BE25-DB7F-6367-EEDD0CD073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3295" y="1552074"/>
            <a:ext cx="8408250" cy="3572376"/>
          </a:xfrm>
        </p:spPr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b="1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ECEY6006 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Supporting Children with Additional Learning Needs</a:t>
            </a: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endParaRPr lang="en-GB" sz="3600" kern="0" dirty="0">
              <a:solidFill>
                <a:schemeClr val="accent4">
                  <a:lumMod val="20000"/>
                  <a:lumOff val="80000"/>
                </a:schemeClr>
              </a:solidFill>
              <a:ea typeface="ＭＳ Ｐゴシック" charset="-128"/>
            </a:endParaRPr>
          </a:p>
          <a:p>
            <a:pPr marL="0" lvl="0" indent="0" eaLnBrk="0" fontAlgn="base" hangingPunct="0">
              <a:spcAft>
                <a:spcPct val="0"/>
              </a:spcAft>
              <a:buNone/>
              <a:defRPr/>
            </a:pPr>
            <a:r>
              <a:rPr lang="en-GB" sz="3600" kern="0" dirty="0">
                <a:solidFill>
                  <a:schemeClr val="accent4">
                    <a:lumMod val="20000"/>
                    <a:lumOff val="80000"/>
                  </a:schemeClr>
                </a:solidFill>
                <a:latin typeface="Arial" panose="020B0604020202020204" pitchFamily="34" charset="0"/>
                <a:ea typeface="ＭＳ Ｐゴシック" charset="-128"/>
              </a:rPr>
              <a:t>Introduction to the assignment</a:t>
            </a:r>
            <a:endParaRPr lang="cy-GB" sz="3600" kern="0" dirty="0">
              <a:solidFill>
                <a:schemeClr val="accent4">
                  <a:lumMod val="20000"/>
                  <a:lumOff val="80000"/>
                </a:schemeClr>
              </a:solidFill>
              <a:latin typeface="Arial"/>
              <a:ea typeface="ＭＳ Ｐゴシック" charset="-128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0592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30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Assignment brief</a:t>
            </a:r>
            <a:br>
              <a:rPr lang="en-GB" sz="2800" dirty="0">
                <a:latin typeface="Arial" panose="020B0604020202020204" pitchFamily="34" charset="0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" y="985653"/>
            <a:ext cx="8870867" cy="48926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In groups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you are required to create and present a webinar of academic posters that focus on children with additional needs.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Groups should have a minimum of 3 members; no more than 5 members per group.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 Timings: 15 minutes per group member.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 – 3 members = 45 minutes;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4 members = 1 hour;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                       5 members = 1 hour 15 minutes;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61133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30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Assignment brief</a:t>
            </a:r>
            <a:br>
              <a:rPr lang="en-GB" sz="2800" dirty="0">
                <a:latin typeface="Arial" panose="020B0604020202020204" pitchFamily="34" charset="0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" y="1508165"/>
            <a:ext cx="8870867" cy="437012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 will need to choose a Chairperson and create a Teams link for the webinar;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link needs to be shared with each member of the group AND the marker;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You will be informed of your marker once all presentation times have been booked by students;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will be the group’s responsibility to create an agenda and to share your screen with the marker;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The agenda will need to be e-mailed to the marker 24 hours before the presentation.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9032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30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Assignment brief</a:t>
            </a:r>
            <a:br>
              <a:rPr lang="en-GB" sz="2800" dirty="0">
                <a:latin typeface="Arial" panose="020B0604020202020204" pitchFamily="34" charset="0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29" y="1436913"/>
            <a:ext cx="8870867" cy="4441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•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Individually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you will need to create and present an academic poster that includes: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a) a critical evaluation of how ONE example of an additional need is identified and diagnosed;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b) an analysis of the impact of barriers on the SAME example of additional need;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c) an in-depth exploration into an appropriate support strategy, again for the SAME additional need.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012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30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Assignment brief</a:t>
            </a:r>
            <a:br>
              <a:rPr lang="en-GB" sz="2800" dirty="0">
                <a:latin typeface="Arial" panose="020B0604020202020204" pitchFamily="34" charset="0"/>
              </a:rPr>
            </a:br>
            <a:endParaRPr lang="en-GB" sz="280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79417"/>
            <a:ext cx="7886700" cy="42988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Word count of poster – 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approx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1,000 words;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Poster and reference list to be submitted on Turnitin by submission date;</a:t>
            </a:r>
          </a:p>
          <a:p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upload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script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onto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Turnitin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check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cy-GB" b="1" dirty="0" err="1">
                <a:latin typeface="Arial" panose="020B0604020202020204" pitchFamily="34" charset="0"/>
                <a:cs typeface="Arial" panose="020B0604020202020204" pitchFamily="34" charset="0"/>
              </a:rPr>
              <a:t>similarity</a:t>
            </a:r>
            <a:r>
              <a:rPr lang="cy-GB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dirty="0">
              <a:solidFill>
                <a:srgbClr val="0070C0"/>
              </a:solidFill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3241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1508" y="1318161"/>
            <a:ext cx="8647358" cy="38795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Choose a SEND of interest to you.</a:t>
            </a:r>
          </a:p>
          <a:p>
            <a:pPr marL="0" indent="0"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pPr marL="0" indent="0">
              <a:buNone/>
            </a:pP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ADHD;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Autism;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Dyslexia;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Mutism.</a:t>
            </a:r>
          </a:p>
        </p:txBody>
      </p:sp>
    </p:spTree>
    <p:extLst>
      <p:ext uri="{BB962C8B-B14F-4D97-AF65-F5344CB8AC3E}">
        <p14:creationId xmlns:p14="http://schemas.microsoft.com/office/powerpoint/2010/main" val="1856906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73" y="1567543"/>
            <a:ext cx="8626094" cy="38557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Undertake independent research: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Research papers;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Organisations’ websites;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Documentaries;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Books/E-books/Reports.</a:t>
            </a:r>
          </a:p>
        </p:txBody>
      </p:sp>
    </p:spTree>
    <p:extLst>
      <p:ext uri="{BB962C8B-B14F-4D97-AF65-F5344CB8AC3E}">
        <p14:creationId xmlns:p14="http://schemas.microsoft.com/office/powerpoint/2010/main" val="3715983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A7CC7-6315-4A6B-9745-AB7BDBD8F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411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Focus on…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86518B-AAE3-4068-8147-27070F2EF8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5303" y="1591293"/>
            <a:ext cx="8421814" cy="4066332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your chosen SEND is identified and diagnosed:</a:t>
            </a:r>
          </a:p>
          <a:p>
            <a:pPr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Issues/challenges/benefits.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Potential barriers linked to your chosen SEND:</a:t>
            </a:r>
          </a:p>
          <a:p>
            <a:pPr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Possible impact on children.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example of a strategy used to support your chosen SEND:</a:t>
            </a:r>
          </a:p>
          <a:p>
            <a:pPr>
              <a:buFontTx/>
              <a:buChar char="-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Issues/challenges/benefits.</a:t>
            </a:r>
          </a:p>
          <a:p>
            <a:pPr>
              <a:buFontTx/>
              <a:buChar char="-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5136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59731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Academic poster</a:t>
            </a:r>
          </a:p>
        </p:txBody>
      </p:sp>
      <p:pic>
        <p:nvPicPr>
          <p:cNvPr id="8" name="Content Placeholder 7" descr="Text&#10;&#10;Description automatically generated">
            <a:extLst>
              <a:ext uri="{FF2B5EF4-FFF2-40B4-BE49-F238E27FC236}">
                <a16:creationId xmlns:a16="http://schemas.microsoft.com/office/drawing/2014/main" id="{9307208C-E487-46A7-B32B-0A463C32862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04800" y="1531916"/>
            <a:ext cx="4210050" cy="3765797"/>
          </a:xfrm>
        </p:spPr>
      </p:pic>
      <p:pic>
        <p:nvPicPr>
          <p:cNvPr id="10" name="Content Placeholder 9" descr="A picture containing text&#10;&#10;Description automatically generated">
            <a:extLst>
              <a:ext uri="{FF2B5EF4-FFF2-40B4-BE49-F238E27FC236}">
                <a16:creationId xmlns:a16="http://schemas.microsoft.com/office/drawing/2014/main" id="{2FF36026-6DFD-4FF2-870C-C312717FB3B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29149" y="1389413"/>
            <a:ext cx="4340679" cy="3995387"/>
          </a:xfrm>
        </p:spPr>
      </p:pic>
    </p:spTree>
    <p:extLst>
      <p:ext uri="{BB962C8B-B14F-4D97-AF65-F5344CB8AC3E}">
        <p14:creationId xmlns:p14="http://schemas.microsoft.com/office/powerpoint/2010/main" val="2486156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AF0C-9430-41F9-80FF-52602A97E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5615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B9EB0-A61D-4967-842B-649C67DA0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12651" y="1573619"/>
            <a:ext cx="8753219" cy="4245290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Once you have booked a slot (timetable on Teams), your marker will contact you via email to confirm date and time.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It is the group’s responsibility to create a Teams link for each group member AND the marker.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25785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AF0C-9430-41F9-80FF-52602A97E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5615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B9EB0-A61D-4967-842B-649C67DA0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7712" y="1658679"/>
            <a:ext cx="8668158" cy="4160230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Each poster should be uploaded onto Turnitin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webinar.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BEFORE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your allocated time, ensure each group member is present and can share their screens (to share their posters) – you may want to practice this before your actual webinar!!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0505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AF0C-9430-41F9-80FF-52602A97E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5615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B9EB0-A61D-4967-842B-649C67DA0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7713" y="1573619"/>
            <a:ext cx="8715658" cy="4174038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marker will join your webinar as soon as they can –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PLEASE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not call the marker in as they might still be assessing another group.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Your designated Chairperson should start the webinar by welcoming the ‘audience’ and either introduce themselves and all group members or allow group members to introduce themselves.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29890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AF0C-9430-41F9-80FF-52602A97E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5615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B9EB0-A61D-4967-842B-649C67DA0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0243" y="1679943"/>
            <a:ext cx="8673128" cy="4067713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each ‘individual’, the Chairperson will need to introduce each group member, noting their chosen topic.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member of the group will be required to monitor the time.</a:t>
            </a:r>
          </a:p>
          <a:p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463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AFAF0C-9430-41F9-80FF-52602A97E8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56152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Webinar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2B9EB0-A61D-4967-842B-649C67DA0D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5181" y="1679943"/>
            <a:ext cx="8758189" cy="4067713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After each poster presentation, the Chairperson should invite questions from the ‘audience’. Questions can be asked by group members, including the Chairperson.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After each group member has presented, the Chairperson can provide a summary of each poster and invite questions for a final time.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Chairperson should thank each group member and the ‘audience’ for listening.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386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1E146-0C74-6BF0-9264-B109D020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813435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 – use of Artificial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2FAEE-E9C6-21BB-A6B1-219738156D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194175"/>
          </a:xfrm>
        </p:spPr>
        <p:txBody>
          <a:bodyPr>
            <a:normAutofit fontScale="70000" lnSpcReduction="20000"/>
          </a:bodyPr>
          <a:lstStyle/>
          <a:p>
            <a:r>
              <a:rPr lang="en-GB" sz="4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 - </a:t>
            </a: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 can use Generative AI to find current sources (e-books, journal articles, websites), dated between 2015 and 2025;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 can ask Generative AI to summarize the information from the sources you have found.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This is to check that the source is suitable for your assignment.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The summary should not be transferred into your own work (this is plagiarism).</a:t>
            </a:r>
          </a:p>
        </p:txBody>
      </p:sp>
    </p:spTree>
    <p:extLst>
      <p:ext uri="{BB962C8B-B14F-4D97-AF65-F5344CB8AC3E}">
        <p14:creationId xmlns:p14="http://schemas.microsoft.com/office/powerpoint/2010/main" val="825556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1E146-0C74-6BF0-9264-B109D020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813435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 – use of Artificial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2FAEE-E9C6-21BB-A6B1-219738156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43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STRUCTURE - </a:t>
            </a:r>
          </a:p>
          <a:p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 can use Generative AI to find suitable headings to help organise the content of your work.</a:t>
            </a:r>
          </a:p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You should not ask Generative AI to help structure paragraph order.</a:t>
            </a:r>
          </a:p>
        </p:txBody>
      </p:sp>
    </p:spTree>
    <p:extLst>
      <p:ext uri="{BB962C8B-B14F-4D97-AF65-F5344CB8AC3E}">
        <p14:creationId xmlns:p14="http://schemas.microsoft.com/office/powerpoint/2010/main" val="2729815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1E146-0C74-6BF0-9264-B109D020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813435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 – use of Artificial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2FAEE-E9C6-21BB-A6B1-219738156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43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PROOFREADING - </a:t>
            </a:r>
          </a:p>
          <a:p>
            <a:endParaRPr lang="en-GB" sz="4000" dirty="0">
              <a:latin typeface="Arial" panose="020B0604020202020204" pitchFamily="34" charset="0"/>
            </a:endParaRPr>
          </a:p>
          <a:p>
            <a:r>
              <a:rPr lang="en-GB" sz="4000" dirty="0"/>
              <a:t>You can ask Generative AI to help proofread your work.</a:t>
            </a:r>
          </a:p>
          <a:p>
            <a:r>
              <a:rPr lang="en-GB" sz="4000" dirty="0"/>
              <a:t>Do not use any wording suggested by Generative AI (this is plagiarism).</a:t>
            </a:r>
          </a:p>
        </p:txBody>
      </p:sp>
    </p:spTree>
    <p:extLst>
      <p:ext uri="{BB962C8B-B14F-4D97-AF65-F5344CB8AC3E}">
        <p14:creationId xmlns:p14="http://schemas.microsoft.com/office/powerpoint/2010/main" val="19135782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1E146-0C74-6BF0-9264-B109D020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8134350" cy="132556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 – use of Artificial Intelligence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82FAEE-E9C6-21BB-A6B1-219738156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3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CREATIVE - </a:t>
            </a:r>
          </a:p>
          <a:p>
            <a:endParaRPr lang="en-GB" sz="4000" dirty="0">
              <a:latin typeface="Arial" panose="020B0604020202020204" pitchFamily="34" charset="0"/>
            </a:endParaRPr>
          </a:p>
          <a:p>
            <a:r>
              <a:rPr lang="en-GB" sz="4000" dirty="0"/>
              <a:t>You can use Generative AI to find a template for your poster.</a:t>
            </a:r>
          </a:p>
        </p:txBody>
      </p:sp>
    </p:spTree>
    <p:extLst>
      <p:ext uri="{BB962C8B-B14F-4D97-AF65-F5344CB8AC3E}">
        <p14:creationId xmlns:p14="http://schemas.microsoft.com/office/powerpoint/2010/main" val="955151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F92B93-4116-41EF-86D7-5638FB1B9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 allocation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722D99-3D30-440B-9B97-9C34A65488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650" y="2147777"/>
            <a:ext cx="7886700" cy="3487710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Individual mark /80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Group mark /20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= 100%</a:t>
            </a:r>
          </a:p>
        </p:txBody>
      </p:sp>
    </p:spTree>
    <p:extLst>
      <p:ext uri="{BB962C8B-B14F-4D97-AF65-F5344CB8AC3E}">
        <p14:creationId xmlns:p14="http://schemas.microsoft.com/office/powerpoint/2010/main" val="10366529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1 – 10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0" y="1472540"/>
            <a:ext cx="8127970" cy="395079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Evidence of research, referencing and reference list: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Correct and consistent referencing on the poster;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Clear verbal referencing;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Correctly formatted reference list;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Approximately 30 sources;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Wide use of journal articles.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825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2 – 10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3916" y="1389413"/>
            <a:ext cx="8522704" cy="44036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Ability to demonstrate in-depth knowledge of an appropriate support strategy for your chosen ALN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In-depth explanation of your chosen strategy;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what way does the strategy support your chosen ALN?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Benefits?   Issues?    Challenges?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Compare and contrast practice/research findings;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2588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2 – 10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4976" y="1467293"/>
            <a:ext cx="7515889" cy="43257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Ability to demonstrate in-depth knowledge of an appropriate support strategy for your chosen ALN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Consistent use of ‘However…’;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Discuss why perspectives/findings are different;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Support with references.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00832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3 – 40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6567" y="1199213"/>
            <a:ext cx="8553289" cy="441781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z="5600" b="1" dirty="0">
                <a:latin typeface="Arial" panose="020B0604020202020204" pitchFamily="34" charset="0"/>
                <a:cs typeface="Arial" panose="020B0604020202020204" pitchFamily="34" charset="0"/>
              </a:rPr>
              <a:t>In relation to your chosen ALN:</a:t>
            </a:r>
          </a:p>
          <a:p>
            <a:pPr marL="514350" indent="-514350">
              <a:buAutoNum type="alphaLcParenR"/>
            </a:pPr>
            <a:r>
              <a:rPr lang="en-GB" sz="5600" b="1" dirty="0">
                <a:latin typeface="Arial" panose="020B0604020202020204" pitchFamily="34" charset="0"/>
                <a:cs typeface="Arial" panose="020B0604020202020204" pitchFamily="34" charset="0"/>
              </a:rPr>
              <a:t>Ability to critically evaluate the process of identification and diagnosis /20</a:t>
            </a:r>
          </a:p>
          <a:p>
            <a:r>
              <a:rPr lang="en-GB" sz="5600" dirty="0">
                <a:latin typeface="Arial" panose="020B0604020202020204" pitchFamily="34" charset="0"/>
                <a:cs typeface="Arial" panose="020B0604020202020204" pitchFamily="34" charset="0"/>
              </a:rPr>
              <a:t>Practitioners/Parents’ awareness of your chosen ALN;</a:t>
            </a:r>
          </a:p>
          <a:p>
            <a:r>
              <a:rPr lang="en-GB" sz="5600" dirty="0">
                <a:latin typeface="Arial" panose="020B0604020202020204" pitchFamily="34" charset="0"/>
                <a:cs typeface="Arial" panose="020B0604020202020204" pitchFamily="34" charset="0"/>
              </a:rPr>
              <a:t>Consider the process of getting a diagnosis;</a:t>
            </a:r>
          </a:p>
          <a:p>
            <a:r>
              <a:rPr lang="en-GB" sz="5600" dirty="0">
                <a:latin typeface="Arial" panose="020B0604020202020204" pitchFamily="34" charset="0"/>
                <a:cs typeface="Arial" panose="020B0604020202020204" pitchFamily="34" charset="0"/>
              </a:rPr>
              <a:t>Benefits?   Issues?   Challenges?</a:t>
            </a:r>
            <a:endParaRPr lang="en-GB" sz="5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2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3 – 40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713" y="1389413"/>
            <a:ext cx="8702144" cy="4227616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In relation to your chosen ALN:</a:t>
            </a:r>
          </a:p>
          <a:p>
            <a:pPr marL="0" indent="0">
              <a:buNone/>
            </a:pPr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b) Ability to analyse the impact of barriers /20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Choose ONE or TWO barriers;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Possible impact on children?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Compare and contrast practice/research findings;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100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3 – 40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0243" y="1389413"/>
            <a:ext cx="8659614" cy="4227616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In relation to your chosen ALN:</a:t>
            </a:r>
          </a:p>
          <a:p>
            <a:pPr marL="0" indent="0">
              <a:buNone/>
            </a:pPr>
            <a:r>
              <a:rPr lang="en-GB" sz="8000" b="1" dirty="0">
                <a:latin typeface="Arial" panose="020B0604020202020204" pitchFamily="34" charset="0"/>
                <a:cs typeface="Arial" panose="020B0604020202020204" pitchFamily="34" charset="0"/>
              </a:rPr>
              <a:t>b) Ability to analyse the impact of barriers /20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Consistent use of ‘However…’;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Discuss why perspectives/findings are different for several sentences;</a:t>
            </a:r>
          </a:p>
          <a:p>
            <a:r>
              <a:rPr lang="en-GB" sz="8000" dirty="0">
                <a:latin typeface="Arial" panose="020B0604020202020204" pitchFamily="34" charset="0"/>
                <a:cs typeface="Arial" panose="020B0604020202020204" pitchFamily="34" charset="0"/>
              </a:rPr>
              <a:t>Support with references.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3964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4 – 10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18977" y="1199212"/>
            <a:ext cx="8633381" cy="43815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Ability to create and present an academic poster 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Appropriate balance between paragraphs and bullet points;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Appropriate choice of images (no cartoons);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Effective use of colour and font;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Clear title;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Student details – module code and student number;</a:t>
            </a:r>
          </a:p>
          <a:p>
            <a:pPr mar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74146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4 – 10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1" y="1199212"/>
            <a:ext cx="8323708" cy="43815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Ability to create and present an academic poster 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Clear sections;</a:t>
            </a:r>
          </a:p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Clear introduction and conclusion;</a:t>
            </a: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Compare and contrast practice/research findings;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Consistent use of ‘However…’;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Correct and consistent referencing.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9250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5 – 30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5302" y="1456267"/>
            <a:ext cx="8445566" cy="39670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a) Group work – effective teamwork, evidence of preparation, timing, digital skills /20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Effective use of Teams;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Evidence of a well-rehearsed webinar;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Evidence of engagement between group members;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Relevant choice of questions.</a:t>
            </a:r>
            <a:endParaRPr lang="en-GB" sz="2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687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Marking criterion 5 – 30 marks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0" y="1353787"/>
            <a:ext cx="8371207" cy="4069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Structure of presentation /10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Structure of presentation (introduction, main body, conclusion);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Intonation, pace, volume;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Professional presentation;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Accuracy of spoken language.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64836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EAEE6002 HANDBOOK FTF 2021 [Compatibility Mode] - Word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703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0474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>
              <a:defRPr/>
            </a:pP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ICT issues?</a:t>
            </a:r>
          </a:p>
        </p:txBody>
      </p:sp>
      <p:sp>
        <p:nvSpPr>
          <p:cNvPr id="4" name="Content Placeholder 5"/>
          <p:cNvSpPr>
            <a:spLocks noGrp="1"/>
          </p:cNvSpPr>
          <p:nvPr>
            <p:ph sz="half" idx="2"/>
          </p:nvPr>
        </p:nvSpPr>
        <p:spPr>
          <a:xfrm>
            <a:off x="404037" y="2020186"/>
            <a:ext cx="8488443" cy="4105977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IT Service Desk</a:t>
            </a:r>
          </a:p>
          <a:p>
            <a:pPr>
              <a:defRPr/>
            </a:pPr>
            <a:r>
              <a:rPr lang="en-US" sz="24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ITServiceDesk@uwtsd.ac.uk</a:t>
            </a:r>
            <a:endParaRPr lang="en-US" sz="24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0300 500 5055</a:t>
            </a:r>
          </a:p>
          <a:p>
            <a:pPr marL="0" indent="0">
              <a:buNone/>
              <a:defRPr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5574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88011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Support from the team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6567" y="1374753"/>
            <a:ext cx="8514553" cy="4174709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Reread the Academic Skills guidance(Moodle);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Drop-in tutorial during Week 3 of module;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Prepare for tutorials;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Responses to emails within 48 hours (usually office hours, Monday – Friday).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96056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Additional support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2051DB-EB12-428A-A13D-640064B8A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753" y="1600201"/>
            <a:ext cx="8930244" cy="3917032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b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What is a webinar?</a:t>
            </a:r>
          </a:p>
          <a:p>
            <a:pPr marL="0" indent="0">
              <a:buNone/>
            </a:pP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Clickmeeting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 (2020) </a:t>
            </a:r>
            <a:r>
              <a:rPr lang="en-GB" sz="4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What is a Webinar? The Simplest Explanation You Will Get. 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https://www.youtube.com/watch?v=dZBX54MA7O0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[Accessed: October 18 2021].</a:t>
            </a:r>
          </a:p>
          <a:p>
            <a:pPr marL="0" indent="0">
              <a:buNone/>
            </a:pPr>
            <a:endParaRPr lang="en-GB" sz="4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4000" dirty="0" err="1">
                <a:latin typeface="Arial" panose="020B0604020202020204" pitchFamily="34" charset="0"/>
                <a:cs typeface="Arial" panose="020B0604020202020204" pitchFamily="34" charset="0"/>
              </a:rPr>
              <a:t>Stratvert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, K. (2021) </a:t>
            </a:r>
            <a:r>
              <a:rPr lang="en-GB" sz="4000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to use Webinars in Microsoft Teams. 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https://www.youtube.com/watch?v=c7crgJhNWJk</a:t>
            </a:r>
            <a:r>
              <a:rPr lang="en-GB" sz="4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[Accessed: October 18 2021].</a:t>
            </a:r>
          </a:p>
          <a:p>
            <a:pPr marL="0" indent="0">
              <a:buNone/>
            </a:pPr>
            <a:endParaRPr lang="en-GB" b="0" i="0" dirty="0"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88835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Additional support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32051DB-EB12-428A-A13D-640064B8A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600201"/>
            <a:ext cx="9144000" cy="391703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How to chair a meeting?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Cardiff University (2015) </a:t>
            </a:r>
            <a:r>
              <a:rPr lang="en-GB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to CHAIR an academic session. 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https://www.youtube.com/watch?v=6iwP1hMjxjs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[Accessed: October 18 2021].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Girdler, A. (2020) </a:t>
            </a:r>
            <a:r>
              <a:rPr lang="en-GB" b="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to Run a Virtual Meeting [BEST PRACTICES]. 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https://www.youtube.com/watch?v=NPVTLroz2Ck</a:t>
            </a:r>
            <a:r>
              <a:rPr lang="en-GB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[Accessed: October 18 2021].</a:t>
            </a:r>
          </a:p>
          <a:p>
            <a:pPr marL="0" indent="0">
              <a:buNone/>
            </a:pPr>
            <a:endParaRPr lang="en-GB" b="0" i="0" dirty="0">
              <a:effectLst/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80993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Final considerations…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1" y="1199213"/>
            <a:ext cx="8515350" cy="4862920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Submission details – module handbook/Panopto/Teams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Research from academic sources (less/no websites);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Aim for the 10% over the word count/timing;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Check your similarity on Turnitin (poster/script);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Have you critically analysed/evaluated and made links with theory?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Extenuating circumstances.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9199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9843"/>
            <a:ext cx="7886700" cy="824460"/>
          </a:xfrm>
        </p:spPr>
        <p:txBody>
          <a:bodyPr>
            <a:no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Late Submissions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8650" y="1616149"/>
            <a:ext cx="8127970" cy="3807189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Present within 7 working days – no EC – capped at 40%;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Present after 7 working days – no EC – staff not permitted to assess.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805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975642"/>
          </a:xfrm>
        </p:spPr>
        <p:txBody>
          <a:bodyPr>
            <a:noAutofit/>
          </a:bodyPr>
          <a:lstStyle/>
          <a:p>
            <a:pPr algn="ctr"/>
            <a:br>
              <a:rPr lang="en-GB" dirty="0">
                <a:latin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</a:rPr>
              <a:t>Questions about the assignment?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7504" y="2286000"/>
            <a:ext cx="4407346" cy="3890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>
              <a:latin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DO NOT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RELY ON FRIENDS/PEERS.</a:t>
            </a:r>
          </a:p>
          <a:p>
            <a:endParaRPr lang="en-GB" sz="2400" dirty="0">
              <a:latin typeface="Arial" panose="020B0604020202020204" pitchFamily="34" charset="0"/>
            </a:endParaRPr>
          </a:p>
        </p:txBody>
      </p:sp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AE74DD5A-AE9F-C32D-D29C-8A0CA91EF4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876800" y="2133600"/>
            <a:ext cx="3638550" cy="3124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CAD471D-1450-48EC-A9F1-244D3AE4DFBD}"/>
              </a:ext>
            </a:extLst>
          </p:cNvPr>
          <p:cNvSpPr txBox="1"/>
          <p:nvPr/>
        </p:nvSpPr>
        <p:spPr>
          <a:xfrm>
            <a:off x="5257800" y="53340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(Source: Facebook)</a:t>
            </a:r>
          </a:p>
        </p:txBody>
      </p:sp>
    </p:spTree>
    <p:extLst>
      <p:ext uri="{BB962C8B-B14F-4D97-AF65-F5344CB8AC3E}">
        <p14:creationId xmlns:p14="http://schemas.microsoft.com/office/powerpoint/2010/main" val="16880752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</a:rPr>
              <a:t>Problem/Question?</a:t>
            </a:r>
            <a:endParaRPr lang="en-GB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628649" y="1825625"/>
            <a:ext cx="5740619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</a:rPr>
              <a:t>Alison Rees Edwards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hlinkClick r:id="rId3"/>
              </a:rPr>
              <a:t>a.rees-edwards@uwtsd.ac.uk</a:t>
            </a:r>
            <a:r>
              <a:rPr lang="en-GB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54134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12CC9FC-7B57-46BD-B428-00C6E166249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23966" r="31434" b="1"/>
          <a:stretch/>
        </p:blipFill>
        <p:spPr>
          <a:xfrm>
            <a:off x="293927" y="573679"/>
            <a:ext cx="3827404" cy="4912722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BF0224-97BD-4746-B163-3760106980A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6136" y="2894529"/>
            <a:ext cx="3665764" cy="3210179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3500" dirty="0">
                <a:latin typeface="Arial" panose="020B0604020202020204" pitchFamily="34" charset="0"/>
              </a:rPr>
              <a:t>Good luck!</a:t>
            </a:r>
          </a:p>
        </p:txBody>
      </p:sp>
    </p:spTree>
    <p:extLst>
      <p:ext uri="{BB962C8B-B14F-4D97-AF65-F5344CB8AC3E}">
        <p14:creationId xmlns:p14="http://schemas.microsoft.com/office/powerpoint/2010/main" val="1703342553"/>
      </p:ext>
    </p:extLst>
  </p:cSld>
  <p:clrMapOvr>
    <a:masterClrMapping/>
  </p:clrMapOvr>
</p:sld>
</file>

<file path=ppt/theme/theme1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bfc89a-06a0-41d6-ae50-6ff65b36cb8b" xsi:nil="true"/>
    <lcf76f155ced4ddcb4097134ff3c332f xmlns="e4a72011-89be-41d7-bd49-565121a9e24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144F219396AFE458016C97602F34B7A" ma:contentTypeVersion="15" ma:contentTypeDescription="Create a new document." ma:contentTypeScope="" ma:versionID="cd6363ea4f4541baaf4aadf57a86f719">
  <xsd:schema xmlns:xsd="http://www.w3.org/2001/XMLSchema" xmlns:xs="http://www.w3.org/2001/XMLSchema" xmlns:p="http://schemas.microsoft.com/office/2006/metadata/properties" xmlns:ns2="e4a72011-89be-41d7-bd49-565121a9e247" xmlns:ns3="16bfc89a-06a0-41d6-ae50-6ff65b36cb8b" targetNamespace="http://schemas.microsoft.com/office/2006/metadata/properties" ma:root="true" ma:fieldsID="24f73608559c122f1aad4c20a927a94a" ns2:_="" ns3:_="">
    <xsd:import namespace="e4a72011-89be-41d7-bd49-565121a9e247"/>
    <xsd:import namespace="16bfc89a-06a0-41d6-ae50-6ff65b36cb8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a72011-89be-41d7-bd49-565121a9e24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bfc89a-06a0-41d6-ae50-6ff65b36cb8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953f2175-e71b-4bc5-bf24-4d540adc5750}" ma:internalName="TaxCatchAll" ma:showField="CatchAllData" ma:web="16bfc89a-06a0-41d6-ae50-6ff65b36cb8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3B2B862-FB95-4FA5-8019-1F45FAA277A4}">
  <ds:schemaRefs>
    <ds:schemaRef ds:uri="http://schemas.microsoft.com/office/2006/metadata/properties"/>
    <ds:schemaRef ds:uri="http://schemas.microsoft.com/office/infopath/2007/PartnerControls"/>
    <ds:schemaRef ds:uri="16bfc89a-06a0-41d6-ae50-6ff65b36cb8b"/>
    <ds:schemaRef ds:uri="e4a72011-89be-41d7-bd49-565121a9e247"/>
  </ds:schemaRefs>
</ds:datastoreItem>
</file>

<file path=customXml/itemProps2.xml><?xml version="1.0" encoding="utf-8"?>
<ds:datastoreItem xmlns:ds="http://schemas.openxmlformats.org/officeDocument/2006/customXml" ds:itemID="{F7765A9A-5656-4AAB-BA0B-C607CB5F3F2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22A8FD-A788-416F-96FB-EDAA66F5CF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a72011-89be-41d7-bd49-565121a9e247"/>
    <ds:schemaRef ds:uri="16bfc89a-06a0-41d6-ae50-6ff65b36cb8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1780</Words>
  <Application>Microsoft Office PowerPoint</Application>
  <PresentationFormat>On-screen Show (4:3)</PresentationFormat>
  <Paragraphs>248</Paragraphs>
  <Slides>39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1" baseType="lpstr">
      <vt:lpstr>Sub Title 1</vt:lpstr>
      <vt:lpstr>Accessible 2</vt:lpstr>
      <vt:lpstr>PowerPoint Presentation</vt:lpstr>
      <vt:lpstr>Assignment brief </vt:lpstr>
      <vt:lpstr>Assignment brief </vt:lpstr>
      <vt:lpstr>Assignment brief </vt:lpstr>
      <vt:lpstr>Assignment brief </vt:lpstr>
      <vt:lpstr>Research</vt:lpstr>
      <vt:lpstr>Research</vt:lpstr>
      <vt:lpstr>Focus on…</vt:lpstr>
      <vt:lpstr>Academic poster</vt:lpstr>
      <vt:lpstr>Webinar</vt:lpstr>
      <vt:lpstr>Webinar</vt:lpstr>
      <vt:lpstr>Webinar</vt:lpstr>
      <vt:lpstr>Webinar</vt:lpstr>
      <vt:lpstr>Webinar</vt:lpstr>
      <vt:lpstr>AI – use of Artificial Intelligence</vt:lpstr>
      <vt:lpstr>AI – use of Artificial Intelligence</vt:lpstr>
      <vt:lpstr>AI – use of Artificial Intelligence</vt:lpstr>
      <vt:lpstr>AI – use of Artificial Intelligence</vt:lpstr>
      <vt:lpstr>Mark allocation</vt:lpstr>
      <vt:lpstr>Marking criterion 1 – 10 marks</vt:lpstr>
      <vt:lpstr>Marking criterion 2 – 10 marks</vt:lpstr>
      <vt:lpstr>Marking criterion 2 – 10 marks</vt:lpstr>
      <vt:lpstr>Marking criterion 3 – 40 marks</vt:lpstr>
      <vt:lpstr>Marking criterion 3 – 40 marks</vt:lpstr>
      <vt:lpstr>Marking criterion 3 – 40 marks</vt:lpstr>
      <vt:lpstr>Marking criterion 4 – 10 marks</vt:lpstr>
      <vt:lpstr>Marking criterion 4 – 10 marks</vt:lpstr>
      <vt:lpstr>Marking criterion 5 – 30 marks</vt:lpstr>
      <vt:lpstr>Marking criterion 5 – 30 marks</vt:lpstr>
      <vt:lpstr>PowerPoint Presentation</vt:lpstr>
      <vt:lpstr>ICT issues?</vt:lpstr>
      <vt:lpstr>Support from the team</vt:lpstr>
      <vt:lpstr>Additional support</vt:lpstr>
      <vt:lpstr>Additional support</vt:lpstr>
      <vt:lpstr>Final considerations…</vt:lpstr>
      <vt:lpstr>Late Submissions</vt:lpstr>
      <vt:lpstr> Questions about the assignment?</vt:lpstr>
      <vt:lpstr>Problem/Question?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Alison Rees-Edwards</cp:lastModifiedBy>
  <cp:revision>47</cp:revision>
  <dcterms:created xsi:type="dcterms:W3CDTF">2017-02-08T11:33:06Z</dcterms:created>
  <dcterms:modified xsi:type="dcterms:W3CDTF">2025-02-17T14:50:35Z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0x010100B144F219396AFE458016C97602F34B7A</vt:lpwstr>
  </property>
</Properties>
</file>