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57" r:id="rId3"/>
    <p:sldId id="258" r:id="rId4"/>
    <p:sldId id="259" r:id="rId5"/>
    <p:sldId id="260" r:id="rId6"/>
    <p:sldId id="261" r:id="rId7"/>
    <p:sldId id="262" r:id="rId8"/>
    <p:sldId id="265"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48" d="100"/>
          <a:sy n="48" d="100"/>
        </p:scale>
        <p:origin x="72" y="8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85285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0046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83287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45159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40519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04389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54646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63675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9860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69533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6/20/2020</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33903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6/20/2020</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608176112"/>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24" r:id="rId6"/>
    <p:sldLayoutId id="2147483720" r:id="rId7"/>
    <p:sldLayoutId id="2147483721" r:id="rId8"/>
    <p:sldLayoutId id="2147483722" r:id="rId9"/>
    <p:sldLayoutId id="2147483723" r:id="rId10"/>
    <p:sldLayoutId id="21474837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cast.com/blog/7-tips-promote-equality-end-workplace-discrimination" TargetMode="External"/><Relationship Id="rId2" Type="http://schemas.openxmlformats.org/officeDocument/2006/relationships/hyperlink" Target="https://www.businessballs.com/equality-and-inclusion/benefits-of-equality/" TargetMode="External"/><Relationship Id="rId1" Type="http://schemas.openxmlformats.org/officeDocument/2006/relationships/slideLayout" Target="../slideLayouts/slideLayout2.xml"/><Relationship Id="rId4" Type="http://schemas.openxmlformats.org/officeDocument/2006/relationships/hyperlink" Target="https://www.comindware.com/blog-benefits-of-business-process-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3CEEF189-1ABA-4379-ACAE-2B5635D876C3}"/>
              </a:ext>
            </a:extLst>
          </p:cNvPr>
          <p:cNvPicPr>
            <a:picLocks noChangeAspect="1"/>
          </p:cNvPicPr>
          <p:nvPr/>
        </p:nvPicPr>
        <p:blipFill rotWithShape="1">
          <a:blip r:embed="rId2"/>
          <a:srcRect t="35334" b="8487"/>
          <a:stretch/>
        </p:blipFill>
        <p:spPr>
          <a:xfrm>
            <a:off x="20" y="-196760"/>
            <a:ext cx="12207220" cy="6857990"/>
          </a:xfrm>
          <a:prstGeom prst="rect">
            <a:avLst/>
          </a:prstGeom>
        </p:spPr>
      </p:pic>
      <p:sp>
        <p:nvSpPr>
          <p:cNvPr id="11" name="Rectangle 10">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944504-BADA-464F-8BAE-BD75DDF8B344}"/>
              </a:ext>
            </a:extLst>
          </p:cNvPr>
          <p:cNvSpPr>
            <a:spLocks noGrp="1"/>
          </p:cNvSpPr>
          <p:nvPr>
            <p:ph type="ctrTitle"/>
          </p:nvPr>
        </p:nvSpPr>
        <p:spPr>
          <a:xfrm>
            <a:off x="762000" y="762000"/>
            <a:ext cx="3937322" cy="3048000"/>
          </a:xfrm>
        </p:spPr>
        <p:txBody>
          <a:bodyPr>
            <a:normAutofit/>
          </a:bodyPr>
          <a:lstStyle/>
          <a:p>
            <a:pPr algn="l"/>
            <a:r>
              <a:rPr lang="en-GB" sz="8000" u="sng" dirty="0"/>
              <a:t>Report’s findings </a:t>
            </a:r>
          </a:p>
        </p:txBody>
      </p:sp>
      <p:sp>
        <p:nvSpPr>
          <p:cNvPr id="3" name="Subtitle 2">
            <a:extLst>
              <a:ext uri="{FF2B5EF4-FFF2-40B4-BE49-F238E27FC236}">
                <a16:creationId xmlns:a16="http://schemas.microsoft.com/office/drawing/2014/main" id="{EFC64A41-FA75-45D1-9E7E-102E748FD029}"/>
              </a:ext>
            </a:extLst>
          </p:cNvPr>
          <p:cNvSpPr>
            <a:spLocks noGrp="1"/>
          </p:cNvSpPr>
          <p:nvPr>
            <p:ph type="subTitle" idx="1"/>
          </p:nvPr>
        </p:nvSpPr>
        <p:spPr>
          <a:xfrm>
            <a:off x="762000" y="4083733"/>
            <a:ext cx="3810000" cy="1524000"/>
          </a:xfrm>
        </p:spPr>
        <p:txBody>
          <a:bodyPr>
            <a:normAutofit/>
          </a:bodyPr>
          <a:lstStyle/>
          <a:p>
            <a:pPr algn="l"/>
            <a:r>
              <a:rPr lang="en-GB" sz="4000" b="1" u="sng" dirty="0"/>
              <a:t>Livia Zmuncila </a:t>
            </a:r>
          </a:p>
        </p:txBody>
      </p:sp>
    </p:spTree>
    <p:extLst>
      <p:ext uri="{BB962C8B-B14F-4D97-AF65-F5344CB8AC3E}">
        <p14:creationId xmlns:p14="http://schemas.microsoft.com/office/powerpoint/2010/main" val="368013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5154E51-C91F-49D6-B25C-92C0D9C889DA}"/>
              </a:ext>
            </a:extLst>
          </p:cNvPr>
          <p:cNvSpPr>
            <a:spLocks noGrp="1"/>
          </p:cNvSpPr>
          <p:nvPr>
            <p:ph idx="1"/>
          </p:nvPr>
        </p:nvSpPr>
        <p:spPr>
          <a:xfrm>
            <a:off x="762000" y="2286000"/>
            <a:ext cx="5334000" cy="3810001"/>
          </a:xfrm>
        </p:spPr>
        <p:txBody>
          <a:bodyPr>
            <a:normAutofit/>
          </a:bodyPr>
          <a:lstStyle/>
          <a:p>
            <a:r>
              <a:rPr lang="en-GB" sz="2400"/>
              <a:t>The presentation will present the issues found in the report, relating to the hotel in Dubai. The first issue has to do with the performance management and the other one has to do with the culture, equality and diversity. </a:t>
            </a:r>
          </a:p>
        </p:txBody>
      </p:sp>
      <p:sp>
        <p:nvSpPr>
          <p:cNvPr id="2" name="Title 1">
            <a:extLst>
              <a:ext uri="{FF2B5EF4-FFF2-40B4-BE49-F238E27FC236}">
                <a16:creationId xmlns:a16="http://schemas.microsoft.com/office/drawing/2014/main" id="{BDACEF87-9E9B-4CC2-877D-0C821ACB758E}"/>
              </a:ext>
            </a:extLst>
          </p:cNvPr>
          <p:cNvSpPr>
            <a:spLocks noGrp="1"/>
          </p:cNvSpPr>
          <p:nvPr>
            <p:ph type="title"/>
          </p:nvPr>
        </p:nvSpPr>
        <p:spPr>
          <a:xfrm>
            <a:off x="762000" y="762000"/>
            <a:ext cx="5334000" cy="1524000"/>
          </a:xfrm>
        </p:spPr>
        <p:txBody>
          <a:bodyPr>
            <a:normAutofit/>
          </a:bodyPr>
          <a:lstStyle/>
          <a:p>
            <a:r>
              <a:rPr lang="en-GB" sz="3200" b="1" u="sng"/>
              <a:t>Introduction</a:t>
            </a:r>
          </a:p>
        </p:txBody>
      </p:sp>
      <p:pic>
        <p:nvPicPr>
          <p:cNvPr id="1026" name="Picture 2" descr="Submit Issues for SCDP Consideration - Sarasota County Democratic ...">
            <a:extLst>
              <a:ext uri="{FF2B5EF4-FFF2-40B4-BE49-F238E27FC236}">
                <a16:creationId xmlns:a16="http://schemas.microsoft.com/office/drawing/2014/main" id="{4F3130A0-5FE3-4535-99CA-148B0A89A2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42" t="3751" r="1987" b="8684"/>
          <a:stretch/>
        </p:blipFill>
        <p:spPr bwMode="auto">
          <a:xfrm rot="1409147">
            <a:off x="6880949" y="1914882"/>
            <a:ext cx="5055093" cy="2335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5675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A7DF-6FB6-46C9-9551-469DCAC66FFC}"/>
              </a:ext>
            </a:extLst>
          </p:cNvPr>
          <p:cNvSpPr>
            <a:spLocks noGrp="1"/>
          </p:cNvSpPr>
          <p:nvPr>
            <p:ph type="title"/>
          </p:nvPr>
        </p:nvSpPr>
        <p:spPr/>
        <p:txBody>
          <a:bodyPr/>
          <a:lstStyle/>
          <a:p>
            <a:r>
              <a:rPr lang="en-GB" b="1" u="sng" dirty="0"/>
              <a:t>First issue that can be recalled </a:t>
            </a:r>
          </a:p>
        </p:txBody>
      </p:sp>
      <p:sp>
        <p:nvSpPr>
          <p:cNvPr id="3" name="Content Placeholder 2">
            <a:extLst>
              <a:ext uri="{FF2B5EF4-FFF2-40B4-BE49-F238E27FC236}">
                <a16:creationId xmlns:a16="http://schemas.microsoft.com/office/drawing/2014/main" id="{8E1B4B84-BBCB-414B-B415-AFDC0CED6301}"/>
              </a:ext>
            </a:extLst>
          </p:cNvPr>
          <p:cNvSpPr>
            <a:spLocks noGrp="1"/>
          </p:cNvSpPr>
          <p:nvPr>
            <p:ph idx="1"/>
          </p:nvPr>
        </p:nvSpPr>
        <p:spPr>
          <a:xfrm>
            <a:off x="5730948" y="2286000"/>
            <a:ext cx="5699051" cy="3818083"/>
          </a:xfrm>
        </p:spPr>
        <p:txBody>
          <a:bodyPr>
            <a:normAutofit fontScale="92500" lnSpcReduction="10000"/>
          </a:bodyPr>
          <a:lstStyle/>
          <a:p>
            <a:r>
              <a:rPr lang="en-GB" dirty="0"/>
              <a:t>Performance management is a massive issue in the hospitality industry especially in the hotels in Dubai and this because they have got plenty of international travellers that need to be well managed in terms of everything… reservations, deals, prices, everything. </a:t>
            </a:r>
          </a:p>
        </p:txBody>
      </p:sp>
      <p:pic>
        <p:nvPicPr>
          <p:cNvPr id="3074" name="Picture 2" descr="What is performance management? A super simple explanation for ...">
            <a:extLst>
              <a:ext uri="{FF2B5EF4-FFF2-40B4-BE49-F238E27FC236}">
                <a16:creationId xmlns:a16="http://schemas.microsoft.com/office/drawing/2014/main" id="{222AE685-DE1C-4C8F-B7ED-FCF9BEA3D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740366">
            <a:off x="467831" y="2786227"/>
            <a:ext cx="4696047" cy="2817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6610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2B071-3C3C-4C23-9732-F498AFB9071E}"/>
              </a:ext>
            </a:extLst>
          </p:cNvPr>
          <p:cNvSpPr>
            <a:spLocks noGrp="1"/>
          </p:cNvSpPr>
          <p:nvPr>
            <p:ph type="title"/>
          </p:nvPr>
        </p:nvSpPr>
        <p:spPr/>
        <p:txBody>
          <a:bodyPr/>
          <a:lstStyle/>
          <a:p>
            <a:r>
              <a:rPr lang="en-GB" b="1" u="sng" dirty="0"/>
              <a:t>Solution</a:t>
            </a:r>
          </a:p>
        </p:txBody>
      </p:sp>
      <p:sp>
        <p:nvSpPr>
          <p:cNvPr id="3" name="Content Placeholder 2">
            <a:extLst>
              <a:ext uri="{FF2B5EF4-FFF2-40B4-BE49-F238E27FC236}">
                <a16:creationId xmlns:a16="http://schemas.microsoft.com/office/drawing/2014/main" id="{903C0C03-4D11-4C6B-A288-E20C815CB14C}"/>
              </a:ext>
            </a:extLst>
          </p:cNvPr>
          <p:cNvSpPr>
            <a:spLocks noGrp="1"/>
          </p:cNvSpPr>
          <p:nvPr>
            <p:ph idx="1"/>
          </p:nvPr>
        </p:nvSpPr>
        <p:spPr>
          <a:xfrm>
            <a:off x="0" y="2196895"/>
            <a:ext cx="7178233" cy="4342802"/>
          </a:xfrm>
        </p:spPr>
        <p:txBody>
          <a:bodyPr>
            <a:normAutofit lnSpcReduction="10000"/>
          </a:bodyPr>
          <a:lstStyle/>
          <a:p>
            <a:r>
              <a:rPr lang="en-GB" dirty="0"/>
              <a:t>The members of staff must think about the supportive processes that are especially designed to help with the management. </a:t>
            </a:r>
          </a:p>
          <a:p>
            <a:r>
              <a:rPr lang="en-GB" dirty="0"/>
              <a:t>The performance management cycle contains the following processes: planning, rewarding, monitoring, developing, rating. </a:t>
            </a:r>
          </a:p>
        </p:txBody>
      </p:sp>
      <p:pic>
        <p:nvPicPr>
          <p:cNvPr id="2050" name="Picture 2" descr="Change, develop and improve – Quick HR">
            <a:extLst>
              <a:ext uri="{FF2B5EF4-FFF2-40B4-BE49-F238E27FC236}">
                <a16:creationId xmlns:a16="http://schemas.microsoft.com/office/drawing/2014/main" id="{C87C83E2-833C-414F-8CED-7FBF39817F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8831" y="3073079"/>
            <a:ext cx="5359078" cy="2679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783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1BFB240-9AA0-43CB-8EAE-244448923179}"/>
              </a:ext>
            </a:extLst>
          </p:cNvPr>
          <p:cNvSpPr>
            <a:spLocks noGrp="1"/>
          </p:cNvSpPr>
          <p:nvPr>
            <p:ph idx="1"/>
          </p:nvPr>
        </p:nvSpPr>
        <p:spPr>
          <a:xfrm>
            <a:off x="370118" y="2127525"/>
            <a:ext cx="5334000" cy="3810001"/>
          </a:xfrm>
        </p:spPr>
        <p:txBody>
          <a:bodyPr>
            <a:normAutofit/>
          </a:bodyPr>
          <a:lstStyle/>
          <a:p>
            <a:pPr marL="0" indent="0">
              <a:buNone/>
            </a:pPr>
            <a:r>
              <a:rPr lang="en-GB" sz="2200" dirty="0"/>
              <a:t>There are a lot of advantages for having a great performance management, some of them are (Nixon, K. 2018):</a:t>
            </a:r>
          </a:p>
          <a:p>
            <a:pPr marL="0" indent="0">
              <a:buNone/>
            </a:pPr>
            <a:r>
              <a:rPr lang="en-GB" sz="2200" dirty="0"/>
              <a:t>¬Customer focus </a:t>
            </a:r>
          </a:p>
          <a:p>
            <a:pPr marL="0" indent="0">
              <a:buNone/>
            </a:pPr>
            <a:r>
              <a:rPr lang="en-GB" sz="2200" dirty="0"/>
              <a:t>¬Staff comfortability</a:t>
            </a:r>
          </a:p>
          <a:p>
            <a:pPr marL="0" indent="0">
              <a:buNone/>
            </a:pPr>
            <a:r>
              <a:rPr lang="en-GB" sz="2200" dirty="0"/>
              <a:t>¬Business agility </a:t>
            </a:r>
          </a:p>
          <a:p>
            <a:pPr marL="0" indent="0">
              <a:buNone/>
            </a:pPr>
            <a:r>
              <a:rPr lang="en-GB" sz="2200" dirty="0"/>
              <a:t>¬Great satisfaction of guests </a:t>
            </a:r>
          </a:p>
        </p:txBody>
      </p:sp>
      <p:sp>
        <p:nvSpPr>
          <p:cNvPr id="2" name="Title 1">
            <a:extLst>
              <a:ext uri="{FF2B5EF4-FFF2-40B4-BE49-F238E27FC236}">
                <a16:creationId xmlns:a16="http://schemas.microsoft.com/office/drawing/2014/main" id="{64C9884C-2C38-4988-A2DA-C64A80C8D0B5}"/>
              </a:ext>
            </a:extLst>
          </p:cNvPr>
          <p:cNvSpPr>
            <a:spLocks noGrp="1"/>
          </p:cNvSpPr>
          <p:nvPr>
            <p:ph type="title"/>
          </p:nvPr>
        </p:nvSpPr>
        <p:spPr>
          <a:xfrm>
            <a:off x="370118" y="381000"/>
            <a:ext cx="5334000" cy="1524000"/>
          </a:xfrm>
        </p:spPr>
        <p:txBody>
          <a:bodyPr>
            <a:normAutofit/>
          </a:bodyPr>
          <a:lstStyle/>
          <a:p>
            <a:r>
              <a:rPr lang="en-GB" sz="3200" b="1" u="sng" dirty="0"/>
              <a:t>Advantages of solving the issue</a:t>
            </a:r>
          </a:p>
        </p:txBody>
      </p:sp>
      <p:pic>
        <p:nvPicPr>
          <p:cNvPr id="5122" name="Picture 2" descr="Advantages of GPS Tracking: Benefits for Small Businesses – GPS ...">
            <a:extLst>
              <a:ext uri="{FF2B5EF4-FFF2-40B4-BE49-F238E27FC236}">
                <a16:creationId xmlns:a16="http://schemas.microsoft.com/office/drawing/2014/main" id="{3B72BA6E-1615-44DE-8049-3F84F1693C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19685585">
            <a:off x="7122938" y="876756"/>
            <a:ext cx="5334000" cy="3453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28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AEDD0-A150-48B6-A952-DF9CF0673415}"/>
              </a:ext>
            </a:extLst>
          </p:cNvPr>
          <p:cNvSpPr>
            <a:spLocks noGrp="1"/>
          </p:cNvSpPr>
          <p:nvPr>
            <p:ph type="title"/>
          </p:nvPr>
        </p:nvSpPr>
        <p:spPr>
          <a:xfrm>
            <a:off x="-13253" y="-120726"/>
            <a:ext cx="10668000" cy="1524000"/>
          </a:xfrm>
        </p:spPr>
        <p:txBody>
          <a:bodyPr/>
          <a:lstStyle/>
          <a:p>
            <a:r>
              <a:rPr lang="en-GB" b="1" u="sng" dirty="0"/>
              <a:t>Second issue that can be recalled</a:t>
            </a:r>
          </a:p>
        </p:txBody>
      </p:sp>
      <p:sp>
        <p:nvSpPr>
          <p:cNvPr id="3" name="Content Placeholder 2">
            <a:extLst>
              <a:ext uri="{FF2B5EF4-FFF2-40B4-BE49-F238E27FC236}">
                <a16:creationId xmlns:a16="http://schemas.microsoft.com/office/drawing/2014/main" id="{5D7CEC8F-F7AA-401D-8D6E-8317E0EDDCEC}"/>
              </a:ext>
            </a:extLst>
          </p:cNvPr>
          <p:cNvSpPr>
            <a:spLocks noGrp="1"/>
          </p:cNvSpPr>
          <p:nvPr>
            <p:ph idx="1"/>
          </p:nvPr>
        </p:nvSpPr>
        <p:spPr>
          <a:xfrm>
            <a:off x="0" y="1590262"/>
            <a:ext cx="6460435" cy="4334918"/>
          </a:xfrm>
        </p:spPr>
        <p:txBody>
          <a:bodyPr>
            <a:normAutofit fontScale="92500" lnSpcReduction="20000"/>
          </a:bodyPr>
          <a:lstStyle/>
          <a:p>
            <a:r>
              <a:rPr lang="en-GB" dirty="0"/>
              <a:t>The second issue found in the report thinking about the chosen hotel is the equality. This is an issue because some of the people in Dubai still have different concepts when it comes about women’s rights and men’s rights. This is a massive issue because when international tourists that are not having the same concepts as them will think or treat weirdly the specific traveller. </a:t>
            </a:r>
          </a:p>
        </p:txBody>
      </p:sp>
      <p:pic>
        <p:nvPicPr>
          <p:cNvPr id="5" name="Picture 4">
            <a:extLst>
              <a:ext uri="{FF2B5EF4-FFF2-40B4-BE49-F238E27FC236}">
                <a16:creationId xmlns:a16="http://schemas.microsoft.com/office/drawing/2014/main" id="{0720EB93-8961-4E72-841E-4DF9FC3F9C3E}"/>
              </a:ext>
            </a:extLst>
          </p:cNvPr>
          <p:cNvPicPr>
            <a:picLocks noChangeAspect="1"/>
          </p:cNvPicPr>
          <p:nvPr/>
        </p:nvPicPr>
        <p:blipFill rotWithShape="1">
          <a:blip r:embed="rId2"/>
          <a:srcRect l="7427" t="20461" r="11988" b="23624"/>
          <a:stretch/>
        </p:blipFill>
        <p:spPr>
          <a:xfrm rot="574215">
            <a:off x="6678127" y="2242002"/>
            <a:ext cx="4929810" cy="3031435"/>
          </a:xfrm>
          <a:prstGeom prst="rect">
            <a:avLst/>
          </a:prstGeom>
        </p:spPr>
      </p:pic>
    </p:spTree>
    <p:extLst>
      <p:ext uri="{BB962C8B-B14F-4D97-AF65-F5344CB8AC3E}">
        <p14:creationId xmlns:p14="http://schemas.microsoft.com/office/powerpoint/2010/main" val="3920958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58799-93B3-462B-8C80-F3F56D5E5DF3}"/>
              </a:ext>
            </a:extLst>
          </p:cNvPr>
          <p:cNvSpPr>
            <a:spLocks noGrp="1"/>
          </p:cNvSpPr>
          <p:nvPr>
            <p:ph type="title"/>
          </p:nvPr>
        </p:nvSpPr>
        <p:spPr/>
        <p:txBody>
          <a:bodyPr/>
          <a:lstStyle/>
          <a:p>
            <a:r>
              <a:rPr lang="en-GB" b="1" u="sng" dirty="0"/>
              <a:t>Solution</a:t>
            </a:r>
          </a:p>
        </p:txBody>
      </p:sp>
      <p:sp>
        <p:nvSpPr>
          <p:cNvPr id="3" name="Content Placeholder 2">
            <a:extLst>
              <a:ext uri="{FF2B5EF4-FFF2-40B4-BE49-F238E27FC236}">
                <a16:creationId xmlns:a16="http://schemas.microsoft.com/office/drawing/2014/main" id="{1D68BD16-573E-4EAE-B9CC-FC2AA26D6CD1}"/>
              </a:ext>
            </a:extLst>
          </p:cNvPr>
          <p:cNvSpPr>
            <a:spLocks noGrp="1"/>
          </p:cNvSpPr>
          <p:nvPr>
            <p:ph idx="1"/>
          </p:nvPr>
        </p:nvSpPr>
        <p:spPr>
          <a:xfrm>
            <a:off x="287868" y="2083712"/>
            <a:ext cx="7298266" cy="3818083"/>
          </a:xfrm>
        </p:spPr>
        <p:txBody>
          <a:bodyPr>
            <a:normAutofit fontScale="92500" lnSpcReduction="20000"/>
          </a:bodyPr>
          <a:lstStyle/>
          <a:p>
            <a:r>
              <a:rPr lang="en-GB" dirty="0"/>
              <a:t>One way to solve the mentioned issue is by initiating specific rules related to the equality and to initiate consequences if they are not respected (Business Balls, 2019). </a:t>
            </a:r>
          </a:p>
          <a:p>
            <a:r>
              <a:rPr lang="en-GB" dirty="0"/>
              <a:t>Another way is to adapt laws and to outline them through meetings and also the managers must be the first ones behaving normal facing different people. </a:t>
            </a:r>
          </a:p>
        </p:txBody>
      </p:sp>
      <p:pic>
        <p:nvPicPr>
          <p:cNvPr id="7170" name="Picture 2" descr="CanadaWAITS - But Will it Wait Less? - consultloop">
            <a:extLst>
              <a:ext uri="{FF2B5EF4-FFF2-40B4-BE49-F238E27FC236}">
                <a16:creationId xmlns:a16="http://schemas.microsoft.com/office/drawing/2014/main" id="{DF3F1AB8-E74C-4E1A-A74D-025EB197C3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665523">
            <a:off x="7393098" y="2286000"/>
            <a:ext cx="4511034" cy="3001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585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9D5D6-53E5-4C0C-9B51-1C9E697EB536}"/>
              </a:ext>
            </a:extLst>
          </p:cNvPr>
          <p:cNvSpPr>
            <a:spLocks noGrp="1"/>
          </p:cNvSpPr>
          <p:nvPr>
            <p:ph type="title"/>
          </p:nvPr>
        </p:nvSpPr>
        <p:spPr/>
        <p:txBody>
          <a:bodyPr/>
          <a:lstStyle/>
          <a:p>
            <a:r>
              <a:rPr lang="en-GB" b="1" u="sng" dirty="0"/>
              <a:t>Advantages of solving the problem</a:t>
            </a:r>
          </a:p>
        </p:txBody>
      </p:sp>
      <p:sp>
        <p:nvSpPr>
          <p:cNvPr id="3" name="Content Placeholder 2">
            <a:extLst>
              <a:ext uri="{FF2B5EF4-FFF2-40B4-BE49-F238E27FC236}">
                <a16:creationId xmlns:a16="http://schemas.microsoft.com/office/drawing/2014/main" id="{63E62097-8FF3-41CE-8D9A-42BD02A270E2}"/>
              </a:ext>
            </a:extLst>
          </p:cNvPr>
          <p:cNvSpPr>
            <a:spLocks noGrp="1"/>
          </p:cNvSpPr>
          <p:nvPr>
            <p:ph idx="1"/>
          </p:nvPr>
        </p:nvSpPr>
        <p:spPr>
          <a:xfrm>
            <a:off x="258417" y="2286000"/>
            <a:ext cx="7096540" cy="3818083"/>
          </a:xfrm>
        </p:spPr>
        <p:txBody>
          <a:bodyPr>
            <a:normAutofit fontScale="92500" lnSpcReduction="10000"/>
          </a:bodyPr>
          <a:lstStyle/>
          <a:p>
            <a:r>
              <a:rPr lang="en-GB" dirty="0"/>
              <a:t>Avoid stereotypes </a:t>
            </a:r>
          </a:p>
          <a:p>
            <a:r>
              <a:rPr lang="en-GB" dirty="0"/>
              <a:t>Ignore different traditions that may be weird for you (Callister, 2019)</a:t>
            </a:r>
          </a:p>
          <a:p>
            <a:r>
              <a:rPr lang="en-GB" dirty="0"/>
              <a:t>Avoid arguments based on race, language, culture the person is coming from </a:t>
            </a:r>
          </a:p>
          <a:p>
            <a:r>
              <a:rPr lang="en-GB" dirty="0"/>
              <a:t>Feel free to behave in the way you want facing others. </a:t>
            </a:r>
          </a:p>
        </p:txBody>
      </p:sp>
      <p:pic>
        <p:nvPicPr>
          <p:cNvPr id="8196" name="Picture 4" descr="Respect: What is it, types, examples, learn and teach respect">
            <a:extLst>
              <a:ext uri="{FF2B5EF4-FFF2-40B4-BE49-F238E27FC236}">
                <a16:creationId xmlns:a16="http://schemas.microsoft.com/office/drawing/2014/main" id="{7F131C48-796C-4C64-88F2-BDDA8D4DA3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74" r="12452"/>
          <a:stretch/>
        </p:blipFill>
        <p:spPr bwMode="auto">
          <a:xfrm>
            <a:off x="7315200" y="2367827"/>
            <a:ext cx="4876800" cy="3654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0136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4ABEF-9B5B-4612-98AC-716FB3B91D72}"/>
              </a:ext>
            </a:extLst>
          </p:cNvPr>
          <p:cNvSpPr>
            <a:spLocks noGrp="1"/>
          </p:cNvSpPr>
          <p:nvPr>
            <p:ph type="title"/>
          </p:nvPr>
        </p:nvSpPr>
        <p:spPr>
          <a:xfrm>
            <a:off x="503582" y="265043"/>
            <a:ext cx="6692348" cy="1384853"/>
          </a:xfrm>
        </p:spPr>
        <p:txBody>
          <a:bodyPr/>
          <a:lstStyle/>
          <a:p>
            <a:r>
              <a:rPr lang="en-GB" b="1" u="sng" dirty="0"/>
              <a:t>Conclusion</a:t>
            </a:r>
          </a:p>
        </p:txBody>
      </p:sp>
      <p:sp>
        <p:nvSpPr>
          <p:cNvPr id="3" name="Content Placeholder 2">
            <a:extLst>
              <a:ext uri="{FF2B5EF4-FFF2-40B4-BE49-F238E27FC236}">
                <a16:creationId xmlns:a16="http://schemas.microsoft.com/office/drawing/2014/main" id="{0DF8650D-90FA-4C62-889A-E2939300700E}"/>
              </a:ext>
            </a:extLst>
          </p:cNvPr>
          <p:cNvSpPr>
            <a:spLocks noGrp="1"/>
          </p:cNvSpPr>
          <p:nvPr>
            <p:ph idx="1"/>
          </p:nvPr>
        </p:nvSpPr>
        <p:spPr/>
        <p:txBody>
          <a:bodyPr>
            <a:normAutofit lnSpcReduction="10000"/>
          </a:bodyPr>
          <a:lstStyle/>
          <a:p>
            <a:r>
              <a:rPr lang="en-GB" dirty="0"/>
              <a:t>As a conclusion it is so important to respect everyone in the company and everyone coming and this because there must be no gender inequality or discrimination because of the race, nationality. We all part of society and must respect one another. </a:t>
            </a:r>
          </a:p>
          <a:p>
            <a:r>
              <a:rPr lang="en-GB" dirty="0"/>
              <a:t>Moreover, thinking about the performance, it is important to allow things to be well managed and organised to ensure great working. </a:t>
            </a:r>
          </a:p>
        </p:txBody>
      </p:sp>
    </p:spTree>
    <p:extLst>
      <p:ext uri="{BB962C8B-B14F-4D97-AF65-F5344CB8AC3E}">
        <p14:creationId xmlns:p14="http://schemas.microsoft.com/office/powerpoint/2010/main" val="1594990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E94B7-F91C-48C3-880E-84474A18F86B}"/>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F8EE600F-F9C7-4EA5-A74E-526C8AEDD712}"/>
              </a:ext>
            </a:extLst>
          </p:cNvPr>
          <p:cNvSpPr>
            <a:spLocks noGrp="1"/>
          </p:cNvSpPr>
          <p:nvPr>
            <p:ph idx="1"/>
          </p:nvPr>
        </p:nvSpPr>
        <p:spPr/>
        <p:txBody>
          <a:bodyPr>
            <a:normAutofit/>
          </a:bodyPr>
          <a:lstStyle/>
          <a:p>
            <a:pPr marL="0" indent="0">
              <a:buNone/>
            </a:pPr>
            <a:r>
              <a:rPr lang="en-GB" sz="1800" dirty="0"/>
              <a:t>Business balls, (2019), “Benefits of Equality”, [online] available on: </a:t>
            </a:r>
            <a:r>
              <a:rPr lang="en-GB" sz="1800" dirty="0">
                <a:hlinkClick r:id="rId2"/>
              </a:rPr>
              <a:t>https://www.businessballs.com/equality-and-inclusion/benefits-of-equality/</a:t>
            </a:r>
            <a:r>
              <a:rPr lang="en-GB" sz="1800" dirty="0"/>
              <a:t> accessed on: 20/06/2020</a:t>
            </a:r>
          </a:p>
          <a:p>
            <a:pPr marL="0" indent="0">
              <a:buNone/>
            </a:pPr>
            <a:r>
              <a:rPr lang="en-GB" sz="1800" dirty="0"/>
              <a:t>Callister, L. (2019), “Seven tips to promote equality &amp; end workplace discrimination”, [online] available on</a:t>
            </a:r>
            <a:r>
              <a:rPr lang="en-GB" sz="1800"/>
              <a:t>: </a:t>
            </a:r>
            <a:r>
              <a:rPr lang="en-GB" sz="1800">
                <a:hlinkClick r:id="rId3"/>
              </a:rPr>
              <a:t>https://www.skillcast.com/blog/7-tips-promote-equality-end-workplace-discrimination</a:t>
            </a:r>
            <a:r>
              <a:rPr lang="en-GB" sz="1800"/>
              <a:t> accessed </a:t>
            </a:r>
            <a:r>
              <a:rPr lang="en-GB" sz="1800" dirty="0"/>
              <a:t>on: 20/06/2020</a:t>
            </a:r>
          </a:p>
          <a:p>
            <a:pPr marL="0" indent="0">
              <a:buNone/>
            </a:pPr>
            <a:r>
              <a:rPr lang="en-GB" sz="1800" dirty="0"/>
              <a:t>Nixon, K. (2018), “Top 5 benefits of good business process management”, [online] available on: </a:t>
            </a:r>
            <a:r>
              <a:rPr lang="en-GB" sz="1800" dirty="0">
                <a:hlinkClick r:id="rId4"/>
              </a:rPr>
              <a:t>https://www.comindware.com/blog-benefits-of-business-process-management/</a:t>
            </a:r>
            <a:r>
              <a:rPr lang="en-GB" sz="1800" dirty="0"/>
              <a:t> accessed on: 20/06/2020</a:t>
            </a:r>
          </a:p>
        </p:txBody>
      </p:sp>
    </p:spTree>
    <p:extLst>
      <p:ext uri="{BB962C8B-B14F-4D97-AF65-F5344CB8AC3E}">
        <p14:creationId xmlns:p14="http://schemas.microsoft.com/office/powerpoint/2010/main" val="4068656223"/>
      </p:ext>
    </p:extLst>
  </p:cSld>
  <p:clrMapOvr>
    <a:masterClrMapping/>
  </p:clrMapOvr>
</p:sld>
</file>

<file path=ppt/theme/theme1.xml><?xml version="1.0" encoding="utf-8"?>
<a:theme xmlns:a="http://schemas.openxmlformats.org/drawingml/2006/main" name="PebbleVTI">
  <a:themeElements>
    <a:clrScheme name="AnalogousFromRegularSeedLeftStep">
      <a:dk1>
        <a:srgbClr val="000000"/>
      </a:dk1>
      <a:lt1>
        <a:srgbClr val="FFFFFF"/>
      </a:lt1>
      <a:dk2>
        <a:srgbClr val="41243B"/>
      </a:dk2>
      <a:lt2>
        <a:srgbClr val="E2E3E8"/>
      </a:lt2>
      <a:accent1>
        <a:srgbClr val="B0A145"/>
      </a:accent1>
      <a:accent2>
        <a:srgbClr val="B16F3B"/>
      </a:accent2>
      <a:accent3>
        <a:srgbClr val="C3504D"/>
      </a:accent3>
      <a:accent4>
        <a:srgbClr val="B13B69"/>
      </a:accent4>
      <a:accent5>
        <a:srgbClr val="C34DAC"/>
      </a:accent5>
      <a:accent6>
        <a:srgbClr val="973BB1"/>
      </a:accent6>
      <a:hlink>
        <a:srgbClr val="6371CB"/>
      </a:hlink>
      <a:folHlink>
        <a:srgbClr val="7F7F7F"/>
      </a:folHlink>
    </a:clrScheme>
    <a:fontScheme name="Custom 4">
      <a:majorFont>
        <a:latin typeface="Sitka Subheadi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54</TotalTime>
  <Words>542</Words>
  <Application>Microsoft Office PowerPoint</Application>
  <PresentationFormat>Widescreen</PresentationFormat>
  <Paragraphs>32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Avenir Next LT Pro Light</vt:lpstr>
      <vt:lpstr>Sitka Subheading</vt:lpstr>
      <vt:lpstr>PebbleVTI</vt:lpstr>
      <vt:lpstr>Report’s findings </vt:lpstr>
      <vt:lpstr>Introduction</vt:lpstr>
      <vt:lpstr>First issue that can be recalled </vt:lpstr>
      <vt:lpstr>Solution</vt:lpstr>
      <vt:lpstr>Advantages of solving the issue</vt:lpstr>
      <vt:lpstr>Second issue that can be recalled</vt:lpstr>
      <vt:lpstr>Solution</vt:lpstr>
      <vt:lpstr>Advantages of solving the problem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Report’s findings </dc:title>
  <dc:creator>Policica Dansatoarea</dc:creator>
  <cp:lastModifiedBy>Policica Dansatoarea</cp:lastModifiedBy>
  <cp:revision>5</cp:revision>
  <dcterms:created xsi:type="dcterms:W3CDTF">2020-06-20T20:19:24Z</dcterms:created>
  <dcterms:modified xsi:type="dcterms:W3CDTF">2020-06-20T21:13:29Z</dcterms:modified>
</cp:coreProperties>
</file>