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61" r:id="rId2"/>
    <p:sldId id="257" r:id="rId3"/>
    <p:sldId id="258" r:id="rId4"/>
    <p:sldId id="259"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3/13/26</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38165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3/13/26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437621934"/>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4CF778-71E8-C075-A9B4-448B2B2C74C3}"/>
              </a:ext>
            </a:extLst>
          </p:cNvPr>
          <p:cNvSpPr txBox="1"/>
          <p:nvPr/>
        </p:nvSpPr>
        <p:spPr>
          <a:xfrm>
            <a:off x="0" y="1835565"/>
            <a:ext cx="8297334" cy="3721532"/>
          </a:xfrm>
          <a:prstGeom prst="rect">
            <a:avLst/>
          </a:prstGeom>
          <a:noFill/>
        </p:spPr>
        <p:txBody>
          <a:bodyPr wrap="square">
            <a:spAutoFit/>
          </a:bodyPr>
          <a:lstStyle/>
          <a:p>
            <a:pPr>
              <a:lnSpc>
                <a:spcPct val="115000"/>
              </a:lnSpc>
              <a:spcAft>
                <a:spcPts val="800"/>
              </a:spcAft>
              <a:buNone/>
            </a:pPr>
            <a:r>
              <a:rPr lang="en-GB" sz="3000" b="1" kern="100" dirty="0">
                <a:effectLst/>
                <a:latin typeface="Aptos" panose="020B0004020202020204" pitchFamily="34" charset="0"/>
                <a:ea typeface="Aptos" panose="020B0004020202020204" pitchFamily="34" charset="0"/>
                <a:cs typeface="Arial" panose="020B0604020202020204" pitchFamily="34" charset="0"/>
              </a:rPr>
              <a:t>Module title -Enterprise and Entrepreneurship</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000" b="1" kern="100" dirty="0">
                <a:effectLst/>
                <a:latin typeface="Aptos" panose="020B0004020202020204" pitchFamily="34" charset="0"/>
                <a:ea typeface="Aptos" panose="020B0004020202020204" pitchFamily="34" charset="0"/>
                <a:cs typeface="Times New Roman" panose="02020603050405020304" pitchFamily="18" charset="0"/>
              </a:rPr>
              <a:t>Module code – LCLM4006</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000" b="1" kern="100" dirty="0">
                <a:effectLst/>
                <a:latin typeface="Aptos" panose="020B0004020202020204" pitchFamily="34" charset="0"/>
                <a:ea typeface="Aptos" panose="020B0004020202020204" pitchFamily="34" charset="0"/>
                <a:cs typeface="Times New Roman" panose="02020603050405020304" pitchFamily="18" charset="0"/>
              </a:rPr>
              <a:t>Assessment – Business plan</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000" b="1" kern="100" dirty="0">
                <a:effectLst/>
                <a:latin typeface="Aptos" panose="020B0004020202020204" pitchFamily="34" charset="0"/>
                <a:ea typeface="Aptos" panose="020B0004020202020204" pitchFamily="34" charset="0"/>
                <a:cs typeface="Times New Roman" panose="02020603050405020304" pitchFamily="18" charset="0"/>
              </a:rPr>
              <a:t>Student Name – Stefania Diana Deliu</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000" b="1" kern="100" dirty="0">
                <a:effectLst/>
                <a:latin typeface="Aptos" panose="020B0004020202020204" pitchFamily="34" charset="0"/>
                <a:ea typeface="Aptos" panose="020B0004020202020204" pitchFamily="34" charset="0"/>
                <a:cs typeface="Times New Roman" panose="02020603050405020304" pitchFamily="18" charset="0"/>
              </a:rPr>
              <a:t>Student ID number – 2433437</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3000" b="1" dirty="0">
                <a:effectLst/>
                <a:latin typeface="Aptos" panose="020B0004020202020204" pitchFamily="34" charset="0"/>
                <a:ea typeface="Aptos" panose="020B0004020202020204" pitchFamily="34" charset="0"/>
                <a:cs typeface="Times New Roman" panose="02020603050405020304" pitchFamily="18" charset="0"/>
              </a:rPr>
              <a:t>Lectures name- Stephen Malone</a:t>
            </a:r>
            <a:r>
              <a:rPr lang="en-GB" sz="3000" dirty="0">
                <a:effectLst/>
              </a:rPr>
              <a:t> </a:t>
            </a:r>
            <a:endParaRPr lang="en-US" sz="3000" dirty="0"/>
          </a:p>
        </p:txBody>
      </p:sp>
      <p:pic>
        <p:nvPicPr>
          <p:cNvPr id="8" name="Picture 7">
            <a:extLst>
              <a:ext uri="{FF2B5EF4-FFF2-40B4-BE49-F238E27FC236}">
                <a16:creationId xmlns:a16="http://schemas.microsoft.com/office/drawing/2014/main" id="{60FCD083-2382-D87D-69B5-74521F803361}"/>
              </a:ext>
            </a:extLst>
          </p:cNvPr>
          <p:cNvPicPr>
            <a:picLocks noChangeAspect="1"/>
          </p:cNvPicPr>
          <p:nvPr/>
        </p:nvPicPr>
        <p:blipFill>
          <a:blip r:embed="rId2"/>
          <a:stretch>
            <a:fillRect/>
          </a:stretch>
        </p:blipFill>
        <p:spPr>
          <a:xfrm>
            <a:off x="8846806" y="0"/>
            <a:ext cx="3345194" cy="2263709"/>
          </a:xfrm>
          <a:prstGeom prst="rect">
            <a:avLst/>
          </a:prstGeom>
          <a:ln>
            <a:noFill/>
          </a:ln>
          <a:effectLst>
            <a:outerShdw blurRad="76200" dist="95250" dir="10500000" sx="97000" sy="23000" kx="900000" algn="br" rotWithShape="0">
              <a:srgbClr val="000000">
                <a:alpha val="20000"/>
              </a:srgbClr>
            </a:outerShdw>
            <a:reflection blurRad="6350" stA="50000" endA="300" endPos="55000" dir="5400000" sy="-100000" algn="bl" rotWithShape="0"/>
          </a:effectLst>
          <a:scene3d>
            <a:camera prst="orthographicFront"/>
            <a:lightRig rig="twoPt" dir="t">
              <a:rot lat="0" lon="0" rev="7800000"/>
            </a:lightRig>
          </a:scene3d>
          <a:sp3d contourW="6350">
            <a:contourClr>
              <a:srgbClr val="C0C0C0"/>
            </a:contourClr>
          </a:sp3d>
        </p:spPr>
      </p:pic>
    </p:spTree>
    <p:extLst>
      <p:ext uri="{BB962C8B-B14F-4D97-AF65-F5344CB8AC3E}">
        <p14:creationId xmlns:p14="http://schemas.microsoft.com/office/powerpoint/2010/main" val="3875547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4" name="Rectangle 113">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5" name="Top Left">
            <a:extLst>
              <a:ext uri="{FF2B5EF4-FFF2-40B4-BE49-F238E27FC236}">
                <a16:creationId xmlns:a16="http://schemas.microsoft.com/office/drawing/2014/main" id="{7092E392-4FB7-4E2D-928D-EFC63D148E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88" name="Freeform: Shape 87">
              <a:extLst>
                <a:ext uri="{FF2B5EF4-FFF2-40B4-BE49-F238E27FC236}">
                  <a16:creationId xmlns:a16="http://schemas.microsoft.com/office/drawing/2014/main" id="{9B57026F-1936-4B50-9E5F-0037B748B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9" name="Freeform: Shape 88">
              <a:extLst>
                <a:ext uri="{FF2B5EF4-FFF2-40B4-BE49-F238E27FC236}">
                  <a16:creationId xmlns:a16="http://schemas.microsoft.com/office/drawing/2014/main" id="{31C2FEB5-C2DC-4FDF-9FE5-407608D6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60B00B9B-BAB1-4074-A3AF-13B08F4E0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0B6DF209-B3F7-4699-802B-4BE211132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C45FFE10-7D64-45F0-B227-92979752A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4395C91B-6EED-4F5B-8873-5E0AA757F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248D099A-D8DD-4FBA-AF53-928CE633C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1F857259-D6C4-41F7-82DC-37816E8AD0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B0E43681-768D-CBFF-56C0-1704F9C94A0E}"/>
              </a:ext>
            </a:extLst>
          </p:cNvPr>
          <p:cNvSpPr>
            <a:spLocks noGrp="1"/>
          </p:cNvSpPr>
          <p:nvPr>
            <p:ph type="ctrTitle"/>
          </p:nvPr>
        </p:nvSpPr>
        <p:spPr>
          <a:xfrm>
            <a:off x="1005654" y="744909"/>
            <a:ext cx="5132388" cy="3155419"/>
          </a:xfrm>
        </p:spPr>
        <p:txBody>
          <a:bodyPr anchor="b">
            <a:normAutofit/>
          </a:bodyPr>
          <a:lstStyle/>
          <a:p>
            <a:pPr algn="l"/>
            <a:r>
              <a:rPr lang="en-GB" sz="5400" b="1"/>
              <a:t>OVERVIEW:</a:t>
            </a:r>
            <a:endParaRPr lang="en-US" sz="5400" b="1"/>
          </a:p>
        </p:txBody>
      </p:sp>
      <p:sp>
        <p:nvSpPr>
          <p:cNvPr id="3" name="Subtitle 2">
            <a:extLst>
              <a:ext uri="{FF2B5EF4-FFF2-40B4-BE49-F238E27FC236}">
                <a16:creationId xmlns:a16="http://schemas.microsoft.com/office/drawing/2014/main" id="{D8FA5495-EAD5-E229-1A67-D3DCCAA1763F}"/>
              </a:ext>
            </a:extLst>
          </p:cNvPr>
          <p:cNvSpPr>
            <a:spLocks noGrp="1"/>
          </p:cNvSpPr>
          <p:nvPr>
            <p:ph type="subTitle" idx="1"/>
          </p:nvPr>
        </p:nvSpPr>
        <p:spPr>
          <a:xfrm>
            <a:off x="1012785" y="4074784"/>
            <a:ext cx="5132387" cy="2054306"/>
          </a:xfrm>
        </p:spPr>
        <p:txBody>
          <a:bodyPr anchor="t">
            <a:noAutofit/>
          </a:bodyPr>
          <a:lstStyle/>
          <a:p>
            <a:pPr algn="l">
              <a:lnSpc>
                <a:spcPct val="100000"/>
              </a:lnSpc>
            </a:pPr>
            <a:r>
              <a:rPr lang="en-GB" sz="1300" b="1" i="1" dirty="0"/>
              <a:t>Glamour Touch nail studio offers a wide range of beauty services, including acrylic nails, Gel nails, manicures, pedicures, and relaxing hand and foot massages.The main focus of this discussion is the importance of foot traffic and how it helps attract customers in a busy area like Birmingham, where the business is located.</a:t>
            </a:r>
          </a:p>
          <a:p>
            <a:pPr algn="l">
              <a:lnSpc>
                <a:spcPct val="100000"/>
              </a:lnSpc>
            </a:pPr>
            <a:r>
              <a:rPr lang="en-GB" sz="1300" b="1" i="1" dirty="0"/>
              <a:t>Glamour Touch Nail Studio currently operates as a sole trader business. In the future, the goal is to grow the business by hiring employees and moving to a larger salon space with more equipment and services to serve customers.</a:t>
            </a:r>
          </a:p>
        </p:txBody>
      </p:sp>
      <p:pic>
        <p:nvPicPr>
          <p:cNvPr id="9" name="Picture 8">
            <a:extLst>
              <a:ext uri="{FF2B5EF4-FFF2-40B4-BE49-F238E27FC236}">
                <a16:creationId xmlns:a16="http://schemas.microsoft.com/office/drawing/2014/main" id="{5125A48F-709E-32E1-3E80-AE76371652C8}"/>
              </a:ext>
            </a:extLst>
          </p:cNvPr>
          <p:cNvPicPr>
            <a:picLocks noChangeAspect="1"/>
          </p:cNvPicPr>
          <p:nvPr/>
        </p:nvPicPr>
        <p:blipFill>
          <a:blip r:embed="rId2"/>
          <a:srcRect/>
          <a:stretch>
            <a:fillRect/>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116" name="Bottom Right">
            <a:extLst>
              <a:ext uri="{FF2B5EF4-FFF2-40B4-BE49-F238E27FC236}">
                <a16:creationId xmlns:a16="http://schemas.microsoft.com/office/drawing/2014/main" id="{A7C60A7A-4212-46AC-80A2-DE231DD3D1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98" name="Freeform: Shape 97">
              <a:extLst>
                <a:ext uri="{FF2B5EF4-FFF2-40B4-BE49-F238E27FC236}">
                  <a16:creationId xmlns:a16="http://schemas.microsoft.com/office/drawing/2014/main" id="{7EDA875D-6B8A-4B32-89EB-F4CD6D1FC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99" name="Graphic 157">
              <a:extLst>
                <a:ext uri="{FF2B5EF4-FFF2-40B4-BE49-F238E27FC236}">
                  <a16:creationId xmlns:a16="http://schemas.microsoft.com/office/drawing/2014/main" id="{AA7D7CCE-E90B-483E-AFF7-CF95CABC97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7" name="Freeform: Shape 116">
                <a:extLst>
                  <a:ext uri="{FF2B5EF4-FFF2-40B4-BE49-F238E27FC236}">
                    <a16:creationId xmlns:a16="http://schemas.microsoft.com/office/drawing/2014/main" id="{67F2D919-84B6-4EC4-87F5-BDFF145BB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2" name="Freeform: Shape 101">
                <a:extLst>
                  <a:ext uri="{FF2B5EF4-FFF2-40B4-BE49-F238E27FC236}">
                    <a16:creationId xmlns:a16="http://schemas.microsoft.com/office/drawing/2014/main" id="{65C8244C-685B-42CF-B028-C7ADE067C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3" name="Freeform: Shape 102">
                <a:extLst>
                  <a:ext uri="{FF2B5EF4-FFF2-40B4-BE49-F238E27FC236}">
                    <a16:creationId xmlns:a16="http://schemas.microsoft.com/office/drawing/2014/main" id="{0420B7EF-9249-4974-A978-AAD55C81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05BD8B59-E1C0-4320-BFC1-66D139E80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A983471C-A7FE-4ED8-BE9B-601CEC61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E8B842F2-803D-4F74-BBF6-6965BC0FD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94ECDF1E-AE5F-46C4-A134-C28C6D6B7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0" name="Freeform: Shape 99">
              <a:extLst>
                <a:ext uri="{FF2B5EF4-FFF2-40B4-BE49-F238E27FC236}">
                  <a16:creationId xmlns:a16="http://schemas.microsoft.com/office/drawing/2014/main" id="{C0E491A0-7D49-4A1F-B2DB-C94F5632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9"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15507" y="3369564"/>
            <a:ext cx="118872" cy="118872"/>
            <a:chOff x="1175347" y="3733800"/>
            <a:chExt cx="118872" cy="118872"/>
          </a:xfrm>
        </p:grpSpPr>
        <p:cxnSp>
          <p:nvCxnSpPr>
            <p:cNvPr id="110" name="Straight Connector 109">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11" name="Straight Connector 110">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970824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F46C7-50BF-94E6-A4B0-2DF9D62276E5}"/>
              </a:ext>
            </a:extLst>
          </p:cNvPr>
          <p:cNvSpPr>
            <a:spLocks noGrp="1"/>
          </p:cNvSpPr>
          <p:nvPr>
            <p:ph type="ctrTitle"/>
          </p:nvPr>
        </p:nvSpPr>
        <p:spPr>
          <a:xfrm>
            <a:off x="1301749" y="-1513417"/>
            <a:ext cx="9144000" cy="2387600"/>
          </a:xfrm>
        </p:spPr>
        <p:txBody>
          <a:bodyPr>
            <a:normAutofit/>
          </a:bodyPr>
          <a:lstStyle/>
          <a:p>
            <a:r>
              <a:rPr lang="en-GB" dirty="0"/>
              <a:t>PESTEL Analysis </a:t>
            </a:r>
            <a:endParaRPr lang="en-US" dirty="0"/>
          </a:p>
        </p:txBody>
      </p:sp>
      <p:sp>
        <p:nvSpPr>
          <p:cNvPr id="3" name="Subtitle 2">
            <a:extLst>
              <a:ext uri="{FF2B5EF4-FFF2-40B4-BE49-F238E27FC236}">
                <a16:creationId xmlns:a16="http://schemas.microsoft.com/office/drawing/2014/main" id="{120C96A0-797B-4C6E-59D7-4BB01E935E88}"/>
              </a:ext>
            </a:extLst>
          </p:cNvPr>
          <p:cNvSpPr>
            <a:spLocks noGrp="1"/>
          </p:cNvSpPr>
          <p:nvPr>
            <p:ph type="subTitle" idx="1"/>
          </p:nvPr>
        </p:nvSpPr>
        <p:spPr>
          <a:xfrm>
            <a:off x="-1273175" y="695749"/>
            <a:ext cx="9144000" cy="1655762"/>
          </a:xfrm>
        </p:spPr>
        <p:txBody>
          <a:bodyPr/>
          <a:lstStyle/>
          <a:p>
            <a:r>
              <a:rPr lang="en-GB" b="1" dirty="0"/>
              <a:t>My Three important external factors will be:</a:t>
            </a:r>
          </a:p>
          <a:p>
            <a:endParaRPr lang="en-GB" dirty="0"/>
          </a:p>
        </p:txBody>
      </p:sp>
      <p:sp>
        <p:nvSpPr>
          <p:cNvPr id="4" name="TextBox 3">
            <a:extLst>
              <a:ext uri="{FF2B5EF4-FFF2-40B4-BE49-F238E27FC236}">
                <a16:creationId xmlns:a16="http://schemas.microsoft.com/office/drawing/2014/main" id="{63C08A3F-F215-E989-7C17-BAC3BC9E1BE9}"/>
              </a:ext>
            </a:extLst>
          </p:cNvPr>
          <p:cNvSpPr txBox="1"/>
          <p:nvPr/>
        </p:nvSpPr>
        <p:spPr>
          <a:xfrm>
            <a:off x="0" y="1177625"/>
            <a:ext cx="5348818" cy="1477328"/>
          </a:xfrm>
          <a:prstGeom prst="rect">
            <a:avLst/>
          </a:prstGeom>
          <a:noFill/>
          <a:ln>
            <a:solidFill>
              <a:schemeClr val="bg1"/>
            </a:solidFill>
          </a:ln>
        </p:spPr>
        <p:txBody>
          <a:bodyPr wrap="square" rtlCol="0">
            <a:spAutoFit/>
          </a:bodyPr>
          <a:lstStyle/>
          <a:p>
            <a:pPr algn="l"/>
            <a:r>
              <a:rPr lang="en-GB" b="1" dirty="0"/>
              <a:t>1.Economic Factors:</a:t>
            </a:r>
          </a:p>
          <a:p>
            <a:pPr algn="l"/>
            <a:r>
              <a:rPr lang="en-GB" dirty="0"/>
              <a:t>Cost of living pressures may effect Customer spendings when people have less disposable income they might reduce spending on beauty services. </a:t>
            </a:r>
            <a:endParaRPr lang="en-US" dirty="0"/>
          </a:p>
        </p:txBody>
      </p:sp>
      <p:sp>
        <p:nvSpPr>
          <p:cNvPr id="5" name="TextBox 4">
            <a:extLst>
              <a:ext uri="{FF2B5EF4-FFF2-40B4-BE49-F238E27FC236}">
                <a16:creationId xmlns:a16="http://schemas.microsoft.com/office/drawing/2014/main" id="{481E0F4B-998D-7CA4-FFFB-F66BE693C281}"/>
              </a:ext>
            </a:extLst>
          </p:cNvPr>
          <p:cNvSpPr txBox="1"/>
          <p:nvPr/>
        </p:nvSpPr>
        <p:spPr>
          <a:xfrm>
            <a:off x="0" y="2654953"/>
            <a:ext cx="6740526" cy="1754326"/>
          </a:xfrm>
          <a:prstGeom prst="rect">
            <a:avLst/>
          </a:prstGeom>
          <a:noFill/>
          <a:ln>
            <a:solidFill>
              <a:schemeClr val="bg1"/>
            </a:solidFill>
          </a:ln>
        </p:spPr>
        <p:txBody>
          <a:bodyPr wrap="square" rtlCol="0">
            <a:spAutoFit/>
          </a:bodyPr>
          <a:lstStyle/>
          <a:p>
            <a:pPr algn="l"/>
            <a:r>
              <a:rPr lang="en-GB" b="1" dirty="0"/>
              <a:t>2.Social Factor: </a:t>
            </a:r>
          </a:p>
          <a:p>
            <a:pPr algn="l"/>
            <a:r>
              <a:rPr lang="en-GB" dirty="0"/>
              <a:t>Self care culture and social media trends increase demand for nail treatments, Many people see nail care as part of self-care, nail art trends spread quickly online through TikTok, instagram, Facebook and even YouTube which can increase customers interest. </a:t>
            </a:r>
            <a:endParaRPr lang="en-US" dirty="0"/>
          </a:p>
        </p:txBody>
      </p:sp>
      <p:sp>
        <p:nvSpPr>
          <p:cNvPr id="6" name="TextBox 5">
            <a:extLst>
              <a:ext uri="{FF2B5EF4-FFF2-40B4-BE49-F238E27FC236}">
                <a16:creationId xmlns:a16="http://schemas.microsoft.com/office/drawing/2014/main" id="{BB24C7B0-4647-CA2A-BE34-FAAB2C365D94}"/>
              </a:ext>
            </a:extLst>
          </p:cNvPr>
          <p:cNvSpPr txBox="1"/>
          <p:nvPr/>
        </p:nvSpPr>
        <p:spPr>
          <a:xfrm>
            <a:off x="0" y="4400282"/>
            <a:ext cx="6597651" cy="1754326"/>
          </a:xfrm>
          <a:prstGeom prst="rect">
            <a:avLst/>
          </a:prstGeom>
          <a:noFill/>
          <a:ln>
            <a:solidFill>
              <a:schemeClr val="bg1"/>
            </a:solidFill>
          </a:ln>
        </p:spPr>
        <p:txBody>
          <a:bodyPr wrap="square" rtlCol="0">
            <a:spAutoFit/>
          </a:bodyPr>
          <a:lstStyle/>
          <a:p>
            <a:pPr algn="l"/>
            <a:r>
              <a:rPr lang="en-GB" b="1" dirty="0">
                <a:solidFill>
                  <a:schemeClr val="tx2"/>
                </a:solidFill>
              </a:rPr>
              <a:t>3. Legal Factor:</a:t>
            </a:r>
          </a:p>
          <a:p>
            <a:pPr algn="l"/>
            <a:r>
              <a:rPr lang="en-GB" dirty="0">
                <a:solidFill>
                  <a:schemeClr val="tx2"/>
                </a:solidFill>
              </a:rPr>
              <a:t>The business must follow health and safety regulations and insurance requirements</a:t>
            </a:r>
          </a:p>
          <a:p>
            <a:pPr algn="l"/>
            <a:r>
              <a:rPr lang="en-GB" dirty="0">
                <a:solidFill>
                  <a:schemeClr val="tx2"/>
                </a:solidFill>
              </a:rPr>
              <a:t>A nail salon must comply with rules such as hygiene standards and definitely the data protection for customers information.</a:t>
            </a:r>
            <a:endParaRPr lang="en-US" dirty="0">
              <a:solidFill>
                <a:schemeClr val="tx2"/>
              </a:solidFill>
            </a:endParaRPr>
          </a:p>
        </p:txBody>
      </p:sp>
      <p:pic>
        <p:nvPicPr>
          <p:cNvPr id="12" name="Picture 11">
            <a:extLst>
              <a:ext uri="{FF2B5EF4-FFF2-40B4-BE49-F238E27FC236}">
                <a16:creationId xmlns:a16="http://schemas.microsoft.com/office/drawing/2014/main" id="{05E3DF27-3B1F-11CD-3E82-9B02892E5B0F}"/>
              </a:ext>
            </a:extLst>
          </p:cNvPr>
          <p:cNvPicPr>
            <a:picLocks noChangeAspect="1"/>
          </p:cNvPicPr>
          <p:nvPr/>
        </p:nvPicPr>
        <p:blipFill>
          <a:blip r:embed="rId2"/>
          <a:stretch>
            <a:fillRect/>
          </a:stretch>
        </p:blipFill>
        <p:spPr>
          <a:xfrm>
            <a:off x="7870825" y="3814543"/>
            <a:ext cx="3470620" cy="2925803"/>
          </a:xfrm>
          <a:prstGeom prst="heart">
            <a:avLst/>
          </a:prstGeom>
        </p:spPr>
      </p:pic>
    </p:spTree>
    <p:extLst>
      <p:ext uri="{BB962C8B-B14F-4D97-AF65-F5344CB8AC3E}">
        <p14:creationId xmlns:p14="http://schemas.microsoft.com/office/powerpoint/2010/main" val="4284853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6078-7A5C-3391-8BB2-ADA91293716B}"/>
              </a:ext>
            </a:extLst>
          </p:cNvPr>
          <p:cNvSpPr>
            <a:spLocks noGrp="1"/>
          </p:cNvSpPr>
          <p:nvPr>
            <p:ph type="ctrTitle"/>
          </p:nvPr>
        </p:nvSpPr>
        <p:spPr>
          <a:xfrm>
            <a:off x="-1386417" y="-1618720"/>
            <a:ext cx="12128500" cy="2387600"/>
          </a:xfrm>
        </p:spPr>
        <p:txBody>
          <a:bodyPr>
            <a:normAutofit/>
          </a:bodyPr>
          <a:lstStyle/>
          <a:p>
            <a:r>
              <a:rPr lang="en-GB" sz="4400" dirty="0"/>
              <a:t>My Two major marketing strategies:</a:t>
            </a:r>
            <a:endParaRPr lang="en-US" sz="4400" dirty="0"/>
          </a:p>
        </p:txBody>
      </p:sp>
      <p:sp>
        <p:nvSpPr>
          <p:cNvPr id="4" name="TextBox 3">
            <a:extLst>
              <a:ext uri="{FF2B5EF4-FFF2-40B4-BE49-F238E27FC236}">
                <a16:creationId xmlns:a16="http://schemas.microsoft.com/office/drawing/2014/main" id="{CFF8825D-4C03-432D-899E-2DE32BE4D500}"/>
              </a:ext>
            </a:extLst>
          </p:cNvPr>
          <p:cNvSpPr txBox="1"/>
          <p:nvPr/>
        </p:nvSpPr>
        <p:spPr>
          <a:xfrm>
            <a:off x="0" y="768880"/>
            <a:ext cx="9186333" cy="3970318"/>
          </a:xfrm>
          <a:prstGeom prst="rect">
            <a:avLst/>
          </a:prstGeom>
          <a:noFill/>
        </p:spPr>
        <p:txBody>
          <a:bodyPr wrap="square" rtlCol="0">
            <a:spAutoFit/>
          </a:bodyPr>
          <a:lstStyle/>
          <a:p>
            <a:r>
              <a:rPr lang="en-GB" b="1" dirty="0"/>
              <a:t>Social media marketing</a:t>
            </a:r>
          </a:p>
          <a:p>
            <a:r>
              <a:rPr lang="en-GB" dirty="0"/>
              <a:t>Using social media like Instagram, TikTok or Facebook to promote nail designs and attract customers. </a:t>
            </a:r>
          </a:p>
          <a:p>
            <a:r>
              <a:rPr lang="en-GB" dirty="0"/>
              <a:t>How it works:</a:t>
            </a:r>
          </a:p>
          <a:p>
            <a:pPr marL="285750" indent="-285750">
              <a:buFont typeface="Arial" panose="020B0604020202020204" pitchFamily="34" charset="0"/>
              <a:buChar char="•"/>
            </a:pPr>
            <a:r>
              <a:rPr lang="en-GB" dirty="0"/>
              <a:t>Post Photos or Videos of nail art and transformation </a:t>
            </a:r>
          </a:p>
          <a:p>
            <a:pPr marL="285750" indent="-285750">
              <a:buFont typeface="Arial" panose="020B0604020202020204" pitchFamily="34" charset="0"/>
              <a:buChar char="•"/>
            </a:pPr>
            <a:r>
              <a:rPr lang="en-GB" dirty="0"/>
              <a:t>Share trending nail styles and tutorial </a:t>
            </a:r>
          </a:p>
          <a:p>
            <a:pPr marL="285750" indent="-285750">
              <a:buFont typeface="Arial" panose="020B0604020202020204" pitchFamily="34" charset="0"/>
              <a:buChar char="•"/>
            </a:pPr>
            <a:r>
              <a:rPr lang="en-GB" dirty="0"/>
              <a:t>Use hashtags and local tags to reach near by customers</a:t>
            </a:r>
          </a:p>
          <a:p>
            <a:pPr marL="285750" indent="-285750">
              <a:buFont typeface="Arial" panose="020B0604020202020204" pitchFamily="34" charset="0"/>
              <a:buChar char="•"/>
            </a:pPr>
            <a:r>
              <a:rPr lang="en-GB" dirty="0"/>
              <a:t>Ensure customers to tag the salon when they post nails</a:t>
            </a:r>
          </a:p>
          <a:p>
            <a:r>
              <a:rPr lang="en-GB" dirty="0"/>
              <a:t>Why this works? </a:t>
            </a:r>
          </a:p>
          <a:p>
            <a:r>
              <a:rPr lang="en-GB" dirty="0"/>
              <a:t>Social media trends strongly influence beauty services so showing off how creative you can be and how good the nails are can attract a lot of customers and having the confidence is the best.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3610287C-81C2-2C43-FA06-EC30D75B52AF}"/>
              </a:ext>
            </a:extLst>
          </p:cNvPr>
          <p:cNvSpPr txBox="1"/>
          <p:nvPr/>
        </p:nvSpPr>
        <p:spPr>
          <a:xfrm>
            <a:off x="-84667" y="4217928"/>
            <a:ext cx="9525000" cy="2308324"/>
          </a:xfrm>
          <a:prstGeom prst="rect">
            <a:avLst/>
          </a:prstGeom>
          <a:noFill/>
        </p:spPr>
        <p:txBody>
          <a:bodyPr wrap="square" rtlCol="0">
            <a:spAutoFit/>
          </a:bodyPr>
          <a:lstStyle/>
          <a:p>
            <a:pPr algn="l"/>
            <a:r>
              <a:rPr lang="en-GB" b="1" dirty="0"/>
              <a:t>Promotional Pricing and Loyalty offers</a:t>
            </a:r>
          </a:p>
          <a:p>
            <a:pPr algn="l"/>
            <a:r>
              <a:rPr lang="en-GB" dirty="0"/>
              <a:t>Offer discounts or loyalty rewards to encourage repeat customers </a:t>
            </a:r>
          </a:p>
          <a:p>
            <a:pPr marL="285750" indent="-285750" algn="l">
              <a:buFont typeface="Arial" panose="020B0604020202020204" pitchFamily="34" charset="0"/>
              <a:buChar char="•"/>
            </a:pPr>
            <a:r>
              <a:rPr lang="en-GB" dirty="0"/>
              <a:t>First-time customer discounts for example 10% off </a:t>
            </a:r>
          </a:p>
          <a:p>
            <a:pPr marL="285750" indent="-285750" algn="l">
              <a:buFont typeface="Arial" panose="020B0604020202020204" pitchFamily="34" charset="0"/>
              <a:buChar char="•"/>
            </a:pPr>
            <a:r>
              <a:rPr lang="en-GB" dirty="0"/>
              <a:t>Loyalty cards(every 5</a:t>
            </a:r>
            <a:r>
              <a:rPr lang="en-GB" baseline="30000" dirty="0"/>
              <a:t>th</a:t>
            </a:r>
            <a:r>
              <a:rPr lang="en-GB" dirty="0"/>
              <a:t> manicure discounted)</a:t>
            </a:r>
          </a:p>
          <a:p>
            <a:pPr marL="285750" indent="-285750" algn="l">
              <a:buFont typeface="Arial" panose="020B0604020202020204" pitchFamily="34" charset="0"/>
              <a:buChar char="•"/>
            </a:pPr>
            <a:r>
              <a:rPr lang="en-GB" dirty="0"/>
              <a:t>Student discounts </a:t>
            </a:r>
          </a:p>
          <a:p>
            <a:pPr algn="l"/>
            <a:r>
              <a:rPr lang="en-GB" dirty="0"/>
              <a:t>Why this works:</a:t>
            </a:r>
          </a:p>
          <a:p>
            <a:pPr algn="l"/>
            <a:r>
              <a:rPr lang="en-GB" dirty="0"/>
              <a:t>Because of cost of living pressures affordable deals make beauty treatments feel like a small luxury people can still enjoy.</a:t>
            </a:r>
          </a:p>
        </p:txBody>
      </p:sp>
      <p:pic>
        <p:nvPicPr>
          <p:cNvPr id="8" name="Picture 7">
            <a:extLst>
              <a:ext uri="{FF2B5EF4-FFF2-40B4-BE49-F238E27FC236}">
                <a16:creationId xmlns:a16="http://schemas.microsoft.com/office/drawing/2014/main" id="{60F2605E-4EC0-D903-A303-2E1DDA69B7B7}"/>
              </a:ext>
            </a:extLst>
          </p:cNvPr>
          <p:cNvPicPr>
            <a:picLocks noChangeAspect="1"/>
          </p:cNvPicPr>
          <p:nvPr/>
        </p:nvPicPr>
        <p:blipFill>
          <a:blip r:embed="rId2"/>
          <a:stretch>
            <a:fillRect/>
          </a:stretch>
        </p:blipFill>
        <p:spPr>
          <a:xfrm>
            <a:off x="7131049" y="3924299"/>
            <a:ext cx="2641776" cy="1864783"/>
          </a:xfrm>
          <a:prstGeom prst="ellipse">
            <a:avLst/>
          </a:prstGeom>
        </p:spPr>
      </p:pic>
      <p:pic>
        <p:nvPicPr>
          <p:cNvPr id="11" name="Picture 10">
            <a:extLst>
              <a:ext uri="{FF2B5EF4-FFF2-40B4-BE49-F238E27FC236}">
                <a16:creationId xmlns:a16="http://schemas.microsoft.com/office/drawing/2014/main" id="{B70EED90-B57E-91CF-A51F-8630ED3E28B5}"/>
              </a:ext>
            </a:extLst>
          </p:cNvPr>
          <p:cNvPicPr>
            <a:picLocks noChangeAspect="1"/>
          </p:cNvPicPr>
          <p:nvPr/>
        </p:nvPicPr>
        <p:blipFill>
          <a:blip r:embed="rId3"/>
          <a:stretch>
            <a:fillRect/>
          </a:stretch>
        </p:blipFill>
        <p:spPr>
          <a:xfrm>
            <a:off x="6417733" y="1414198"/>
            <a:ext cx="2641776" cy="1864783"/>
          </a:xfrm>
          <a:prstGeom prst="ellipse">
            <a:avLst/>
          </a:prstGeom>
        </p:spPr>
      </p:pic>
    </p:spTree>
    <p:extLst>
      <p:ext uri="{BB962C8B-B14F-4D97-AF65-F5344CB8AC3E}">
        <p14:creationId xmlns:p14="http://schemas.microsoft.com/office/powerpoint/2010/main" val="213898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 name="Rectangle 142">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5" name="Freeform: Shape 144">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7" name="Freeform: Shape 146">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9" name="Freeform: Shape 148">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1"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52" name="Freeform: Shape 151">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3" name="Freeform: Shape 152">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4" name="Freeform: Shape 153">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5" name="Freeform: Shape 154">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60"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61" name="Freeform: Shape 160">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2" name="Freeform: Shape 161">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3" name="Freeform: Shape 162">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4" name="Freeform: Shape 163">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5" name="Freeform: Shape 164">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6" name="Freeform: Shape 165">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7" name="Freeform: Shape 166">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69" name="Rectangle 16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1" name="Rectangle 17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73" name="Top left">
            <a:extLst>
              <a:ext uri="{FF2B5EF4-FFF2-40B4-BE49-F238E27FC236}">
                <a16:creationId xmlns:a16="http://schemas.microsoft.com/office/drawing/2014/main" id="{6B72B514-4AB8-43DF-84D4-951DBF368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74" name="Freeform: Shape 173">
              <a:extLst>
                <a:ext uri="{FF2B5EF4-FFF2-40B4-BE49-F238E27FC236}">
                  <a16:creationId xmlns:a16="http://schemas.microsoft.com/office/drawing/2014/main" id="{C18CBCFF-BD6B-4455-9B70-EFE805CA2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5" name="Freeform: Shape 174">
              <a:extLst>
                <a:ext uri="{FF2B5EF4-FFF2-40B4-BE49-F238E27FC236}">
                  <a16:creationId xmlns:a16="http://schemas.microsoft.com/office/drawing/2014/main" id="{8C930A72-C529-4D5D-B460-A5A5375F9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6" name="Freeform: Shape 175">
              <a:extLst>
                <a:ext uri="{FF2B5EF4-FFF2-40B4-BE49-F238E27FC236}">
                  <a16:creationId xmlns:a16="http://schemas.microsoft.com/office/drawing/2014/main" id="{792FE3B2-9E8F-4022-93E8-BAAD0D50B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7" name="Freeform: Shape 176">
              <a:extLst>
                <a:ext uri="{FF2B5EF4-FFF2-40B4-BE49-F238E27FC236}">
                  <a16:creationId xmlns:a16="http://schemas.microsoft.com/office/drawing/2014/main" id="{5F85196A-D084-4219-B329-E5A7032CF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8" name="Freeform: Shape 177">
              <a:extLst>
                <a:ext uri="{FF2B5EF4-FFF2-40B4-BE49-F238E27FC236}">
                  <a16:creationId xmlns:a16="http://schemas.microsoft.com/office/drawing/2014/main" id="{B8174307-CBF0-4926-99C3-3072804B3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9" name="Freeform: Shape 178">
              <a:extLst>
                <a:ext uri="{FF2B5EF4-FFF2-40B4-BE49-F238E27FC236}">
                  <a16:creationId xmlns:a16="http://schemas.microsoft.com/office/drawing/2014/main" id="{63DDE618-1CD3-4BE5-8742-5D51BBF30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80" name="Freeform: Shape 179">
              <a:extLst>
                <a:ext uri="{FF2B5EF4-FFF2-40B4-BE49-F238E27FC236}">
                  <a16:creationId xmlns:a16="http://schemas.microsoft.com/office/drawing/2014/main" id="{8D73DBA2-8AAA-4F85-81B5-99B96A471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81" name="Freeform: Shape 180">
              <a:extLst>
                <a:ext uri="{FF2B5EF4-FFF2-40B4-BE49-F238E27FC236}">
                  <a16:creationId xmlns:a16="http://schemas.microsoft.com/office/drawing/2014/main" id="{BA346AE2-9E14-4CFB-8DD3-0B1633621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5" name="TextBox 4">
            <a:extLst>
              <a:ext uri="{FF2B5EF4-FFF2-40B4-BE49-F238E27FC236}">
                <a16:creationId xmlns:a16="http://schemas.microsoft.com/office/drawing/2014/main" id="{1629ED11-AB7E-EC7C-08E3-CD77B450787C}"/>
              </a:ext>
            </a:extLst>
          </p:cNvPr>
          <p:cNvSpPr txBox="1"/>
          <p:nvPr/>
        </p:nvSpPr>
        <p:spPr>
          <a:xfrm>
            <a:off x="1198182" y="559813"/>
            <a:ext cx="5605358" cy="166457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i="1" kern="1200">
                <a:solidFill>
                  <a:schemeClr val="tx2"/>
                </a:solidFill>
                <a:latin typeface="+mj-lt"/>
                <a:ea typeface="+mj-ea"/>
                <a:cs typeface="+mj-cs"/>
              </a:rPr>
              <a:t>Funding requirements and allocation</a:t>
            </a:r>
            <a:r>
              <a:rPr lang="en-US" sz="3700" i="1" kern="1200">
                <a:solidFill>
                  <a:schemeClr val="tx2"/>
                </a:solidFill>
                <a:latin typeface="+mj-lt"/>
                <a:ea typeface="+mj-ea"/>
                <a:cs typeface="+mj-cs"/>
              </a:rPr>
              <a:t> </a:t>
            </a:r>
          </a:p>
        </p:txBody>
      </p:sp>
      <p:sp>
        <p:nvSpPr>
          <p:cNvPr id="10" name="TextBox 9">
            <a:extLst>
              <a:ext uri="{FF2B5EF4-FFF2-40B4-BE49-F238E27FC236}">
                <a16:creationId xmlns:a16="http://schemas.microsoft.com/office/drawing/2014/main" id="{19C9C80B-1802-20D3-B73B-8752D14F380D}"/>
              </a:ext>
            </a:extLst>
          </p:cNvPr>
          <p:cNvSpPr txBox="1"/>
          <p:nvPr/>
        </p:nvSpPr>
        <p:spPr>
          <a:xfrm>
            <a:off x="1185755" y="2384474"/>
            <a:ext cx="5604997" cy="3728613"/>
          </a:xfrm>
          <a:prstGeom prst="rect">
            <a:avLst/>
          </a:prstGeom>
        </p:spPr>
        <p:txBody>
          <a:bodyPr vert="horz" lIns="91440" tIns="45720" rIns="91440" bIns="45720" rtlCol="0">
            <a:normAutofit/>
          </a:bodyPr>
          <a:lstStyle/>
          <a:p>
            <a:pPr>
              <a:spcAft>
                <a:spcPts val="600"/>
              </a:spcAft>
              <a:buClr>
                <a:schemeClr val="accent5"/>
              </a:buClr>
            </a:pPr>
            <a:r>
              <a:rPr lang="en-US" sz="1100" dirty="0">
                <a:solidFill>
                  <a:schemeClr val="tx2"/>
                </a:solidFill>
              </a:rPr>
              <a:t>The nail business will require approximately £8,000-£10,000 in start-up funding to cover the costs of setting up the salon and purchasing equipment.</a:t>
            </a:r>
          </a:p>
          <a:p>
            <a:pPr>
              <a:spcAft>
                <a:spcPts val="600"/>
              </a:spcAft>
              <a:buClr>
                <a:schemeClr val="accent5"/>
              </a:buClr>
            </a:pPr>
            <a:r>
              <a:rPr lang="en-US" sz="1100" dirty="0">
                <a:solidFill>
                  <a:schemeClr val="tx2"/>
                </a:solidFill>
              </a:rPr>
              <a:t>The funding will allocated as follows:</a:t>
            </a:r>
          </a:p>
          <a:p>
            <a:pPr marL="285750" indent="-228600">
              <a:spcAft>
                <a:spcPts val="600"/>
              </a:spcAft>
              <a:buClr>
                <a:schemeClr val="accent5"/>
              </a:buClr>
              <a:buFont typeface="Wingdings" pitchFamily="2" charset="2"/>
              <a:buChar char="Ø"/>
            </a:pPr>
            <a:r>
              <a:rPr lang="en-US" sz="1100" b="1" dirty="0">
                <a:solidFill>
                  <a:schemeClr val="tx2"/>
                </a:solidFill>
              </a:rPr>
              <a:t>Equipment and tools-</a:t>
            </a:r>
            <a:r>
              <a:rPr lang="en-US" sz="1100" dirty="0">
                <a:solidFill>
                  <a:schemeClr val="tx2"/>
                </a:solidFill>
              </a:rPr>
              <a:t> </a:t>
            </a:r>
            <a:r>
              <a:rPr lang="en-US" sz="1100" b="1" dirty="0">
                <a:solidFill>
                  <a:schemeClr val="tx2"/>
                </a:solidFill>
              </a:rPr>
              <a:t>£2,000 </a:t>
            </a:r>
            <a:r>
              <a:rPr lang="en-US" sz="1100" dirty="0">
                <a:solidFill>
                  <a:schemeClr val="tx2"/>
                </a:solidFill>
              </a:rPr>
              <a:t>(manicure tables, chairs, UV/LED lamp, nail drills etc…)</a:t>
            </a:r>
          </a:p>
          <a:p>
            <a:pPr marL="285750" indent="-228600">
              <a:spcAft>
                <a:spcPts val="600"/>
              </a:spcAft>
              <a:buClr>
                <a:schemeClr val="accent5"/>
              </a:buClr>
              <a:buFont typeface="Wingdings" pitchFamily="2" charset="2"/>
              <a:buChar char="Ø"/>
            </a:pPr>
            <a:r>
              <a:rPr lang="en-US" sz="1100" b="1" dirty="0">
                <a:solidFill>
                  <a:schemeClr val="tx2"/>
                </a:solidFill>
              </a:rPr>
              <a:t>Nail Products and supplies-</a:t>
            </a:r>
            <a:r>
              <a:rPr lang="en-US" sz="1100" dirty="0">
                <a:solidFill>
                  <a:schemeClr val="tx2"/>
                </a:solidFill>
              </a:rPr>
              <a:t> </a:t>
            </a:r>
            <a:r>
              <a:rPr lang="en-US" sz="1100" b="1" dirty="0">
                <a:solidFill>
                  <a:schemeClr val="tx2"/>
                </a:solidFill>
              </a:rPr>
              <a:t>£1,500 </a:t>
            </a:r>
            <a:r>
              <a:rPr lang="en-US" sz="1100" dirty="0">
                <a:solidFill>
                  <a:schemeClr val="tx2"/>
                </a:solidFill>
              </a:rPr>
              <a:t>( gel polish, acrylic powders, nail tips, files, buffers, nail art materials etc…)</a:t>
            </a:r>
          </a:p>
          <a:p>
            <a:pPr marL="285750" indent="-228600">
              <a:spcAft>
                <a:spcPts val="600"/>
              </a:spcAft>
              <a:buClr>
                <a:schemeClr val="accent5"/>
              </a:buClr>
              <a:buFont typeface="Wingdings" pitchFamily="2" charset="2"/>
              <a:buChar char="Ø"/>
            </a:pPr>
            <a:r>
              <a:rPr lang="en-US" sz="1100" b="1" dirty="0">
                <a:solidFill>
                  <a:schemeClr val="tx2"/>
                </a:solidFill>
              </a:rPr>
              <a:t>Salon Furniture and interior- £2,000 </a:t>
            </a:r>
            <a:r>
              <a:rPr lang="en-US" sz="1100" dirty="0">
                <a:solidFill>
                  <a:schemeClr val="tx2"/>
                </a:solidFill>
              </a:rPr>
              <a:t>(chairs, decorations, lighting, storage units)</a:t>
            </a:r>
          </a:p>
          <a:p>
            <a:pPr marL="285750" indent="-228600">
              <a:spcAft>
                <a:spcPts val="600"/>
              </a:spcAft>
              <a:buClr>
                <a:schemeClr val="accent5"/>
              </a:buClr>
              <a:buFont typeface="Wingdings" pitchFamily="2" charset="2"/>
              <a:buChar char="Ø"/>
            </a:pPr>
            <a:r>
              <a:rPr lang="en-US" sz="1100" b="1" dirty="0" err="1">
                <a:solidFill>
                  <a:schemeClr val="tx2"/>
                </a:solidFill>
              </a:rPr>
              <a:t>Licences</a:t>
            </a:r>
            <a:r>
              <a:rPr lang="en-US" sz="1100" b="1" dirty="0">
                <a:solidFill>
                  <a:schemeClr val="tx2"/>
                </a:solidFill>
              </a:rPr>
              <a:t>, Insurance, and legal costs- £500 </a:t>
            </a:r>
            <a:r>
              <a:rPr lang="en-US" sz="1100" dirty="0">
                <a:solidFill>
                  <a:schemeClr val="tx2"/>
                </a:solidFill>
              </a:rPr>
              <a:t>( Business registration, public liability insurance)</a:t>
            </a:r>
          </a:p>
          <a:p>
            <a:pPr marL="285750" indent="-228600">
              <a:spcAft>
                <a:spcPts val="600"/>
              </a:spcAft>
              <a:buClr>
                <a:schemeClr val="accent5"/>
              </a:buClr>
              <a:buFont typeface="Wingdings" pitchFamily="2" charset="2"/>
              <a:buChar char="Ø"/>
            </a:pPr>
            <a:r>
              <a:rPr lang="en-US" sz="1100" b="1" dirty="0">
                <a:solidFill>
                  <a:schemeClr val="tx2"/>
                </a:solidFill>
              </a:rPr>
              <a:t>Marketing and Promoting -£1,000 </a:t>
            </a:r>
            <a:r>
              <a:rPr lang="en-US" sz="1100" dirty="0">
                <a:solidFill>
                  <a:schemeClr val="tx2"/>
                </a:solidFill>
              </a:rPr>
              <a:t>Funds will be used for social media promotion, branding, logo design, and other platforms such as Instagram and TikTok</a:t>
            </a:r>
          </a:p>
          <a:p>
            <a:pPr marL="285750" indent="-228600">
              <a:spcAft>
                <a:spcPts val="600"/>
              </a:spcAft>
              <a:buClr>
                <a:schemeClr val="accent5"/>
              </a:buClr>
              <a:buFont typeface="Wingdings" pitchFamily="2" charset="2"/>
              <a:buChar char="Ø"/>
            </a:pPr>
            <a:r>
              <a:rPr lang="en-US" sz="1100" b="1" dirty="0">
                <a:solidFill>
                  <a:schemeClr val="tx2"/>
                </a:solidFill>
              </a:rPr>
              <a:t>Emergency/working capital- £2,000-£3,000- </a:t>
            </a:r>
            <a:r>
              <a:rPr lang="en-US" sz="1100" dirty="0">
                <a:solidFill>
                  <a:schemeClr val="tx2"/>
                </a:solidFill>
              </a:rPr>
              <a:t>This will cover rent utilities and other operating costs during the first few months of the business </a:t>
            </a:r>
          </a:p>
        </p:txBody>
      </p:sp>
      <p:pic>
        <p:nvPicPr>
          <p:cNvPr id="17" name="Picture 16">
            <a:extLst>
              <a:ext uri="{FF2B5EF4-FFF2-40B4-BE49-F238E27FC236}">
                <a16:creationId xmlns:a16="http://schemas.microsoft.com/office/drawing/2014/main" id="{6D120F6C-73FE-F0C8-1D19-F00A3E90E69E}"/>
              </a:ext>
            </a:extLst>
          </p:cNvPr>
          <p:cNvPicPr>
            <a:picLocks noChangeAspect="1"/>
          </p:cNvPicPr>
          <p:nvPr/>
        </p:nvPicPr>
        <p:blipFill>
          <a:blip r:embed="rId2"/>
          <a:stretch>
            <a:fillRect/>
          </a:stretch>
        </p:blipFill>
        <p:spPr>
          <a:xfrm>
            <a:off x="7172627" y="1823471"/>
            <a:ext cx="4817466" cy="3205804"/>
          </a:xfrm>
          <a:prstGeom prst="rect">
            <a:avLst/>
          </a:prstGeom>
        </p:spPr>
      </p:pic>
      <p:grpSp>
        <p:nvGrpSpPr>
          <p:cNvPr id="183" name="Bottom Right">
            <a:extLst>
              <a:ext uri="{FF2B5EF4-FFF2-40B4-BE49-F238E27FC236}">
                <a16:creationId xmlns:a16="http://schemas.microsoft.com/office/drawing/2014/main" id="{DD2E06CA-048F-403F-AD47-B098C0A25D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84" name="Freeform: Shape 183">
              <a:extLst>
                <a:ext uri="{FF2B5EF4-FFF2-40B4-BE49-F238E27FC236}">
                  <a16:creationId xmlns:a16="http://schemas.microsoft.com/office/drawing/2014/main" id="{324E2410-B321-4174-8C27-7749F2A57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85" name="Graphic 157">
              <a:extLst>
                <a:ext uri="{FF2B5EF4-FFF2-40B4-BE49-F238E27FC236}">
                  <a16:creationId xmlns:a16="http://schemas.microsoft.com/office/drawing/2014/main" id="{EE03354E-6E8A-4926-8545-B6B873F1F27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7" name="Freeform: Shape 186">
                <a:extLst>
                  <a:ext uri="{FF2B5EF4-FFF2-40B4-BE49-F238E27FC236}">
                    <a16:creationId xmlns:a16="http://schemas.microsoft.com/office/drawing/2014/main" id="{5BBCAC88-02AA-4773-A48A-D144EA52EE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8" name="Freeform: Shape 187">
                <a:extLst>
                  <a:ext uri="{FF2B5EF4-FFF2-40B4-BE49-F238E27FC236}">
                    <a16:creationId xmlns:a16="http://schemas.microsoft.com/office/drawing/2014/main" id="{6C51D753-137C-455D-97D4-ACCB464D93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9" name="Freeform: Shape 188">
                <a:extLst>
                  <a:ext uri="{FF2B5EF4-FFF2-40B4-BE49-F238E27FC236}">
                    <a16:creationId xmlns:a16="http://schemas.microsoft.com/office/drawing/2014/main" id="{02ABCEE4-D638-4555-AC4A-7E190462F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0" name="Freeform: Shape 189">
                <a:extLst>
                  <a:ext uri="{FF2B5EF4-FFF2-40B4-BE49-F238E27FC236}">
                    <a16:creationId xmlns:a16="http://schemas.microsoft.com/office/drawing/2014/main" id="{2F383AB0-7670-4584-8F01-4324D54BB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1" name="Freeform: Shape 190">
                <a:extLst>
                  <a:ext uri="{FF2B5EF4-FFF2-40B4-BE49-F238E27FC236}">
                    <a16:creationId xmlns:a16="http://schemas.microsoft.com/office/drawing/2014/main" id="{4CD1567B-7D6D-497B-8CA8-14D96E010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2" name="Freeform: Shape 191">
                <a:extLst>
                  <a:ext uri="{FF2B5EF4-FFF2-40B4-BE49-F238E27FC236}">
                    <a16:creationId xmlns:a16="http://schemas.microsoft.com/office/drawing/2014/main" id="{CF3C4A9D-7E63-4D24-B697-23D58B316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3" name="Freeform: Shape 192">
                <a:extLst>
                  <a:ext uri="{FF2B5EF4-FFF2-40B4-BE49-F238E27FC236}">
                    <a16:creationId xmlns:a16="http://schemas.microsoft.com/office/drawing/2014/main" id="{315D2559-8BE6-439C-83F0-CE5BF53C9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86" name="Freeform: Shape 185">
              <a:extLst>
                <a:ext uri="{FF2B5EF4-FFF2-40B4-BE49-F238E27FC236}">
                  <a16:creationId xmlns:a16="http://schemas.microsoft.com/office/drawing/2014/main" id="{0A374A4F-696B-4911-BE1B-B180D09A1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07086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descr="Magnifying glass and question mark">
            <a:extLst>
              <a:ext uri="{FF2B5EF4-FFF2-40B4-BE49-F238E27FC236}">
                <a16:creationId xmlns:a16="http://schemas.microsoft.com/office/drawing/2014/main" id="{CE681C75-1D33-ED76-947E-CED05159CD2B}"/>
              </a:ext>
            </a:extLst>
          </p:cNvPr>
          <p:cNvPicPr>
            <a:picLocks noChangeAspect="1"/>
          </p:cNvPicPr>
          <p:nvPr/>
        </p:nvPicPr>
        <p:blipFill>
          <a:blip r:embed="rId2">
            <a:alphaModFix/>
          </a:blip>
          <a:srcRect l="5" r="1" b="1"/>
          <a:stretch>
            <a:fillRect/>
          </a:stretch>
        </p:blipFill>
        <p:spPr>
          <a:xfrm>
            <a:off x="20" y="10"/>
            <a:ext cx="12188932" cy="6856614"/>
          </a:xfrm>
          <a:prstGeom prst="rect">
            <a:avLst/>
          </a:prstGeom>
        </p:spPr>
      </p:pic>
      <p:sp>
        <p:nvSpPr>
          <p:cNvPr id="38" name="Rectangle 37">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AEC9D-CA8F-705A-5BBA-E7F5FD45D18C}"/>
              </a:ext>
            </a:extLst>
          </p:cNvPr>
          <p:cNvSpPr>
            <a:spLocks noGrp="1"/>
          </p:cNvSpPr>
          <p:nvPr>
            <p:ph type="ctrTitle"/>
          </p:nvPr>
        </p:nvSpPr>
        <p:spPr>
          <a:xfrm>
            <a:off x="152397" y="-2415128"/>
            <a:ext cx="4958128" cy="3755144"/>
          </a:xfrm>
        </p:spPr>
        <p:txBody>
          <a:bodyPr anchor="b">
            <a:normAutofit/>
          </a:bodyPr>
          <a:lstStyle/>
          <a:p>
            <a:pPr algn="l"/>
            <a:r>
              <a:rPr lang="en-GB" sz="9000" dirty="0">
                <a:solidFill>
                  <a:srgbClr val="FFFFFF"/>
                </a:solidFill>
              </a:rPr>
              <a:t>Q&amp;A</a:t>
            </a:r>
            <a:endParaRPr lang="en-US" sz="9000" dirty="0">
              <a:solidFill>
                <a:srgbClr val="FFFFFF"/>
              </a:solidFill>
            </a:endParaRPr>
          </a:p>
        </p:txBody>
      </p:sp>
      <p:grpSp>
        <p:nvGrpSpPr>
          <p:cNvPr id="39"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40"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92647827"/>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ExploreVTI</vt:lpstr>
      <vt:lpstr>PowerPoint Presentation</vt:lpstr>
      <vt:lpstr>OVERVIEW:</vt:lpstr>
      <vt:lpstr>PESTEL Analysis </vt:lpstr>
      <vt:lpstr>My Two major marketing strategies:</vt:lpstr>
      <vt:lpstr>PowerPoint Presentation</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Diana-Stefania Deliu (2433437)</dc:creator>
  <cp:lastModifiedBy>Diana-Stefania Deliu (2433437)</cp:lastModifiedBy>
  <cp:revision>1</cp:revision>
  <dcterms:created xsi:type="dcterms:W3CDTF">2026-03-13T14:02:09Z</dcterms:created>
  <dcterms:modified xsi:type="dcterms:W3CDTF">2026-03-13T16:53:01Z</dcterms:modified>
</cp:coreProperties>
</file>