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25"/>
  </p:notes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B3E1"/>
    <a:srgbClr val="CEC8BC"/>
    <a:srgbClr val="D7D2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605A8-3B98-734A-84EA-EDA3A98F63F0}" type="datetimeFigureOut">
              <a:rPr lang="en-US" smtClean="0"/>
              <a:t>1/19/25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1ADB0-88AD-DE45-A911-88328075A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461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81ADB0-88AD-DE45-A911-88328075A7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219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524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8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22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370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95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661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86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631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15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295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723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81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6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2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image" Target="../media/image32.png"/><Relationship Id="rId9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18" Type="http://schemas.openxmlformats.org/officeDocument/2006/relationships/image" Target="../media/image52.png"/><Relationship Id="rId3" Type="http://schemas.openxmlformats.org/officeDocument/2006/relationships/image" Target="../media/image37.png"/><Relationship Id="rId21" Type="http://schemas.openxmlformats.org/officeDocument/2006/relationships/image" Target="../media/image55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" Type="http://schemas.openxmlformats.org/officeDocument/2006/relationships/image" Target="../media/image24.png"/><Relationship Id="rId16" Type="http://schemas.openxmlformats.org/officeDocument/2006/relationships/image" Target="../media/image50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19" Type="http://schemas.openxmlformats.org/officeDocument/2006/relationships/image" Target="../media/image53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Relationship Id="rId22" Type="http://schemas.openxmlformats.org/officeDocument/2006/relationships/image" Target="../media/image5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3" Type="http://schemas.openxmlformats.org/officeDocument/2006/relationships/image" Target="../media/image24.png"/><Relationship Id="rId7" Type="http://schemas.openxmlformats.org/officeDocument/2006/relationships/image" Target="../media/image29.png"/><Relationship Id="rId12" Type="http://schemas.openxmlformats.org/officeDocument/2006/relationships/image" Target="../media/image22.png"/><Relationship Id="rId17" Type="http://schemas.openxmlformats.org/officeDocument/2006/relationships/image" Target="../media/image6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3.png"/><Relationship Id="rId5" Type="http://schemas.openxmlformats.org/officeDocument/2006/relationships/image" Target="../media/image58.png"/><Relationship Id="rId15" Type="http://schemas.openxmlformats.org/officeDocument/2006/relationships/image" Target="../media/image66.png"/><Relationship Id="rId10" Type="http://schemas.openxmlformats.org/officeDocument/2006/relationships/image" Target="../media/image62.png"/><Relationship Id="rId19" Type="http://schemas.openxmlformats.org/officeDocument/2006/relationships/image" Target="../media/image70.png"/><Relationship Id="rId4" Type="http://schemas.openxmlformats.org/officeDocument/2006/relationships/image" Target="../media/image57.png"/><Relationship Id="rId9" Type="http://schemas.openxmlformats.org/officeDocument/2006/relationships/image" Target="../media/image61.png"/><Relationship Id="rId14" Type="http://schemas.openxmlformats.org/officeDocument/2006/relationships/image" Target="../media/image6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12" Type="http://schemas.openxmlformats.org/officeDocument/2006/relationships/image" Target="../media/image1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79.png"/><Relationship Id="rId5" Type="http://schemas.openxmlformats.org/officeDocument/2006/relationships/image" Target="../media/image74.png"/><Relationship Id="rId10" Type="http://schemas.openxmlformats.org/officeDocument/2006/relationships/image" Target="../media/image78.png"/><Relationship Id="rId4" Type="http://schemas.openxmlformats.org/officeDocument/2006/relationships/image" Target="../media/image73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Relationship Id="rId14" Type="http://schemas.openxmlformats.org/officeDocument/2006/relationships/image" Target="../media/image9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102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12" Type="http://schemas.openxmlformats.org/officeDocument/2006/relationships/image" Target="../media/image101.png"/><Relationship Id="rId2" Type="http://schemas.openxmlformats.org/officeDocument/2006/relationships/image" Target="../media/image24.png"/><Relationship Id="rId16" Type="http://schemas.openxmlformats.org/officeDocument/2006/relationships/image" Target="../media/image10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11" Type="http://schemas.openxmlformats.org/officeDocument/2006/relationships/image" Target="../media/image100.png"/><Relationship Id="rId5" Type="http://schemas.openxmlformats.org/officeDocument/2006/relationships/image" Target="../media/image94.png"/><Relationship Id="rId15" Type="http://schemas.openxmlformats.org/officeDocument/2006/relationships/image" Target="../media/image104.png"/><Relationship Id="rId10" Type="http://schemas.openxmlformats.org/officeDocument/2006/relationships/image" Target="../media/image99.png"/><Relationship Id="rId4" Type="http://schemas.openxmlformats.org/officeDocument/2006/relationships/image" Target="../media/image93.png"/><Relationship Id="rId9" Type="http://schemas.openxmlformats.org/officeDocument/2006/relationships/image" Target="../media/image98.png"/><Relationship Id="rId14" Type="http://schemas.openxmlformats.org/officeDocument/2006/relationships/image" Target="../media/image10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16.png"/><Relationship Id="rId18" Type="http://schemas.openxmlformats.org/officeDocument/2006/relationships/image" Target="../media/image121.png"/><Relationship Id="rId3" Type="http://schemas.openxmlformats.org/officeDocument/2006/relationships/image" Target="../media/image106.png"/><Relationship Id="rId21" Type="http://schemas.openxmlformats.org/officeDocument/2006/relationships/image" Target="../media/image124.png"/><Relationship Id="rId7" Type="http://schemas.openxmlformats.org/officeDocument/2006/relationships/image" Target="../media/image110.png"/><Relationship Id="rId12" Type="http://schemas.openxmlformats.org/officeDocument/2006/relationships/image" Target="../media/image115.png"/><Relationship Id="rId17" Type="http://schemas.openxmlformats.org/officeDocument/2006/relationships/image" Target="../media/image120.png"/><Relationship Id="rId2" Type="http://schemas.openxmlformats.org/officeDocument/2006/relationships/image" Target="../media/image24.png"/><Relationship Id="rId16" Type="http://schemas.openxmlformats.org/officeDocument/2006/relationships/image" Target="../media/image119.png"/><Relationship Id="rId20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5" Type="http://schemas.openxmlformats.org/officeDocument/2006/relationships/image" Target="../media/image108.png"/><Relationship Id="rId15" Type="http://schemas.openxmlformats.org/officeDocument/2006/relationships/image" Target="../media/image118.png"/><Relationship Id="rId23" Type="http://schemas.openxmlformats.org/officeDocument/2006/relationships/image" Target="../media/image126.png"/><Relationship Id="rId10" Type="http://schemas.openxmlformats.org/officeDocument/2006/relationships/image" Target="../media/image113.png"/><Relationship Id="rId19" Type="http://schemas.openxmlformats.org/officeDocument/2006/relationships/image" Target="../media/image122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17.png"/><Relationship Id="rId22" Type="http://schemas.openxmlformats.org/officeDocument/2006/relationships/image" Target="../media/image1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13" Type="http://schemas.openxmlformats.org/officeDocument/2006/relationships/image" Target="../media/image137.png"/><Relationship Id="rId3" Type="http://schemas.openxmlformats.org/officeDocument/2006/relationships/image" Target="../media/image127.png"/><Relationship Id="rId7" Type="http://schemas.openxmlformats.org/officeDocument/2006/relationships/image" Target="../media/image131.png"/><Relationship Id="rId12" Type="http://schemas.openxmlformats.org/officeDocument/2006/relationships/image" Target="../media/image13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11" Type="http://schemas.openxmlformats.org/officeDocument/2006/relationships/image" Target="../media/image135.png"/><Relationship Id="rId5" Type="http://schemas.openxmlformats.org/officeDocument/2006/relationships/image" Target="../media/image129.png"/><Relationship Id="rId10" Type="http://schemas.openxmlformats.org/officeDocument/2006/relationships/image" Target="../media/image134.png"/><Relationship Id="rId4" Type="http://schemas.openxmlformats.org/officeDocument/2006/relationships/image" Target="../media/image128.png"/><Relationship Id="rId9" Type="http://schemas.openxmlformats.org/officeDocument/2006/relationships/image" Target="../media/image133.png"/><Relationship Id="rId14" Type="http://schemas.openxmlformats.org/officeDocument/2006/relationships/image" Target="../media/image1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amy.com/stock-photo/newborn-baby-cartoon.html?sortBy=relevant" TargetMode="External"/><Relationship Id="rId2" Type="http://schemas.openxmlformats.org/officeDocument/2006/relationships/hyperlink" Target="https://www.actionforchildren.org.uk/blog/what-is-sensory-play-and-why-is-it-important/#:~:text=Sensory%20play%20is%20a%20lot,complex%20tasks%20and%20problem%20solving.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albertafamilywellness.org/what-we-know/serve-and-return/#:~:text=A%2520responsive%2520caregiver%2520will%2520%E2%80%9Creturn,of%2520children's%2520early%2520brain%2520development." TargetMode="External"/><Relationship Id="rId4" Type="http://schemas.openxmlformats.org/officeDocument/2006/relationships/hyperlink" Target="https://www.daynurseries.co.uk/news/article.cfm/id/1604669/low-paid-poorly-skilled-nursery-staff-limit-childrens-education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chibaldfirstschool.co.uk/early-years/involving-parents-in-the-early-years/" TargetMode="External"/><Relationship Id="rId7" Type="http://schemas.openxmlformats.org/officeDocument/2006/relationships/hyperlink" Target="https://birthto5matters.org.uk/wp-content/uploads/2021/03/Playing-and-Exploring.pdf" TargetMode="External"/><Relationship Id="rId2" Type="http://schemas.openxmlformats.org/officeDocument/2006/relationships/hyperlink" Target="https://amshq.org/About-Montessori/What-Is-Montessor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mc.ncbi.nlm.nih.gov/articles/PMC5761352/#:~:text=The%20fundamental%20reason%20why%20the,period%20%5BFigure%201%20here%5D." TargetMode="External"/><Relationship Id="rId5" Type="http://schemas.openxmlformats.org/officeDocument/2006/relationships/hyperlink" Target="https://www.aston.ac.uk/sites/default/files/Key%20Person%20Policy.pdf" TargetMode="External"/><Relationship Id="rId4" Type="http://schemas.openxmlformats.org/officeDocument/2006/relationships/hyperlink" Target="https://www.aspiretrainingteam.co.uk/apprenticeship/advanced-early-years-educator-childcare-apprenticeship-for-your-team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birthto5matters.org.uk/learning-environments/" TargetMode="External"/><Relationship Id="rId2" Type="http://schemas.openxmlformats.org/officeDocument/2006/relationships/hyperlink" Target="https://birthto5matters.org.uk/inclusive-practice-and-equalities/#:~:text=Practitioners%2520should%2520actively%2520plan%2520to,than%2520%E2%80%9Cus%2520and%2520them%E2%80%9D.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dictionary/english/caregiver" TargetMode="External"/><Relationship Id="rId5" Type="http://schemas.openxmlformats.org/officeDocument/2006/relationships/hyperlink" Target="https://www.nurseryworld.co.uk/content/features/safeguarding-part-4-why-partnership-working-is-key-to-effective-safeguarding/" TargetMode="External"/><Relationship Id="rId4" Type="http://schemas.openxmlformats.org/officeDocument/2006/relationships/hyperlink" Target="https://earlyyearsweb.buckinghamshire.gov.uk/eyfs/early-years-foundation-stage/physical-development/#:~:text=The%20development%20of%20movement%20skills,development%20supports%20their%20overall%20achievement.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ingchild.harvard.edu/key-concept/serve-and-return/" TargetMode="External"/><Relationship Id="rId7" Type="http://schemas.openxmlformats.org/officeDocument/2006/relationships/hyperlink" Target="https://www.earlyyears.tv/loris-malaguzzi-reggio-emilia/" TargetMode="External"/><Relationship Id="rId2" Type="http://schemas.openxmlformats.org/officeDocument/2006/relationships/hyperlink" Target="https://www.health4mom.org/read-to-your-bab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elpfulprofessor.com/te-whariki-curriculum-in-new-zealand/" TargetMode="External"/><Relationship Id="rId5" Type="http://schemas.openxmlformats.org/officeDocument/2006/relationships/hyperlink" Target="https://www.collinsdictionary.com/dictionary/english/inclusivity" TargetMode="External"/><Relationship Id="rId4" Type="http://schemas.openxmlformats.org/officeDocument/2006/relationships/hyperlink" Target="https://www.cypnow.co.uk/content/news/qualified-early-years-teacher-numbers-plummet-over-last-decade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unkyleisure.co.uk/flag-of-new-zealand-6821-p.asp" TargetMode="External"/><Relationship Id="rId7" Type="http://schemas.openxmlformats.org/officeDocument/2006/relationships/hyperlink" Target="https://inspiremyplay.com/blogs/blog/sensory-play-for-babies-20-simple-and-fun-ideas" TargetMode="External"/><Relationship Id="rId2" Type="http://schemas.openxmlformats.org/officeDocument/2006/relationships/hyperlink" Target="https://www.statista.com/chart/28446/uk-childcare-cost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dsmed.com/my-en/news/what-is-the-first-1000-days-of-life/462.html%20accessed%20on%2030.12.2024" TargetMode="External"/><Relationship Id="rId5" Type="http://schemas.openxmlformats.org/officeDocument/2006/relationships/hyperlink" Target="https://waitingtobelong.ca/articles/a-new-definition-of-attachmentregulation" TargetMode="External"/><Relationship Id="rId4" Type="http://schemas.openxmlformats.org/officeDocument/2006/relationships/hyperlink" Target="https://globalmontessorischool.com/addressing-5-criticisms-of-the-montessori-method/#:~:text=Criticism%20%231%3A%20There%20isn',have%20is%20far%20more%20meaningful.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assets.education.govt.nz/public/Documents/Early-Childhood/ELS-Te-Whariki-Early-Childhood-Curriculum-ENG-Web.pdf" TargetMode="External"/><Relationship Id="rId3" Type="http://schemas.openxmlformats.org/officeDocument/2006/relationships/hyperlink" Target="https://learningjournals.co.uk/create-enabling-environment-early-years-setting/#:~:text=An%20enabling%20environment%20provides%20a,are%20merely%20there%20to%20supervise." TargetMode="External"/><Relationship Id="rId7" Type="http://schemas.openxmlformats.org/officeDocument/2006/relationships/hyperlink" Target="https://blog.kinedu.com/practicing-serve-and-return-with-your-child/" TargetMode="External"/><Relationship Id="rId2" Type="http://schemas.openxmlformats.org/officeDocument/2006/relationships/hyperlink" Target="https://almostadoctor.co.uk/encyclopedia/normal-physiology-of-pregnanc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log.lovevery.com/child-development/what-is-serve-and-return-and-why-is-it-so-important/" TargetMode="External"/><Relationship Id="rId5" Type="http://schemas.openxmlformats.org/officeDocument/2006/relationships/hyperlink" Target="https://littleacornsnurseryltd.com/development-pathways/" TargetMode="External"/><Relationship Id="rId4" Type="http://schemas.openxmlformats.org/officeDocument/2006/relationships/hyperlink" Target="https://www.cureus.com/articles/114933-importance-of-maternal-nutrition-in-the-first-1000-days-of-life-and-its-effects-on-child-development-a-narrative-review#!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urseryworld.co.uk/content/news/early-years-workforce-becoming-less-qualified/" TargetMode="External"/><Relationship Id="rId3" Type="http://schemas.openxmlformats.org/officeDocument/2006/relationships/hyperlink" Target="https://ndna.org.uk/ndna-cymru/curriculum-for-wales/the-five-developmental-pathways/" TargetMode="External"/><Relationship Id="rId7" Type="http://schemas.openxmlformats.org/officeDocument/2006/relationships/hyperlink" Target="https://nurserykitchen.co.uk/health/the-importance-of-the-first-1000-days/" TargetMode="External"/><Relationship Id="rId2" Type="http://schemas.openxmlformats.org/officeDocument/2006/relationships/hyperlink" Target="https://www.daynurseries.co.uk/advice/curriculum-for-wales-early-year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ido.edu.au/news/everything-you-need-to-know-about-the-reggio-emilia-approach/" TargetMode="External"/><Relationship Id="rId5" Type="http://schemas.openxmlformats.org/officeDocument/2006/relationships/hyperlink" Target="https://www.buckshealthcare.nhs.uk/cyp/pifs/development-guide-from-birth-to-18-months/" TargetMode="External"/><Relationship Id="rId4" Type="http://schemas.openxmlformats.org/officeDocument/2006/relationships/hyperlink" Target="https://www.ninds.nih.gov/health-information/public-education/brain-basics/brain-basics-life-and-death-neuron#:~:text=Neurons%20are%20nerve%20cells%20that,were%20ever%20going%20to%20have.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arenta.com/2023/05/01/the-importance-of-the-first-1000-days/" TargetMode="External"/><Relationship Id="rId3" Type="http://schemas.openxmlformats.org/officeDocument/2006/relationships/hyperlink" Target="https://nurturing-care.org/what-is-nurturing-care/" TargetMode="External"/><Relationship Id="rId7" Type="http://schemas.openxmlformats.org/officeDocument/2006/relationships/hyperlink" Target="https://www.pampers.co.uk/toddler/development/article/24-month-old" TargetMode="External"/><Relationship Id="rId2" Type="http://schemas.openxmlformats.org/officeDocument/2006/relationships/hyperlink" Target="https://www.nurseryworld.co.uk/content/news/qualification-levels-of-nursery-staff-drop-dramaticall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learning.pacey.org.uk/storyline/EYSmart/2024v2EMTheroleofthekeypersonkeyworker/#/page/63a19ee4ba2d58095e22ebac" TargetMode="External"/><Relationship Id="rId5" Type="http://schemas.openxmlformats.org/officeDocument/2006/relationships/hyperlink" Target="https://www.pacey.org.uk/curriculum-for-wales-cwricwlwm-i-gymru/" TargetMode="External"/><Relationship Id="rId4" Type="http://schemas.openxmlformats.org/officeDocument/2006/relationships/hyperlink" Target="https://oxfamapps.org/cymru/wp-content/uploads/2023/11/Litle-Steps-Big-Struggles.pdf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alesonline.co.uk/lifestyle/nostalgia/reason-wales-big-red-dragon-27072032" TargetMode="External"/><Relationship Id="rId3" Type="http://schemas.openxmlformats.org/officeDocument/2006/relationships/hyperlink" Target="https://pngtree.com/freepng/cartoon-baby-cute-illustration_17414440.html" TargetMode="External"/><Relationship Id="rId7" Type="http://schemas.openxmlformats.org/officeDocument/2006/relationships/hyperlink" Target="https://www.richmont.org/whats-happening/hands-on-montessori-activities" TargetMode="External"/><Relationship Id="rId2" Type="http://schemas.openxmlformats.org/officeDocument/2006/relationships/hyperlink" Target="https://www.marjon.ac.uk/professional-development-for-teachers/what-is-forest-school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asmussen.edu/degrees/education/blog/what-is-reggio-emilia/" TargetMode="External"/><Relationship Id="rId5" Type="http://schemas.openxmlformats.org/officeDocument/2006/relationships/hyperlink" Target="https://www.prosperoteaching.com/blog/2023/03/promoting-equality-diversity-in-early-years-settings" TargetMode="External"/><Relationship Id="rId4" Type="http://schemas.openxmlformats.org/officeDocument/2006/relationships/hyperlink" Target="the%20first%201%2C000%20days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tlcatsouthpark.com/curriculum-reggio-emilia/#:~:text=The%20triangle%20that%20promotes%20the,encourages%20cooperation%20in%20the%20classroom." TargetMode="External"/><Relationship Id="rId3" Type="http://schemas.openxmlformats.org/officeDocument/2006/relationships/hyperlink" Target="https://www.structural-learning.com/post/bowlbys-attachment-theory" TargetMode="External"/><Relationship Id="rId7" Type="http://schemas.openxmlformats.org/officeDocument/2006/relationships/hyperlink" Target="https://publications.parliament.uk/pa/cm201719/cmselect/cmhealth/1496/1496.pdf" TargetMode="External"/><Relationship Id="rId2" Type="http://schemas.openxmlformats.org/officeDocument/2006/relationships/hyperlink" Target="https://www.oliikiapp.com/blog/from-babbling-to-brilliance-language-development-and-acquisition-in-the-first-1000-day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heeducationhub.org.nz/the-reggio-emilia-approach/#:~:text=Inquiry%3A%20The%20Reggio%20Emilia%20approach,for%20children%20in%20their%20lives." TargetMode="External"/><Relationship Id="rId5" Type="http://schemas.openxmlformats.org/officeDocument/2006/relationships/hyperlink" Target="https://theeducationhub.org.nz/an-introduction-to-serve-and-return-in-early-childhood-education/" TargetMode="External"/><Relationship Id="rId4" Type="http://schemas.openxmlformats.org/officeDocument/2006/relationships/hyperlink" Target="https://awcungeneva.com/category/childrens-rights/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nicef.org/southafrica/media/551/file/ZAF-First-1000-days-brief-2017.pdf" TargetMode="External"/><Relationship Id="rId3" Type="http://schemas.openxmlformats.org/officeDocument/2006/relationships/hyperlink" Target="https://www.open.edu/openlearncreate/mod/oucontent/view.php?id=146352&amp;section=2" TargetMode="External"/><Relationship Id="rId7" Type="http://schemas.openxmlformats.org/officeDocument/2006/relationships/hyperlink" Target="https://thousanddays.org/why-1000-days/" TargetMode="External"/><Relationship Id="rId2" Type="http://schemas.openxmlformats.org/officeDocument/2006/relationships/hyperlink" Target="https://nzcurriculum.tki.org.nz/Principles/Exploring-the-curriculum-principles/Principl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sterncape.gov.za/first-1000-days/about-1" TargetMode="External"/><Relationship Id="rId5" Type="http://schemas.openxmlformats.org/officeDocument/2006/relationships/hyperlink" Target="https://www.bolton.ac.uk/blogs/what-is-an-early-years-practitioner" TargetMode="External"/><Relationship Id="rId4" Type="http://schemas.openxmlformats.org/officeDocument/2006/relationships/hyperlink" Target="https://www.rugbymontessorinurseryschool.co.uk/Learning/The-Benefits-of-The-Montessori-Method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ef.org/parenting/child-development/your-toddlers-developmental-milestones-1-year" TargetMode="External"/><Relationship Id="rId2" Type="http://schemas.openxmlformats.org/officeDocument/2006/relationships/hyperlink" Target="https://www.unicef.org.uk/what-we-do/un-convention-child-right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wb.gov.wales/api/storage/56774946-48aa-4fab-adda-f27508d8dc8f/early-childhood-play-learning-and-care-developmental-pathways-0-to-3.pdf" TargetMode="External"/><Relationship Id="rId5" Type="http://schemas.openxmlformats.org/officeDocument/2006/relationships/hyperlink" Target="https://www.vectorstock.com/royalty-free-vector/happy-pregnant-woman-side-view-vector-41920113%20accessed%20on%2029.12.2024" TargetMode="External"/><Relationship Id="rId4" Type="http://schemas.openxmlformats.org/officeDocument/2006/relationships/hyperlink" Target="https://www.unicef.org/serbia/en/early-childhood-development-and-health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nderfulmontessori.com/button-frame" TargetMode="External"/><Relationship Id="rId2" Type="http://schemas.openxmlformats.org/officeDocument/2006/relationships/hyperlink" Target="http://resource.download.wjec.co.uk.s3-eu-west-1.amazonaws.com/vtc/2018-19/HSC18-19_3-4/_multi-lang/unit01/04-agencies-and-people-involved-in-safeguarding-children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123rf.com/clipart-vector/second_birthday_party.html" TargetMode="External"/><Relationship Id="rId5" Type="http://schemas.openxmlformats.org/officeDocument/2006/relationships/hyperlink" Target="https://www.123rf.com/clipart-vector/one_year_old_baby.html" TargetMode="External"/><Relationship Id="rId4" Type="http://schemas.openxmlformats.org/officeDocument/2006/relationships/hyperlink" Target="https://www.zeneducate.com/resources/teaching-hub/eyfs-practitioner-career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CC56FC2-540E-A6C6-BDF8-EA0BA71E8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1" r="64694"/>
          <a:stretch/>
        </p:blipFill>
        <p:spPr>
          <a:xfrm rot="5400000">
            <a:off x="8440983" y="-2599460"/>
            <a:ext cx="890366" cy="66116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AF4371-98D0-3EFC-2CB8-F8DB188B7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9" t="50000" r="11232"/>
          <a:stretch/>
        </p:blipFill>
        <p:spPr>
          <a:xfrm rot="20956464">
            <a:off x="3890481" y="192507"/>
            <a:ext cx="2330416" cy="278690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58DAC9-C7E1-54B8-49B9-5522B96CCE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3" t="39880" r="-1" b="21016"/>
          <a:stretch/>
        </p:blipFill>
        <p:spPr>
          <a:xfrm rot="706179">
            <a:off x="5653648" y="2354797"/>
            <a:ext cx="2366079" cy="254522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D5A37FF-4506-B077-D6F3-7E244C04F8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70" t="85635" r="13612" b="5172"/>
          <a:stretch/>
        </p:blipFill>
        <p:spPr>
          <a:xfrm>
            <a:off x="6195791" y="1083792"/>
            <a:ext cx="2006797" cy="7438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0622C49-B4F4-248A-05EE-6CD3317B2B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1" t="53342" r="11500" b="2968"/>
          <a:stretch/>
        </p:blipFill>
        <p:spPr>
          <a:xfrm rot="21077342">
            <a:off x="7345751" y="4514644"/>
            <a:ext cx="2432925" cy="218858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345A25-408C-218D-0C35-7E4B823CD8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34" b="31274"/>
          <a:stretch/>
        </p:blipFill>
        <p:spPr>
          <a:xfrm>
            <a:off x="8045396" y="898407"/>
            <a:ext cx="2561079" cy="11285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E806F42-4A60-AA13-0DC0-E1F8596907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03" t="87327" r="751" b="5732"/>
          <a:stretch/>
        </p:blipFill>
        <p:spPr>
          <a:xfrm rot="21311148">
            <a:off x="7716516" y="3722310"/>
            <a:ext cx="3036112" cy="58658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B33463-C7A6-52C0-9CBD-858CD99E3B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32" t="88019" r="11788" b="6760"/>
          <a:stretch/>
        </p:blipFill>
        <p:spPr>
          <a:xfrm rot="822944">
            <a:off x="4370160" y="4690815"/>
            <a:ext cx="2771868" cy="3751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682FD73-5B7A-2723-E7B8-4F9F6EF8A1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4441">
            <a:off x="7973479" y="2216443"/>
            <a:ext cx="1243312" cy="13400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B07892A-2229-6DF9-1FC3-F0F975A8F01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80" y="3029754"/>
            <a:ext cx="940456" cy="12632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0AB49B4-0A47-CC2C-1AB7-22E0617A3901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11292" t="46246" r="15949" b="9372"/>
          <a:stretch/>
        </p:blipFill>
        <p:spPr>
          <a:xfrm>
            <a:off x="106117" y="-19471"/>
            <a:ext cx="3731498" cy="341418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112B6E-8049-0709-C057-CD409C3232E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382" y="5464932"/>
            <a:ext cx="1168978" cy="111188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F91DAE6-BF6E-7225-2EC3-D67589F675A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7" t="14509" r="-3287" b="35914"/>
          <a:stretch/>
        </p:blipFill>
        <p:spPr>
          <a:xfrm>
            <a:off x="10054379" y="2453327"/>
            <a:ext cx="2184521" cy="41717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D59FDFF-A45A-1774-D951-35A90C9C8F8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757"/>
          <a:stretch/>
        </p:blipFill>
        <p:spPr>
          <a:xfrm rot="20434681">
            <a:off x="2206151" y="2696178"/>
            <a:ext cx="2046500" cy="102717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62C1462-EBF7-C348-EF51-F1C30A0BA7B6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21838" t="27549" r="25577" b="32217"/>
          <a:stretch/>
        </p:blipFill>
        <p:spPr>
          <a:xfrm>
            <a:off x="95816" y="3776224"/>
            <a:ext cx="2617620" cy="30986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B6CE838-D918-A3DD-C0B3-A397D7AF84C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1" t="13102" r="15264" b="23799"/>
          <a:stretch/>
        </p:blipFill>
        <p:spPr>
          <a:xfrm>
            <a:off x="2915763" y="4122692"/>
            <a:ext cx="1581743" cy="253311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01AB874-A0F2-FA59-2BB7-B1AC1C93730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7" t="41463" r="11066" b="42620"/>
          <a:stretch/>
        </p:blipFill>
        <p:spPr>
          <a:xfrm>
            <a:off x="9419350" y="1898648"/>
            <a:ext cx="2232375" cy="69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573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0ED5B4-C2F6-870B-A85B-3EA43FA42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8" t="15734" r="12276" b="30771"/>
          <a:stretch/>
        </p:blipFill>
        <p:spPr>
          <a:xfrm>
            <a:off x="7064813" y="5648848"/>
            <a:ext cx="974649" cy="10683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997690-8CCA-F7C0-13F1-A829E51145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519154" y="4981256"/>
            <a:ext cx="3560177" cy="17359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C7824A-C2B0-59FB-1C06-D9A656DC3A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81" y="1564772"/>
            <a:ext cx="1233119" cy="1172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D9A8C7-AE13-A018-9AA8-ED5FF208F8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80" b="15629"/>
          <a:stretch/>
        </p:blipFill>
        <p:spPr>
          <a:xfrm>
            <a:off x="6934999" y="155986"/>
            <a:ext cx="3816545" cy="174214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4657B6-2986-632C-5761-64C31E1FDF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4235">
            <a:off x="10666334" y="536666"/>
            <a:ext cx="877963" cy="9807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A00036A-94B5-C071-028B-7CDDAA69C7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2" t="27664" r="21559" b="27068"/>
          <a:stretch/>
        </p:blipFill>
        <p:spPr>
          <a:xfrm rot="20808594">
            <a:off x="7110397" y="2044105"/>
            <a:ext cx="1749159" cy="21870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B3BA4FA-4659-6ACF-D8E2-8837A450B7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7339" t="11800" r="25449" b="26110"/>
          <a:stretch/>
        </p:blipFill>
        <p:spPr>
          <a:xfrm>
            <a:off x="10102711" y="1846426"/>
            <a:ext cx="2173367" cy="33947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332BD6F-69E2-98FE-46B9-087898E9197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60" t="30426" r="35003" b="32375"/>
          <a:stretch/>
        </p:blipFill>
        <p:spPr>
          <a:xfrm rot="11686001" flipV="1">
            <a:off x="9126431" y="2662649"/>
            <a:ext cx="612948" cy="13977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B685453-C5A0-FFB4-C2C6-9405D505A188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0391" t="18539" r="17188" b="19494"/>
          <a:stretch/>
        </p:blipFill>
        <p:spPr>
          <a:xfrm>
            <a:off x="8127404" y="4220234"/>
            <a:ext cx="2096313" cy="25816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1F098C-CF97-76C7-3CA3-126A52085CC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5" t="10341" r="30985" b="11013"/>
          <a:stretch/>
        </p:blipFill>
        <p:spPr>
          <a:xfrm>
            <a:off x="5410465" y="0"/>
            <a:ext cx="1564791" cy="686178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7109605-C2BD-DC79-0C61-09307E13F5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49" r="50557"/>
          <a:stretch/>
        </p:blipFill>
        <p:spPr>
          <a:xfrm>
            <a:off x="10746153" y="5648848"/>
            <a:ext cx="960446" cy="9001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552971-2C42-AC47-A78B-0D209DDF281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1" t="49735" r="27685" b="16557"/>
          <a:stretch/>
        </p:blipFill>
        <p:spPr>
          <a:xfrm>
            <a:off x="153402" y="544795"/>
            <a:ext cx="2617133" cy="23353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565BEEB-4EB0-868B-A63D-7CC0CC5E850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55" t="8414" r="12723" b="67849"/>
          <a:stretch/>
        </p:blipFill>
        <p:spPr>
          <a:xfrm>
            <a:off x="2478676" y="92872"/>
            <a:ext cx="2842232" cy="15403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6545E7F-D596-E0FB-0143-0543E5FC0B5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1" t="34842" r="8214" b="37331"/>
          <a:stretch/>
        </p:blipFill>
        <p:spPr>
          <a:xfrm>
            <a:off x="323605" y="2946855"/>
            <a:ext cx="4230894" cy="20344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168A00-C850-DADA-ADD5-B364B9D24A8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49" r="50889"/>
          <a:stretch/>
        </p:blipFill>
        <p:spPr>
          <a:xfrm rot="938462">
            <a:off x="4187412" y="2391530"/>
            <a:ext cx="955441" cy="9014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CF00A5D-0F76-7FE7-382D-E1BE6B682FF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3" t="28749" r="23012" b="32047"/>
          <a:stretch/>
        </p:blipFill>
        <p:spPr>
          <a:xfrm rot="11027230" flipH="1" flipV="1">
            <a:off x="297016" y="5151843"/>
            <a:ext cx="1132534" cy="1394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5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4519D2-D26C-3D2A-DDDF-D36D4D8B9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60" t="45457" r="18223" b="25608"/>
          <a:stretch/>
        </p:blipFill>
        <p:spPr>
          <a:xfrm>
            <a:off x="458861" y="80967"/>
            <a:ext cx="3714449" cy="21310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EEE124-4312-7CBB-7193-D1EE925102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3" t="12182" r="30245" b="42390"/>
          <a:stretch/>
        </p:blipFill>
        <p:spPr>
          <a:xfrm>
            <a:off x="2920531" y="4013411"/>
            <a:ext cx="2024788" cy="25601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B31BFE-9DAA-D057-CE08-A5A883FBC1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2" t="17158" r="30246" b="11140"/>
          <a:stretch/>
        </p:blipFill>
        <p:spPr>
          <a:xfrm>
            <a:off x="6868902" y="21427"/>
            <a:ext cx="2622595" cy="68365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B04EBEC-629C-33EE-8F37-65D39C5167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74" t="24602" r="19515" b="30246"/>
          <a:stretch/>
        </p:blipFill>
        <p:spPr>
          <a:xfrm rot="553139">
            <a:off x="9934711" y="168320"/>
            <a:ext cx="1655631" cy="19161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D34445-EA42-BDFB-2675-A1B9C93785C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8693" t="31734" r="27897" b="26482"/>
          <a:stretch/>
        </p:blipFill>
        <p:spPr>
          <a:xfrm rot="20896931">
            <a:off x="9908945" y="2278997"/>
            <a:ext cx="1965530" cy="22130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C19D89-148E-D51B-670D-4B2BDF8F1D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5" t="33965" r="30246" b="33966"/>
          <a:stretch/>
        </p:blipFill>
        <p:spPr>
          <a:xfrm rot="740670">
            <a:off x="10122220" y="4850719"/>
            <a:ext cx="1538980" cy="181568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86F84CA-CC4A-B60E-4D43-38C1EFE6F9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65941"/>
          <a:stretch/>
        </p:blipFill>
        <p:spPr>
          <a:xfrm>
            <a:off x="2959739" y="2560142"/>
            <a:ext cx="1506315" cy="14787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CA6CCCA-67DB-F9C1-F179-8DC9DB8CB5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0" t="9867" r="26981" b="9404"/>
          <a:stretch/>
        </p:blipFill>
        <p:spPr>
          <a:xfrm>
            <a:off x="5038596" y="-10639"/>
            <a:ext cx="137588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76329D-EDEE-8A26-BCD1-B74F3BAD351A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26074" t="23468" r="26357" b="24329"/>
          <a:stretch/>
        </p:blipFill>
        <p:spPr>
          <a:xfrm>
            <a:off x="271445" y="2270354"/>
            <a:ext cx="2403601" cy="433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581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0AB165-D7E9-5C8F-023A-14393E467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38" t="8970" r="38657" b="9404"/>
          <a:stretch/>
        </p:blipFill>
        <p:spPr>
          <a:xfrm>
            <a:off x="5363771" y="0"/>
            <a:ext cx="146445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514844-A860-7273-1816-441823C9A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4" t="36813" r="25969" b="43149"/>
          <a:stretch/>
        </p:blipFill>
        <p:spPr>
          <a:xfrm>
            <a:off x="2057329" y="174504"/>
            <a:ext cx="3334962" cy="15061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68E77B-25B4-E854-22F7-6048A06F17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0" t="63107" r="61593" b="5932"/>
          <a:stretch/>
        </p:blipFill>
        <p:spPr>
          <a:xfrm>
            <a:off x="0" y="0"/>
            <a:ext cx="2140689" cy="305405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9A0C312-9728-5CCC-A610-A1D97F56FC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3" t="37065" r="20920" b="41941"/>
          <a:stretch/>
        </p:blipFill>
        <p:spPr>
          <a:xfrm>
            <a:off x="17944" y="3031109"/>
            <a:ext cx="2140690" cy="9964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140686-B359-C7FA-0237-46563413A0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3" t="11893" r="22811" b="29079"/>
          <a:stretch/>
        </p:blipFill>
        <p:spPr>
          <a:xfrm>
            <a:off x="-1122" y="4004653"/>
            <a:ext cx="1923822" cy="28744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CCB2DD-EDEA-5E5F-0887-24F82444FC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4" t="39524" r="34698" b="50000"/>
          <a:stretch/>
        </p:blipFill>
        <p:spPr>
          <a:xfrm>
            <a:off x="2026404" y="3975243"/>
            <a:ext cx="1529238" cy="4634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D52663-8AE1-406A-C2D2-AEF11BCB14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7" t="39524" r="36733" b="50000"/>
          <a:stretch/>
        </p:blipFill>
        <p:spPr>
          <a:xfrm>
            <a:off x="2050534" y="4510267"/>
            <a:ext cx="1667831" cy="5676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8E1E7F7-AA6A-7980-0DA0-ADFFEF0734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9" t="39241" r="33818" b="50000"/>
          <a:stretch/>
        </p:blipFill>
        <p:spPr>
          <a:xfrm>
            <a:off x="1983479" y="5127552"/>
            <a:ext cx="1930450" cy="5829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4069B3-C188-842D-07F7-626E7DA80F8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5" t="39241" r="34816" b="50000"/>
          <a:stretch/>
        </p:blipFill>
        <p:spPr>
          <a:xfrm>
            <a:off x="1947400" y="5644818"/>
            <a:ext cx="1923822" cy="5829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38E752E-0B83-84C6-B192-7200D90C29D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9" t="39524" r="34816" b="50000"/>
          <a:stretch/>
        </p:blipFill>
        <p:spPr>
          <a:xfrm>
            <a:off x="1922700" y="6248549"/>
            <a:ext cx="1930450" cy="5676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94F3B5-6D09-26A5-F235-6F19DD95FBE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5" t="36700" r="21268" b="35505"/>
          <a:stretch/>
        </p:blipFill>
        <p:spPr>
          <a:xfrm>
            <a:off x="2050534" y="1791357"/>
            <a:ext cx="3077303" cy="21650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CF05D6-7575-3836-42E9-D8139527988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081" y="4222650"/>
            <a:ext cx="1519973" cy="17105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F6C4CF-1C23-6C95-D7DC-E9CA2D55E26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7" t="40255" r="24249" b="40266"/>
          <a:stretch/>
        </p:blipFill>
        <p:spPr>
          <a:xfrm>
            <a:off x="3871222" y="5933233"/>
            <a:ext cx="1380436" cy="7776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8FDDFC3-2AB9-EDB7-928C-920211C08C3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42" t="17734" b="65842"/>
          <a:stretch/>
        </p:blipFill>
        <p:spPr>
          <a:xfrm>
            <a:off x="9496609" y="174504"/>
            <a:ext cx="2695391" cy="12679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0DA011-1BDD-1F3C-5E3E-62BF76FC11DD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24859" t="17409" r="18217" b="15430"/>
          <a:stretch/>
        </p:blipFill>
        <p:spPr>
          <a:xfrm>
            <a:off x="6996713" y="7169"/>
            <a:ext cx="2499896" cy="42450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20E205D-4B01-5F48-2EFA-34B9BF250CCB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l="28396" t="16517" r="26003" b="53651"/>
          <a:stretch/>
        </p:blipFill>
        <p:spPr>
          <a:xfrm rot="21060183">
            <a:off x="8527403" y="3822531"/>
            <a:ext cx="1893848" cy="178319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771FB9-2145-DDA7-29CC-1FED7B74750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840" y="4624679"/>
            <a:ext cx="1612900" cy="21717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AEF3299-6685-E0CF-5931-AE74086E270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57" r="4330" b="42789"/>
          <a:stretch/>
        </p:blipFill>
        <p:spPr>
          <a:xfrm>
            <a:off x="8121977" y="6202857"/>
            <a:ext cx="2427054" cy="59352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BD36FFF-7D03-7859-BEAC-8C552DF900C6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l="14225" t="28579" r="20536" b="30942"/>
          <a:stretch/>
        </p:blipFill>
        <p:spPr>
          <a:xfrm>
            <a:off x="9496609" y="1396646"/>
            <a:ext cx="2535866" cy="22646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C3B12FE-429F-68A4-6ACA-28E3588E1DB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32537" r="21716" b="32395"/>
          <a:stretch/>
        </p:blipFill>
        <p:spPr>
          <a:xfrm>
            <a:off x="10931529" y="5706727"/>
            <a:ext cx="1251697" cy="115127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8BBD5A2-FA1D-D6F5-0B83-28EA1618F78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6" t="30774" r="21716" b="31367"/>
          <a:stretch/>
        </p:blipFill>
        <p:spPr>
          <a:xfrm rot="21212281">
            <a:off x="10420405" y="3812637"/>
            <a:ext cx="1484763" cy="141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4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E44AD7-24B9-5104-B654-1548764DC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6" t="11024" r="27815" b="10272"/>
          <a:stretch/>
        </p:blipFill>
        <p:spPr>
          <a:xfrm>
            <a:off x="4970247" y="0"/>
            <a:ext cx="1881482" cy="68893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4D8663-AFB8-10FA-28DF-A4C130C125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1" t="17101" r="14887" b="66117"/>
          <a:stretch/>
        </p:blipFill>
        <p:spPr>
          <a:xfrm>
            <a:off x="1148345" y="275737"/>
            <a:ext cx="3821902" cy="10148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53122E-2875-5519-E9B8-E837C58BE2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0" t="32928" r="6945" b="31105"/>
          <a:stretch/>
        </p:blipFill>
        <p:spPr>
          <a:xfrm rot="21169182">
            <a:off x="109289" y="1404912"/>
            <a:ext cx="3181980" cy="1948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36E015-B41A-8135-37A1-765167B89D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5" t="5527" r="9554" b="50000"/>
          <a:stretch/>
        </p:blipFill>
        <p:spPr>
          <a:xfrm>
            <a:off x="0" y="140647"/>
            <a:ext cx="1161661" cy="12081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449B12-7163-8A92-A27F-F819408FF6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8" t="30858" r="26564" b="30423"/>
          <a:stretch/>
        </p:blipFill>
        <p:spPr>
          <a:xfrm rot="679060">
            <a:off x="3555854" y="1756286"/>
            <a:ext cx="888149" cy="109373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55EC51-0901-E874-CAAB-FB7026B380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24" t="64323" r="37334" b="12668"/>
          <a:stretch/>
        </p:blipFill>
        <p:spPr>
          <a:xfrm rot="21269311">
            <a:off x="79593" y="3588839"/>
            <a:ext cx="2697108" cy="17872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76B73F-2158-0FA9-15C4-DDD1FB4416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4" t="42348" r="29899" b="47868"/>
          <a:stretch/>
        </p:blipFill>
        <p:spPr>
          <a:xfrm>
            <a:off x="2719838" y="4103409"/>
            <a:ext cx="2008327" cy="7581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BB22F28-2082-6D3D-7694-7AEBCB5538D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37" t="42630" r="29900" b="47868"/>
          <a:stretch/>
        </p:blipFill>
        <p:spPr>
          <a:xfrm>
            <a:off x="2638945" y="5759436"/>
            <a:ext cx="2067754" cy="7498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D3802B6-769D-9614-A992-49E9B7C7A67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1" t="42630" r="29899" b="47868"/>
          <a:stretch/>
        </p:blipFill>
        <p:spPr>
          <a:xfrm>
            <a:off x="2667191" y="4891100"/>
            <a:ext cx="2303056" cy="8262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3A25F4E-210B-FAD0-8C34-33F915D381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45" t="52265"/>
          <a:stretch/>
        </p:blipFill>
        <p:spPr>
          <a:xfrm>
            <a:off x="241446" y="5420418"/>
            <a:ext cx="1276428" cy="143758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3CBEC42-8FAA-C370-093C-8FCC2800796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2" t="32228" r="35088" b="31364"/>
          <a:stretch/>
        </p:blipFill>
        <p:spPr>
          <a:xfrm rot="832792">
            <a:off x="1813121" y="5202553"/>
            <a:ext cx="509187" cy="92968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961330F-FE6F-33AE-FD41-D264EC2C9DB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30" t="36700" r="20058" b="33650"/>
          <a:stretch/>
        </p:blipFill>
        <p:spPr>
          <a:xfrm>
            <a:off x="7013984" y="0"/>
            <a:ext cx="2814867" cy="213603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C281B5D-DBC8-41BF-7264-60CA0302A1D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8" t="15298" r="25220" b="30147"/>
          <a:stretch/>
        </p:blipFill>
        <p:spPr>
          <a:xfrm>
            <a:off x="9978765" y="95765"/>
            <a:ext cx="2129780" cy="35098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0ECF115-BBE2-AB19-4AB9-4F672BE98D6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5" t="26138" r="16763" b="11753"/>
          <a:stretch/>
        </p:blipFill>
        <p:spPr>
          <a:xfrm>
            <a:off x="6903571" y="2303155"/>
            <a:ext cx="1786223" cy="319504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3C7C550-585D-7E00-E271-0438188A303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5" t="23017" r="20058" b="28501"/>
          <a:stretch/>
        </p:blipFill>
        <p:spPr>
          <a:xfrm>
            <a:off x="8689794" y="2680382"/>
            <a:ext cx="1237129" cy="165143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744D67A-453C-C3BB-743A-4436C9B0122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73" t="42901" r="34869" b="49371"/>
          <a:stretch/>
        </p:blipFill>
        <p:spPr>
          <a:xfrm>
            <a:off x="2677586" y="3400563"/>
            <a:ext cx="1915676" cy="70284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78F3CE6-39B5-1C25-5BAC-DF8C5A6DE83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6" t="37829" r="6798" b="34422"/>
          <a:stretch/>
        </p:blipFill>
        <p:spPr>
          <a:xfrm>
            <a:off x="8741636" y="5155052"/>
            <a:ext cx="3198669" cy="150361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A639366-5CE9-1299-B64C-5AE59E931DB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39" t="31228" r="20058" b="30826"/>
          <a:stretch/>
        </p:blipFill>
        <p:spPr>
          <a:xfrm>
            <a:off x="7009755" y="5665322"/>
            <a:ext cx="1076936" cy="106689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FD67D50-83E7-BB3F-46FD-7DA536A0E9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45" t="52265"/>
          <a:stretch/>
        </p:blipFill>
        <p:spPr>
          <a:xfrm>
            <a:off x="10528827" y="3751986"/>
            <a:ext cx="1029655" cy="115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47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EE08581-FDDD-8559-D252-527D9B55C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6" t="3658" r="41302" b="5155"/>
          <a:stretch/>
        </p:blipFill>
        <p:spPr>
          <a:xfrm>
            <a:off x="5221112" y="0"/>
            <a:ext cx="163061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608867-4FA7-EF36-E8A6-20FBB79C6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7" r="45329" b="60909"/>
          <a:stretch/>
        </p:blipFill>
        <p:spPr>
          <a:xfrm>
            <a:off x="33052" y="194063"/>
            <a:ext cx="2540000" cy="22474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516AFD-E0A3-7339-335C-35C83FED70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2" t="59925" r="21559" b="29659"/>
          <a:stretch/>
        </p:blipFill>
        <p:spPr>
          <a:xfrm>
            <a:off x="2490490" y="-1166"/>
            <a:ext cx="2663103" cy="8162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87A5F0-397E-5802-CB65-0E71E956932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0143" t="38500" r="29157" b="10686"/>
          <a:stretch/>
        </p:blipFill>
        <p:spPr>
          <a:xfrm>
            <a:off x="2422757" y="789326"/>
            <a:ext cx="2730836" cy="39393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4AC719-7A20-0290-42AB-F4E583DAD4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6" t="13339" r="17806" b="50000"/>
          <a:stretch/>
        </p:blipFill>
        <p:spPr>
          <a:xfrm>
            <a:off x="208492" y="2700607"/>
            <a:ext cx="2311531" cy="18078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6EEC902-0ACC-4394-A94C-FF243BE054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9" t="59058" r="12912" b="24603"/>
          <a:stretch/>
        </p:blipFill>
        <p:spPr>
          <a:xfrm>
            <a:off x="89777" y="4508453"/>
            <a:ext cx="4966550" cy="14181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4B8E80-3E6E-4FA9-0456-313D970DAD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4" t="83215" r="10717" b="6510"/>
          <a:stretch/>
        </p:blipFill>
        <p:spPr>
          <a:xfrm>
            <a:off x="606323" y="5926573"/>
            <a:ext cx="3486485" cy="63490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63FA2FD-5529-B0BC-79F3-2D1BD56AF1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2" t="30079" r="37140" b="30079"/>
          <a:stretch/>
        </p:blipFill>
        <p:spPr>
          <a:xfrm>
            <a:off x="10836776" y="0"/>
            <a:ext cx="1294144" cy="21589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49EFE16-23B3-B076-C767-7104C6C3B9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59" t="21734" r="27367" b="41796"/>
          <a:stretch/>
        </p:blipFill>
        <p:spPr>
          <a:xfrm rot="288649">
            <a:off x="9328464" y="2437135"/>
            <a:ext cx="2655044" cy="26443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E89C85-B196-1A2E-1AFE-D1910A20236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7696">
            <a:off x="9797550" y="5188431"/>
            <a:ext cx="1478405" cy="14753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7155259-6306-829C-F27A-72805472C6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8" t="20654" r="18759" b="15030"/>
          <a:stretch/>
        </p:blipFill>
        <p:spPr>
          <a:xfrm>
            <a:off x="6927343" y="0"/>
            <a:ext cx="2430665" cy="38256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EAA7CD2-4918-D776-706D-D32C2206470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7" t="31777" r="11506" b="15030"/>
          <a:stretch/>
        </p:blipFill>
        <p:spPr>
          <a:xfrm>
            <a:off x="6919248" y="4437578"/>
            <a:ext cx="2285183" cy="229707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F8F21C-316C-EFE1-585C-43241F9F308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0645">
            <a:off x="9513897" y="420802"/>
            <a:ext cx="1205510" cy="114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428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B903CAC-0B18-F53D-74C7-55C22D78C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07" t="9259" r="36780" b="10851"/>
          <a:stretch/>
        </p:blipFill>
        <p:spPr>
          <a:xfrm>
            <a:off x="5351246" y="0"/>
            <a:ext cx="14895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9C889D-4DD7-BB40-59AC-A404678CF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3" t="34751" r="17389" b="56857"/>
          <a:stretch/>
        </p:blipFill>
        <p:spPr>
          <a:xfrm>
            <a:off x="266543" y="160347"/>
            <a:ext cx="4907531" cy="8274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DE325D-37B4-DA64-94CA-E36A7B17C9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4" t="16232" r="26564" b="13744"/>
          <a:stretch/>
        </p:blipFill>
        <p:spPr>
          <a:xfrm>
            <a:off x="201767" y="987779"/>
            <a:ext cx="2028617" cy="33396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DD7EDA-223C-F486-99E5-683B77FD2D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92" t="9868" r="25312" b="42100"/>
          <a:stretch/>
        </p:blipFill>
        <p:spPr>
          <a:xfrm>
            <a:off x="3215287" y="4176202"/>
            <a:ext cx="1647860" cy="25636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060628-50E7-0271-4B8E-BEA1C7AC9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96" b="10850"/>
          <a:stretch/>
        </p:blipFill>
        <p:spPr>
          <a:xfrm>
            <a:off x="2284553" y="955411"/>
            <a:ext cx="2954297" cy="31785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EF0559-9837-42F5-DC2B-918666FB03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61" t="32436" r="21423" b="33421"/>
          <a:stretch/>
        </p:blipFill>
        <p:spPr>
          <a:xfrm>
            <a:off x="201767" y="4327409"/>
            <a:ext cx="2746524" cy="2412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C3A61F1-CDA5-CB03-5591-2C5DC2BC4A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7" t="33876" r="21423" b="50000"/>
          <a:stretch/>
        </p:blipFill>
        <p:spPr>
          <a:xfrm>
            <a:off x="6840753" y="61740"/>
            <a:ext cx="3491506" cy="13165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7513CB-D7F9-7750-C328-C436FF26C6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5" t="63010" r="25479" b="14966"/>
          <a:stretch/>
        </p:blipFill>
        <p:spPr>
          <a:xfrm>
            <a:off x="10353079" y="0"/>
            <a:ext cx="1290576" cy="13165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6858C8A-1B76-6BD7-0F08-9EE576F453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25" t="24751" r="22000" b="31197"/>
          <a:stretch/>
        </p:blipFill>
        <p:spPr>
          <a:xfrm>
            <a:off x="6992577" y="1378277"/>
            <a:ext cx="2074460" cy="22492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237AC9-8E0A-5FF0-D0C8-572E2814EF1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9" t="44606" r="7135" b="43252"/>
          <a:stretch/>
        </p:blipFill>
        <p:spPr>
          <a:xfrm>
            <a:off x="9345623" y="1419071"/>
            <a:ext cx="2298032" cy="6684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2FF136-B087-A531-649E-41B4234576F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61" t="29244" r="17209" b="29246"/>
          <a:stretch/>
        </p:blipFill>
        <p:spPr>
          <a:xfrm>
            <a:off x="9345623" y="2153782"/>
            <a:ext cx="2770272" cy="24325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01A5FB-13A6-42FD-90AA-E2F6403795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2" t="44324" r="21423" b="44099"/>
          <a:stretch/>
        </p:blipFill>
        <p:spPr>
          <a:xfrm>
            <a:off x="6992577" y="3627553"/>
            <a:ext cx="2327698" cy="9284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5CA7E47-61D4-FA58-E141-D6476835C43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7" t="33311" r="16168" b="29202"/>
          <a:stretch/>
        </p:blipFill>
        <p:spPr>
          <a:xfrm>
            <a:off x="6866101" y="4514697"/>
            <a:ext cx="2992424" cy="230878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DBE7CD2-A7EB-D409-7600-3A34988EEE4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3" t="13294" r="23402" b="39298"/>
          <a:stretch/>
        </p:blipFill>
        <p:spPr>
          <a:xfrm>
            <a:off x="10137111" y="4652588"/>
            <a:ext cx="1655664" cy="205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745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25D2D1-F3CF-5D3E-C646-A165E295C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8" t="9867" r="35322" b="9404"/>
          <a:stretch/>
        </p:blipFill>
        <p:spPr>
          <a:xfrm>
            <a:off x="5618167" y="0"/>
            <a:ext cx="1517886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5C3535-3CE1-E97B-C33E-02B373F58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5" t="17968" r="7796" b="22714"/>
          <a:stretch/>
        </p:blipFill>
        <p:spPr>
          <a:xfrm rot="561732">
            <a:off x="2196580" y="2116590"/>
            <a:ext cx="2067995" cy="19054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754239-9523-DD81-F0DD-156E6AC526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1" t="38513" r="20726" b="26475"/>
          <a:stretch/>
        </p:blipFill>
        <p:spPr>
          <a:xfrm>
            <a:off x="3257810" y="169064"/>
            <a:ext cx="2085310" cy="189716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28A1D9-9DC8-6AE8-039B-AB53D248E5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7" t="33311" r="26496" b="11342"/>
          <a:stretch/>
        </p:blipFill>
        <p:spPr>
          <a:xfrm>
            <a:off x="273035" y="3168596"/>
            <a:ext cx="1654223" cy="319756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73A57D1-3004-10DD-B3BB-B63B5C510FD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554" t="29482" r="19720" b="31397"/>
          <a:stretch/>
        </p:blipFill>
        <p:spPr>
          <a:xfrm rot="20624064">
            <a:off x="517715" y="1640385"/>
            <a:ext cx="1304195" cy="136238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7A1D624-46A8-3C2F-7D18-E5F4D7E5B17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3006" t="40524" r="17823" b="41098"/>
          <a:stretch/>
        </p:blipFill>
        <p:spPr>
          <a:xfrm>
            <a:off x="65137" y="19521"/>
            <a:ext cx="3055150" cy="13656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70C0F4D-C7EE-947E-3BD5-57C2D8764D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3" t="43609" r="22533" b="42761"/>
          <a:stretch/>
        </p:blipFill>
        <p:spPr>
          <a:xfrm>
            <a:off x="2089137" y="4073957"/>
            <a:ext cx="3135287" cy="13868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076B5B2-887C-7A40-D18D-C44838C689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1" t="35570" r="22895" b="24850"/>
          <a:stretch/>
        </p:blipFill>
        <p:spPr>
          <a:xfrm>
            <a:off x="2278329" y="5580087"/>
            <a:ext cx="1211857" cy="12463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0EEF257-7006-2125-DE4A-C0197498B38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12" t="30100" r="19595" b="58057"/>
          <a:stretch/>
        </p:blipFill>
        <p:spPr>
          <a:xfrm flipH="1">
            <a:off x="4373844" y="3197556"/>
            <a:ext cx="893129" cy="75498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42057CD-1970-9499-EF12-9D0765A5601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67" t="29063" r="38360" b="56822"/>
          <a:stretch/>
        </p:blipFill>
        <p:spPr>
          <a:xfrm rot="20835244">
            <a:off x="4557268" y="2268604"/>
            <a:ext cx="634370" cy="76484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53C2648-9264-6BA2-E02B-42D17FD7500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0" t="27468" r="52236" b="56182"/>
          <a:stretch/>
        </p:blipFill>
        <p:spPr>
          <a:xfrm rot="1244959">
            <a:off x="4065385" y="5683540"/>
            <a:ext cx="933245" cy="10499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E59DCC-244F-F18F-8EE7-300C601FDE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t="7332" r="42230" b="61889"/>
          <a:stretch/>
        </p:blipFill>
        <p:spPr>
          <a:xfrm>
            <a:off x="7207726" y="0"/>
            <a:ext cx="2281413" cy="2052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23B1FD-E841-0E8A-6FA5-92C24830C36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76" t="35479" r="16610" b="26652"/>
          <a:stretch/>
        </p:blipFill>
        <p:spPr>
          <a:xfrm>
            <a:off x="7235796" y="2099993"/>
            <a:ext cx="2350419" cy="205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F4DD4D-0FF0-B57A-C9C6-1226F59244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9" t="38098" r="22337" b="39786"/>
          <a:stretch/>
        </p:blipFill>
        <p:spPr>
          <a:xfrm>
            <a:off x="7405075" y="4073957"/>
            <a:ext cx="1647835" cy="9470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C46B20-04BF-8DC3-3674-7E542A2661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4" t="29923" r="16610" b="20620"/>
          <a:stretch/>
        </p:blipFill>
        <p:spPr>
          <a:xfrm>
            <a:off x="9544052" y="3575048"/>
            <a:ext cx="2481492" cy="30268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9A9AB1-91B7-2E12-142F-68405D7FF58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6" t="30558" r="17764" b="20620"/>
          <a:stretch/>
        </p:blipFill>
        <p:spPr>
          <a:xfrm>
            <a:off x="7553410" y="5040906"/>
            <a:ext cx="1478174" cy="17140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B65677A-82A0-E187-2D75-948FBBDA779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6" t="20253" r="29975" b="30237"/>
          <a:stretch/>
        </p:blipFill>
        <p:spPr>
          <a:xfrm>
            <a:off x="9618998" y="130439"/>
            <a:ext cx="2373763" cy="32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191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539484-5B03-71B6-182D-7E3693CE9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3" t="12471" r="34069" b="10850"/>
          <a:stretch/>
        </p:blipFill>
        <p:spPr>
          <a:xfrm>
            <a:off x="5249333" y="0"/>
            <a:ext cx="1693334" cy="68475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A2B7FA-38B8-328C-5385-74586384E7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1" t="32182" r="31035" b="31391"/>
          <a:stretch/>
        </p:blipFill>
        <p:spPr>
          <a:xfrm>
            <a:off x="20435" y="7409"/>
            <a:ext cx="948845" cy="15668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C6B3D6-F576-814D-DD23-C865F54493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0" t="37934" r="19057" b="28791"/>
          <a:stretch/>
        </p:blipFill>
        <p:spPr>
          <a:xfrm>
            <a:off x="3362930" y="688637"/>
            <a:ext cx="1693335" cy="11838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CAF5C7-C0D6-2963-2AEB-407BE8706D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7" t="41501" r="25165" b="41839"/>
          <a:stretch/>
        </p:blipFill>
        <p:spPr>
          <a:xfrm rot="276826">
            <a:off x="1137563" y="353747"/>
            <a:ext cx="1955994" cy="9056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FF2D0E-3329-4D7A-A8C4-AB4BD0DBF4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05" t="41406" r="22489" b="40992"/>
          <a:stretch/>
        </p:blipFill>
        <p:spPr>
          <a:xfrm>
            <a:off x="3536133" y="1978955"/>
            <a:ext cx="1068710" cy="5124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452A081-4116-0F4A-A847-40EDD54192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1" t="36418" r="16384" b="28567"/>
          <a:stretch/>
        </p:blipFill>
        <p:spPr>
          <a:xfrm>
            <a:off x="3187537" y="2466900"/>
            <a:ext cx="1771330" cy="15923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141540-3420-1775-9621-9182E1CA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4" t="40371" r="21674" b="39460"/>
          <a:stretch/>
        </p:blipFill>
        <p:spPr>
          <a:xfrm>
            <a:off x="3565151" y="4160801"/>
            <a:ext cx="1407894" cy="7224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8E55C28-D0F4-A984-1BA0-A89D59B74A7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4854" t="36508" r="15777" b="25860"/>
          <a:stretch/>
        </p:blipFill>
        <p:spPr>
          <a:xfrm>
            <a:off x="3464032" y="4836508"/>
            <a:ext cx="1745441" cy="15923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66D0A0-1C4A-BB53-58E2-74685F12D8B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5" t="42005" r="26038" b="41330"/>
          <a:stretch/>
        </p:blipFill>
        <p:spPr>
          <a:xfrm>
            <a:off x="1845427" y="4118120"/>
            <a:ext cx="1554424" cy="7199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36F2F9-041F-720F-7DDC-925E4C498C3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5" t="36738" r="14083" b="24009"/>
          <a:stretch/>
        </p:blipFill>
        <p:spPr>
          <a:xfrm>
            <a:off x="1625031" y="4922480"/>
            <a:ext cx="1934162" cy="17147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70B028-5A81-5E99-1351-EEA0EBB52A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9" t="34331" r="27051" b="32206"/>
          <a:stretch/>
        </p:blipFill>
        <p:spPr>
          <a:xfrm>
            <a:off x="504982" y="1574293"/>
            <a:ext cx="1052634" cy="94907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50079CE-6145-1585-ED7D-A56F791C889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80" t="40785" r="31082" b="28369"/>
          <a:stretch/>
        </p:blipFill>
        <p:spPr>
          <a:xfrm>
            <a:off x="206243" y="2568403"/>
            <a:ext cx="1236590" cy="159239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FA007F9-6F29-6509-4215-3838A266024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9" t="40784" r="24816" b="43564"/>
          <a:stretch/>
        </p:blipFill>
        <p:spPr>
          <a:xfrm>
            <a:off x="127929" y="4160801"/>
            <a:ext cx="1393218" cy="62044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68CC1F3-7D56-2446-955B-BA91CEC1862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38" t="30119" r="13499" b="13758"/>
          <a:stretch/>
        </p:blipFill>
        <p:spPr>
          <a:xfrm>
            <a:off x="273654" y="4862806"/>
            <a:ext cx="1311517" cy="17280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26CCB8-E533-33B9-1F27-C80E8DC9115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8" t="28441" r="30628" b="28285"/>
          <a:stretch/>
        </p:blipFill>
        <p:spPr>
          <a:xfrm>
            <a:off x="7026233" y="26799"/>
            <a:ext cx="1069007" cy="138698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5AA2774-2E66-DCE0-FA9B-927259E18C1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6" t="33756" r="1336" b="36806"/>
          <a:stretch/>
        </p:blipFill>
        <p:spPr>
          <a:xfrm>
            <a:off x="9272688" y="112193"/>
            <a:ext cx="3104295" cy="14621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18A6E2F-051A-882B-585D-F18B582BC02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250" r="11968" b="8287"/>
          <a:stretch/>
        </p:blipFill>
        <p:spPr>
          <a:xfrm>
            <a:off x="9272688" y="1306476"/>
            <a:ext cx="2704902" cy="136024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BA68827-0B65-B6C8-61E7-55875C00A4A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2" t="31335" r="16268" b="5141"/>
          <a:stretch/>
        </p:blipFill>
        <p:spPr>
          <a:xfrm>
            <a:off x="7026233" y="1433655"/>
            <a:ext cx="2303810" cy="331637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92A2EFF-729B-B692-B247-A85DCE8DF65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535" y="2595193"/>
            <a:ext cx="2391222" cy="11956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49F0A7C-4D99-A61E-7DDA-B97527BB96C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20" b="39735"/>
          <a:stretch/>
        </p:blipFill>
        <p:spPr>
          <a:xfrm>
            <a:off x="9428251" y="3922161"/>
            <a:ext cx="2611656" cy="68038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A6FCC05-1902-853F-9735-63CE6D9DEF9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9" t="36475" r="10780" b="26113"/>
          <a:stretch/>
        </p:blipFill>
        <p:spPr>
          <a:xfrm>
            <a:off x="6982527" y="5075492"/>
            <a:ext cx="2391223" cy="167031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1EF68AF-ABDF-CD63-40FB-E7C8664AAB1C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0" t="19614" r="21039" b="19614"/>
          <a:stretch/>
        </p:blipFill>
        <p:spPr>
          <a:xfrm>
            <a:off x="1530562" y="1639469"/>
            <a:ext cx="1510123" cy="22826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F59087-3970-4E1E-4DC8-9F9F0D845D2F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8" t="27281" r="23607" b="32489"/>
          <a:stretch/>
        </p:blipFill>
        <p:spPr>
          <a:xfrm>
            <a:off x="9514367" y="4522009"/>
            <a:ext cx="2366313" cy="2239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26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281648-1BFA-32E0-BB4B-7D5FA6870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2" t="11313" r="29066" b="10561"/>
          <a:stretch/>
        </p:blipFill>
        <p:spPr>
          <a:xfrm>
            <a:off x="5158395" y="0"/>
            <a:ext cx="172469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17E80C-B8AB-4874-0C2C-46B58F127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4" t="17781" r="36326" b="56523"/>
          <a:stretch/>
        </p:blipFill>
        <p:spPr>
          <a:xfrm>
            <a:off x="0" y="0"/>
            <a:ext cx="2019759" cy="13924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23FF14-EC02-0D30-C85B-C7C7F01D6F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0" t="60137" r="15977" b="23485"/>
          <a:stretch/>
        </p:blipFill>
        <p:spPr>
          <a:xfrm>
            <a:off x="913727" y="696204"/>
            <a:ext cx="2616506" cy="8874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43A487-8F92-0EB2-E4DB-451B48701F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9" t="18837" r="11968" b="15770"/>
          <a:stretch/>
        </p:blipFill>
        <p:spPr>
          <a:xfrm>
            <a:off x="110981" y="1583674"/>
            <a:ext cx="2397566" cy="30102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2AE295-2CF6-3B5F-EC03-2FC2BE320D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4" t="26071" r="17389" b="14034"/>
          <a:stretch/>
        </p:blipFill>
        <p:spPr>
          <a:xfrm>
            <a:off x="2634688" y="3794444"/>
            <a:ext cx="2397566" cy="30635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0C8677-7C1A-88EC-41AD-4F8995B66F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36700" r="13535" b="30544"/>
          <a:stretch/>
        </p:blipFill>
        <p:spPr>
          <a:xfrm>
            <a:off x="2632467" y="1884506"/>
            <a:ext cx="2399787" cy="16091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6564C60-32C5-96BD-6CA1-F1E6264B25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5" t="33637" r="18767" b="19446"/>
          <a:stretch/>
        </p:blipFill>
        <p:spPr>
          <a:xfrm>
            <a:off x="202220" y="4674608"/>
            <a:ext cx="2019760" cy="2066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611DBEF-32BF-9905-B73C-4672061B87A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52" t="12416" r="5304" b="60419"/>
          <a:stretch/>
        </p:blipFill>
        <p:spPr>
          <a:xfrm>
            <a:off x="10016161" y="59906"/>
            <a:ext cx="2094058" cy="153116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FAD18B-D010-6C11-C03E-A3B46EB841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3" t="42367" r="21707" b="43255"/>
          <a:stretch/>
        </p:blipFill>
        <p:spPr>
          <a:xfrm>
            <a:off x="8770332" y="696204"/>
            <a:ext cx="2491658" cy="8874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8BE972-C12F-2B82-571F-34E7C624B67F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20760" t="27534" r="26186" b="21831"/>
          <a:stretch/>
        </p:blipFill>
        <p:spPr>
          <a:xfrm>
            <a:off x="6974021" y="1567995"/>
            <a:ext cx="2329864" cy="32004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2946610-1661-D3EE-9195-3A6FD2FD693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07" t="35852" r="21707" b="28502"/>
          <a:stretch/>
        </p:blipFill>
        <p:spPr>
          <a:xfrm>
            <a:off x="6899066" y="4809932"/>
            <a:ext cx="1978052" cy="17958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68EB22A-BA05-CA83-FADD-F8044F57FC1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3" t="21497" r="13043" b="17774"/>
          <a:stretch/>
        </p:blipFill>
        <p:spPr>
          <a:xfrm>
            <a:off x="9400656" y="1513783"/>
            <a:ext cx="2680363" cy="309726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8340DDF-E82D-02FF-62A8-9D0B7A081CA6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6921" t="35230" r="2920" b="37385"/>
          <a:stretch/>
        </p:blipFill>
        <p:spPr>
          <a:xfrm>
            <a:off x="8950609" y="4931751"/>
            <a:ext cx="3241391" cy="141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258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729F0-5E42-7787-6DED-97C52FCBD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121CE-6CC9-9560-7F15-0AC71C616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Action for Children (2023) </a:t>
            </a:r>
            <a:r>
              <a:rPr lang="en-GB" sz="2000" b="0" i="1" dirty="0">
                <a:effectLst/>
                <a:latin typeface="UICTFontTextStyleBody"/>
              </a:rPr>
              <a:t>What is sensory play and why is it important</a:t>
            </a:r>
            <a:r>
              <a:rPr lang="en-GB" sz="2000" b="0" i="0" dirty="0">
                <a:effectLst/>
                <a:latin typeface="UICTFontTextStyleBody"/>
              </a:rPr>
              <a:t>? 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https://www.actionforchildren.org.uk/blog/what-is-sensory-play-and-why-is-it-important/#:~:text=Sensory%20play%20is%20a%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20lot,complex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%20tasks%20and%20problem%20solving.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</a:p>
          <a:p>
            <a:r>
              <a:rPr lang="en-GB" sz="2000" b="0" i="0" dirty="0" err="1">
                <a:effectLst/>
                <a:latin typeface="UICTFontTextStyleBody"/>
              </a:rPr>
              <a:t>Alamy</a:t>
            </a:r>
            <a:r>
              <a:rPr lang="en-GB" sz="2000" b="0" i="0" dirty="0">
                <a:effectLst/>
                <a:latin typeface="UICTFontTextStyleBody"/>
              </a:rPr>
              <a:t> (no date) </a:t>
            </a:r>
            <a:r>
              <a:rPr lang="en-GB" sz="2000" b="0" i="1" dirty="0">
                <a:effectLst/>
                <a:latin typeface="UICTFontTextStyleBody"/>
              </a:rPr>
              <a:t>newborn baby cartoon stock photos and images </a:t>
            </a:r>
            <a:r>
              <a:rPr lang="en-GB" sz="2000" b="0" i="0" dirty="0">
                <a:effectLst/>
                <a:latin typeface="UICTFontTextStyleBody"/>
              </a:rPr>
              <a:t>available at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3"/>
              </a:rPr>
              <a:t>www.alamy.com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/stock-photo/newborn-baby-cartoon.html?sortBy=relevant</a:t>
            </a:r>
            <a:r>
              <a:rPr lang="en-GB" sz="2000" b="0" i="0" dirty="0">
                <a:effectLst/>
                <a:latin typeface="UICTFontTextStyleBody"/>
              </a:rPr>
              <a:t> accessed on: 29.12.2024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Albert, A. (2019) </a:t>
            </a:r>
            <a:r>
              <a:rPr lang="en-GB" sz="2000" b="0" i="1" dirty="0">
                <a:effectLst/>
                <a:latin typeface="UICTFontTextStyleBody"/>
              </a:rPr>
              <a:t>low paid, poorly skilled, staff limit children’s education says report.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www.daynurseries.co.uk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/news/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article.cfm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/id/1604669/low-paid-poorly-skilled-nursery-staff-limit-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childrens-education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Alberta Family Wellness initiative (no date) </a:t>
            </a:r>
            <a:r>
              <a:rPr lang="en-GB" sz="2000" b="0" i="1" dirty="0">
                <a:effectLst/>
                <a:latin typeface="UICTFontTextStyleBody"/>
              </a:rPr>
              <a:t>Serve and Return. Positive child-caregiver interactions build strong brains.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https://www.albertafamilywellness.org/what-we-know/serve-and-return/#:~:text=A%20responsive%20caregiver%20will%20“</a:t>
            </a:r>
            <a:r>
              <a:rPr lang="en-GB" sz="2000" b="0" i="0" dirty="0" err="1">
                <a:effectLst/>
                <a:latin typeface="UICTFontTextStyleBody"/>
                <a:hlinkClick r:id="rId5"/>
              </a:rPr>
              <a:t>return,of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%20children's%20early%20brain%20development.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  <a:endParaRPr lang="en-GB" sz="2000" dirty="0">
              <a:effectLst/>
              <a:latin typeface=".AppleSystemUIFont"/>
            </a:endParaRPr>
          </a:p>
          <a:p>
            <a:endParaRPr lang="en-GB" sz="20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685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714C7-AE40-8178-7F0B-03164DE66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5C62F-7548-880F-42F6-9B4E49DD0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American Montessori Society (no date) </a:t>
            </a:r>
            <a:r>
              <a:rPr lang="en-GB" sz="2000" b="0" i="1" dirty="0">
                <a:effectLst/>
                <a:latin typeface="UICTFontTextStyleBody"/>
              </a:rPr>
              <a:t>what is Montessori education?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amshq.org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/About-Montessori/What-Is-Montessori</a:t>
            </a:r>
            <a:r>
              <a:rPr lang="en-GB" sz="2000" b="0" i="0" dirty="0">
                <a:effectLst/>
                <a:latin typeface="UICTFontTextStyleBody"/>
              </a:rPr>
              <a:t> accessed on: 19.01.2025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Archibald First School (no date) </a:t>
            </a:r>
            <a:r>
              <a:rPr lang="en-GB" sz="2000" b="0" i="1" dirty="0">
                <a:effectLst/>
                <a:latin typeface="UICTFontTextStyleBody"/>
              </a:rPr>
              <a:t>involving parents and carers.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https://www.archibaldfirstschool.co.uk/early-years/involving-parents-in-the-early-years/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Aspire Training Team (no date) </a:t>
            </a:r>
            <a:r>
              <a:rPr lang="en-GB" sz="2000" b="0" i="1" dirty="0">
                <a:effectLst/>
                <a:latin typeface="UICTFontTextStyleBody"/>
              </a:rPr>
              <a:t>level 3 Educator Childcare Apprenticeship ‘for your team’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https://www.aspiretrainingteam.co.uk/apprenticeship/advanced-early-years-educator-childcare-apprenticeship-for-your-team/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Aston University (2022) </a:t>
            </a:r>
            <a:r>
              <a:rPr lang="en-GB" sz="2000" b="0" i="1" dirty="0">
                <a:effectLst/>
                <a:latin typeface="UICTFontTextStyleBody"/>
              </a:rPr>
              <a:t>key person policy.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5"/>
              </a:rPr>
              <a:t>www.aston.ac.uk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/sites/default/files/Key%20Person%20Policy.pdf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</a:p>
          <a:p>
            <a:r>
              <a:rPr lang="en-GB" sz="2000" b="0" i="0" dirty="0" err="1">
                <a:effectLst/>
                <a:latin typeface="UICTFontTextStyleBody"/>
              </a:rPr>
              <a:t>Biol</a:t>
            </a:r>
            <a:r>
              <a:rPr lang="en-GB" sz="2000" b="0" i="0" dirty="0">
                <a:effectLst/>
                <a:latin typeface="UICTFontTextStyleBody"/>
              </a:rPr>
              <a:t>, A. (2018) </a:t>
            </a:r>
            <a:r>
              <a:rPr lang="en-GB" sz="2000" b="0" i="1" dirty="0">
                <a:effectLst/>
                <a:latin typeface="UICTFontTextStyleBody"/>
              </a:rPr>
              <a:t>improved nutrition in the first 1000 days and adult human capital and health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pmc.ncbi.nlm.nih.gov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/articles/PMC5761352/#:~:text=The%20fundamental%20reason%20why%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20the,period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%20%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5BFigure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%201%20here%5D.</a:t>
            </a:r>
            <a:r>
              <a:rPr lang="en-GB" sz="2000" b="0" i="0" dirty="0">
                <a:effectLst/>
                <a:latin typeface="UICTFontTextStyleBody"/>
              </a:rPr>
              <a:t> Accessed on: 11.01.2025</a:t>
            </a:r>
          </a:p>
          <a:p>
            <a:r>
              <a:rPr lang="en-GB" sz="2200" b="0" i="0" dirty="0">
                <a:effectLst/>
                <a:latin typeface="UICTFontTextStyleBody"/>
              </a:rPr>
              <a:t>Birthto5matters (no date) </a:t>
            </a:r>
            <a:r>
              <a:rPr lang="en-GB" sz="2200" b="0" i="1" dirty="0">
                <a:effectLst/>
                <a:latin typeface="UICTFontTextStyleBody"/>
              </a:rPr>
              <a:t>Effective practice: Play and Exploration. </a:t>
            </a:r>
            <a:r>
              <a:rPr lang="en-GB" sz="2200" b="0" i="0" dirty="0">
                <a:effectLst/>
                <a:latin typeface="UICTFontTextStyleBody"/>
              </a:rPr>
              <a:t>Available at: 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https://birthto5matters.org.uk/</a:t>
            </a:r>
            <a:r>
              <a:rPr lang="en-GB" sz="2200" b="0" i="0" dirty="0" err="1">
                <a:effectLst/>
                <a:latin typeface="UICTFontTextStyleBody"/>
                <a:hlinkClick r:id="rId7"/>
              </a:rPr>
              <a:t>wp-content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/uploads/2021/03/Playing-and-Exploring.pdf</a:t>
            </a:r>
            <a:r>
              <a:rPr lang="en-GB" sz="2200" b="0" i="0" dirty="0">
                <a:effectLst/>
                <a:latin typeface="UICTFontTextStyleBody"/>
              </a:rPr>
              <a:t> accessed on: 16.01.2025</a:t>
            </a:r>
            <a:endParaRPr lang="en-GB" sz="20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308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AE50F-AF3C-C613-4DD6-53892CD0D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AB107-01F7-2CDB-73D7-E4787A5DD1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Birthto5matters (no date) </a:t>
            </a:r>
            <a:r>
              <a:rPr lang="en-GB" sz="2000" b="0" i="1" dirty="0">
                <a:effectLst/>
                <a:latin typeface="UICTFontTextStyleBody"/>
              </a:rPr>
              <a:t>inclusive practice and equalities.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https://birthto5matters.org.uk/inclusive-practice-and-equalities/#:~:text=Practitioners%20should%20actively%20plan%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20to,than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%20“us%20and%20them”.</a:t>
            </a:r>
            <a:r>
              <a:rPr lang="en-GB" sz="2000" b="0" i="0" dirty="0">
                <a:effectLst/>
                <a:latin typeface="UICTFontTextStyleBody"/>
              </a:rPr>
              <a:t> Accessed on: 12.01.2025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Birthto5matters (no date) </a:t>
            </a:r>
            <a:r>
              <a:rPr lang="en-GB" sz="2000" b="0" i="1" dirty="0">
                <a:effectLst/>
                <a:latin typeface="UICTFontTextStyleBody"/>
              </a:rPr>
              <a:t>learning environments.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https://birthto5matters.org.uk/learning-environments/</a:t>
            </a:r>
            <a:r>
              <a:rPr lang="en-GB" sz="2000" b="0" i="0" dirty="0">
                <a:effectLst/>
                <a:latin typeface="UICTFontTextStyleBody"/>
              </a:rPr>
              <a:t> accessed on: 12.01.2025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Buckinghamshire Council (no date) </a:t>
            </a:r>
            <a:r>
              <a:rPr lang="en-GB" sz="2000" b="0" i="1" dirty="0">
                <a:effectLst/>
                <a:latin typeface="UICTFontTextStyleBody"/>
              </a:rPr>
              <a:t>Physical Development. 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https://earlyyearsweb.buckinghamshire.gov.uk/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eyfs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/early-years-foundation-stage/physical-development/#:~:text=The%20development%20of%20movement%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20skills,development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%20supports%20their%20overall%20achievement.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Buckler, R. (2023) </a:t>
            </a:r>
            <a:r>
              <a:rPr lang="en-GB" sz="2000" b="0" i="1" dirty="0">
                <a:effectLst/>
                <a:latin typeface="UICTFontTextStyleBody"/>
              </a:rPr>
              <a:t>Safeguarding Part 4: Why partnership working is key to effective safeguarding.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5"/>
              </a:rPr>
              <a:t>www.nurseryworld.co.uk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/content/features/safeguarding-part-4-why-partnership-working-is-key-to-effective-safeguarding/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Cambridge dictionary (no date) </a:t>
            </a:r>
            <a:r>
              <a:rPr lang="en-GB" sz="2000" b="0" i="1" dirty="0">
                <a:effectLst/>
                <a:latin typeface="UICTFontTextStyleBody"/>
              </a:rPr>
              <a:t>‘caregiver’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https://dictionary.cambridge.org/dictionary/english/caregiver</a:t>
            </a:r>
            <a:r>
              <a:rPr lang="en-GB" sz="2000" b="0" i="0" dirty="0">
                <a:effectLst/>
                <a:latin typeface="UICTFontTextStyleBody"/>
              </a:rPr>
              <a:t> accessed on 12.01.2025</a:t>
            </a:r>
            <a:endParaRPr lang="en-GB" sz="2000" dirty="0">
              <a:effectLst/>
              <a:latin typeface=".AppleSystemUIFont"/>
            </a:endParaRPr>
          </a:p>
          <a:p>
            <a:endParaRPr lang="en-GB" sz="20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559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2EFD-A930-16F8-6222-FEC9AB937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8D137-7CB5-1ACD-2B51-BFEF50672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Carolyn, </a:t>
            </a:r>
            <a:r>
              <a:rPr lang="en-GB" sz="2000" b="0" i="0" dirty="0" err="1">
                <a:effectLst/>
                <a:latin typeface="UICTFontTextStyleBody"/>
              </a:rPr>
              <a:t>Cockey</a:t>
            </a:r>
            <a:r>
              <a:rPr lang="en-GB" sz="2000" b="0" i="0" dirty="0">
                <a:effectLst/>
                <a:latin typeface="UICTFontTextStyleBody"/>
              </a:rPr>
              <a:t>, </a:t>
            </a:r>
            <a:r>
              <a:rPr lang="en-GB" sz="2000" b="0" i="0" dirty="0" err="1">
                <a:effectLst/>
                <a:latin typeface="UICTFontTextStyleBody"/>
              </a:rPr>
              <a:t>Mls</a:t>
            </a:r>
            <a:r>
              <a:rPr lang="en-GB" sz="2000" b="0" i="0" dirty="0">
                <a:effectLst/>
                <a:latin typeface="UICTFontTextStyleBody"/>
              </a:rPr>
              <a:t>, </a:t>
            </a:r>
            <a:r>
              <a:rPr lang="en-GB" sz="2000" b="0" i="0" dirty="0" err="1">
                <a:effectLst/>
                <a:latin typeface="UICTFontTextStyleBody"/>
              </a:rPr>
              <a:t>Lcce</a:t>
            </a:r>
            <a:r>
              <a:rPr lang="en-GB" sz="2000" b="0" i="0" dirty="0">
                <a:effectLst/>
                <a:latin typeface="UICTFontTextStyleBody"/>
              </a:rPr>
              <a:t>, </a:t>
            </a:r>
            <a:r>
              <a:rPr lang="en-GB" sz="2000" b="0" i="0" dirty="0" err="1">
                <a:effectLst/>
                <a:latin typeface="UICTFontTextStyleBody"/>
              </a:rPr>
              <a:t>Cae</a:t>
            </a:r>
            <a:r>
              <a:rPr lang="en-GB" sz="2000" b="0" i="0" dirty="0">
                <a:effectLst/>
                <a:latin typeface="UICTFontTextStyleBody"/>
              </a:rPr>
              <a:t> (no date) </a:t>
            </a:r>
            <a:r>
              <a:rPr lang="en-GB" sz="2000" b="0" i="1" dirty="0">
                <a:effectLst/>
                <a:latin typeface="UICTFontTextStyleBody"/>
              </a:rPr>
              <a:t>Read to your baby.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https://www.health4mom.org/read-to-your-baby/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Centre of the Developing Child Harvard University (no date) </a:t>
            </a:r>
            <a:r>
              <a:rPr lang="en-GB" sz="2000" b="0" i="1" dirty="0">
                <a:effectLst/>
                <a:latin typeface="UICTFontTextStyleBody"/>
              </a:rPr>
              <a:t>Serve and Return.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https://developingchild.harvard.edu/key-concept/serve-and-return/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Children &amp; Young People Now (2023) </a:t>
            </a:r>
            <a:r>
              <a:rPr lang="en-GB" sz="2000" b="0" i="1" dirty="0">
                <a:effectLst/>
                <a:latin typeface="UICTFontTextStyleBody"/>
              </a:rPr>
              <a:t>qualified early years teacher numbers plummet over last decade.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www.cypnow.co.uk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/content/news/qualified-early-years-teacher-numbers-plummet-over-last-decade/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i="0" dirty="0">
                <a:effectLst/>
                <a:latin typeface="UICTFontTextStyleBody"/>
              </a:rPr>
              <a:t>Collins dictionary (no date) </a:t>
            </a:r>
            <a:r>
              <a:rPr lang="en-GB" sz="2000" i="1" dirty="0">
                <a:effectLst/>
                <a:latin typeface="UICTFontTextStyleBody"/>
              </a:rPr>
              <a:t>definition of ‘inclusivity’ </a:t>
            </a:r>
            <a:r>
              <a:rPr lang="en-GB" sz="2000" i="0" dirty="0">
                <a:effectLst/>
                <a:latin typeface="UICTFontTextStyleBody"/>
              </a:rPr>
              <a:t>available at: </a:t>
            </a:r>
            <a:r>
              <a:rPr lang="en-GB" sz="2000" i="0" dirty="0">
                <a:effectLst/>
                <a:latin typeface="UICTFontTextStyleBody"/>
                <a:hlinkClick r:id="rId5"/>
              </a:rPr>
              <a:t>https://www.collinsdictionary.com/dictionary/english/inclusivity</a:t>
            </a:r>
            <a:r>
              <a:rPr lang="en-GB" sz="2000" i="0" dirty="0">
                <a:effectLst/>
                <a:latin typeface="UICTFontTextStyleBody"/>
              </a:rPr>
              <a:t> accessed on: 14.01.2025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Drew, C. (2023) </a:t>
            </a:r>
            <a:r>
              <a:rPr lang="en-GB" sz="2000" b="0" i="1" dirty="0">
                <a:effectLst/>
                <a:latin typeface="UICTFontTextStyleBody"/>
              </a:rPr>
              <a:t>Te </a:t>
            </a:r>
            <a:r>
              <a:rPr lang="en-GB" sz="2000" b="0" i="1" dirty="0" err="1">
                <a:effectLst/>
                <a:latin typeface="UICTFontTextStyleBody"/>
              </a:rPr>
              <a:t>Whàriki</a:t>
            </a:r>
            <a:r>
              <a:rPr lang="en-GB" sz="2000" b="0" i="1" dirty="0">
                <a:effectLst/>
                <a:latin typeface="UICTFontTextStyleBody"/>
              </a:rPr>
              <a:t> Curriculum: Strands and Principles.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helpfulprofessor.com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/te-whariki-curriculum-in-new-zealand/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Early Years TV Loris Malaguzzi and the Reggio Emilia Approach. </a:t>
            </a:r>
            <a:r>
              <a:rPr lang="en-GB" sz="2000" b="0" i="1" dirty="0">
                <a:effectLst/>
                <a:latin typeface="UICTFontTextStyleBody"/>
              </a:rPr>
              <a:t>A comprehensive guide for early years professionals and students.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7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7"/>
              </a:rPr>
              <a:t>www.earlyyears.tv</a:t>
            </a:r>
            <a:r>
              <a:rPr lang="en-GB" sz="2000" b="0" i="0" dirty="0">
                <a:effectLst/>
                <a:latin typeface="UICTFontTextStyleBody"/>
                <a:hlinkClick r:id="rId7"/>
              </a:rPr>
              <a:t>/loris-malaguzzi-reggio-emilia/</a:t>
            </a:r>
            <a:r>
              <a:rPr lang="en-GB" sz="2000" b="0" i="0" dirty="0">
                <a:effectLst/>
                <a:latin typeface="UICTFontTextStyleBody"/>
              </a:rPr>
              <a:t> (Accessed: 14 January 2025).</a:t>
            </a:r>
            <a:endParaRPr lang="en-GB" sz="2000" dirty="0">
              <a:effectLst/>
              <a:latin typeface=".AppleSystemUIFont"/>
            </a:endParaRPr>
          </a:p>
          <a:p>
            <a:endParaRPr lang="en-GB" sz="2000" dirty="0">
              <a:effectLst/>
              <a:latin typeface=".AppleSystemUIFont"/>
            </a:endParaRPr>
          </a:p>
          <a:p>
            <a:endParaRPr lang="en-GB" sz="20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587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617DA-8880-05A3-079C-4E99A12B7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17152-8064-B2A6-4B70-637A023F2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Fleck, A. (2022) </a:t>
            </a:r>
            <a:r>
              <a:rPr lang="en-GB" sz="2000" b="0" i="1" dirty="0">
                <a:effectLst/>
                <a:latin typeface="UICTFontTextStyleBody"/>
              </a:rPr>
              <a:t>UK childcare costs parents up to 65% of wage.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https://www.statista.com/chart/28446/uk-childcare-costs/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  <a:endParaRPr lang="en-GB" b="0" i="0" dirty="0">
              <a:effectLst/>
              <a:latin typeface="UICTFontTextStyleBody"/>
            </a:endParaRPr>
          </a:p>
          <a:p>
            <a:r>
              <a:rPr lang="en-GB" sz="2000" b="0" i="0" dirty="0" err="1">
                <a:effectLst/>
                <a:latin typeface="UICTFontTextStyleBody"/>
              </a:rPr>
              <a:t>Funkyleisure</a:t>
            </a:r>
            <a:r>
              <a:rPr lang="en-GB" sz="2000" b="0" i="0" dirty="0">
                <a:effectLst/>
                <a:latin typeface="UICTFontTextStyleBody"/>
              </a:rPr>
              <a:t> (no date) </a:t>
            </a:r>
            <a:r>
              <a:rPr lang="en-GB" sz="2000" b="0" i="1" dirty="0">
                <a:effectLst/>
                <a:latin typeface="UICTFontTextStyleBody"/>
              </a:rPr>
              <a:t>flag of New Zealand.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3"/>
              </a:rPr>
              <a:t>www.funkyleisure.co.uk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/flag-of-new-zealand-6821-p.asp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Global Montessori School (no date) </a:t>
            </a:r>
            <a:r>
              <a:rPr lang="en-GB" sz="2000" b="0" i="1" dirty="0">
                <a:effectLst/>
                <a:latin typeface="UICTFontTextStyleBody"/>
              </a:rPr>
              <a:t>addressing 5 criticisms of the Montessori method.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https://globalmontessorischool.com/addressing-5-criticisms-of-the-montessori-method/#:~:text=Criticism%20%231%3A%20There%20isn',have%20is%20far%20more%20meaningful.</a:t>
            </a:r>
            <a:r>
              <a:rPr lang="en-GB" sz="2000" b="0" i="0" dirty="0">
                <a:effectLst/>
                <a:latin typeface="UICTFontTextStyleBody"/>
              </a:rPr>
              <a:t> Accessed on: 19.01.2025</a:t>
            </a:r>
          </a:p>
          <a:p>
            <a:r>
              <a:rPr lang="en-GB" sz="2000" b="0" i="0" dirty="0" err="1">
                <a:effectLst/>
                <a:latin typeface="UICTFontTextStyleBody"/>
              </a:rPr>
              <a:t>Grebenik</a:t>
            </a:r>
            <a:r>
              <a:rPr lang="en-GB" sz="2000" b="0" i="0" dirty="0">
                <a:effectLst/>
                <a:latin typeface="UICTFontTextStyleBody"/>
              </a:rPr>
              <a:t>, D. (No date) </a:t>
            </a:r>
            <a:r>
              <a:rPr lang="en-GB" sz="2000" b="0" i="1" dirty="0">
                <a:effectLst/>
                <a:latin typeface="UICTFontTextStyleBody"/>
              </a:rPr>
              <a:t>a new definition of attachment/ regulation</a:t>
            </a:r>
            <a:r>
              <a:rPr lang="en-GB" sz="2000" b="0" i="0" dirty="0">
                <a:effectLst/>
                <a:latin typeface="UICTFontTextStyleBody"/>
              </a:rPr>
              <a:t>. Available at: 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5"/>
              </a:rPr>
              <a:t>waitingtobelong.ca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/articles/a-new-definition-of-</a:t>
            </a:r>
            <a:r>
              <a:rPr lang="en-GB" sz="2000" b="0" i="0" dirty="0" err="1">
                <a:effectLst/>
                <a:latin typeface="UICTFontTextStyleBody"/>
                <a:hlinkClick r:id="rId5"/>
              </a:rPr>
              <a:t>attachmentregulation</a:t>
            </a:r>
            <a:r>
              <a:rPr lang="en-GB" sz="2000" b="0" i="0" dirty="0">
                <a:effectLst/>
                <a:latin typeface="UICTFontTextStyleBody"/>
              </a:rPr>
              <a:t> accessed on: 12.01.2025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IDSMED (2019) </a:t>
            </a:r>
            <a:r>
              <a:rPr lang="en-GB" sz="2000" b="0" i="1" dirty="0">
                <a:effectLst/>
                <a:latin typeface="UICTFontTextStyleBody"/>
              </a:rPr>
              <a:t>what is the first 1000 days of life?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www.idsmed.com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/my-en/news/what-is-the-first-1000-days-of-life/462.html accessed on 30.12.2024</a:t>
            </a:r>
            <a:endParaRPr lang="en-GB" sz="2000" b="0" i="0" dirty="0">
              <a:effectLst/>
              <a:latin typeface="UICTFontTextStyleBody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Inspire my Play (no date) </a:t>
            </a:r>
            <a:r>
              <a:rPr lang="en-GB" sz="2000" b="0" i="1" dirty="0">
                <a:effectLst/>
                <a:latin typeface="UICTFontTextStyleBody"/>
              </a:rPr>
              <a:t>Sensory Play for Babies: 20+ Simple and Fun Ideas.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7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7"/>
              </a:rPr>
              <a:t>inspiremyplay.com</a:t>
            </a:r>
            <a:r>
              <a:rPr lang="en-GB" sz="2000" b="0" i="0" dirty="0">
                <a:effectLst/>
                <a:latin typeface="UICTFontTextStyleBody"/>
                <a:hlinkClick r:id="rId7"/>
              </a:rPr>
              <a:t>/blogs/blog/sensory-play-for-babies-20-simple-and-fun-ideas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  <a:endParaRPr lang="en-GB" sz="2000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1076377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45BBE-1811-962A-CAF5-E8710B0C3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F33BD9-98DD-6D90-994F-A3B93EF596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Leach, T. (2023) </a:t>
            </a:r>
            <a:r>
              <a:rPr lang="en-GB" sz="2000" b="0" i="1" dirty="0">
                <a:effectLst/>
                <a:latin typeface="UICTFontTextStyleBody"/>
              </a:rPr>
              <a:t>Normal Physiology of Pregnancy (2023)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almostadoctor.co.uk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/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encyclopedia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/normal-physiology-of-pregnancy</a:t>
            </a:r>
            <a:r>
              <a:rPr lang="en-GB" sz="2000" b="0" i="0" dirty="0">
                <a:effectLst/>
                <a:latin typeface="UICTFontTextStyleBody"/>
              </a:rPr>
              <a:t> accessed on: 11.01.2025 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Learning Journals (no date) </a:t>
            </a:r>
            <a:r>
              <a:rPr lang="en-GB" sz="2000" b="0" i="1" dirty="0">
                <a:effectLst/>
                <a:latin typeface="UICTFontTextStyleBody"/>
              </a:rPr>
              <a:t>how to create an enabling environment in your early years setting.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3"/>
              </a:rPr>
              <a:t>learningjournals.co.uk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/create-enabling-environment-early-years-setting/#:~:text=An%20enabling%20environment%20provides%</a:t>
            </a:r>
            <a:r>
              <a:rPr lang="en-GB" sz="2000" b="0" i="0" dirty="0" err="1">
                <a:effectLst/>
                <a:latin typeface="UICTFontTextStyleBody"/>
                <a:hlinkClick r:id="rId3"/>
              </a:rPr>
              <a:t>20a,are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%20merely%20there%20to%20supervise.</a:t>
            </a:r>
            <a:r>
              <a:rPr lang="en-GB" sz="2000" b="0" i="0" dirty="0">
                <a:effectLst/>
                <a:latin typeface="UICTFontTextStyleBody"/>
              </a:rPr>
              <a:t> Accessed on: 12.01.2025</a:t>
            </a:r>
          </a:p>
          <a:p>
            <a:r>
              <a:rPr lang="en-GB" sz="2000" b="0" i="0" dirty="0" err="1">
                <a:effectLst/>
                <a:latin typeface="UICTFontTextStyleBody"/>
              </a:rPr>
              <a:t>Likhar</a:t>
            </a:r>
            <a:r>
              <a:rPr lang="en-GB" sz="2000" b="0" i="0" dirty="0">
                <a:effectLst/>
                <a:latin typeface="UICTFontTextStyleBody"/>
              </a:rPr>
              <a:t>, A. And </a:t>
            </a:r>
            <a:r>
              <a:rPr lang="en-GB" sz="2000" b="0" i="0" dirty="0" err="1">
                <a:effectLst/>
                <a:latin typeface="UICTFontTextStyleBody"/>
              </a:rPr>
              <a:t>Patil</a:t>
            </a:r>
            <a:r>
              <a:rPr lang="en-GB" sz="2000" b="0" i="0" dirty="0">
                <a:effectLst/>
                <a:latin typeface="UICTFontTextStyleBody"/>
              </a:rPr>
              <a:t>, M. (2022) </a:t>
            </a:r>
            <a:r>
              <a:rPr lang="en-GB" sz="2000" b="0" i="1" dirty="0">
                <a:effectLst/>
                <a:latin typeface="UICTFontTextStyleBody"/>
              </a:rPr>
              <a:t>importance of maternal nutrition in the first 1000 days of life and its effect on child development: a narrative review.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www.cureus.com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/articles/114933-importance-of-maternal-nutrition-in-the-first-1000-days-of-life-and-its-effects-on-child-development-a-narrative-review#!/</a:t>
            </a:r>
            <a:r>
              <a:rPr lang="en-GB" sz="2000" b="0" i="0" dirty="0">
                <a:effectLst/>
                <a:latin typeface="UICTFontTextStyleBody"/>
              </a:rPr>
              <a:t> accessed on: 11.01.2025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Little Acorns Day Nursery (no date) </a:t>
            </a:r>
            <a:r>
              <a:rPr lang="en-GB" sz="2000" b="0" i="1" dirty="0">
                <a:effectLst/>
                <a:latin typeface="UICTFontTextStyleBody"/>
              </a:rPr>
              <a:t>Development Pathways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https://littleacornsnurseryltd.com/development-pathways/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Love Every (no date) </a:t>
            </a:r>
            <a:r>
              <a:rPr lang="en-GB" sz="2000" b="0" i="1" dirty="0">
                <a:effectLst/>
                <a:latin typeface="UICTFontTextStyleBody"/>
              </a:rPr>
              <a:t>what is “serve and return” and why is it important?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blog.lovevery.com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/child-development/what-is-serve-and-return-and-why-is-it-so-important/</a:t>
            </a:r>
            <a:r>
              <a:rPr lang="en-GB" sz="2000" b="0" i="0" dirty="0">
                <a:effectLst/>
                <a:latin typeface="UICTFontTextStyleBody"/>
              </a:rPr>
              <a:t>  accessed on: 16.01.2025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200" b="0" i="0" dirty="0">
                <a:effectLst/>
                <a:latin typeface="UICTFontTextStyleBody"/>
              </a:rPr>
              <a:t>Maria (2019) </a:t>
            </a:r>
            <a:r>
              <a:rPr lang="en-GB" sz="2200" b="0" i="1" dirty="0">
                <a:effectLst/>
                <a:latin typeface="UICTFontTextStyleBody"/>
              </a:rPr>
              <a:t>why practice serve and return with your child?</a:t>
            </a:r>
            <a:r>
              <a:rPr lang="en-GB" sz="2200" b="0" i="0" dirty="0">
                <a:effectLst/>
                <a:latin typeface="UICTFontTextStyleBody"/>
              </a:rPr>
              <a:t> Available at: 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https://</a:t>
            </a:r>
            <a:r>
              <a:rPr lang="en-GB" sz="2200" b="0" i="0" dirty="0" err="1">
                <a:effectLst/>
                <a:latin typeface="UICTFontTextStyleBody"/>
                <a:hlinkClick r:id="rId7"/>
              </a:rPr>
              <a:t>blog.kinedu.com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/practicing-serve-and-return-with-your-child/</a:t>
            </a:r>
            <a:r>
              <a:rPr lang="en-GB" sz="2200" b="0" i="0" dirty="0">
                <a:effectLst/>
                <a:latin typeface="UICTFontTextStyleBody"/>
              </a:rPr>
              <a:t> accessed on: 16.01.2025</a:t>
            </a:r>
            <a:endParaRPr lang="en-GB" sz="2200" dirty="0">
              <a:effectLst/>
              <a:latin typeface=".AppleSystemUIFont"/>
            </a:endParaRPr>
          </a:p>
          <a:p>
            <a:r>
              <a:rPr lang="en-GB" sz="2400" b="0" i="0" dirty="0">
                <a:effectLst/>
                <a:latin typeface="UICTFontTextStyleBody"/>
              </a:rPr>
              <a:t>Ministry of education (2017) </a:t>
            </a:r>
            <a:r>
              <a:rPr lang="en-GB" sz="2400" b="0" i="1" dirty="0">
                <a:effectLst/>
                <a:latin typeface="UICTFontTextStyleBody"/>
              </a:rPr>
              <a:t>Te </a:t>
            </a:r>
            <a:r>
              <a:rPr lang="en-GB" sz="2400" b="0" i="1" dirty="0" err="1">
                <a:effectLst/>
                <a:latin typeface="UICTFontTextStyleBody"/>
              </a:rPr>
              <a:t>Whāriki</a:t>
            </a:r>
            <a:r>
              <a:rPr lang="en-GB" sz="2400" b="0" i="1" dirty="0">
                <a:effectLst/>
                <a:latin typeface="UICTFontTextStyleBody"/>
              </a:rPr>
              <a:t>. </a:t>
            </a:r>
            <a:r>
              <a:rPr lang="en-GB" sz="2400" b="0" i="0" dirty="0">
                <a:effectLst/>
                <a:latin typeface="UICTFontTextStyleBody"/>
              </a:rPr>
              <a:t>Available at: </a:t>
            </a:r>
            <a:r>
              <a:rPr lang="en-GB" sz="2400" b="0" i="0" dirty="0">
                <a:effectLst/>
                <a:latin typeface="UICTFontTextStyleBody"/>
                <a:hlinkClick r:id="rId8"/>
              </a:rPr>
              <a:t>https://</a:t>
            </a:r>
            <a:r>
              <a:rPr lang="en-GB" sz="2400" b="0" i="0" dirty="0" err="1">
                <a:effectLst/>
                <a:latin typeface="UICTFontTextStyleBody"/>
                <a:hlinkClick r:id="rId8"/>
              </a:rPr>
              <a:t>assets.education.govt.nz</a:t>
            </a:r>
            <a:r>
              <a:rPr lang="en-GB" sz="2400" b="0" i="0" dirty="0">
                <a:effectLst/>
                <a:latin typeface="UICTFontTextStyleBody"/>
                <a:hlinkClick r:id="rId8"/>
              </a:rPr>
              <a:t>/public/Documents/Early-Childhood/</a:t>
            </a:r>
            <a:r>
              <a:rPr lang="en-GB" sz="2400" b="0" i="0" dirty="0" err="1">
                <a:effectLst/>
                <a:latin typeface="UICTFontTextStyleBody"/>
                <a:hlinkClick r:id="rId8"/>
              </a:rPr>
              <a:t>ELS-Te-Whariki-Early</a:t>
            </a:r>
            <a:r>
              <a:rPr lang="en-GB" sz="2400" b="0" i="0" dirty="0">
                <a:effectLst/>
                <a:latin typeface="UICTFontTextStyleBody"/>
                <a:hlinkClick r:id="rId8"/>
              </a:rPr>
              <a:t>-Childhood-Curriculum-ENG-Web.pdf</a:t>
            </a:r>
            <a:r>
              <a:rPr lang="en-GB" sz="2400" b="0" i="0" dirty="0">
                <a:effectLst/>
                <a:latin typeface="UICTFontTextStyleBody"/>
              </a:rPr>
              <a:t> accessed on: 16.01.2025</a:t>
            </a:r>
            <a:endParaRPr lang="en-GB" sz="2400" dirty="0">
              <a:effectLst/>
              <a:latin typeface=".AppleSystemUIFont"/>
            </a:endParaRPr>
          </a:p>
          <a:p>
            <a:endParaRPr lang="en-GB" sz="2200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2401623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D3EEE-CAE1-83EE-0C67-2F33DB1A0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B36F3-A5EA-7394-40C7-C8A47CA13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sz="2900" b="0" i="0" dirty="0">
                <a:effectLst/>
                <a:latin typeface="UICTFontTextStyleBody"/>
              </a:rPr>
              <a:t>Munson, S. (2024) </a:t>
            </a:r>
            <a:r>
              <a:rPr lang="en-GB" sz="2900" b="0" i="1" dirty="0">
                <a:effectLst/>
                <a:latin typeface="UICTFontTextStyleBody"/>
              </a:rPr>
              <a:t>Curriculum for Wales: Early Years.</a:t>
            </a:r>
            <a:r>
              <a:rPr lang="en-GB" sz="2900" b="0" i="0" dirty="0">
                <a:effectLst/>
                <a:latin typeface="UICTFontTextStyleBody"/>
              </a:rPr>
              <a:t> Available at: </a:t>
            </a:r>
            <a:r>
              <a:rPr lang="en-GB" sz="2900" b="0" i="0" dirty="0">
                <a:effectLst/>
                <a:latin typeface="UICTFontTextStyleBody"/>
                <a:hlinkClick r:id="rId2"/>
              </a:rPr>
              <a:t>https://</a:t>
            </a:r>
            <a:r>
              <a:rPr lang="en-GB" sz="2900" b="0" i="0" dirty="0" err="1">
                <a:effectLst/>
                <a:latin typeface="UICTFontTextStyleBody"/>
                <a:hlinkClick r:id="rId2"/>
              </a:rPr>
              <a:t>www.daynurseries.co.uk</a:t>
            </a:r>
            <a:r>
              <a:rPr lang="en-GB" sz="2900" b="0" i="0" dirty="0">
                <a:effectLst/>
                <a:latin typeface="UICTFontTextStyleBody"/>
                <a:hlinkClick r:id="rId2"/>
              </a:rPr>
              <a:t>/advice/curriculum-for-wales-early-years</a:t>
            </a:r>
            <a:r>
              <a:rPr lang="en-GB" sz="2900" b="0" i="0" dirty="0">
                <a:effectLst/>
                <a:latin typeface="UICTFontTextStyleBody"/>
              </a:rPr>
              <a:t> accessed on: 16.01.2025</a:t>
            </a:r>
            <a:endParaRPr lang="en-GB" sz="2900" dirty="0">
              <a:effectLst/>
              <a:latin typeface=".AppleSystemUIFont"/>
            </a:endParaRPr>
          </a:p>
          <a:p>
            <a:r>
              <a:rPr lang="en-GB" sz="2900" b="0" i="0" dirty="0">
                <a:effectLst/>
                <a:latin typeface="UICTFontTextStyleBody"/>
              </a:rPr>
              <a:t>National Day Nursery Association (no date) </a:t>
            </a:r>
            <a:r>
              <a:rPr lang="en-GB" sz="2900" b="0" i="1" dirty="0">
                <a:effectLst/>
                <a:latin typeface="UICTFontTextStyleBody"/>
              </a:rPr>
              <a:t>Curriculum for Wales : Five Developmental Pathways. </a:t>
            </a:r>
            <a:r>
              <a:rPr lang="en-GB" sz="2900" b="0" i="0" dirty="0">
                <a:effectLst/>
                <a:latin typeface="UICTFontTextStyleBody"/>
              </a:rPr>
              <a:t>Available at: </a:t>
            </a:r>
            <a:r>
              <a:rPr lang="en-GB" sz="2900" b="0" i="0" dirty="0">
                <a:effectLst/>
                <a:latin typeface="UICTFontTextStyleBody"/>
                <a:hlinkClick r:id="rId3"/>
              </a:rPr>
              <a:t>https://</a:t>
            </a:r>
            <a:r>
              <a:rPr lang="en-GB" sz="2900" b="0" i="0" dirty="0" err="1">
                <a:effectLst/>
                <a:latin typeface="UICTFontTextStyleBody"/>
                <a:hlinkClick r:id="rId3"/>
              </a:rPr>
              <a:t>ndna.org.uk</a:t>
            </a:r>
            <a:r>
              <a:rPr lang="en-GB" sz="2900" b="0" i="0" dirty="0">
                <a:effectLst/>
                <a:latin typeface="UICTFontTextStyleBody"/>
                <a:hlinkClick r:id="rId3"/>
              </a:rPr>
              <a:t>/</a:t>
            </a:r>
            <a:r>
              <a:rPr lang="en-GB" sz="2900" b="0" i="0" dirty="0" err="1">
                <a:effectLst/>
                <a:latin typeface="UICTFontTextStyleBody"/>
                <a:hlinkClick r:id="rId3"/>
              </a:rPr>
              <a:t>ndna-cymru</a:t>
            </a:r>
            <a:r>
              <a:rPr lang="en-GB" sz="2900" b="0" i="0" dirty="0">
                <a:effectLst/>
                <a:latin typeface="UICTFontTextStyleBody"/>
                <a:hlinkClick r:id="rId3"/>
              </a:rPr>
              <a:t>/curriculum-for-wales/the-five-developmental-pathways/</a:t>
            </a:r>
            <a:r>
              <a:rPr lang="en-GB" sz="2900" b="0" i="0" dirty="0">
                <a:effectLst/>
                <a:latin typeface="UICTFontTextStyleBody"/>
              </a:rPr>
              <a:t> accessed on: 14.01.2025</a:t>
            </a:r>
            <a:endParaRPr lang="en-GB" sz="2900" dirty="0">
              <a:effectLst/>
              <a:latin typeface=".AppleSystemUIFont"/>
            </a:endParaRPr>
          </a:p>
          <a:p>
            <a:r>
              <a:rPr lang="en-GB" sz="2900" b="0" dirty="0">
                <a:effectLst/>
                <a:latin typeface="UICTFontTextStyleBody"/>
              </a:rPr>
              <a:t>National Institute of Neurological Disorders and Stroke (no date) </a:t>
            </a:r>
            <a:r>
              <a:rPr lang="en-GB" sz="2900" b="0" i="1" dirty="0">
                <a:effectLst/>
                <a:latin typeface="UICTFontTextStyleBody"/>
              </a:rPr>
              <a:t>Brain basics: the life and death of a </a:t>
            </a:r>
            <a:r>
              <a:rPr lang="en-GB" sz="2900" b="0" i="1" dirty="0" err="1">
                <a:effectLst/>
                <a:latin typeface="UICTFontTextStyleBody"/>
              </a:rPr>
              <a:t>neuron</a:t>
            </a:r>
            <a:r>
              <a:rPr lang="en-GB" sz="2900" b="0" dirty="0">
                <a:effectLst/>
                <a:latin typeface="UICTFontTextStyleBody"/>
              </a:rPr>
              <a:t>. Available at:  </a:t>
            </a:r>
            <a:r>
              <a:rPr lang="en-GB" sz="2900" b="0" dirty="0">
                <a:effectLst/>
                <a:latin typeface="UICTFontTextStyleBody"/>
                <a:hlinkClick r:id="rId4"/>
              </a:rPr>
              <a:t>https://</a:t>
            </a:r>
            <a:r>
              <a:rPr lang="en-GB" sz="2900" b="0" dirty="0" err="1">
                <a:effectLst/>
                <a:latin typeface="UICTFontTextStyleBody"/>
                <a:hlinkClick r:id="rId4"/>
              </a:rPr>
              <a:t>www.ninds.nih.gov</a:t>
            </a:r>
            <a:r>
              <a:rPr lang="en-GB" sz="2900" b="0" dirty="0">
                <a:effectLst/>
                <a:latin typeface="UICTFontTextStyleBody"/>
                <a:hlinkClick r:id="rId4"/>
              </a:rPr>
              <a:t>/health-information/public-education/brain-basics/brain-basics-life-and-</a:t>
            </a:r>
            <a:r>
              <a:rPr lang="en-GB" sz="2900" b="0" dirty="0" err="1">
                <a:effectLst/>
                <a:latin typeface="UICTFontTextStyleBody"/>
                <a:hlinkClick r:id="rId4"/>
              </a:rPr>
              <a:t>death-neuron</a:t>
            </a:r>
            <a:r>
              <a:rPr lang="en-GB" sz="2900" b="0" dirty="0">
                <a:effectLst/>
                <a:latin typeface="UICTFontTextStyleBody"/>
                <a:hlinkClick r:id="rId4"/>
              </a:rPr>
              <a:t>#:~:text=</a:t>
            </a:r>
            <a:r>
              <a:rPr lang="en-GB" sz="2900" b="0" dirty="0" err="1">
                <a:effectLst/>
                <a:latin typeface="UICTFontTextStyleBody"/>
                <a:hlinkClick r:id="rId4"/>
              </a:rPr>
              <a:t>Neurons</a:t>
            </a:r>
            <a:r>
              <a:rPr lang="en-GB" sz="2900" b="0" dirty="0">
                <a:effectLst/>
                <a:latin typeface="UICTFontTextStyleBody"/>
                <a:hlinkClick r:id="rId4"/>
              </a:rPr>
              <a:t>%20are%20nerve%20cells%</a:t>
            </a:r>
            <a:r>
              <a:rPr lang="en-GB" sz="2900" b="0" dirty="0" err="1">
                <a:effectLst/>
                <a:latin typeface="UICTFontTextStyleBody"/>
                <a:hlinkClick r:id="rId4"/>
              </a:rPr>
              <a:t>20that,were</a:t>
            </a:r>
            <a:r>
              <a:rPr lang="en-GB" sz="2900" b="0" dirty="0">
                <a:effectLst/>
                <a:latin typeface="UICTFontTextStyleBody"/>
                <a:hlinkClick r:id="rId4"/>
              </a:rPr>
              <a:t>%20ever%20going%20to%20have.</a:t>
            </a:r>
            <a:r>
              <a:rPr lang="en-GB" sz="2900" b="0" dirty="0">
                <a:effectLst/>
                <a:latin typeface="UICTFontTextStyleBody"/>
              </a:rPr>
              <a:t> Accessed on: 11.01.2025</a:t>
            </a:r>
            <a:endParaRPr lang="en-GB" sz="2900" dirty="0">
              <a:effectLst/>
              <a:latin typeface=".AppleSystemUIFont"/>
            </a:endParaRPr>
          </a:p>
          <a:p>
            <a:r>
              <a:rPr lang="en-GB" sz="2900" b="0" i="0" dirty="0">
                <a:effectLst/>
                <a:latin typeface="UICTFontTextStyleBody"/>
              </a:rPr>
              <a:t>NHS Buckinghamshire Healthcare (no date) </a:t>
            </a:r>
            <a:r>
              <a:rPr lang="en-GB" sz="2900" b="0" i="1" dirty="0">
                <a:effectLst/>
                <a:latin typeface="UICTFontTextStyleBody"/>
              </a:rPr>
              <a:t>development guide from birth to 18 months.</a:t>
            </a:r>
            <a:r>
              <a:rPr lang="en-GB" sz="2900" b="0" i="0" dirty="0">
                <a:effectLst/>
                <a:latin typeface="UICTFontTextStyleBody"/>
              </a:rPr>
              <a:t> Available at: </a:t>
            </a:r>
            <a:r>
              <a:rPr lang="en-GB" sz="2900" b="0" i="0" dirty="0">
                <a:effectLst/>
                <a:latin typeface="UICTFontTextStyleBody"/>
                <a:hlinkClick r:id="rId5"/>
              </a:rPr>
              <a:t>https://www.buckshealthcare.nhs.uk/</a:t>
            </a:r>
            <a:r>
              <a:rPr lang="en-GB" sz="2900" b="0" i="0" dirty="0" err="1">
                <a:effectLst/>
                <a:latin typeface="UICTFontTextStyleBody"/>
                <a:hlinkClick r:id="rId5"/>
              </a:rPr>
              <a:t>cyp</a:t>
            </a:r>
            <a:r>
              <a:rPr lang="en-GB" sz="2900" b="0" i="0" dirty="0">
                <a:effectLst/>
                <a:latin typeface="UICTFontTextStyleBody"/>
                <a:hlinkClick r:id="rId5"/>
              </a:rPr>
              <a:t>/pifs/development-guide-from-birth-to-18-months/</a:t>
            </a:r>
            <a:r>
              <a:rPr lang="en-GB" sz="2900" b="0" i="0" dirty="0">
                <a:effectLst/>
                <a:latin typeface="UICTFontTextStyleBody"/>
              </a:rPr>
              <a:t> accessed on: 11.01.2025</a:t>
            </a:r>
            <a:endParaRPr lang="en-GB" sz="2900" dirty="0">
              <a:effectLst/>
              <a:latin typeface=".AppleSystemUIFont"/>
            </a:endParaRPr>
          </a:p>
          <a:p>
            <a:r>
              <a:rPr lang="en-GB" sz="2900" b="0" i="0" dirty="0">
                <a:effectLst/>
                <a:latin typeface="UICTFontTextStyleBody"/>
              </a:rPr>
              <a:t>Nido Early School (no date) </a:t>
            </a:r>
            <a:r>
              <a:rPr lang="en-GB" sz="2900" b="0" i="1" dirty="0">
                <a:effectLst/>
                <a:latin typeface="UICTFontTextStyleBody"/>
              </a:rPr>
              <a:t>everything you need to know about the Reggio Emilia approach.</a:t>
            </a:r>
            <a:r>
              <a:rPr lang="en-GB" sz="2900" b="0" i="0" dirty="0">
                <a:effectLst/>
                <a:latin typeface="UICTFontTextStyleBody"/>
              </a:rPr>
              <a:t> Available at: </a:t>
            </a:r>
            <a:r>
              <a:rPr lang="en-GB" sz="2900" b="0" i="0" dirty="0">
                <a:effectLst/>
                <a:latin typeface="UICTFontTextStyleBody"/>
                <a:hlinkClick r:id="rId6"/>
              </a:rPr>
              <a:t>https://nido.edu.au/news/everything-you-need-to-</a:t>
            </a:r>
            <a:r>
              <a:rPr lang="en-GB" sz="2900" b="0" i="0" dirty="0" err="1">
                <a:effectLst/>
                <a:latin typeface="UICTFontTextStyleBody"/>
                <a:hlinkClick r:id="rId6"/>
              </a:rPr>
              <a:t>know-about-the-reggio</a:t>
            </a:r>
            <a:r>
              <a:rPr lang="en-GB" sz="2900" b="0" i="0" dirty="0">
                <a:effectLst/>
                <a:latin typeface="UICTFontTextStyleBody"/>
                <a:hlinkClick r:id="rId6"/>
              </a:rPr>
              <a:t>-emilia-approach/ </a:t>
            </a:r>
            <a:r>
              <a:rPr lang="en-GB" sz="2900" b="0" i="0" dirty="0">
                <a:effectLst/>
                <a:latin typeface="UICTFontTextStyleBody"/>
              </a:rPr>
              <a:t>accessed on: 19.01.2025</a:t>
            </a:r>
            <a:endParaRPr lang="en-GB" sz="2900" dirty="0">
              <a:effectLst/>
              <a:latin typeface=".AppleSystemUIFont"/>
            </a:endParaRPr>
          </a:p>
          <a:p>
            <a:r>
              <a:rPr lang="en-GB" sz="2900" b="0" i="0" dirty="0" err="1">
                <a:effectLst/>
                <a:latin typeface="UICTFontTextStyleBody"/>
              </a:rPr>
              <a:t>Nurserykitchen</a:t>
            </a:r>
            <a:r>
              <a:rPr lang="en-GB" sz="2900" b="0" i="0" dirty="0">
                <a:effectLst/>
                <a:latin typeface="UICTFontTextStyleBody"/>
              </a:rPr>
              <a:t> (no date) </a:t>
            </a:r>
            <a:r>
              <a:rPr lang="en-GB" sz="2900" b="0" i="1" dirty="0">
                <a:effectLst/>
                <a:latin typeface="UICTFontTextStyleBody"/>
              </a:rPr>
              <a:t>the importance of the first 1000 days</a:t>
            </a:r>
            <a:r>
              <a:rPr lang="en-GB" sz="2900" b="0" i="0" dirty="0">
                <a:effectLst/>
                <a:latin typeface="UICTFontTextStyleBody"/>
              </a:rPr>
              <a:t> available at: </a:t>
            </a:r>
            <a:r>
              <a:rPr lang="en-GB" sz="2900" b="0" i="0" dirty="0">
                <a:effectLst/>
                <a:latin typeface="UICTFontTextStyleBody"/>
                <a:hlinkClick r:id="rId7"/>
              </a:rPr>
              <a:t>https://</a:t>
            </a:r>
            <a:r>
              <a:rPr lang="en-GB" sz="2900" b="0" i="0" dirty="0" err="1">
                <a:effectLst/>
                <a:latin typeface="UICTFontTextStyleBody"/>
                <a:hlinkClick r:id="rId7"/>
              </a:rPr>
              <a:t>nurserykitchen.co.uk</a:t>
            </a:r>
            <a:r>
              <a:rPr lang="en-GB" sz="2900" b="0" i="0" dirty="0">
                <a:effectLst/>
                <a:latin typeface="UICTFontTextStyleBody"/>
                <a:hlinkClick r:id="rId7"/>
              </a:rPr>
              <a:t>/health/the-importance-of-the-first-1000-days/ </a:t>
            </a:r>
            <a:r>
              <a:rPr lang="en-GB" sz="2900" b="0" i="0" dirty="0">
                <a:effectLst/>
                <a:latin typeface="UICTFontTextStyleBody"/>
              </a:rPr>
              <a:t>accessed on: 29.12.2024</a:t>
            </a:r>
          </a:p>
          <a:p>
            <a:r>
              <a:rPr lang="en-GB" sz="2900" b="0" i="0" dirty="0" err="1">
                <a:effectLst/>
                <a:latin typeface="UICTFontTextStyleBody"/>
              </a:rPr>
              <a:t>Nurseryworld</a:t>
            </a:r>
            <a:r>
              <a:rPr lang="en-GB" sz="2900" b="0" i="0" dirty="0">
                <a:effectLst/>
                <a:latin typeface="UICTFontTextStyleBody"/>
              </a:rPr>
              <a:t> (2018) </a:t>
            </a:r>
            <a:r>
              <a:rPr lang="en-GB" sz="2900" b="0" i="1" dirty="0">
                <a:effectLst/>
                <a:latin typeface="UICTFontTextStyleBody"/>
              </a:rPr>
              <a:t>Early years workforce ‘becoming less qualified’</a:t>
            </a:r>
            <a:r>
              <a:rPr lang="en-GB" sz="2900" b="0" i="0" dirty="0">
                <a:effectLst/>
                <a:latin typeface="UICTFontTextStyleBody"/>
              </a:rPr>
              <a:t> available at: </a:t>
            </a:r>
            <a:r>
              <a:rPr lang="en-GB" sz="2900" b="0" i="0" dirty="0">
                <a:effectLst/>
                <a:latin typeface="UICTFontTextStyleBody"/>
                <a:hlinkClick r:id="rId8"/>
              </a:rPr>
              <a:t>https://</a:t>
            </a:r>
            <a:r>
              <a:rPr lang="en-GB" sz="2900" b="0" i="0" dirty="0" err="1">
                <a:effectLst/>
                <a:latin typeface="UICTFontTextStyleBody"/>
                <a:hlinkClick r:id="rId8"/>
              </a:rPr>
              <a:t>www.nurseryworld.co.uk</a:t>
            </a:r>
            <a:r>
              <a:rPr lang="en-GB" sz="2900" b="0" i="0" dirty="0">
                <a:effectLst/>
                <a:latin typeface="UICTFontTextStyleBody"/>
                <a:hlinkClick r:id="rId8"/>
              </a:rPr>
              <a:t>/content/news/early-years-workforce-becoming-less-qualified/</a:t>
            </a:r>
            <a:r>
              <a:rPr lang="en-GB" sz="2900" b="0" i="0" dirty="0">
                <a:effectLst/>
                <a:latin typeface="UICTFontTextStyleBody"/>
              </a:rPr>
              <a:t> accessed on: 15.01.2025</a:t>
            </a:r>
            <a:endParaRPr lang="en-GB" sz="2900" dirty="0">
              <a:effectLst/>
              <a:latin typeface=".AppleSystemUIFont"/>
            </a:endParaRPr>
          </a:p>
          <a:p>
            <a:endParaRPr lang="en-GB" sz="29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047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93F76-7E79-60B9-6833-1932D8BFB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5E49E-2FAC-51E3-4DC2-6D40B66864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693" y="1690688"/>
            <a:ext cx="10515600" cy="4351338"/>
          </a:xfrm>
        </p:spPr>
        <p:txBody>
          <a:bodyPr>
            <a:normAutofit fontScale="85000" lnSpcReduction="10000"/>
          </a:bodyPr>
          <a:lstStyle/>
          <a:p>
            <a:r>
              <a:rPr lang="en-GB" sz="2000" b="0" i="0" dirty="0" err="1">
                <a:effectLst/>
                <a:latin typeface="UICTFontTextStyleBody"/>
              </a:rPr>
              <a:t>Nurseryworld</a:t>
            </a:r>
            <a:r>
              <a:rPr lang="en-GB" sz="2000" b="0" i="0" dirty="0">
                <a:effectLst/>
                <a:latin typeface="UICTFontTextStyleBody"/>
              </a:rPr>
              <a:t> (2019) </a:t>
            </a:r>
            <a:r>
              <a:rPr lang="en-GB" sz="2000" b="0" i="1" dirty="0">
                <a:effectLst/>
                <a:latin typeface="UICTFontTextStyleBody"/>
              </a:rPr>
              <a:t>Qualification levels of Nursery Staff drop dramatically.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www.nurseryworld.co.uk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/content/news/qualification-levels-of-nursery-staff-drop-dramatically/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</a:p>
          <a:p>
            <a:r>
              <a:rPr lang="en-GB" sz="2000" b="0" i="0" dirty="0">
                <a:effectLst/>
                <a:latin typeface="UICTFontTextStyleBody"/>
              </a:rPr>
              <a:t>Nurturing care for early childhood development (no date) </a:t>
            </a:r>
            <a:r>
              <a:rPr lang="en-GB" sz="2000" b="0" i="1" dirty="0">
                <a:effectLst/>
                <a:latin typeface="UICTFontTextStyleBody"/>
              </a:rPr>
              <a:t>what is nurturing care?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https://nurturing-care.org/what-is-nurturing-care/</a:t>
            </a:r>
            <a:r>
              <a:rPr lang="en-GB" sz="2000" b="0" i="0" dirty="0">
                <a:effectLst/>
                <a:latin typeface="UICTFontTextStyleBody"/>
              </a:rPr>
              <a:t> accessed on: 12.01.2025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Oxfam Cymru (2023) </a:t>
            </a:r>
            <a:r>
              <a:rPr lang="en-GB" sz="2000" b="0" i="1" dirty="0">
                <a:effectLst/>
                <a:latin typeface="UICTFontTextStyleBody"/>
              </a:rPr>
              <a:t>Little steps, big struggles: childcare in wales.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oxfamapps.org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/cymru/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wp-content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/uploads/2023/11/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Litle-Steps-Big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-Struggles.pdf</a:t>
            </a:r>
            <a:r>
              <a:rPr lang="en-GB" sz="2000" b="0" i="0" dirty="0">
                <a:effectLst/>
                <a:latin typeface="UICTFontTextStyleBody"/>
              </a:rPr>
              <a:t> accessed on: 15.01.2025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Pacey (no date) </a:t>
            </a:r>
            <a:r>
              <a:rPr lang="en-GB" sz="2000" b="0" i="1" dirty="0">
                <a:effectLst/>
                <a:latin typeface="UICTFontTextStyleBody"/>
              </a:rPr>
              <a:t>curriculum for wales</a:t>
            </a:r>
            <a:r>
              <a:rPr lang="en-GB" sz="2000" b="0" i="0" dirty="0">
                <a:effectLst/>
                <a:latin typeface="UICTFontTextStyleBody"/>
              </a:rPr>
              <a:t>. Available at: 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https://www.pacey.org.uk/curriculum-for-wales-</a:t>
            </a:r>
            <a:r>
              <a:rPr lang="en-GB" sz="2000" b="0" i="0" dirty="0" err="1">
                <a:effectLst/>
                <a:latin typeface="UICTFontTextStyleBody"/>
                <a:hlinkClick r:id="rId5"/>
              </a:rPr>
              <a:t>cwricwlwm-i-gymru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/</a:t>
            </a:r>
            <a:r>
              <a:rPr lang="en-GB" sz="2000" b="0" i="0" dirty="0">
                <a:effectLst/>
                <a:latin typeface="UICTFontTextStyleBody"/>
              </a:rPr>
              <a:t> accessed on: 14.01.2025</a:t>
            </a:r>
          </a:p>
          <a:p>
            <a:r>
              <a:rPr lang="en-GB" sz="2400" b="0" i="0" dirty="0">
                <a:effectLst/>
                <a:latin typeface="UICTFontTextStyleBody"/>
              </a:rPr>
              <a:t>Pacey (no date) </a:t>
            </a:r>
            <a:r>
              <a:rPr lang="en-GB" sz="2400" b="0" i="1" dirty="0">
                <a:effectLst/>
                <a:latin typeface="UICTFontTextStyleBody"/>
              </a:rPr>
              <a:t>an introduction to the role of the key person/worker. </a:t>
            </a:r>
            <a:r>
              <a:rPr lang="en-GB" sz="2400" b="0" i="0" dirty="0">
                <a:effectLst/>
                <a:latin typeface="UICTFontTextStyleBody"/>
              </a:rPr>
              <a:t>Available at: </a:t>
            </a:r>
            <a:r>
              <a:rPr lang="en-GB" sz="2400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sz="2400" b="0" i="0" dirty="0" err="1">
                <a:effectLst/>
                <a:latin typeface="UICTFontTextStyleBody"/>
                <a:hlinkClick r:id="rId6"/>
              </a:rPr>
              <a:t>elearning.pacey.org.uk</a:t>
            </a:r>
            <a:r>
              <a:rPr lang="en-GB" sz="2400" b="0" i="0" dirty="0">
                <a:effectLst/>
                <a:latin typeface="UICTFontTextStyleBody"/>
                <a:hlinkClick r:id="rId6"/>
              </a:rPr>
              <a:t>/storyline/EYSmart/2024v2EMTheroleofthekeypersonkeyworker/#/page/</a:t>
            </a:r>
            <a:r>
              <a:rPr lang="en-GB" sz="2400" b="0" i="0" dirty="0" err="1">
                <a:effectLst/>
                <a:latin typeface="UICTFontTextStyleBody"/>
                <a:hlinkClick r:id="rId6"/>
              </a:rPr>
              <a:t>63a19ee4ba2d58095e22ebac</a:t>
            </a:r>
            <a:r>
              <a:rPr lang="en-GB" sz="2400" b="0" i="0" dirty="0">
                <a:effectLst/>
                <a:latin typeface="UICTFontTextStyleBody"/>
              </a:rPr>
              <a:t> accessed on: 15.01.2025</a:t>
            </a:r>
            <a:endParaRPr lang="en-GB" sz="2000" b="0" i="0" dirty="0">
              <a:effectLst/>
              <a:latin typeface="UICTFontTextStyleBody"/>
            </a:endParaRPr>
          </a:p>
          <a:p>
            <a:r>
              <a:rPr lang="en-GB" sz="2200" b="0" i="0" dirty="0">
                <a:effectLst/>
                <a:latin typeface="UICTFontTextStyleBody"/>
              </a:rPr>
              <a:t>Pampers (2024) 24 </a:t>
            </a:r>
            <a:r>
              <a:rPr lang="en-GB" sz="2200" b="0" i="1" dirty="0">
                <a:effectLst/>
                <a:latin typeface="UICTFontTextStyleBody"/>
              </a:rPr>
              <a:t>month old: happy second birthday!</a:t>
            </a:r>
            <a:r>
              <a:rPr lang="en-GB" sz="2200" b="0" i="0" dirty="0">
                <a:effectLst/>
                <a:latin typeface="UICTFontTextStyleBody"/>
              </a:rPr>
              <a:t> Available at: 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https://www.pampers.co.uk/toddler/development/article/24-month-old</a:t>
            </a:r>
            <a:r>
              <a:rPr lang="en-GB" sz="2200" b="0" i="0" dirty="0">
                <a:effectLst/>
                <a:latin typeface="UICTFontTextStyleBody"/>
              </a:rPr>
              <a:t> accessed on: 11.01.2025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 err="1">
                <a:effectLst/>
                <a:latin typeface="UICTFontTextStyleBody"/>
              </a:rPr>
              <a:t>Parenta</a:t>
            </a:r>
            <a:r>
              <a:rPr lang="en-GB" sz="2000" b="0" i="0" dirty="0">
                <a:effectLst/>
                <a:latin typeface="UICTFontTextStyleBody"/>
              </a:rPr>
              <a:t> (2023) </a:t>
            </a:r>
            <a:r>
              <a:rPr lang="en-GB" sz="2000" b="0" i="1" dirty="0">
                <a:effectLst/>
                <a:latin typeface="UICTFontTextStyleBody"/>
              </a:rPr>
              <a:t>First 1000 days: promoting lifelong well being.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8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8"/>
              </a:rPr>
              <a:t>www.parenta.com</a:t>
            </a:r>
            <a:r>
              <a:rPr lang="en-GB" sz="2000" b="0" i="0" dirty="0">
                <a:effectLst/>
                <a:latin typeface="UICTFontTextStyleBody"/>
                <a:hlinkClick r:id="rId8"/>
              </a:rPr>
              <a:t>/2023/05/01/the-importance-of-the-first-1000-days/</a:t>
            </a:r>
            <a:r>
              <a:rPr lang="en-GB" sz="2000" b="0" i="0" dirty="0">
                <a:effectLst/>
                <a:latin typeface="UICTFontTextStyleBody"/>
              </a:rPr>
              <a:t> accessed on: 11.01.2025</a:t>
            </a:r>
          </a:p>
          <a:p>
            <a:endParaRPr lang="en-GB" sz="2000" dirty="0">
              <a:effectLst/>
              <a:latin typeface=".AppleSystemUIFont"/>
            </a:endParaRPr>
          </a:p>
          <a:p>
            <a:endParaRPr lang="en-GB" sz="20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010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E343D-D27E-1291-AC3A-890A91953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344D3-F8AA-6816-651E-97DD53B583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Plymouth </a:t>
            </a:r>
            <a:r>
              <a:rPr lang="en-GB" sz="2000" b="0" i="0" dirty="0" err="1">
                <a:effectLst/>
                <a:latin typeface="UICTFontTextStyleBody"/>
              </a:rPr>
              <a:t>Marjon</a:t>
            </a:r>
            <a:r>
              <a:rPr lang="en-GB" sz="2000" b="0" i="0" dirty="0">
                <a:effectLst/>
                <a:latin typeface="UICTFontTextStyleBody"/>
              </a:rPr>
              <a:t> University (no date) </a:t>
            </a:r>
            <a:r>
              <a:rPr lang="en-GB" sz="2000" b="0" i="1" dirty="0">
                <a:effectLst/>
                <a:latin typeface="UICTFontTextStyleBody"/>
              </a:rPr>
              <a:t>what is forest school?</a:t>
            </a:r>
            <a:r>
              <a:rPr lang="en-GB" sz="2000" b="0" i="0" dirty="0">
                <a:effectLst/>
                <a:latin typeface="UICTFontTextStyleBody"/>
              </a:rPr>
              <a:t> Available at: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 https://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www.marjon.ac.uk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/professional-development-for-teachers/what-is-forest-school/</a:t>
            </a:r>
            <a:r>
              <a:rPr lang="en-GB" sz="2000" b="0" i="0" dirty="0">
                <a:effectLst/>
                <a:latin typeface="UICTFontTextStyleBody"/>
              </a:rPr>
              <a:t> accessed on: 12.01.2025</a:t>
            </a:r>
            <a:endParaRPr lang="en-GB" sz="2000" i="0" dirty="0">
              <a:effectLst/>
              <a:latin typeface="UICTFontTextStyleBody"/>
            </a:endParaRPr>
          </a:p>
          <a:p>
            <a:r>
              <a:rPr lang="en-GB" sz="2000" i="0" dirty="0" err="1">
                <a:effectLst/>
                <a:latin typeface="UICTFontTextStyleBody"/>
              </a:rPr>
              <a:t>PNGTREE</a:t>
            </a:r>
            <a:r>
              <a:rPr lang="en-GB" sz="2000" i="0" dirty="0">
                <a:effectLst/>
                <a:latin typeface="UICTFontTextStyleBody"/>
              </a:rPr>
              <a:t> (no date) </a:t>
            </a:r>
            <a:r>
              <a:rPr lang="en-GB" sz="2000" i="1" dirty="0">
                <a:effectLst/>
                <a:latin typeface="UICTFontTextStyleBody"/>
              </a:rPr>
              <a:t>cartoon baby cute illustration </a:t>
            </a:r>
            <a:r>
              <a:rPr lang="en-GB" sz="2000" i="0" dirty="0">
                <a:effectLst/>
                <a:latin typeface="UICTFontTextStyleBody"/>
              </a:rPr>
              <a:t>available at </a:t>
            </a:r>
            <a:r>
              <a:rPr lang="en-GB" sz="2000" i="0" dirty="0">
                <a:effectLst/>
                <a:latin typeface="UICTFontTextStyleBody"/>
                <a:hlinkClick r:id="rId3"/>
              </a:rPr>
              <a:t>https://</a:t>
            </a:r>
            <a:r>
              <a:rPr lang="en-GB" sz="2000" i="0" dirty="0" err="1">
                <a:effectLst/>
                <a:latin typeface="UICTFontTextStyleBody"/>
                <a:hlinkClick r:id="rId3"/>
              </a:rPr>
              <a:t>pngtree.com</a:t>
            </a:r>
            <a:r>
              <a:rPr lang="en-GB" sz="2000" i="0" dirty="0">
                <a:effectLst/>
                <a:latin typeface="UICTFontTextStyleBody"/>
                <a:hlinkClick r:id="rId3"/>
              </a:rPr>
              <a:t>/</a:t>
            </a:r>
            <a:r>
              <a:rPr lang="en-GB" sz="2000" i="0" dirty="0" err="1">
                <a:effectLst/>
                <a:latin typeface="UICTFontTextStyleBody"/>
                <a:hlinkClick r:id="rId3"/>
              </a:rPr>
              <a:t>freepng</a:t>
            </a:r>
            <a:r>
              <a:rPr lang="en-GB" sz="2000" i="0" dirty="0">
                <a:effectLst/>
                <a:latin typeface="UICTFontTextStyleBody"/>
                <a:hlinkClick r:id="rId3"/>
              </a:rPr>
              <a:t>/cartoon-baby-cute-illustration_17414440.html </a:t>
            </a:r>
            <a:r>
              <a:rPr lang="en-GB" sz="2000" i="0" dirty="0">
                <a:effectLst/>
                <a:latin typeface="UICTFontTextStyleBody"/>
              </a:rPr>
              <a:t>accessed on 29.12.2024</a:t>
            </a:r>
            <a:endParaRPr lang="en-GB" sz="2000" b="0" i="0" dirty="0">
              <a:effectLst/>
              <a:latin typeface="UICTFontTextStyleBody"/>
            </a:endParaRPr>
          </a:p>
          <a:p>
            <a:r>
              <a:rPr lang="en-GB" sz="2000" b="0" i="0" dirty="0" err="1">
                <a:effectLst/>
                <a:latin typeface="UICTFontTextStyleBody"/>
              </a:rPr>
              <a:t>Pregnancybirth</a:t>
            </a:r>
            <a:r>
              <a:rPr lang="en-GB" sz="2000" b="0" i="0" dirty="0">
                <a:effectLst/>
                <a:latin typeface="UICTFontTextStyleBody"/>
              </a:rPr>
              <a:t>&amp;baby (2024) </a:t>
            </a:r>
            <a:r>
              <a:rPr lang="en-GB" sz="2000" b="0" i="1" dirty="0">
                <a:effectLst/>
                <a:latin typeface="UICTFontTextStyleBody"/>
              </a:rPr>
              <a:t>the first 1000 days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https://www.pregnancybirthbaby.org.au/the-first-1000-days#:~:text=the%20best%20start%3F-,What%20is%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20'the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%20first%201%2C000%20days'%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3F,system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%20grow%20and%20develop%20significantly. </a:t>
            </a:r>
            <a:r>
              <a:rPr lang="en-GB" sz="2000" b="0" i="0" dirty="0">
                <a:effectLst/>
                <a:latin typeface="UICTFontTextStyleBody"/>
              </a:rPr>
              <a:t>Accessed on: 29.12.2024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200" b="0" i="0" dirty="0">
                <a:effectLst/>
                <a:latin typeface="UICTFontTextStyleBody"/>
              </a:rPr>
              <a:t>Prospero Teaching (2023) </a:t>
            </a:r>
            <a:r>
              <a:rPr lang="en-GB" sz="2200" b="0" i="1" dirty="0">
                <a:effectLst/>
                <a:latin typeface="UICTFontTextStyleBody"/>
              </a:rPr>
              <a:t>Promoting Equality &amp; Diversity in Early Years Settings</a:t>
            </a:r>
            <a:r>
              <a:rPr lang="en-GB" sz="2200" b="0" i="0" dirty="0">
                <a:effectLst/>
                <a:latin typeface="UICTFontTextStyleBody"/>
              </a:rPr>
              <a:t>. Available at: </a:t>
            </a:r>
            <a:r>
              <a:rPr lang="en-GB" sz="2200" b="0" i="0" dirty="0">
                <a:effectLst/>
                <a:latin typeface="UICTFontTextStyleBody"/>
                <a:hlinkClick r:id="rId5"/>
              </a:rPr>
              <a:t>https://</a:t>
            </a:r>
            <a:r>
              <a:rPr lang="en-GB" sz="2200" b="0" i="0" dirty="0" err="1">
                <a:effectLst/>
                <a:latin typeface="UICTFontTextStyleBody"/>
                <a:hlinkClick r:id="rId5"/>
              </a:rPr>
              <a:t>www.prosperoteaching.com</a:t>
            </a:r>
            <a:r>
              <a:rPr lang="en-GB" sz="2200" b="0" i="0" dirty="0">
                <a:effectLst/>
                <a:latin typeface="UICTFontTextStyleBody"/>
                <a:hlinkClick r:id="rId5"/>
              </a:rPr>
              <a:t>/blog/2023/03/promoting-equality-diversity-in-early-years-settings</a:t>
            </a:r>
            <a:r>
              <a:rPr lang="en-GB" sz="2200" b="0" i="0" dirty="0">
                <a:effectLst/>
                <a:latin typeface="UICTFontTextStyleBody"/>
              </a:rPr>
              <a:t> accessed on: 13.01.2025</a:t>
            </a:r>
          </a:p>
          <a:p>
            <a:r>
              <a:rPr lang="en-GB" sz="2200" dirty="0">
                <a:latin typeface="UICTFontTextStyleBody"/>
              </a:rPr>
              <a:t>Rasmussen University (2020) </a:t>
            </a:r>
            <a:r>
              <a:rPr lang="en-GB" sz="2200" i="1" dirty="0">
                <a:latin typeface="UICTFontTextStyleBody"/>
              </a:rPr>
              <a:t>what is Reggio Emilia? Your guide to this child driven approach. </a:t>
            </a:r>
            <a:r>
              <a:rPr lang="en-GB" sz="2200" dirty="0">
                <a:latin typeface="UICTFontTextStyleBody"/>
              </a:rPr>
              <a:t>Available at: </a:t>
            </a:r>
            <a:r>
              <a:rPr lang="en-GB" sz="2200" dirty="0">
                <a:latin typeface="UICTFontTextStyleBody"/>
                <a:hlinkClick r:id="rId6"/>
              </a:rPr>
              <a:t>https://</a:t>
            </a:r>
            <a:r>
              <a:rPr lang="en-GB" sz="2200" dirty="0" err="1">
                <a:latin typeface="UICTFontTextStyleBody"/>
                <a:hlinkClick r:id="rId6"/>
              </a:rPr>
              <a:t>www.rasmussen.edu</a:t>
            </a:r>
            <a:r>
              <a:rPr lang="en-GB" sz="2200" dirty="0">
                <a:latin typeface="UICTFontTextStyleBody"/>
                <a:hlinkClick r:id="rId6"/>
              </a:rPr>
              <a:t>/degrees/education/blog/what-is-reggio-emilia/</a:t>
            </a:r>
            <a:r>
              <a:rPr lang="en-GB" sz="2200" dirty="0">
                <a:latin typeface="UICTFontTextStyleBody"/>
              </a:rPr>
              <a:t> accessed on: 12.01.2025</a:t>
            </a:r>
            <a:endParaRPr lang="en-GB" sz="2200" b="0" i="0" dirty="0">
              <a:effectLst/>
              <a:latin typeface="UICTFontTextStyleBody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Richmond Montessori School (no date) </a:t>
            </a:r>
            <a:r>
              <a:rPr lang="en-GB" sz="2000" b="0" i="1" dirty="0">
                <a:effectLst/>
                <a:latin typeface="UICTFontTextStyleBody"/>
              </a:rPr>
              <a:t>what are some common Montessori activities?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7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7"/>
              </a:rPr>
              <a:t>www.richmont.org</a:t>
            </a:r>
            <a:r>
              <a:rPr lang="en-GB" sz="2000" b="0" i="0" dirty="0">
                <a:effectLst/>
                <a:latin typeface="UICTFontTextStyleBody"/>
                <a:hlinkClick r:id="rId7"/>
              </a:rPr>
              <a:t>/whats-happening/hands-on-montessori-activities</a:t>
            </a:r>
            <a:r>
              <a:rPr lang="en-GB" sz="2000" b="0" i="0" dirty="0">
                <a:effectLst/>
                <a:latin typeface="UICTFontTextStyleBody"/>
              </a:rPr>
              <a:t> accessed on: 19.01.2025</a:t>
            </a:r>
          </a:p>
          <a:p>
            <a:r>
              <a:rPr lang="en-GB" sz="2200" b="0" i="0" dirty="0">
                <a:effectLst/>
                <a:latin typeface="UICTFontTextStyleBody"/>
              </a:rPr>
              <a:t>Rhys, S. (2024) </a:t>
            </a:r>
            <a:r>
              <a:rPr lang="en-GB" sz="2200" b="0" i="1" dirty="0">
                <a:effectLst/>
                <a:latin typeface="UICTFontTextStyleBody"/>
              </a:rPr>
              <a:t>The reason Wales has a big red dragon in the middle of its flag. </a:t>
            </a:r>
            <a:r>
              <a:rPr lang="en-GB" sz="2200" b="0" i="0" dirty="0">
                <a:effectLst/>
                <a:latin typeface="UICTFontTextStyleBody"/>
              </a:rPr>
              <a:t>Available at: </a:t>
            </a:r>
            <a:r>
              <a:rPr lang="en-GB" sz="2200" b="0" i="0" dirty="0">
                <a:effectLst/>
                <a:latin typeface="UICTFontTextStyleBody"/>
                <a:hlinkClick r:id="rId8"/>
              </a:rPr>
              <a:t>https://</a:t>
            </a:r>
            <a:r>
              <a:rPr lang="en-GB" sz="2200" b="0" i="0" dirty="0" err="1">
                <a:effectLst/>
                <a:latin typeface="UICTFontTextStyleBody"/>
                <a:hlinkClick r:id="rId8"/>
              </a:rPr>
              <a:t>www.walesonline.co.uk</a:t>
            </a:r>
            <a:r>
              <a:rPr lang="en-GB" sz="2200" b="0" i="0" dirty="0">
                <a:effectLst/>
                <a:latin typeface="UICTFontTextStyleBody"/>
                <a:hlinkClick r:id="rId8"/>
              </a:rPr>
              <a:t>/lifestyle/nostalgia/reason-wales-big-red-dragon-27072032</a:t>
            </a:r>
            <a:r>
              <a:rPr lang="en-GB" sz="2200" b="0" i="0" dirty="0">
                <a:effectLst/>
                <a:latin typeface="UICTFontTextStyleBody"/>
              </a:rPr>
              <a:t> accessed on: 16.01.2025. </a:t>
            </a:r>
            <a:endParaRPr lang="en-GB" sz="2200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3078097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D6270-60F9-90A1-C824-5C0834F46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C799F-32AF-CE00-65E4-36F89BFEB7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000" b="0" i="0" dirty="0">
                <a:effectLst/>
                <a:latin typeface="UICTFontTextStyleBody"/>
              </a:rPr>
              <a:t>Stead, C. (No date) </a:t>
            </a:r>
            <a:r>
              <a:rPr lang="en-GB" sz="2000" b="0" i="1" dirty="0">
                <a:effectLst/>
                <a:latin typeface="UICTFontTextStyleBody"/>
              </a:rPr>
              <a:t>From Babbling to Brilliance: Language Development and Acquisition in the First 1000 Days.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2"/>
              </a:rPr>
              <a:t>www.oliikiapp.com</a:t>
            </a:r>
            <a:r>
              <a:rPr lang="en-GB" sz="2000" b="0" i="0" dirty="0">
                <a:effectLst/>
                <a:latin typeface="UICTFontTextStyleBody"/>
                <a:hlinkClick r:id="rId2"/>
              </a:rPr>
              <a:t>/blog/from-babbling-to-brilliance-language-development-and-acquisition-in-the-first-1000-days</a:t>
            </a:r>
            <a:r>
              <a:rPr lang="en-GB" sz="2000" b="0" i="0" dirty="0">
                <a:effectLst/>
                <a:latin typeface="UICTFontTextStyleBody"/>
              </a:rPr>
              <a:t> accessed on: 16.01.2025. </a:t>
            </a:r>
          </a:p>
          <a:p>
            <a:r>
              <a:rPr lang="en-GB" sz="2000" b="0" i="0" dirty="0">
                <a:effectLst/>
                <a:latin typeface="UICTFontTextStyleBody"/>
              </a:rPr>
              <a:t>Structural Learning (2023) </a:t>
            </a:r>
            <a:r>
              <a:rPr lang="en-GB" sz="2000" b="0" i="1" dirty="0" err="1">
                <a:effectLst/>
                <a:latin typeface="UICTFontTextStyleBody"/>
              </a:rPr>
              <a:t>Bowlbys</a:t>
            </a:r>
            <a:r>
              <a:rPr lang="en-GB" sz="2000" b="0" i="1" dirty="0">
                <a:effectLst/>
                <a:latin typeface="UICTFontTextStyleBody"/>
              </a:rPr>
              <a:t> </a:t>
            </a:r>
            <a:r>
              <a:rPr lang="en-GB" sz="2000" b="0" i="1" dirty="0" err="1">
                <a:effectLst/>
                <a:latin typeface="UICTFontTextStyleBody"/>
              </a:rPr>
              <a:t>Attatchment</a:t>
            </a:r>
            <a:r>
              <a:rPr lang="en-GB" sz="2000" b="0" i="1" dirty="0">
                <a:effectLst/>
                <a:latin typeface="UICTFontTextStyleBody"/>
              </a:rPr>
              <a:t> Theory.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https://www.structural-learning.com/post/</a:t>
            </a:r>
            <a:r>
              <a:rPr lang="en-GB" sz="2000" b="0" i="0" dirty="0" err="1">
                <a:effectLst/>
                <a:latin typeface="UICTFontTextStyleBody"/>
                <a:hlinkClick r:id="rId3"/>
              </a:rPr>
              <a:t>bowlbys-attachment</a:t>
            </a:r>
            <a:r>
              <a:rPr lang="en-GB" sz="2000" b="0" i="0" dirty="0">
                <a:effectLst/>
                <a:latin typeface="UICTFontTextStyleBody"/>
                <a:hlinkClick r:id="rId3"/>
              </a:rPr>
              <a:t>-theory</a:t>
            </a:r>
            <a:r>
              <a:rPr lang="en-GB" sz="2000" b="0" i="0" dirty="0">
                <a:effectLst/>
                <a:latin typeface="UICTFontTextStyleBody"/>
              </a:rPr>
              <a:t> accessed on: 11.01.2025 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The association of world citizens (no date) </a:t>
            </a:r>
            <a:r>
              <a:rPr lang="en-GB" sz="2000" b="0" i="1" dirty="0">
                <a:effectLst/>
                <a:latin typeface="UICTFontTextStyleBody"/>
              </a:rPr>
              <a:t>archive for the children’s right category</a:t>
            </a:r>
            <a:r>
              <a:rPr lang="en-GB" sz="2000" b="0" i="0" dirty="0">
                <a:effectLst/>
                <a:latin typeface="UICTFontTextStyleBody"/>
              </a:rPr>
              <a:t>. Available at: 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awcungeneva.com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/category/</a:t>
            </a:r>
            <a:r>
              <a:rPr lang="en-GB" sz="2000" b="0" i="0" dirty="0" err="1">
                <a:effectLst/>
                <a:latin typeface="UICTFontTextStyleBody"/>
                <a:hlinkClick r:id="rId4"/>
              </a:rPr>
              <a:t>childrens-rights</a:t>
            </a:r>
            <a:r>
              <a:rPr lang="en-GB" sz="2000" b="0" i="0" dirty="0">
                <a:effectLst/>
                <a:latin typeface="UICTFontTextStyleBody"/>
                <a:hlinkClick r:id="rId4"/>
              </a:rPr>
              <a:t>/</a:t>
            </a:r>
            <a:r>
              <a:rPr lang="en-GB" sz="2000" b="0" i="0" dirty="0">
                <a:effectLst/>
                <a:latin typeface="UICTFontTextStyleBody"/>
              </a:rPr>
              <a:t> accessed on: 13.01.2025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The education hub (2020) </a:t>
            </a:r>
            <a:r>
              <a:rPr lang="en-GB" sz="2000" b="0" i="1" dirty="0">
                <a:effectLst/>
                <a:latin typeface="UICTFontTextStyleBody"/>
              </a:rPr>
              <a:t>an introduction into serve and return in early childhood education. </a:t>
            </a:r>
            <a:r>
              <a:rPr lang="en-GB" sz="2000" b="0" i="0" dirty="0">
                <a:effectLst/>
                <a:latin typeface="UICTFontTextStyleBody"/>
              </a:rPr>
              <a:t>Available at: 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5"/>
              </a:rPr>
              <a:t>theeducationhub.org.nz</a:t>
            </a:r>
            <a:r>
              <a:rPr lang="en-GB" sz="2000" b="0" i="0" dirty="0">
                <a:effectLst/>
                <a:latin typeface="UICTFontTextStyleBody"/>
                <a:hlinkClick r:id="rId5"/>
              </a:rPr>
              <a:t>/an-introduction-to-serve-and-return-in-early-childhood-education/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  <a:endParaRPr lang="en-GB" sz="2000" dirty="0">
              <a:effectLst/>
              <a:latin typeface=".AppleSystemUIFont"/>
            </a:endParaRPr>
          </a:p>
          <a:p>
            <a:r>
              <a:rPr lang="en-GB" sz="2000" b="0" i="0" dirty="0">
                <a:effectLst/>
                <a:latin typeface="UICTFontTextStyleBody"/>
              </a:rPr>
              <a:t>The education hub (2020) </a:t>
            </a:r>
            <a:r>
              <a:rPr lang="en-GB" sz="2000" i="1" dirty="0">
                <a:effectLst/>
                <a:latin typeface="UICTFontTextStyleBody"/>
              </a:rPr>
              <a:t>the Reggio Emilia approach.</a:t>
            </a:r>
            <a:r>
              <a:rPr lang="en-GB" sz="2000" b="0" i="0" dirty="0">
                <a:effectLst/>
                <a:latin typeface="UICTFontTextStyleBody"/>
              </a:rPr>
              <a:t> Available at: 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theeducationhub.org.nz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/the-reggio-emilia-approach/#:~:text=Inquiry%3A%20The%20Reggio%20Emilia%</a:t>
            </a:r>
            <a:r>
              <a:rPr lang="en-GB" sz="2000" b="0" i="0" dirty="0" err="1">
                <a:effectLst/>
                <a:latin typeface="UICTFontTextStyleBody"/>
                <a:hlinkClick r:id="rId6"/>
              </a:rPr>
              <a:t>20approach,for</a:t>
            </a:r>
            <a:r>
              <a:rPr lang="en-GB" sz="2000" b="0" i="0" dirty="0">
                <a:effectLst/>
                <a:latin typeface="UICTFontTextStyleBody"/>
                <a:hlinkClick r:id="rId6"/>
              </a:rPr>
              <a:t>%20children%20in%20their%20lives.</a:t>
            </a:r>
            <a:r>
              <a:rPr lang="en-GB" sz="2000" b="0" i="0" dirty="0">
                <a:effectLst/>
                <a:latin typeface="UICTFontTextStyleBody"/>
              </a:rPr>
              <a:t> Accessed on: 16.01.2025</a:t>
            </a:r>
          </a:p>
          <a:p>
            <a:r>
              <a:rPr lang="en-GB" sz="2200" b="0" i="0" dirty="0">
                <a:effectLst/>
                <a:latin typeface="UICTFontTextStyleBody"/>
              </a:rPr>
              <a:t>The House of Commons (2019) </a:t>
            </a:r>
            <a:r>
              <a:rPr lang="en-GB" sz="2200" b="0" i="1" dirty="0">
                <a:effectLst/>
                <a:latin typeface="UICTFontTextStyleBody"/>
              </a:rPr>
              <a:t>First 1000 Days of Life available </a:t>
            </a:r>
            <a:r>
              <a:rPr lang="en-GB" sz="2200" b="0" i="0" dirty="0">
                <a:effectLst/>
                <a:latin typeface="UICTFontTextStyleBody"/>
              </a:rPr>
              <a:t>at: 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https://publications.parliament.uk/pa/cm201719/</a:t>
            </a:r>
            <a:r>
              <a:rPr lang="en-GB" sz="2200" b="0" i="0" dirty="0" err="1">
                <a:effectLst/>
                <a:latin typeface="UICTFontTextStyleBody"/>
                <a:hlinkClick r:id="rId7"/>
              </a:rPr>
              <a:t>cmselect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/</a:t>
            </a:r>
            <a:r>
              <a:rPr lang="en-GB" sz="2200" b="0" i="0" dirty="0" err="1">
                <a:effectLst/>
                <a:latin typeface="UICTFontTextStyleBody"/>
                <a:hlinkClick r:id="rId7"/>
              </a:rPr>
              <a:t>cmhealth</a:t>
            </a:r>
            <a:r>
              <a:rPr lang="en-GB" sz="2200" b="0" i="0" dirty="0">
                <a:effectLst/>
                <a:latin typeface="UICTFontTextStyleBody"/>
                <a:hlinkClick r:id="rId7"/>
              </a:rPr>
              <a:t>/1496/1496.pdf </a:t>
            </a:r>
            <a:r>
              <a:rPr lang="en-GB" sz="2200" b="0" i="0" dirty="0">
                <a:effectLst/>
                <a:latin typeface="UICTFontTextStyleBody"/>
              </a:rPr>
              <a:t>accessed on: 30.12.2024</a:t>
            </a:r>
            <a:endParaRPr lang="en-GB" sz="2200" dirty="0">
              <a:effectLst/>
              <a:latin typeface=".AppleSystemUIFont"/>
            </a:endParaRPr>
          </a:p>
          <a:p>
            <a:r>
              <a:rPr lang="en-GB" sz="2400" b="0" i="0" dirty="0">
                <a:effectLst/>
                <a:latin typeface="UICTFontTextStyleBody"/>
              </a:rPr>
              <a:t>The learning centre of South Park (no date) </a:t>
            </a:r>
            <a:r>
              <a:rPr lang="en-GB" sz="2400" b="0" i="1" dirty="0">
                <a:effectLst/>
                <a:latin typeface="UICTFontTextStyleBody"/>
              </a:rPr>
              <a:t>our curriculum- inspired by Reggio Emilia.</a:t>
            </a:r>
            <a:r>
              <a:rPr lang="en-GB" sz="2400" b="0" i="0" dirty="0">
                <a:effectLst/>
                <a:latin typeface="UICTFontTextStyleBody"/>
              </a:rPr>
              <a:t> Available at: </a:t>
            </a:r>
            <a:r>
              <a:rPr lang="en-GB" sz="2400" b="0" i="0" dirty="0">
                <a:effectLst/>
                <a:latin typeface="UICTFontTextStyleBody"/>
                <a:hlinkClick r:id="rId8"/>
              </a:rPr>
              <a:t>http://</a:t>
            </a:r>
            <a:r>
              <a:rPr lang="en-GB" sz="2400" b="0" i="0" dirty="0" err="1">
                <a:effectLst/>
                <a:latin typeface="UICTFontTextStyleBody"/>
                <a:hlinkClick r:id="rId8"/>
              </a:rPr>
              <a:t>tlcatsouthpark.com</a:t>
            </a:r>
            <a:r>
              <a:rPr lang="en-GB" sz="2400" b="0" i="0" dirty="0">
                <a:effectLst/>
                <a:latin typeface="UICTFontTextStyleBody"/>
                <a:hlinkClick r:id="rId8"/>
              </a:rPr>
              <a:t>/curriculum-reggio-emilia/#:~:text=The%20triangle%20that%20promotes%</a:t>
            </a:r>
            <a:r>
              <a:rPr lang="en-GB" sz="2400" b="0" i="0" dirty="0" err="1">
                <a:effectLst/>
                <a:latin typeface="UICTFontTextStyleBody"/>
                <a:hlinkClick r:id="rId8"/>
              </a:rPr>
              <a:t>20the,encourages</a:t>
            </a:r>
            <a:r>
              <a:rPr lang="en-GB" sz="2400" b="0" i="0" dirty="0">
                <a:effectLst/>
                <a:latin typeface="UICTFontTextStyleBody"/>
                <a:hlinkClick r:id="rId8"/>
              </a:rPr>
              <a:t>%20cooperation%20in%20the%20classroom.</a:t>
            </a:r>
            <a:r>
              <a:rPr lang="en-GB" sz="2400" b="0" i="0" dirty="0">
                <a:effectLst/>
                <a:latin typeface="UICTFontTextStyleBody"/>
              </a:rPr>
              <a:t> Accessed on: 16.01.2025</a:t>
            </a:r>
            <a:endParaRPr lang="en-GB" sz="2400" dirty="0">
              <a:effectLst/>
              <a:latin typeface=".AppleSystemUIFont"/>
            </a:endParaRPr>
          </a:p>
          <a:p>
            <a:endParaRPr lang="en-GB" sz="20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477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A0C21-9909-E923-9ADF-C7D4E6374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9AB8F-73C7-B0E3-9DBC-C8846B5CAF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sz="4200" b="0" i="0" dirty="0">
                <a:effectLst/>
                <a:latin typeface="UICTFontTextStyleBody"/>
              </a:rPr>
              <a:t>The New Zealand curriculum online (no date) </a:t>
            </a:r>
            <a:r>
              <a:rPr lang="en-GB" sz="4200" b="0" i="1" dirty="0">
                <a:effectLst/>
                <a:latin typeface="UICTFontTextStyleBody"/>
              </a:rPr>
              <a:t>Principles</a:t>
            </a:r>
            <a:r>
              <a:rPr lang="en-GB" sz="4200" b="0" i="0" dirty="0">
                <a:effectLst/>
                <a:latin typeface="UICTFontTextStyleBody"/>
              </a:rPr>
              <a:t>. Available at: </a:t>
            </a:r>
            <a:r>
              <a:rPr lang="en-GB" sz="4200" b="0" i="0" dirty="0">
                <a:effectLst/>
                <a:latin typeface="UICTFontTextStyleBody"/>
                <a:hlinkClick r:id="rId2"/>
              </a:rPr>
              <a:t>https://</a:t>
            </a:r>
            <a:r>
              <a:rPr lang="en-GB" sz="4200" b="0" i="0" dirty="0" err="1">
                <a:effectLst/>
                <a:latin typeface="UICTFontTextStyleBody"/>
                <a:hlinkClick r:id="rId2"/>
              </a:rPr>
              <a:t>nzcurriculum.tki.org.nz</a:t>
            </a:r>
            <a:r>
              <a:rPr lang="en-GB" sz="4200" b="0" i="0" dirty="0">
                <a:effectLst/>
                <a:latin typeface="UICTFontTextStyleBody"/>
                <a:hlinkClick r:id="rId2"/>
              </a:rPr>
              <a:t>/Principles/Exploring-the-curriculum-principles/Principles</a:t>
            </a:r>
            <a:r>
              <a:rPr lang="en-GB" sz="4200" b="0" i="0" dirty="0">
                <a:effectLst/>
                <a:latin typeface="UICTFontTextStyleBody"/>
              </a:rPr>
              <a:t> accessed on: 19.01.2025</a:t>
            </a:r>
            <a:endParaRPr lang="en-GB" sz="4200" dirty="0">
              <a:effectLst/>
              <a:latin typeface=".AppleSystemUIFont"/>
            </a:endParaRPr>
          </a:p>
          <a:p>
            <a:r>
              <a:rPr lang="en-GB" sz="4200" b="0" i="0" dirty="0">
                <a:effectLst/>
                <a:latin typeface="UICTFontTextStyleBody"/>
              </a:rPr>
              <a:t>The Open University (no date) </a:t>
            </a:r>
            <a:r>
              <a:rPr lang="en-GB" sz="4200" b="0" i="1" dirty="0">
                <a:effectLst/>
                <a:latin typeface="UICTFontTextStyleBody"/>
              </a:rPr>
              <a:t>effective communication</a:t>
            </a:r>
            <a:r>
              <a:rPr lang="en-GB" sz="4200" b="0" i="0" dirty="0">
                <a:effectLst/>
                <a:latin typeface="UICTFontTextStyleBody"/>
              </a:rPr>
              <a:t>. Available at: </a:t>
            </a:r>
            <a:r>
              <a:rPr lang="en-GB" sz="4200" b="0" i="0" dirty="0">
                <a:effectLst/>
                <a:latin typeface="UICTFontTextStyleBody"/>
                <a:hlinkClick r:id="rId3"/>
              </a:rPr>
              <a:t>https://www.open.edu/</a:t>
            </a:r>
            <a:r>
              <a:rPr lang="en-GB" sz="4200" b="0" i="0" dirty="0" err="1">
                <a:effectLst/>
                <a:latin typeface="UICTFontTextStyleBody"/>
                <a:hlinkClick r:id="rId3"/>
              </a:rPr>
              <a:t>openlearncreate</a:t>
            </a:r>
            <a:r>
              <a:rPr lang="en-GB" sz="4200" b="0" i="0" dirty="0">
                <a:effectLst/>
                <a:latin typeface="UICTFontTextStyleBody"/>
                <a:hlinkClick r:id="rId3"/>
              </a:rPr>
              <a:t>/mod/</a:t>
            </a:r>
            <a:r>
              <a:rPr lang="en-GB" sz="4200" b="0" i="0" dirty="0" err="1">
                <a:effectLst/>
                <a:latin typeface="UICTFontTextStyleBody"/>
                <a:hlinkClick r:id="rId3"/>
              </a:rPr>
              <a:t>oucontent</a:t>
            </a:r>
            <a:r>
              <a:rPr lang="en-GB" sz="4200" b="0" i="0" dirty="0">
                <a:effectLst/>
                <a:latin typeface="UICTFontTextStyleBody"/>
                <a:hlinkClick r:id="rId3"/>
              </a:rPr>
              <a:t>/view.php?id=146352&amp;section=2</a:t>
            </a:r>
            <a:r>
              <a:rPr lang="en-GB" sz="4200" b="0" i="0" dirty="0">
                <a:effectLst/>
                <a:latin typeface="UICTFontTextStyleBody"/>
              </a:rPr>
              <a:t> accessed on: 15.01.2025</a:t>
            </a:r>
            <a:endParaRPr lang="en-GB" sz="4200" dirty="0">
              <a:effectLst/>
              <a:latin typeface=".AppleSystemUIFont"/>
            </a:endParaRPr>
          </a:p>
          <a:p>
            <a:r>
              <a:rPr lang="en-GB" sz="4200" b="0" i="0" dirty="0">
                <a:effectLst/>
                <a:latin typeface="UICTFontTextStyleBody"/>
              </a:rPr>
              <a:t>The Rugby Montessori Nursery School (no date) </a:t>
            </a:r>
            <a:r>
              <a:rPr lang="en-GB" sz="4200" b="0" i="1" dirty="0">
                <a:effectLst/>
                <a:latin typeface="UICTFontTextStyleBody"/>
              </a:rPr>
              <a:t>the benefits of the Montessori method.</a:t>
            </a:r>
            <a:r>
              <a:rPr lang="en-GB" sz="4200" b="0" i="0" dirty="0">
                <a:effectLst/>
                <a:latin typeface="UICTFontTextStyleBody"/>
              </a:rPr>
              <a:t> Available at: </a:t>
            </a:r>
            <a:r>
              <a:rPr lang="en-GB" sz="4200" b="0" i="0" dirty="0">
                <a:effectLst/>
                <a:latin typeface="UICTFontTextStyleBody"/>
                <a:hlinkClick r:id="rId4"/>
              </a:rPr>
              <a:t>https://www.rugbymontessorinurseryschool.co.uk/Learning/The-Benefits-of-The-Montessori-Method/</a:t>
            </a:r>
            <a:r>
              <a:rPr lang="en-GB" sz="4200" b="0" i="0" dirty="0">
                <a:effectLst/>
                <a:latin typeface="UICTFontTextStyleBody"/>
              </a:rPr>
              <a:t> accessed on: 19.01.2025</a:t>
            </a:r>
            <a:endParaRPr lang="en-GB" sz="4200" dirty="0">
              <a:effectLst/>
              <a:latin typeface=".AppleSystemUIFont"/>
            </a:endParaRPr>
          </a:p>
          <a:p>
            <a:r>
              <a:rPr lang="en-GB" sz="4200" b="0" i="0" dirty="0">
                <a:effectLst/>
                <a:latin typeface="UICTFontTextStyleBody"/>
              </a:rPr>
              <a:t>The university of Greater Manchester (2023) what is an early years practitioner? Available at: </a:t>
            </a:r>
            <a:r>
              <a:rPr lang="en-GB" sz="4200" b="0" i="0" dirty="0">
                <a:effectLst/>
                <a:latin typeface="UICTFontTextStyleBody"/>
                <a:hlinkClick r:id="rId5"/>
              </a:rPr>
              <a:t>https://www.bolton.ac.uk/blogs/what-is-an-early-years-practitioner</a:t>
            </a:r>
            <a:r>
              <a:rPr lang="en-GB" sz="4200" b="0" i="0" dirty="0">
                <a:effectLst/>
                <a:latin typeface="UICTFontTextStyleBody"/>
              </a:rPr>
              <a:t> accessed on: 15.01.2025</a:t>
            </a:r>
            <a:endParaRPr lang="en-GB" sz="4200" dirty="0">
              <a:effectLst/>
              <a:latin typeface=".AppleSystemUIFont"/>
            </a:endParaRPr>
          </a:p>
          <a:p>
            <a:r>
              <a:rPr lang="en-GB" sz="4200" b="0" i="0" dirty="0">
                <a:effectLst/>
                <a:latin typeface="UICTFontTextStyleBody"/>
              </a:rPr>
              <a:t>The Western Cape Government (no date) </a:t>
            </a:r>
            <a:r>
              <a:rPr lang="en-GB" sz="4200" b="0" i="1" dirty="0">
                <a:effectLst/>
                <a:latin typeface="UICTFontTextStyleBody"/>
              </a:rPr>
              <a:t>The first 1,000 days of a baby’s life shapes their future. </a:t>
            </a:r>
            <a:r>
              <a:rPr lang="en-GB" sz="4200" b="0" i="0" dirty="0">
                <a:effectLst/>
                <a:latin typeface="UICTFontTextStyleBody"/>
              </a:rPr>
              <a:t>Available one: </a:t>
            </a:r>
            <a:r>
              <a:rPr lang="en-GB" sz="4200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sz="4200" b="0" i="0" dirty="0" err="1">
                <a:effectLst/>
                <a:latin typeface="UICTFontTextStyleBody"/>
                <a:hlinkClick r:id="rId6"/>
              </a:rPr>
              <a:t>www.westerncape.gov.za</a:t>
            </a:r>
            <a:r>
              <a:rPr lang="en-GB" sz="4200" b="0" i="0" dirty="0">
                <a:effectLst/>
                <a:latin typeface="UICTFontTextStyleBody"/>
                <a:hlinkClick r:id="rId6"/>
              </a:rPr>
              <a:t>/first-1000-days/about-1</a:t>
            </a:r>
            <a:r>
              <a:rPr lang="en-GB" sz="4200" b="0" i="0" dirty="0">
                <a:effectLst/>
                <a:latin typeface="UICTFontTextStyleBody"/>
              </a:rPr>
              <a:t> accessed on: 14.01.2025</a:t>
            </a:r>
            <a:endParaRPr lang="en-GB" sz="4200" dirty="0">
              <a:effectLst/>
              <a:latin typeface=".AppleSystemUIFont"/>
            </a:endParaRPr>
          </a:p>
          <a:p>
            <a:r>
              <a:rPr lang="en-GB" sz="4200" b="0" i="0" dirty="0" err="1">
                <a:effectLst/>
                <a:latin typeface="UICTFontTextStyleBody"/>
              </a:rPr>
              <a:t>Thousanddays.org</a:t>
            </a:r>
            <a:r>
              <a:rPr lang="en-GB" sz="4200" b="0" i="0" dirty="0">
                <a:effectLst/>
                <a:latin typeface="UICTFontTextStyleBody"/>
              </a:rPr>
              <a:t> (no date) </a:t>
            </a:r>
            <a:r>
              <a:rPr lang="en-GB" sz="4200" b="0" i="1" dirty="0">
                <a:effectLst/>
                <a:latin typeface="UICTFontTextStyleBody"/>
              </a:rPr>
              <a:t>why 1000 days. </a:t>
            </a:r>
            <a:r>
              <a:rPr lang="en-GB" sz="4200" b="0" i="0" dirty="0">
                <a:effectLst/>
                <a:latin typeface="UICTFontTextStyleBody"/>
              </a:rPr>
              <a:t>Available at: </a:t>
            </a:r>
            <a:r>
              <a:rPr lang="en-GB" sz="4200" b="0" i="0" dirty="0">
                <a:effectLst/>
                <a:latin typeface="UICTFontTextStyleBody"/>
                <a:hlinkClick r:id="rId7"/>
              </a:rPr>
              <a:t>https://</a:t>
            </a:r>
            <a:r>
              <a:rPr lang="en-GB" sz="4200" b="0" i="0" dirty="0" err="1">
                <a:effectLst/>
                <a:latin typeface="UICTFontTextStyleBody"/>
                <a:hlinkClick r:id="rId7"/>
              </a:rPr>
              <a:t>thousanddays.org</a:t>
            </a:r>
            <a:r>
              <a:rPr lang="en-GB" sz="4200" b="0" i="0" dirty="0">
                <a:effectLst/>
                <a:latin typeface="UICTFontTextStyleBody"/>
                <a:hlinkClick r:id="rId7"/>
              </a:rPr>
              <a:t>/why-1000-days/</a:t>
            </a:r>
            <a:r>
              <a:rPr lang="en-GB" sz="4200" b="0" i="0" dirty="0">
                <a:effectLst/>
                <a:latin typeface="UICTFontTextStyleBody"/>
              </a:rPr>
              <a:t> accessed on: 11.01.2025</a:t>
            </a:r>
            <a:endParaRPr lang="en-GB" sz="4200" dirty="0">
              <a:effectLst/>
              <a:latin typeface=".AppleSystemUIFont"/>
            </a:endParaRPr>
          </a:p>
          <a:p>
            <a:r>
              <a:rPr lang="en-GB" sz="4200" b="0" i="0" dirty="0">
                <a:effectLst/>
                <a:latin typeface="UICTFontTextStyleBody"/>
              </a:rPr>
              <a:t>UNICEF (2017) </a:t>
            </a:r>
            <a:r>
              <a:rPr lang="en-GB" sz="4200" b="0" i="1" dirty="0">
                <a:effectLst/>
                <a:latin typeface="UICTFontTextStyleBody"/>
              </a:rPr>
              <a:t>First 1000 days, the critical window to ensure that children survive and thrive.</a:t>
            </a:r>
            <a:r>
              <a:rPr lang="en-GB" sz="4200" b="0" i="0" dirty="0">
                <a:effectLst/>
                <a:latin typeface="UICTFontTextStyleBody"/>
              </a:rPr>
              <a:t> Available at: </a:t>
            </a:r>
            <a:r>
              <a:rPr lang="en-GB" sz="4200" b="0" i="0" dirty="0">
                <a:effectLst/>
                <a:latin typeface="UICTFontTextStyleBody"/>
                <a:hlinkClick r:id="rId8"/>
              </a:rPr>
              <a:t>https://www.unicef.org/</a:t>
            </a:r>
            <a:r>
              <a:rPr lang="en-GB" sz="4200" b="0" i="0" dirty="0" err="1">
                <a:effectLst/>
                <a:latin typeface="UICTFontTextStyleBody"/>
                <a:hlinkClick r:id="rId8"/>
              </a:rPr>
              <a:t>southafrica</a:t>
            </a:r>
            <a:r>
              <a:rPr lang="en-GB" sz="4200" b="0" i="0" dirty="0">
                <a:effectLst/>
                <a:latin typeface="UICTFontTextStyleBody"/>
                <a:hlinkClick r:id="rId8"/>
              </a:rPr>
              <a:t>/media/551/file/ZAF-First-1000-days-brief-2017.pdf</a:t>
            </a:r>
            <a:r>
              <a:rPr lang="en-GB" sz="4200" b="0" i="0" dirty="0">
                <a:effectLst/>
                <a:latin typeface="UICTFontTextStyleBody"/>
              </a:rPr>
              <a:t> accessed on: 11.01.2025</a:t>
            </a:r>
          </a:p>
        </p:txBody>
      </p:sp>
    </p:spTree>
    <p:extLst>
      <p:ext uri="{BB962C8B-B14F-4D97-AF65-F5344CB8AC3E}">
        <p14:creationId xmlns:p14="http://schemas.microsoft.com/office/powerpoint/2010/main" val="15798376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35EDA-1542-393F-B214-A18ED580D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A86C5-8FF5-CA05-5514-B7AF851759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2800" b="0" i="0" dirty="0">
                <a:effectLst/>
                <a:latin typeface="UICTFontTextStyleBody"/>
              </a:rPr>
              <a:t>UNICEF (no date) </a:t>
            </a:r>
            <a:r>
              <a:rPr lang="en-GB" sz="2800" b="0" i="1" dirty="0">
                <a:effectLst/>
                <a:latin typeface="UICTFontTextStyleBody"/>
              </a:rPr>
              <a:t>how we protect children’s rights</a:t>
            </a:r>
            <a:r>
              <a:rPr lang="en-GB" sz="2800" b="0" i="0" dirty="0">
                <a:effectLst/>
                <a:latin typeface="UICTFontTextStyleBody"/>
              </a:rPr>
              <a:t>. Available at: </a:t>
            </a:r>
            <a:r>
              <a:rPr lang="en-GB" sz="2800" b="0" i="0" dirty="0">
                <a:effectLst/>
                <a:latin typeface="UICTFontTextStyleBody"/>
                <a:hlinkClick r:id="rId2"/>
              </a:rPr>
              <a:t>https://www.unicef.org.uk/what-we-do/un-convention-child-rights/</a:t>
            </a:r>
            <a:r>
              <a:rPr lang="en-GB" sz="2800" b="0" i="0" dirty="0">
                <a:effectLst/>
                <a:latin typeface="UICTFontTextStyleBody"/>
              </a:rPr>
              <a:t> accessed on: 14.01.2025</a:t>
            </a:r>
          </a:p>
          <a:p>
            <a:r>
              <a:rPr lang="en-GB" b="0" i="0" dirty="0">
                <a:effectLst/>
                <a:latin typeface="UICTFontTextStyleBody"/>
              </a:rPr>
              <a:t>UNICEF (no date) </a:t>
            </a:r>
            <a:r>
              <a:rPr lang="en-GB" b="0" i="1" dirty="0">
                <a:effectLst/>
                <a:latin typeface="UICTFontTextStyleBody"/>
              </a:rPr>
              <a:t>your toddlers developmental milestones at 1 year. </a:t>
            </a:r>
            <a:r>
              <a:rPr lang="en-GB" b="0" i="0" dirty="0">
                <a:effectLst/>
                <a:latin typeface="UICTFontTextStyleBody"/>
              </a:rPr>
              <a:t>Available at: </a:t>
            </a:r>
            <a:r>
              <a:rPr lang="en-GB" b="0" i="0" dirty="0">
                <a:effectLst/>
                <a:latin typeface="UICTFontTextStyleBody"/>
                <a:hlinkClick r:id="rId3"/>
              </a:rPr>
              <a:t>https://www.unicef.org/parenting/child-development/your-toddlers-developmental-milestones-1-year</a:t>
            </a:r>
            <a:r>
              <a:rPr lang="en-GB" b="0" i="0" dirty="0">
                <a:effectLst/>
                <a:latin typeface="UICTFontTextStyleBody"/>
              </a:rPr>
              <a:t> accessed on: 11.01.2025 </a:t>
            </a:r>
            <a:endParaRPr lang="en-GB" sz="2800" dirty="0">
              <a:effectLst/>
              <a:latin typeface=".AppleSystemUIFont"/>
            </a:endParaRPr>
          </a:p>
          <a:p>
            <a:r>
              <a:rPr lang="en-GB" b="0" i="0" dirty="0">
                <a:effectLst/>
                <a:latin typeface="UICTFontTextStyleBody"/>
              </a:rPr>
              <a:t>UNICEF Serbia (2021) </a:t>
            </a:r>
            <a:r>
              <a:rPr lang="en-GB" b="0" i="1" dirty="0">
                <a:effectLst/>
                <a:latin typeface="UICTFontTextStyleBody"/>
              </a:rPr>
              <a:t>Early Childhood Development and Health. </a:t>
            </a:r>
            <a:r>
              <a:rPr lang="en-GB" b="0" i="0" dirty="0">
                <a:effectLst/>
                <a:latin typeface="UICTFontTextStyleBody"/>
              </a:rPr>
              <a:t>Available at: </a:t>
            </a:r>
            <a:r>
              <a:rPr lang="en-GB" b="0" i="0" dirty="0">
                <a:effectLst/>
                <a:latin typeface="UICTFontTextStyleBody"/>
                <a:hlinkClick r:id="rId4"/>
              </a:rPr>
              <a:t>https://www.unicef.org/</a:t>
            </a:r>
            <a:r>
              <a:rPr lang="en-GB" b="0" i="0" dirty="0" err="1">
                <a:effectLst/>
                <a:latin typeface="UICTFontTextStyleBody"/>
                <a:hlinkClick r:id="rId4"/>
              </a:rPr>
              <a:t>serbia</a:t>
            </a:r>
            <a:r>
              <a:rPr lang="en-GB" b="0" i="0" dirty="0">
                <a:effectLst/>
                <a:latin typeface="UICTFontTextStyleBody"/>
                <a:hlinkClick r:id="rId4"/>
              </a:rPr>
              <a:t>/en/early-childhood-development-and-health</a:t>
            </a:r>
            <a:r>
              <a:rPr lang="en-GB" b="0" i="0" dirty="0">
                <a:effectLst/>
                <a:latin typeface="UICTFontTextStyleBody"/>
              </a:rPr>
              <a:t> accessed on: 12.01.2025</a:t>
            </a:r>
          </a:p>
          <a:p>
            <a:r>
              <a:rPr lang="en-GB" b="0" i="0" dirty="0">
                <a:effectLst/>
                <a:latin typeface="UICTFontTextStyleBody"/>
              </a:rPr>
              <a:t>VectorStock (no date) </a:t>
            </a:r>
            <a:r>
              <a:rPr lang="en-GB" b="0" i="1" dirty="0">
                <a:effectLst/>
                <a:latin typeface="UICTFontTextStyleBody"/>
              </a:rPr>
              <a:t>happy pregnant woman view vector image </a:t>
            </a:r>
            <a:r>
              <a:rPr lang="en-GB" b="0" i="0" dirty="0">
                <a:effectLst/>
                <a:latin typeface="UICTFontTextStyleBody"/>
              </a:rPr>
              <a:t>available at </a:t>
            </a:r>
            <a:r>
              <a:rPr lang="en-GB" b="0" i="0" dirty="0">
                <a:effectLst/>
                <a:latin typeface="UICTFontTextStyleBody"/>
                <a:hlinkClick r:id="rId5"/>
              </a:rPr>
              <a:t>https://</a:t>
            </a:r>
            <a:r>
              <a:rPr lang="en-GB" b="0" i="0" dirty="0" err="1">
                <a:effectLst/>
                <a:latin typeface="UICTFontTextStyleBody"/>
                <a:hlinkClick r:id="rId5"/>
              </a:rPr>
              <a:t>www.vectorstock.com</a:t>
            </a:r>
            <a:r>
              <a:rPr lang="en-GB" b="0" i="0" dirty="0">
                <a:effectLst/>
                <a:latin typeface="UICTFontTextStyleBody"/>
                <a:hlinkClick r:id="rId5"/>
              </a:rPr>
              <a:t>/royalty-free-vector/happy-pregnant-woman-side-view-vector-41920113 accessed on 29.12.2024</a:t>
            </a:r>
            <a:endParaRPr lang="en-GB" b="0" i="0" dirty="0">
              <a:effectLst/>
              <a:latin typeface="UICTFontTextStyleBody"/>
            </a:endParaRPr>
          </a:p>
          <a:p>
            <a:r>
              <a:rPr lang="en-GB" b="0" i="0" dirty="0">
                <a:effectLst/>
                <a:latin typeface="UICTFontTextStyleBody"/>
              </a:rPr>
              <a:t>Welsh Government (no date) </a:t>
            </a:r>
            <a:r>
              <a:rPr lang="en-GB" b="0" i="1" dirty="0" err="1">
                <a:effectLst/>
                <a:latin typeface="UICTFontTextStyleBody"/>
              </a:rPr>
              <a:t>Eariy</a:t>
            </a:r>
            <a:r>
              <a:rPr lang="en-GB" b="0" i="1" dirty="0">
                <a:effectLst/>
                <a:latin typeface="UICTFontTextStyleBody"/>
              </a:rPr>
              <a:t> childhood play, learning and care: Developmental pathways 0 to 3. </a:t>
            </a:r>
            <a:r>
              <a:rPr lang="en-GB" b="0" i="0" dirty="0">
                <a:effectLst/>
                <a:latin typeface="UICTFontTextStyleBody"/>
              </a:rPr>
              <a:t>Available at: </a:t>
            </a:r>
            <a:r>
              <a:rPr lang="en-GB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b="0" i="0" dirty="0" err="1">
                <a:effectLst/>
                <a:latin typeface="UICTFontTextStyleBody"/>
                <a:hlinkClick r:id="rId6"/>
              </a:rPr>
              <a:t>hwb.gov.wales</a:t>
            </a:r>
            <a:r>
              <a:rPr lang="en-GB" b="0" i="0" dirty="0">
                <a:effectLst/>
                <a:latin typeface="UICTFontTextStyleBody"/>
                <a:hlinkClick r:id="rId6"/>
              </a:rPr>
              <a:t>/api/storage/56774946-48aa-4fab-adda-f27508d8dc8f/early-childhood-play-learning-and-care-developmental-pathways-0-to-3.pdf</a:t>
            </a:r>
            <a:r>
              <a:rPr lang="en-GB" b="0" i="0" dirty="0">
                <a:effectLst/>
                <a:latin typeface="UICTFontTextStyleBody"/>
              </a:rPr>
              <a:t> accessed on: 16.01.2025</a:t>
            </a:r>
            <a:endParaRPr lang="en-GB" dirty="0">
              <a:effectLst/>
              <a:latin typeface=".AppleSystemUIFont"/>
            </a:endParaRPr>
          </a:p>
          <a:p>
            <a:endParaRPr lang="en-GB" dirty="0">
              <a:effectLst/>
              <a:latin typeface=".AppleSystemUIFont"/>
            </a:endParaRPr>
          </a:p>
          <a:p>
            <a:endParaRPr lang="en-GB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7046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92F27-22A8-7533-69A2-B0DAEBFAD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4F192-CE06-E5F1-BB70-39E877FD8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0" i="0" dirty="0">
                <a:effectLst/>
                <a:latin typeface="UICTFontTextStyleBody"/>
              </a:rPr>
              <a:t>WJEC (no date) </a:t>
            </a:r>
            <a:r>
              <a:rPr lang="en-GB" b="0" i="1" dirty="0">
                <a:effectLst/>
                <a:latin typeface="UICTFontTextStyleBody"/>
              </a:rPr>
              <a:t>Safeguarding Children. </a:t>
            </a:r>
            <a:r>
              <a:rPr lang="en-GB" b="0" i="0" dirty="0">
                <a:effectLst/>
                <a:latin typeface="UICTFontTextStyleBody"/>
              </a:rPr>
              <a:t>Available at: </a:t>
            </a:r>
            <a:r>
              <a:rPr lang="en-GB" b="0" i="0" dirty="0">
                <a:effectLst/>
                <a:latin typeface="UICTFontTextStyleBody"/>
                <a:hlinkClick r:id="rId2"/>
              </a:rPr>
              <a:t>http://resource.download.wjec.co.uk.s3-</a:t>
            </a:r>
            <a:r>
              <a:rPr lang="en-GB" b="0" i="0" dirty="0" err="1">
                <a:effectLst/>
                <a:latin typeface="UICTFontTextStyleBody"/>
                <a:hlinkClick r:id="rId2"/>
              </a:rPr>
              <a:t>eu-west-1.amazonaws.com</a:t>
            </a:r>
            <a:r>
              <a:rPr lang="en-GB" b="0" i="0" dirty="0">
                <a:effectLst/>
                <a:latin typeface="UICTFontTextStyleBody"/>
                <a:hlinkClick r:id="rId2"/>
              </a:rPr>
              <a:t>/</a:t>
            </a:r>
            <a:r>
              <a:rPr lang="en-GB" b="0" i="0" dirty="0" err="1">
                <a:effectLst/>
                <a:latin typeface="UICTFontTextStyleBody"/>
                <a:hlinkClick r:id="rId2"/>
              </a:rPr>
              <a:t>vtc</a:t>
            </a:r>
            <a:r>
              <a:rPr lang="en-GB" b="0" i="0" dirty="0">
                <a:effectLst/>
                <a:latin typeface="UICTFontTextStyleBody"/>
                <a:hlinkClick r:id="rId2"/>
              </a:rPr>
              <a:t>/2018-19/HSC18-19_3-4/_multi-lang/unit01/04-agencies-and-people-involved-in-safeguarding-children.html</a:t>
            </a:r>
            <a:r>
              <a:rPr lang="en-GB" b="0" i="0" dirty="0">
                <a:effectLst/>
                <a:latin typeface="UICTFontTextStyleBody"/>
              </a:rPr>
              <a:t> accessed on: 15.01.2025</a:t>
            </a:r>
            <a:endParaRPr lang="en-GB" dirty="0">
              <a:effectLst/>
              <a:latin typeface=".AppleSystemUIFont"/>
            </a:endParaRPr>
          </a:p>
          <a:p>
            <a:r>
              <a:rPr lang="en-GB" b="0" i="0" dirty="0">
                <a:effectLst/>
                <a:latin typeface="UICTFontTextStyleBody"/>
              </a:rPr>
              <a:t>Wonderful word of Montessori (no date) </a:t>
            </a:r>
            <a:r>
              <a:rPr lang="en-GB" b="0" i="1" dirty="0">
                <a:effectLst/>
                <a:latin typeface="UICTFontTextStyleBody"/>
              </a:rPr>
              <a:t>Button Frame</a:t>
            </a:r>
            <a:r>
              <a:rPr lang="en-GB" b="0" i="0" dirty="0">
                <a:effectLst/>
                <a:latin typeface="UICTFontTextStyleBody"/>
              </a:rPr>
              <a:t>.  Available at: </a:t>
            </a:r>
            <a:r>
              <a:rPr lang="en-GB" b="0" i="0" dirty="0">
                <a:effectLst/>
                <a:latin typeface="UICTFontTextStyleBody"/>
                <a:hlinkClick r:id="rId3"/>
              </a:rPr>
              <a:t>https://www.wonderfulmontessori.com/button-frame</a:t>
            </a:r>
            <a:r>
              <a:rPr lang="en-GB" b="0" i="0" dirty="0">
                <a:effectLst/>
                <a:latin typeface="UICTFontTextStyleBody"/>
              </a:rPr>
              <a:t> accessed on: 19.01.2025</a:t>
            </a:r>
            <a:endParaRPr lang="en-GB" dirty="0">
              <a:effectLst/>
              <a:latin typeface=".AppleSystemUIFont"/>
            </a:endParaRPr>
          </a:p>
          <a:p>
            <a:r>
              <a:rPr lang="en-GB" b="0" i="0" dirty="0">
                <a:effectLst/>
                <a:latin typeface="UICTFontTextStyleBody"/>
              </a:rPr>
              <a:t>Zen educate (2024) </a:t>
            </a:r>
            <a:r>
              <a:rPr lang="en-GB" b="0" i="1" dirty="0">
                <a:effectLst/>
                <a:latin typeface="UICTFontTextStyleBody"/>
              </a:rPr>
              <a:t>Early Years Practitioner Responsibilities &amp; Career Path.</a:t>
            </a:r>
            <a:r>
              <a:rPr lang="en-GB" b="0" i="0" dirty="0">
                <a:effectLst/>
                <a:latin typeface="UICTFontTextStyleBody"/>
              </a:rPr>
              <a:t> Available at: </a:t>
            </a:r>
            <a:r>
              <a:rPr lang="en-GB" b="0" i="0" dirty="0">
                <a:effectLst/>
                <a:latin typeface="UICTFontTextStyleBody"/>
                <a:hlinkClick r:id="rId4"/>
              </a:rPr>
              <a:t>https://</a:t>
            </a:r>
            <a:r>
              <a:rPr lang="en-GB" b="0" i="0" dirty="0" err="1">
                <a:effectLst/>
                <a:latin typeface="UICTFontTextStyleBody"/>
                <a:hlinkClick r:id="rId4"/>
              </a:rPr>
              <a:t>www.zeneducate.com</a:t>
            </a:r>
            <a:r>
              <a:rPr lang="en-GB" b="0" i="0" dirty="0">
                <a:effectLst/>
                <a:latin typeface="UICTFontTextStyleBody"/>
                <a:hlinkClick r:id="rId4"/>
              </a:rPr>
              <a:t>/resources/teaching-hub/</a:t>
            </a:r>
            <a:r>
              <a:rPr lang="en-GB" b="0" i="0" dirty="0" err="1">
                <a:effectLst/>
                <a:latin typeface="UICTFontTextStyleBody"/>
                <a:hlinkClick r:id="rId4"/>
              </a:rPr>
              <a:t>eyfs-practitioner</a:t>
            </a:r>
            <a:r>
              <a:rPr lang="en-GB" b="0" i="0" dirty="0">
                <a:effectLst/>
                <a:latin typeface="UICTFontTextStyleBody"/>
                <a:hlinkClick r:id="rId4"/>
              </a:rPr>
              <a:t>-careers</a:t>
            </a:r>
            <a:r>
              <a:rPr lang="en-GB" b="0" i="0" dirty="0">
                <a:effectLst/>
                <a:latin typeface="UICTFontTextStyleBody"/>
              </a:rPr>
              <a:t> accessed on: 15.01.2025</a:t>
            </a:r>
            <a:endParaRPr lang="en-GB" dirty="0">
              <a:effectLst/>
              <a:latin typeface=".AppleSystemUIFont"/>
            </a:endParaRPr>
          </a:p>
          <a:p>
            <a:r>
              <a:rPr lang="en-GB" b="0" i="0" dirty="0">
                <a:effectLst/>
                <a:latin typeface="UICTFontTextStyleBody"/>
              </a:rPr>
              <a:t>123RF (no date) </a:t>
            </a:r>
            <a:r>
              <a:rPr lang="en-GB" b="0" i="1" dirty="0">
                <a:effectLst/>
                <a:latin typeface="UICTFontTextStyleBody"/>
              </a:rPr>
              <a:t>one year old baby stock vectors, clipart and illustrations</a:t>
            </a:r>
            <a:r>
              <a:rPr lang="en-GB" b="0" i="0" dirty="0">
                <a:effectLst/>
                <a:latin typeface="UICTFontTextStyleBody"/>
              </a:rPr>
              <a:t>. Available at: </a:t>
            </a:r>
            <a:r>
              <a:rPr lang="en-GB" b="0" i="0" dirty="0">
                <a:effectLst/>
                <a:latin typeface="UICTFontTextStyleBody"/>
                <a:hlinkClick r:id="rId5"/>
              </a:rPr>
              <a:t>https://</a:t>
            </a:r>
            <a:r>
              <a:rPr lang="en-GB" b="0" i="0" dirty="0" err="1">
                <a:effectLst/>
                <a:latin typeface="UICTFontTextStyleBody"/>
                <a:hlinkClick r:id="rId5"/>
              </a:rPr>
              <a:t>www.123rf.com</a:t>
            </a:r>
            <a:r>
              <a:rPr lang="en-GB" b="0" i="0" dirty="0">
                <a:effectLst/>
                <a:latin typeface="UICTFontTextStyleBody"/>
                <a:hlinkClick r:id="rId5"/>
              </a:rPr>
              <a:t>/clipart-vector/one_year_old_baby.html</a:t>
            </a:r>
            <a:r>
              <a:rPr lang="en-GB" b="0" i="0" dirty="0">
                <a:effectLst/>
                <a:latin typeface="UICTFontTextStyleBody"/>
              </a:rPr>
              <a:t> accessed on: 11.01.2025</a:t>
            </a:r>
            <a:endParaRPr lang="en-GB" dirty="0">
              <a:effectLst/>
              <a:latin typeface=".AppleSystemUIFont"/>
            </a:endParaRPr>
          </a:p>
          <a:p>
            <a:r>
              <a:rPr lang="en-GB" b="0" i="0" dirty="0">
                <a:effectLst/>
                <a:latin typeface="UICTFontTextStyleBody"/>
              </a:rPr>
              <a:t>123RF (no date) </a:t>
            </a:r>
            <a:r>
              <a:rPr lang="en-GB" b="0" i="1" dirty="0">
                <a:effectLst/>
                <a:latin typeface="UICTFontTextStyleBody"/>
              </a:rPr>
              <a:t>second birthday party stock vectors, clipart and illustrations. </a:t>
            </a:r>
            <a:r>
              <a:rPr lang="en-GB" b="0" i="0" dirty="0">
                <a:effectLst/>
                <a:latin typeface="UICTFontTextStyleBody"/>
              </a:rPr>
              <a:t>Available at: </a:t>
            </a:r>
            <a:r>
              <a:rPr lang="en-GB" b="0" i="0" dirty="0">
                <a:effectLst/>
                <a:latin typeface="UICTFontTextStyleBody"/>
                <a:hlinkClick r:id="rId6"/>
              </a:rPr>
              <a:t>https://</a:t>
            </a:r>
            <a:r>
              <a:rPr lang="en-GB" b="0" i="0" dirty="0" err="1">
                <a:effectLst/>
                <a:latin typeface="UICTFontTextStyleBody"/>
                <a:hlinkClick r:id="rId6"/>
              </a:rPr>
              <a:t>www.123rf.com</a:t>
            </a:r>
            <a:r>
              <a:rPr lang="en-GB" b="0" i="0" dirty="0">
                <a:effectLst/>
                <a:latin typeface="UICTFontTextStyleBody"/>
                <a:hlinkClick r:id="rId6"/>
              </a:rPr>
              <a:t>/clipart-vector/second_birthday_party.html</a:t>
            </a:r>
            <a:r>
              <a:rPr lang="en-GB" b="0" i="0" dirty="0">
                <a:effectLst/>
                <a:latin typeface="UICTFontTextStyleBody"/>
              </a:rPr>
              <a:t> accessed on: 12.01.2025</a:t>
            </a:r>
            <a:endParaRPr lang="en-GB" dirty="0">
              <a:effectLst/>
              <a:latin typeface=".AppleSystemUIFon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494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23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  <vt:lpstr>Reference list.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Cerys Bishop (2418645)</dc:creator>
  <cp:lastModifiedBy>Cerys Bishop (2418645)</cp:lastModifiedBy>
  <cp:revision>12</cp:revision>
  <dcterms:created xsi:type="dcterms:W3CDTF">2024-12-29T18:42:31Z</dcterms:created>
  <dcterms:modified xsi:type="dcterms:W3CDTF">2025-01-19T15:46:43Z</dcterms:modified>
</cp:coreProperties>
</file>